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0" r:id="rId2"/>
    <p:sldId id="321" r:id="rId3"/>
    <p:sldId id="372" r:id="rId4"/>
    <p:sldId id="442" r:id="rId5"/>
    <p:sldId id="446" r:id="rId6"/>
    <p:sldId id="447" r:id="rId7"/>
    <p:sldId id="449" r:id="rId8"/>
    <p:sldId id="448" r:id="rId9"/>
    <p:sldId id="450" r:id="rId10"/>
    <p:sldId id="444" r:id="rId11"/>
    <p:sldId id="445" r:id="rId12"/>
    <p:sldId id="451" r:id="rId13"/>
    <p:sldId id="452" r:id="rId14"/>
    <p:sldId id="458" r:id="rId15"/>
    <p:sldId id="454" r:id="rId16"/>
    <p:sldId id="456" r:id="rId17"/>
    <p:sldId id="455" r:id="rId18"/>
    <p:sldId id="441" r:id="rId19"/>
    <p:sldId id="457" r:id="rId20"/>
    <p:sldId id="443" r:id="rId21"/>
  </p:sldIdLst>
  <p:sldSz cx="12192000" cy="6858000"/>
  <p:notesSz cx="6858000" cy="9144000"/>
  <p:embeddedFontLst>
    <p:embeddedFont>
      <p:font typeface="Lato" panose="020F0502020204030203" pitchFamily="34" charset="0"/>
      <p:regular r:id="rId24"/>
      <p:bold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 Light" panose="020F0302020204030203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uli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3273DC"/>
    <a:srgbClr val="209CEE"/>
    <a:srgbClr val="7957D5"/>
    <a:srgbClr val="23D160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7926" autoAdjust="0"/>
  </p:normalViewPr>
  <p:slideViewPr>
    <p:cSldViewPr snapToGrid="0" snapToObjects="1">
      <p:cViewPr>
        <p:scale>
          <a:sx n="67" d="100"/>
          <a:sy n="67" d="100"/>
        </p:scale>
        <p:origin x="-282" y="-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289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02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472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11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890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428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54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699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96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140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29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2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853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54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64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24/03/2021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Stage 2</a:t>
            </a:r>
            <a:endParaRPr lang="en-GB" dirty="0" smtClean="0"/>
          </a:p>
          <a:p>
            <a:r>
              <a:rPr lang="en-GB" dirty="0" smtClean="0"/>
              <a:t>Term </a:t>
            </a:r>
            <a:r>
              <a:rPr lang="en-GB" dirty="0"/>
              <a:t>3 - Block 1 - Multiplication &amp; Division - Lesson </a:t>
            </a:r>
            <a:r>
              <a:rPr lang="en-GB" dirty="0" smtClean="0"/>
              <a:t>9</a:t>
            </a:r>
          </a:p>
          <a:p>
            <a:r>
              <a:rPr lang="en-GB" dirty="0" smtClean="0"/>
              <a:t>To </a:t>
            </a:r>
            <a:r>
              <a:rPr lang="en-GB" dirty="0"/>
              <a:t>be able to describe how many different ways two groups of objects can </a:t>
            </a:r>
            <a:r>
              <a:rPr lang="en-GB" dirty="0" smtClean="0"/>
              <a:t>be </a:t>
            </a:r>
            <a:r>
              <a:rPr lang="en-GB" dirty="0"/>
              <a:t>arrange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Block 1 – Multiplication and Division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11559" y="331200"/>
            <a:ext cx="212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QMTJVQO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four hats and three scarves.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hat/scarf combinations can she make?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909078-423B-9147-9283-67771766E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88" y="1304593"/>
            <a:ext cx="3652982" cy="182649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D5F22027-2364-4B4D-A8CD-30099D543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03085"/>
              </p:ext>
            </p:extLst>
          </p:nvPr>
        </p:nvGraphicFramePr>
        <p:xfrm>
          <a:off x="856673" y="3198553"/>
          <a:ext cx="4853710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hat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scarf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pink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green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8307006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89857"/>
              </p:ext>
            </p:extLst>
          </p:nvPr>
        </p:nvGraphicFramePr>
        <p:xfrm>
          <a:off x="6096000" y="3198553"/>
          <a:ext cx="4853710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hat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scarf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8307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81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four hats and three scarves.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hat/scarf combinations can she make?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She can make a total of 12 different hat and scarf combinations.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909078-423B-9147-9283-67771766E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88" y="1304593"/>
            <a:ext cx="3652982" cy="182649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D5F22027-2364-4B4D-A8CD-30099D543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490121"/>
              </p:ext>
            </p:extLst>
          </p:nvPr>
        </p:nvGraphicFramePr>
        <p:xfrm>
          <a:off x="856673" y="3198553"/>
          <a:ext cx="485371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hat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scarf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pink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green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green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62247"/>
              </p:ext>
            </p:extLst>
          </p:nvPr>
        </p:nvGraphicFramePr>
        <p:xfrm>
          <a:off x="6096000" y="3198553"/>
          <a:ext cx="485371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hat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scarf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green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green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black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267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Ahmed has three letter cards and five digit cards.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letter/digit combinations can he make?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D5F22027-2364-4B4D-A8CD-30099D543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802245"/>
              </p:ext>
            </p:extLst>
          </p:nvPr>
        </p:nvGraphicFramePr>
        <p:xfrm>
          <a:off x="856673" y="3198553"/>
          <a:ext cx="4853710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letter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digit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8307006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090363"/>
              </p:ext>
            </p:extLst>
          </p:nvPr>
        </p:nvGraphicFramePr>
        <p:xfrm>
          <a:off x="6096000" y="3198553"/>
          <a:ext cx="4853710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letter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digit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95598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8611CD-79E2-F645-B0AF-0A35474E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905" y="1421621"/>
            <a:ext cx="3019517" cy="14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7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Ahmed has three letter cards and five digit cards.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Ahmed can make a total of 15 different letter/digit combinations.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D5F22027-2364-4B4D-A8CD-30099D543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538857"/>
              </p:ext>
            </p:extLst>
          </p:nvPr>
        </p:nvGraphicFramePr>
        <p:xfrm>
          <a:off x="856673" y="3198553"/>
          <a:ext cx="4853710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letter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digit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8307006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825168"/>
              </p:ext>
            </p:extLst>
          </p:nvPr>
        </p:nvGraphicFramePr>
        <p:xfrm>
          <a:off x="6096000" y="3198553"/>
          <a:ext cx="485371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letter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digit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C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8611CD-79E2-F645-B0AF-0A35474E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905" y="1421621"/>
            <a:ext cx="3019517" cy="14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8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At snack time, Yasmin chooses one fruit and one pastry.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What might she have chosen?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possible combinations are there in total?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Express the possibilities as a multiplication sentence: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/>
              <a:t>__ x __ = __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of the possibilities contain a doughnut?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4E2274-D8FB-3E47-A044-86BEEDB8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402" y="1111950"/>
            <a:ext cx="4136068" cy="20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23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At snack time, Yasmin chooses one fruit and one pastry.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>
                <a:solidFill>
                  <a:srgbClr val="FF3860"/>
                </a:solidFill>
              </a:rPr>
              <a:t>She might have chosen an apple and a cookie, an apple and a doughnut…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>
                <a:solidFill>
                  <a:srgbClr val="FF3860"/>
                </a:solidFill>
              </a:rPr>
              <a:t>There are 20 possible combinations in total.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Express the possibilities as a multiplication sentence:</a:t>
            </a:r>
            <a:br>
              <a:rPr lang="en-GB" sz="2200" dirty="0"/>
            </a:b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4 x 5 = 20 or 5 x 4 = 20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How many of the possibilities contain a doughnut? </a:t>
            </a:r>
            <a:br>
              <a:rPr lang="en-GB" sz="2200" dirty="0"/>
            </a:br>
            <a:r>
              <a:rPr lang="en-GB" sz="2200" dirty="0">
                <a:solidFill>
                  <a:srgbClr val="FF3860"/>
                </a:solidFill>
              </a:rPr>
              <a:t>Five of the possibilities contain a doughnut: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doughnut and apple; doughnut and pear; doughnut and banana; doughnut and orange; doughnut and grapes.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4E2274-D8FB-3E47-A044-86BEEDB8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402" y="1111950"/>
            <a:ext cx="4136068" cy="20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12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has some hats and he has some scarves.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Altogether, he can make 24 hat/scarf combinations.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hats might Jamal have? How many scarves might he have?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Can you think of multiple possibilities?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474907-5126-D448-9E9E-F0E1C0C5F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972" y="1308986"/>
            <a:ext cx="4240028" cy="21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052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has some hats and he has some scarves.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Altogether, he can make 24 hat/scarf combinations.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hats might Jamal have? How many scarves might he have?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Can you think of multiple possibilities?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Jamal might have two hats and twelves scarves or twelve hats and two scarves as 12 x 2 = 24 and 2 x 12 = 24.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He also might have six hats and four scarves or four hats and six scarves 4 x 6 = 24 and 6 x 4 = 24.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He also might have three hats and eight scarves or eight hats and three scarves 3 x 8 = 24 and 8 x 3 = 24.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4C1ADE-0D9A-1341-B75E-0090CEE0F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972" y="1308986"/>
            <a:ext cx="4240028" cy="21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5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8" y="1413794"/>
            <a:ext cx="4720633" cy="357194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1702E8E-89C0-5241-8AF1-8E4334AE5D89}"/>
              </a:ext>
            </a:extLst>
          </p:cNvPr>
          <p:cNvSpPr/>
          <p:nvPr/>
        </p:nvSpPr>
        <p:spPr>
          <a:xfrm>
            <a:off x="2546274" y="2241127"/>
            <a:ext cx="3549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an ice cream parlour has four types of ice cream and four types of sauce, there are twelve ice cream/sauce combinations.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403A20-42B0-7B48-9665-9FC8E07E0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386" y="1574167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98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I do not agree – if there are four sauces and four types ice cream, it would mean the ice cream parlour offers sixteen different ice cream/sauce combinations, because 4 x 4 = 16. (If there were one less type of ice cream or choice of sauce, there would be twelve combinations as 3 x 4 = 12.)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8" y="1413794"/>
            <a:ext cx="4720633" cy="357194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1702E8E-89C0-5241-8AF1-8E4334AE5D89}"/>
              </a:ext>
            </a:extLst>
          </p:cNvPr>
          <p:cNvSpPr/>
          <p:nvPr/>
        </p:nvSpPr>
        <p:spPr>
          <a:xfrm>
            <a:off x="2546274" y="2241127"/>
            <a:ext cx="3549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If an ice cream parlour has four types of ice cream and four types of sauce, there are twelve ice cream/sauce combinations.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DFCCB4-DE25-6444-A36C-461140DC2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386" y="1574167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7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7670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tables to systematically list possible combinations of two different groups of objects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tables to systematically list all possible combinations of two different groups of objects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76709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tables to systematically list possible combinations of two different groups of objects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tables to systematically list all possible combinations of two different groups of objects</a:t>
            </a:r>
          </a:p>
        </p:txBody>
      </p:sp>
    </p:spTree>
    <p:extLst>
      <p:ext uri="{BB962C8B-B14F-4D97-AF65-F5344CB8AC3E}">
        <p14:creationId xmlns:p14="http://schemas.microsoft.com/office/powerpoint/2010/main" val="725249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634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ways can you partition 10?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mathematical equipment to support your response. 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E54688-7BC1-724F-A0D0-E2A2BE15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3524" y="3461294"/>
            <a:ext cx="2249353" cy="10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552A7C9-71B6-6F42-9E74-2D6D197CE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417" y="3551287"/>
            <a:ext cx="5123152" cy="90001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9EDEFB22-21AD-7B40-8092-6110910CD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264123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134380-734F-974F-8859-1E71A8216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848" y="3264123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9781905-2FF9-C243-845B-3708A6E96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264123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BE96C52-701A-7F4D-9690-54960FEBB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264123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4DAD1FD5-7146-AF45-B127-74357009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983261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ABC2549-364C-F543-BF53-2C84E1E26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848" y="3983261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317E072-F964-6A48-9D14-F6EBDBAE5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983261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81D19A7A-0324-5D43-B845-05E16F8F5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983261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75E8FD3-8A2D-184B-8CB5-BEE904C59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264123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5370A6AD-D763-C541-88AE-F335B7CDE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983261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98CB337-C30B-6844-8DBB-D5F1889C2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28768F50-4E4B-7840-82E3-204FD2404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485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A513EBCE-2876-C746-B648-16A38CFF0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A615B86E-5CCC-A74E-A764-FCD46D9C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848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AE90A256-519C-2C46-BB28-23AC1C331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C10B5F25-2CCF-EF41-8B5C-E239A3AA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8668D0C7-5C8F-9A45-AE8C-2107A45B3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232260C1-27BD-2E49-AE38-F63CD2C4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1F2BF6A4-1B5F-E14E-9D80-979BD5309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264123"/>
            <a:ext cx="696913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4384696E-DDB6-8B4C-827C-466187B0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983261"/>
            <a:ext cx="696913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ways can you partition 10?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You can partition 10 into 10 and 0 (shown by the Numicon shape), 9 and 1 (shown by the ten frame and counters), 8 and 2, 7 and 3, 6 and 4 and 5 and 5 (shown by the number bead string).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FE54688-7BC1-724F-A0D0-E2A2BE158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3524" y="3461294"/>
            <a:ext cx="2249353" cy="10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552A7C9-71B6-6F42-9E74-2D6D197CE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417" y="3551287"/>
            <a:ext cx="5123152" cy="90001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9EDEFB22-21AD-7B40-8092-6110910CD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264123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134380-734F-974F-8859-1E71A8216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848" y="3264123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9781905-2FF9-C243-845B-3708A6E96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264123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BE96C52-701A-7F4D-9690-54960FEBB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264123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4DAD1FD5-7146-AF45-B127-74357009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983261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ABC2549-364C-F543-BF53-2C84E1E26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848" y="3983261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317E072-F964-6A48-9D14-F6EBDBAE5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983261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81D19A7A-0324-5D43-B845-05E16F8F5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983261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75E8FD3-8A2D-184B-8CB5-BEE904C59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264123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5370A6AD-D763-C541-88AE-F335B7CDE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983261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698CB337-C30B-6844-8DBB-D5F1889C2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28768F50-4E4B-7840-82E3-204FD2404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485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A513EBCE-2876-C746-B648-16A38CFF0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123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A615B86E-5CCC-A74E-A764-FCD46D9C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848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AE90A256-519C-2C46-BB28-23AC1C331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C10B5F25-2CCF-EF41-8B5C-E239A3AA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985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8668D0C7-5C8F-9A45-AE8C-2107A45B3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98326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232260C1-27BD-2E49-AE38-F63CD2C4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710" y="3264123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="" xmlns:a16="http://schemas.microsoft.com/office/drawing/2014/main" id="{1F2BF6A4-1B5F-E14E-9D80-979BD5309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264123"/>
            <a:ext cx="696913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4384696E-DDB6-8B4C-827C-466187B0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435" y="3983261"/>
            <a:ext cx="696913" cy="698500"/>
          </a:xfrm>
          <a:prstGeom prst="ellipse">
            <a:avLst/>
          </a:prstGeom>
          <a:solidFill>
            <a:srgbClr val="FF386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4673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three cubes and two counters.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cube/counter combinations can she make? 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775402"/>
              </p:ext>
            </p:extLst>
          </p:nvPr>
        </p:nvGraphicFramePr>
        <p:xfrm>
          <a:off x="6866433" y="3253541"/>
          <a:ext cx="4853710" cy="333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158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cube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counter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83070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0CA7CC-770F-9B41-AFC5-7CB9A31A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315" y="1448455"/>
            <a:ext cx="707273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70D926-1D7A-E54B-BDBD-D1FD7B4D8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783" y="1465625"/>
            <a:ext cx="706943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D5D5DE-35D9-3C40-98A9-79214F36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22" y="2128657"/>
            <a:ext cx="104765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01ADFD-B20C-3E44-863E-FB044429F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5" y="2179583"/>
            <a:ext cx="10476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4BEAF98-2C24-0C43-95ED-8EC571E98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588" y="2128657"/>
            <a:ext cx="10451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01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three cubes and two counters.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cube/counter combinations can she make? 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62847"/>
              </p:ext>
            </p:extLst>
          </p:nvPr>
        </p:nvGraphicFramePr>
        <p:xfrm>
          <a:off x="6866433" y="3253541"/>
          <a:ext cx="4853710" cy="333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158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cube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counter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83070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0CA7CC-770F-9B41-AFC5-7CB9A31A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315" y="1448455"/>
            <a:ext cx="707273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70D926-1D7A-E54B-BDBD-D1FD7B4D8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783" y="1465625"/>
            <a:ext cx="706943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D5D5DE-35D9-3C40-98A9-79214F36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22" y="2128657"/>
            <a:ext cx="104765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01ADFD-B20C-3E44-863E-FB044429F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5" y="2179583"/>
            <a:ext cx="10476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4BEAF98-2C24-0C43-95ED-8EC571E98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588" y="2128657"/>
            <a:ext cx="10451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2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three cubes and two counters.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cube/counter combinations can she make? 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520846"/>
              </p:ext>
            </p:extLst>
          </p:nvPr>
        </p:nvGraphicFramePr>
        <p:xfrm>
          <a:off x="6866433" y="3253541"/>
          <a:ext cx="4853710" cy="333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158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cube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counter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3860"/>
                        </a:solidFill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95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OpenDyslexicAlta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83070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0CA7CC-770F-9B41-AFC5-7CB9A31A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315" y="1448455"/>
            <a:ext cx="707273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70D926-1D7A-E54B-BDBD-D1FD7B4D8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783" y="1465625"/>
            <a:ext cx="706943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D5D5DE-35D9-3C40-98A9-79214F36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22" y="2128657"/>
            <a:ext cx="104765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01ADFD-B20C-3E44-863E-FB044429F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5" y="2179583"/>
            <a:ext cx="10476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4BEAF98-2C24-0C43-95ED-8EC571E98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588" y="2128657"/>
            <a:ext cx="10451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3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three cubes and two counters.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cube/counter combinations can she make?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535431"/>
              </p:ext>
            </p:extLst>
          </p:nvPr>
        </p:nvGraphicFramePr>
        <p:xfrm>
          <a:off x="6866433" y="3253541"/>
          <a:ext cx="4853710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158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cube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counter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0CA7CC-770F-9B41-AFC5-7CB9A31A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315" y="1448455"/>
            <a:ext cx="707273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70D926-1D7A-E54B-BDBD-D1FD7B4D8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783" y="1465625"/>
            <a:ext cx="706943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D5D5DE-35D9-3C40-98A9-79214F36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22" y="2128657"/>
            <a:ext cx="104765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01ADFD-B20C-3E44-863E-FB044429F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5" y="2179583"/>
            <a:ext cx="10476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4BEAF98-2C24-0C43-95ED-8EC571E98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588" y="2128657"/>
            <a:ext cx="10451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29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describe how many different ways two groups of objects can be arranged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three cubes and two counters.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different cube/counter combinations can she make?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She can make a total of 6 different cube/counter combinations.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="" xmlns:a16="http://schemas.microsoft.com/office/drawing/2014/main" id="{A6C048B0-997D-FC4F-9BCA-96EA9DD70884}"/>
              </a:ext>
            </a:extLst>
          </p:cNvPr>
          <p:cNvGraphicFramePr>
            <a:graphicFrameLocks noGrp="1"/>
          </p:cNvGraphicFramePr>
          <p:nvPr/>
        </p:nvGraphicFramePr>
        <p:xfrm>
          <a:off x="6866433" y="3253541"/>
          <a:ext cx="4853710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6855">
                  <a:extLst>
                    <a:ext uri="{9D8B030D-6E8A-4147-A177-3AD203B41FA5}">
                      <a16:colId xmlns="" xmlns:a16="http://schemas.microsoft.com/office/drawing/2014/main" val="2237309822"/>
                    </a:ext>
                  </a:extLst>
                </a:gridCol>
                <a:gridCol w="2426855">
                  <a:extLst>
                    <a:ext uri="{9D8B030D-6E8A-4147-A177-3AD203B41FA5}">
                      <a16:colId xmlns="" xmlns:a16="http://schemas.microsoft.com/office/drawing/2014/main" val="952132253"/>
                    </a:ext>
                  </a:extLst>
                </a:gridCol>
              </a:tblGrid>
              <a:tr h="31583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cube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DyslexicAlta" pitchFamily="2" charset="77"/>
                        </a:rPr>
                        <a:t>counter</a:t>
                      </a:r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7344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543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pink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1458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334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purple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9749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yellow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42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blue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3860"/>
                          </a:solidFill>
                          <a:latin typeface="OpenDyslexicAlta" pitchFamily="2" charset="77"/>
                        </a:rPr>
                        <a:t>red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553971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0CA7CC-770F-9B41-AFC5-7CB9A31A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315" y="1448455"/>
            <a:ext cx="707273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70D926-1D7A-E54B-BDBD-D1FD7B4D8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783" y="1465625"/>
            <a:ext cx="706943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ED5D5DE-35D9-3C40-98A9-79214F36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22" y="2128657"/>
            <a:ext cx="104765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01ADFD-B20C-3E44-863E-FB044429F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195" y="2179583"/>
            <a:ext cx="104765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4BEAF98-2C24-0C43-95ED-8EC571E98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0588" y="2128657"/>
            <a:ext cx="10451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72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13948</TotalTime>
  <Words>1339</Words>
  <Application>Microsoft Office PowerPoint</Application>
  <PresentationFormat>Custom</PresentationFormat>
  <Paragraphs>320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Lato</vt:lpstr>
      <vt:lpstr>OpenDyslexicAlta</vt:lpstr>
      <vt:lpstr>Wingdings</vt:lpstr>
      <vt:lpstr>Lato Light</vt:lpstr>
      <vt:lpstr>Calibri</vt:lpstr>
      <vt:lpstr>Muli</vt:lpstr>
      <vt:lpstr>Office Theme</vt:lpstr>
      <vt:lpstr>PowerPoint Presentation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  <vt:lpstr>To be able to describe how many different ways two groups of objects can be arranged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734</cp:revision>
  <cp:lastPrinted>2019-06-17T16:19:05Z</cp:lastPrinted>
  <dcterms:created xsi:type="dcterms:W3CDTF">2018-08-06T08:16:18Z</dcterms:created>
  <dcterms:modified xsi:type="dcterms:W3CDTF">2021-03-24T09:03:33Z</dcterms:modified>
</cp:coreProperties>
</file>