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webextensions/taskpanes.xml" ContentType="application/vnd.ms-office.webextensiontaskpanes+xml"/>
  <Override PartName="/ppt/webextensions/webextension1.xml" ContentType="application/vnd.ms-office.webextension+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61"/>
  </p:notesMasterIdLst>
  <p:handoutMasterIdLst>
    <p:handoutMasterId r:id="rId62"/>
  </p:handoutMasterIdLst>
  <p:sldIdLst>
    <p:sldId id="320" r:id="rId2"/>
    <p:sldId id="321" r:id="rId3"/>
    <p:sldId id="346" r:id="rId4"/>
    <p:sldId id="395" r:id="rId5"/>
    <p:sldId id="391" r:id="rId6"/>
    <p:sldId id="392" r:id="rId7"/>
    <p:sldId id="387" r:id="rId8"/>
    <p:sldId id="388" r:id="rId9"/>
    <p:sldId id="393" r:id="rId10"/>
    <p:sldId id="394" r:id="rId11"/>
    <p:sldId id="383" r:id="rId12"/>
    <p:sldId id="384" r:id="rId13"/>
    <p:sldId id="379" r:id="rId14"/>
    <p:sldId id="380" r:id="rId15"/>
    <p:sldId id="385" r:id="rId16"/>
    <p:sldId id="386" r:id="rId17"/>
    <p:sldId id="381" r:id="rId18"/>
    <p:sldId id="382" r:id="rId19"/>
    <p:sldId id="447" r:id="rId20"/>
    <p:sldId id="448" r:id="rId21"/>
    <p:sldId id="449" r:id="rId22"/>
    <p:sldId id="450" r:id="rId23"/>
    <p:sldId id="451" r:id="rId24"/>
    <p:sldId id="452" r:id="rId25"/>
    <p:sldId id="422" r:id="rId26"/>
    <p:sldId id="423" r:id="rId27"/>
    <p:sldId id="424" r:id="rId28"/>
    <p:sldId id="425" r:id="rId29"/>
    <p:sldId id="426" r:id="rId30"/>
    <p:sldId id="427" r:id="rId31"/>
    <p:sldId id="428" r:id="rId32"/>
    <p:sldId id="429" r:id="rId33"/>
    <p:sldId id="430" r:id="rId34"/>
    <p:sldId id="431" r:id="rId35"/>
    <p:sldId id="432" r:id="rId36"/>
    <p:sldId id="433" r:id="rId37"/>
    <p:sldId id="435" r:id="rId38"/>
    <p:sldId id="436" r:id="rId39"/>
    <p:sldId id="437" r:id="rId40"/>
    <p:sldId id="438" r:id="rId41"/>
    <p:sldId id="439" r:id="rId42"/>
    <p:sldId id="440" r:id="rId43"/>
    <p:sldId id="420" r:id="rId44"/>
    <p:sldId id="434" r:id="rId45"/>
    <p:sldId id="414" r:id="rId46"/>
    <p:sldId id="417" r:id="rId47"/>
    <p:sldId id="418" r:id="rId48"/>
    <p:sldId id="419" r:id="rId49"/>
    <p:sldId id="441" r:id="rId50"/>
    <p:sldId id="442" r:id="rId51"/>
    <p:sldId id="454" r:id="rId52"/>
    <p:sldId id="455" r:id="rId53"/>
    <p:sldId id="443" r:id="rId54"/>
    <p:sldId id="444" r:id="rId55"/>
    <p:sldId id="445" r:id="rId56"/>
    <p:sldId id="446" r:id="rId57"/>
    <p:sldId id="373" r:id="rId58"/>
    <p:sldId id="421" r:id="rId59"/>
    <p:sldId id="456" r:id="rId60"/>
  </p:sldIdLst>
  <p:sldSz cx="12192000" cy="6858000"/>
  <p:notesSz cx="6858000" cy="9144000"/>
  <p:embeddedFontLst>
    <p:embeddedFont>
      <p:font typeface="Muli" panose="020B0604020202020204" charset="0"/>
      <p:regular r:id="rId63"/>
      <p:bold r:id="rId64"/>
      <p:italic r:id="rId65"/>
      <p:boldItalic r:id="rId66"/>
    </p:embeddedFont>
    <p:embeddedFont>
      <p:font typeface="Lato" panose="020F0502020204030203" pitchFamily="34" charset="0"/>
      <p:regular r:id="rId67"/>
      <p:bold r:id="rId68"/>
    </p:embeddedFont>
    <p:embeddedFont>
      <p:font typeface="Lato Light" panose="020F0302020204030203" pitchFamily="34" charset="0"/>
      <p:regular r:id="rId69"/>
    </p:embeddedFont>
    <p:embeddedFont>
      <p:font typeface="OpenDyslexicAlta" panose="00000500000000000000" pitchFamily="2" charset="0"/>
      <p:regular r:id="rId70"/>
      <p:bold r:id="rId71"/>
      <p:italic r:id="rId72"/>
      <p:boldItalic r:id="rId73"/>
    </p:embeddedFont>
    <p:embeddedFont>
      <p:font typeface="Cambria Math" panose="02040503050406030204" pitchFamily="18" charset="0"/>
      <p:regular r:id="rId74"/>
    </p:embeddedFont>
    <p:embeddedFont>
      <p:font typeface="Calibri" panose="020F0502020204030204" pitchFamily="34" charset="0"/>
      <p:regular r:id="rId75"/>
      <p:bold r:id="rId76"/>
      <p:italic r:id="rId77"/>
      <p:boldItalic r:id="rId7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860"/>
    <a:srgbClr val="FFDD57"/>
    <a:srgbClr val="44A6ED"/>
    <a:srgbClr val="7957D5"/>
    <a:srgbClr val="23D160"/>
    <a:srgbClr val="209CEE"/>
    <a:srgbClr val="3273DC"/>
    <a:srgbClr val="000000"/>
    <a:srgbClr val="121212"/>
    <a:srgbClr val="A4BF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221" autoAdjust="0"/>
    <p:restoredTop sz="90093" autoAdjust="0"/>
  </p:normalViewPr>
  <p:slideViewPr>
    <p:cSldViewPr snapToGrid="0" snapToObjects="1">
      <p:cViewPr varScale="1">
        <p:scale>
          <a:sx n="70" d="100"/>
          <a:sy n="70" d="100"/>
        </p:scale>
        <p:origin x="-444" y="-96"/>
      </p:cViewPr>
      <p:guideLst>
        <p:guide orient="horz" pos="2160"/>
        <p:guide pos="3863"/>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53" d="100"/>
          <a:sy n="53" d="100"/>
        </p:scale>
        <p:origin x="-286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fntdata"/><Relationship Id="rId68" Type="http://schemas.openxmlformats.org/officeDocument/2006/relationships/font" Target="fonts/font6.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2.fntdata"/><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notesMaster" Target="notesMasters/notesMaster1.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0.fntdata"/><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70" Type="http://schemas.openxmlformats.org/officeDocument/2006/relationships/font" Target="fonts/font8.fntdata"/><Relationship Id="rId75"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4.fntdata"/><Relationship Id="rId7" Type="http://schemas.openxmlformats.org/officeDocument/2006/relationships/slide" Target="slides/slide6.xml"/><Relationship Id="rId71" Type="http://schemas.openxmlformats.org/officeDocument/2006/relationships/font" Target="fonts/font9.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3359319"/>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r>
              <a:rPr lang="en-GB"/>
              <a:t>10/07/2019</a:t>
            </a: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GB"/>
              <a:t>Place Value Lesson 1</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7C66A0-413B-D942-BD25-075929779430}" type="slidenum">
              <a:rPr lang="en-GB" smtClean="0"/>
              <a:t>‹#›</a:t>
            </a:fld>
            <a:endParaRPr lang="en-GB"/>
          </a:p>
        </p:txBody>
      </p:sp>
    </p:spTree>
    <p:extLst>
      <p:ext uri="{BB962C8B-B14F-4D97-AF65-F5344CB8AC3E}">
        <p14:creationId xmlns:p14="http://schemas.microsoft.com/office/powerpoint/2010/main" val="785309553"/>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a:t>
            </a:fld>
            <a:endParaRPr lang="en-GB"/>
          </a:p>
        </p:txBody>
      </p:sp>
    </p:spTree>
    <p:extLst>
      <p:ext uri="{BB962C8B-B14F-4D97-AF65-F5344CB8AC3E}">
        <p14:creationId xmlns:p14="http://schemas.microsoft.com/office/powerpoint/2010/main" val="1056410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12</a:t>
            </a:fld>
            <a:endParaRPr lang="en-GB"/>
          </a:p>
        </p:txBody>
      </p:sp>
    </p:spTree>
    <p:extLst>
      <p:ext uri="{BB962C8B-B14F-4D97-AF65-F5344CB8AC3E}">
        <p14:creationId xmlns:p14="http://schemas.microsoft.com/office/powerpoint/2010/main" val="3274843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13</a:t>
            </a:fld>
            <a:endParaRPr lang="en-GB"/>
          </a:p>
        </p:txBody>
      </p:sp>
    </p:spTree>
    <p:extLst>
      <p:ext uri="{BB962C8B-B14F-4D97-AF65-F5344CB8AC3E}">
        <p14:creationId xmlns:p14="http://schemas.microsoft.com/office/powerpoint/2010/main" val="2172785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14</a:t>
            </a:fld>
            <a:endParaRPr lang="en-GB"/>
          </a:p>
        </p:txBody>
      </p:sp>
    </p:spTree>
    <p:extLst>
      <p:ext uri="{BB962C8B-B14F-4D97-AF65-F5344CB8AC3E}">
        <p14:creationId xmlns:p14="http://schemas.microsoft.com/office/powerpoint/2010/main" val="900521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15</a:t>
            </a:fld>
            <a:endParaRPr lang="en-GB"/>
          </a:p>
        </p:txBody>
      </p:sp>
    </p:spTree>
    <p:extLst>
      <p:ext uri="{BB962C8B-B14F-4D97-AF65-F5344CB8AC3E}">
        <p14:creationId xmlns:p14="http://schemas.microsoft.com/office/powerpoint/2010/main" val="2395809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16</a:t>
            </a:fld>
            <a:endParaRPr lang="en-GB"/>
          </a:p>
        </p:txBody>
      </p:sp>
    </p:spTree>
    <p:extLst>
      <p:ext uri="{BB962C8B-B14F-4D97-AF65-F5344CB8AC3E}">
        <p14:creationId xmlns:p14="http://schemas.microsoft.com/office/powerpoint/2010/main" val="3210594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17</a:t>
            </a:fld>
            <a:endParaRPr lang="en-GB"/>
          </a:p>
        </p:txBody>
      </p:sp>
    </p:spTree>
    <p:extLst>
      <p:ext uri="{BB962C8B-B14F-4D97-AF65-F5344CB8AC3E}">
        <p14:creationId xmlns:p14="http://schemas.microsoft.com/office/powerpoint/2010/main" val="2224071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18</a:t>
            </a:fld>
            <a:endParaRPr lang="en-GB"/>
          </a:p>
        </p:txBody>
      </p:sp>
    </p:spTree>
    <p:extLst>
      <p:ext uri="{BB962C8B-B14F-4D97-AF65-F5344CB8AC3E}">
        <p14:creationId xmlns:p14="http://schemas.microsoft.com/office/powerpoint/2010/main" val="2477593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19</a:t>
            </a:fld>
            <a:endParaRPr lang="en-GB"/>
          </a:p>
        </p:txBody>
      </p:sp>
    </p:spTree>
    <p:extLst>
      <p:ext uri="{BB962C8B-B14F-4D97-AF65-F5344CB8AC3E}">
        <p14:creationId xmlns:p14="http://schemas.microsoft.com/office/powerpoint/2010/main" val="34291126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20</a:t>
            </a:fld>
            <a:endParaRPr lang="en-GB"/>
          </a:p>
        </p:txBody>
      </p:sp>
    </p:spTree>
    <p:extLst>
      <p:ext uri="{BB962C8B-B14F-4D97-AF65-F5344CB8AC3E}">
        <p14:creationId xmlns:p14="http://schemas.microsoft.com/office/powerpoint/2010/main" val="2555667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21</a:t>
            </a:fld>
            <a:endParaRPr lang="en-GB"/>
          </a:p>
        </p:txBody>
      </p:sp>
    </p:spTree>
    <p:extLst>
      <p:ext uri="{BB962C8B-B14F-4D97-AF65-F5344CB8AC3E}">
        <p14:creationId xmlns:p14="http://schemas.microsoft.com/office/powerpoint/2010/main" val="4129527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a:t>
            </a:fld>
            <a:endParaRPr lang="en-GB"/>
          </a:p>
        </p:txBody>
      </p:sp>
    </p:spTree>
    <p:extLst>
      <p:ext uri="{BB962C8B-B14F-4D97-AF65-F5344CB8AC3E}">
        <p14:creationId xmlns:p14="http://schemas.microsoft.com/office/powerpoint/2010/main" val="1102218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22</a:t>
            </a:fld>
            <a:endParaRPr lang="en-GB"/>
          </a:p>
        </p:txBody>
      </p:sp>
    </p:spTree>
    <p:extLst>
      <p:ext uri="{BB962C8B-B14F-4D97-AF65-F5344CB8AC3E}">
        <p14:creationId xmlns:p14="http://schemas.microsoft.com/office/powerpoint/2010/main" val="7587663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23</a:t>
            </a:fld>
            <a:endParaRPr lang="en-GB"/>
          </a:p>
        </p:txBody>
      </p:sp>
    </p:spTree>
    <p:extLst>
      <p:ext uri="{BB962C8B-B14F-4D97-AF65-F5344CB8AC3E}">
        <p14:creationId xmlns:p14="http://schemas.microsoft.com/office/powerpoint/2010/main" val="36158711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24</a:t>
            </a:fld>
            <a:endParaRPr lang="en-GB"/>
          </a:p>
        </p:txBody>
      </p:sp>
    </p:spTree>
    <p:extLst>
      <p:ext uri="{BB962C8B-B14F-4D97-AF65-F5344CB8AC3E}">
        <p14:creationId xmlns:p14="http://schemas.microsoft.com/office/powerpoint/2010/main" val="41468901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25</a:t>
            </a:fld>
            <a:endParaRPr lang="en-GB"/>
          </a:p>
        </p:txBody>
      </p:sp>
    </p:spTree>
    <p:extLst>
      <p:ext uri="{BB962C8B-B14F-4D97-AF65-F5344CB8AC3E}">
        <p14:creationId xmlns:p14="http://schemas.microsoft.com/office/powerpoint/2010/main" val="34625300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26</a:t>
            </a:fld>
            <a:endParaRPr lang="en-GB"/>
          </a:p>
        </p:txBody>
      </p:sp>
    </p:spTree>
    <p:extLst>
      <p:ext uri="{BB962C8B-B14F-4D97-AF65-F5344CB8AC3E}">
        <p14:creationId xmlns:p14="http://schemas.microsoft.com/office/powerpoint/2010/main" val="4272142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27</a:t>
            </a:fld>
            <a:endParaRPr lang="en-GB"/>
          </a:p>
        </p:txBody>
      </p:sp>
    </p:spTree>
    <p:extLst>
      <p:ext uri="{BB962C8B-B14F-4D97-AF65-F5344CB8AC3E}">
        <p14:creationId xmlns:p14="http://schemas.microsoft.com/office/powerpoint/2010/main" val="10198053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28</a:t>
            </a:fld>
            <a:endParaRPr lang="en-GB"/>
          </a:p>
        </p:txBody>
      </p:sp>
    </p:spTree>
    <p:extLst>
      <p:ext uri="{BB962C8B-B14F-4D97-AF65-F5344CB8AC3E}">
        <p14:creationId xmlns:p14="http://schemas.microsoft.com/office/powerpoint/2010/main" val="34370823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29</a:t>
            </a:fld>
            <a:endParaRPr lang="en-GB"/>
          </a:p>
        </p:txBody>
      </p:sp>
    </p:spTree>
    <p:extLst>
      <p:ext uri="{BB962C8B-B14F-4D97-AF65-F5344CB8AC3E}">
        <p14:creationId xmlns:p14="http://schemas.microsoft.com/office/powerpoint/2010/main" val="16420209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30</a:t>
            </a:fld>
            <a:endParaRPr lang="en-GB"/>
          </a:p>
        </p:txBody>
      </p:sp>
    </p:spTree>
    <p:extLst>
      <p:ext uri="{BB962C8B-B14F-4D97-AF65-F5344CB8AC3E}">
        <p14:creationId xmlns:p14="http://schemas.microsoft.com/office/powerpoint/2010/main" val="33007046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31</a:t>
            </a:fld>
            <a:endParaRPr lang="en-GB"/>
          </a:p>
        </p:txBody>
      </p:sp>
    </p:spTree>
    <p:extLst>
      <p:ext uri="{BB962C8B-B14F-4D97-AF65-F5344CB8AC3E}">
        <p14:creationId xmlns:p14="http://schemas.microsoft.com/office/powerpoint/2010/main" val="1964762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a:t>
            </a:fld>
            <a:endParaRPr lang="en-GB"/>
          </a:p>
        </p:txBody>
      </p:sp>
    </p:spTree>
    <p:extLst>
      <p:ext uri="{BB962C8B-B14F-4D97-AF65-F5344CB8AC3E}">
        <p14:creationId xmlns:p14="http://schemas.microsoft.com/office/powerpoint/2010/main" val="36962871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32</a:t>
            </a:fld>
            <a:endParaRPr lang="en-GB"/>
          </a:p>
        </p:txBody>
      </p:sp>
    </p:spTree>
    <p:extLst>
      <p:ext uri="{BB962C8B-B14F-4D97-AF65-F5344CB8AC3E}">
        <p14:creationId xmlns:p14="http://schemas.microsoft.com/office/powerpoint/2010/main" val="6612781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33</a:t>
            </a:fld>
            <a:endParaRPr lang="en-GB"/>
          </a:p>
        </p:txBody>
      </p:sp>
    </p:spTree>
    <p:extLst>
      <p:ext uri="{BB962C8B-B14F-4D97-AF65-F5344CB8AC3E}">
        <p14:creationId xmlns:p14="http://schemas.microsoft.com/office/powerpoint/2010/main" val="21174526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34</a:t>
            </a:fld>
            <a:endParaRPr lang="en-GB"/>
          </a:p>
        </p:txBody>
      </p:sp>
    </p:spTree>
    <p:extLst>
      <p:ext uri="{BB962C8B-B14F-4D97-AF65-F5344CB8AC3E}">
        <p14:creationId xmlns:p14="http://schemas.microsoft.com/office/powerpoint/2010/main" val="28931182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35</a:t>
            </a:fld>
            <a:endParaRPr lang="en-GB"/>
          </a:p>
        </p:txBody>
      </p:sp>
    </p:spTree>
    <p:extLst>
      <p:ext uri="{BB962C8B-B14F-4D97-AF65-F5344CB8AC3E}">
        <p14:creationId xmlns:p14="http://schemas.microsoft.com/office/powerpoint/2010/main" val="34754052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36</a:t>
            </a:fld>
            <a:endParaRPr lang="en-GB"/>
          </a:p>
        </p:txBody>
      </p:sp>
    </p:spTree>
    <p:extLst>
      <p:ext uri="{BB962C8B-B14F-4D97-AF65-F5344CB8AC3E}">
        <p14:creationId xmlns:p14="http://schemas.microsoft.com/office/powerpoint/2010/main" val="35780414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37</a:t>
            </a:fld>
            <a:endParaRPr lang="en-GB"/>
          </a:p>
        </p:txBody>
      </p:sp>
    </p:spTree>
    <p:extLst>
      <p:ext uri="{BB962C8B-B14F-4D97-AF65-F5344CB8AC3E}">
        <p14:creationId xmlns:p14="http://schemas.microsoft.com/office/powerpoint/2010/main" val="25277156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38</a:t>
            </a:fld>
            <a:endParaRPr lang="en-GB"/>
          </a:p>
        </p:txBody>
      </p:sp>
    </p:spTree>
    <p:extLst>
      <p:ext uri="{BB962C8B-B14F-4D97-AF65-F5344CB8AC3E}">
        <p14:creationId xmlns:p14="http://schemas.microsoft.com/office/powerpoint/2010/main" val="27391228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39</a:t>
            </a:fld>
            <a:endParaRPr lang="en-GB"/>
          </a:p>
        </p:txBody>
      </p:sp>
    </p:spTree>
    <p:extLst>
      <p:ext uri="{BB962C8B-B14F-4D97-AF65-F5344CB8AC3E}">
        <p14:creationId xmlns:p14="http://schemas.microsoft.com/office/powerpoint/2010/main" val="2812589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40</a:t>
            </a:fld>
            <a:endParaRPr lang="en-GB"/>
          </a:p>
        </p:txBody>
      </p:sp>
    </p:spTree>
    <p:extLst>
      <p:ext uri="{BB962C8B-B14F-4D97-AF65-F5344CB8AC3E}">
        <p14:creationId xmlns:p14="http://schemas.microsoft.com/office/powerpoint/2010/main" val="37136155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41</a:t>
            </a:fld>
            <a:endParaRPr lang="en-GB"/>
          </a:p>
        </p:txBody>
      </p:sp>
    </p:spTree>
    <p:extLst>
      <p:ext uri="{BB962C8B-B14F-4D97-AF65-F5344CB8AC3E}">
        <p14:creationId xmlns:p14="http://schemas.microsoft.com/office/powerpoint/2010/main" val="2494193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6</a:t>
            </a:fld>
            <a:endParaRPr lang="en-GB"/>
          </a:p>
        </p:txBody>
      </p:sp>
    </p:spTree>
    <p:extLst>
      <p:ext uri="{BB962C8B-B14F-4D97-AF65-F5344CB8AC3E}">
        <p14:creationId xmlns:p14="http://schemas.microsoft.com/office/powerpoint/2010/main" val="27335158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42</a:t>
            </a:fld>
            <a:endParaRPr lang="en-GB"/>
          </a:p>
        </p:txBody>
      </p:sp>
    </p:spTree>
    <p:extLst>
      <p:ext uri="{BB962C8B-B14F-4D97-AF65-F5344CB8AC3E}">
        <p14:creationId xmlns:p14="http://schemas.microsoft.com/office/powerpoint/2010/main" val="37991344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43</a:t>
            </a:fld>
            <a:endParaRPr lang="en-GB"/>
          </a:p>
        </p:txBody>
      </p:sp>
    </p:spTree>
    <p:extLst>
      <p:ext uri="{BB962C8B-B14F-4D97-AF65-F5344CB8AC3E}">
        <p14:creationId xmlns:p14="http://schemas.microsoft.com/office/powerpoint/2010/main" val="36311431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44</a:t>
            </a:fld>
            <a:endParaRPr lang="en-GB"/>
          </a:p>
        </p:txBody>
      </p:sp>
    </p:spTree>
    <p:extLst>
      <p:ext uri="{BB962C8B-B14F-4D97-AF65-F5344CB8AC3E}">
        <p14:creationId xmlns:p14="http://schemas.microsoft.com/office/powerpoint/2010/main" val="4977054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45</a:t>
            </a:fld>
            <a:endParaRPr lang="en-GB"/>
          </a:p>
        </p:txBody>
      </p:sp>
    </p:spTree>
    <p:extLst>
      <p:ext uri="{BB962C8B-B14F-4D97-AF65-F5344CB8AC3E}">
        <p14:creationId xmlns:p14="http://schemas.microsoft.com/office/powerpoint/2010/main" val="35444204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46</a:t>
            </a:fld>
            <a:endParaRPr lang="en-GB"/>
          </a:p>
        </p:txBody>
      </p:sp>
    </p:spTree>
    <p:extLst>
      <p:ext uri="{BB962C8B-B14F-4D97-AF65-F5344CB8AC3E}">
        <p14:creationId xmlns:p14="http://schemas.microsoft.com/office/powerpoint/2010/main" val="3442868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47</a:t>
            </a:fld>
            <a:endParaRPr lang="en-GB"/>
          </a:p>
        </p:txBody>
      </p:sp>
    </p:spTree>
    <p:extLst>
      <p:ext uri="{BB962C8B-B14F-4D97-AF65-F5344CB8AC3E}">
        <p14:creationId xmlns:p14="http://schemas.microsoft.com/office/powerpoint/2010/main" val="34404407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48</a:t>
            </a:fld>
            <a:endParaRPr lang="en-GB"/>
          </a:p>
        </p:txBody>
      </p:sp>
    </p:spTree>
    <p:extLst>
      <p:ext uri="{BB962C8B-B14F-4D97-AF65-F5344CB8AC3E}">
        <p14:creationId xmlns:p14="http://schemas.microsoft.com/office/powerpoint/2010/main" val="13242829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49</a:t>
            </a:fld>
            <a:endParaRPr lang="en-GB"/>
          </a:p>
        </p:txBody>
      </p:sp>
    </p:spTree>
    <p:extLst>
      <p:ext uri="{BB962C8B-B14F-4D97-AF65-F5344CB8AC3E}">
        <p14:creationId xmlns:p14="http://schemas.microsoft.com/office/powerpoint/2010/main" val="12412570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50</a:t>
            </a:fld>
            <a:endParaRPr lang="en-GB"/>
          </a:p>
        </p:txBody>
      </p:sp>
    </p:spTree>
    <p:extLst>
      <p:ext uri="{BB962C8B-B14F-4D97-AF65-F5344CB8AC3E}">
        <p14:creationId xmlns:p14="http://schemas.microsoft.com/office/powerpoint/2010/main" val="22948135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51</a:t>
            </a:fld>
            <a:endParaRPr lang="en-GB"/>
          </a:p>
        </p:txBody>
      </p:sp>
    </p:spTree>
    <p:extLst>
      <p:ext uri="{BB962C8B-B14F-4D97-AF65-F5344CB8AC3E}">
        <p14:creationId xmlns:p14="http://schemas.microsoft.com/office/powerpoint/2010/main" val="4121985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7</a:t>
            </a:fld>
            <a:endParaRPr lang="en-GB"/>
          </a:p>
        </p:txBody>
      </p:sp>
    </p:spTree>
    <p:extLst>
      <p:ext uri="{BB962C8B-B14F-4D97-AF65-F5344CB8AC3E}">
        <p14:creationId xmlns:p14="http://schemas.microsoft.com/office/powerpoint/2010/main" val="34112507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52</a:t>
            </a:fld>
            <a:endParaRPr lang="en-GB"/>
          </a:p>
        </p:txBody>
      </p:sp>
    </p:spTree>
    <p:extLst>
      <p:ext uri="{BB962C8B-B14F-4D97-AF65-F5344CB8AC3E}">
        <p14:creationId xmlns:p14="http://schemas.microsoft.com/office/powerpoint/2010/main" val="1402496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53</a:t>
            </a:fld>
            <a:endParaRPr lang="en-GB"/>
          </a:p>
        </p:txBody>
      </p:sp>
    </p:spTree>
    <p:extLst>
      <p:ext uri="{BB962C8B-B14F-4D97-AF65-F5344CB8AC3E}">
        <p14:creationId xmlns:p14="http://schemas.microsoft.com/office/powerpoint/2010/main" val="16096113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54</a:t>
            </a:fld>
            <a:endParaRPr lang="en-GB"/>
          </a:p>
        </p:txBody>
      </p:sp>
    </p:spTree>
    <p:extLst>
      <p:ext uri="{BB962C8B-B14F-4D97-AF65-F5344CB8AC3E}">
        <p14:creationId xmlns:p14="http://schemas.microsoft.com/office/powerpoint/2010/main" val="26092709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55</a:t>
            </a:fld>
            <a:endParaRPr lang="en-GB"/>
          </a:p>
        </p:txBody>
      </p:sp>
    </p:spTree>
    <p:extLst>
      <p:ext uri="{BB962C8B-B14F-4D97-AF65-F5344CB8AC3E}">
        <p14:creationId xmlns:p14="http://schemas.microsoft.com/office/powerpoint/2010/main" val="719290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56</a:t>
            </a:fld>
            <a:endParaRPr lang="en-GB"/>
          </a:p>
        </p:txBody>
      </p:sp>
    </p:spTree>
    <p:extLst>
      <p:ext uri="{BB962C8B-B14F-4D97-AF65-F5344CB8AC3E}">
        <p14:creationId xmlns:p14="http://schemas.microsoft.com/office/powerpoint/2010/main" val="25455344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57</a:t>
            </a:fld>
            <a:endParaRPr lang="en-GB"/>
          </a:p>
        </p:txBody>
      </p:sp>
    </p:spTree>
    <p:extLst>
      <p:ext uri="{BB962C8B-B14F-4D97-AF65-F5344CB8AC3E}">
        <p14:creationId xmlns:p14="http://schemas.microsoft.com/office/powerpoint/2010/main" val="16404760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58</a:t>
            </a:fld>
            <a:endParaRPr lang="en-GB"/>
          </a:p>
        </p:txBody>
      </p:sp>
    </p:spTree>
    <p:extLst>
      <p:ext uri="{BB962C8B-B14F-4D97-AF65-F5344CB8AC3E}">
        <p14:creationId xmlns:p14="http://schemas.microsoft.com/office/powerpoint/2010/main" val="592628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8</a:t>
            </a:fld>
            <a:endParaRPr lang="en-GB"/>
          </a:p>
        </p:txBody>
      </p:sp>
    </p:spTree>
    <p:extLst>
      <p:ext uri="{BB962C8B-B14F-4D97-AF65-F5344CB8AC3E}">
        <p14:creationId xmlns:p14="http://schemas.microsoft.com/office/powerpoint/2010/main" val="1102087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9</a:t>
            </a:fld>
            <a:endParaRPr lang="en-GB"/>
          </a:p>
        </p:txBody>
      </p:sp>
    </p:spTree>
    <p:extLst>
      <p:ext uri="{BB962C8B-B14F-4D97-AF65-F5344CB8AC3E}">
        <p14:creationId xmlns:p14="http://schemas.microsoft.com/office/powerpoint/2010/main" val="2696816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10</a:t>
            </a:fld>
            <a:endParaRPr lang="en-GB"/>
          </a:p>
        </p:txBody>
      </p:sp>
    </p:spTree>
    <p:extLst>
      <p:ext uri="{BB962C8B-B14F-4D97-AF65-F5344CB8AC3E}">
        <p14:creationId xmlns:p14="http://schemas.microsoft.com/office/powerpoint/2010/main" val="361232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11</a:t>
            </a:fld>
            <a:endParaRPr lang="en-GB"/>
          </a:p>
        </p:txBody>
      </p:sp>
    </p:spTree>
    <p:extLst>
      <p:ext uri="{BB962C8B-B14F-4D97-AF65-F5344CB8AC3E}">
        <p14:creationId xmlns:p14="http://schemas.microsoft.com/office/powerpoint/2010/main" val="30523080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9" y="2666346"/>
            <a:ext cx="9144000" cy="1870364"/>
          </a:xfrm>
        </p:spPr>
        <p:txBody>
          <a:bodyPr anchor="ctr">
            <a:normAutofit/>
          </a:bodyPr>
          <a:lstStyle>
            <a:lvl1pPr marL="0" indent="0" algn="ctr">
              <a:lnSpc>
                <a:spcPct val="15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4" name="Text Placeholder 13">
            <a:extLst>
              <a:ext uri="{FF2B5EF4-FFF2-40B4-BE49-F238E27FC236}">
                <a16:creationId xmlns="" xmlns:a16="http://schemas.microsoft.com/office/drawing/2014/main" id="{B2F3C88D-BF6E-6D4C-9A25-CACB03AA208B}"/>
              </a:ext>
            </a:extLst>
          </p:cNvPr>
          <p:cNvSpPr>
            <a:spLocks noGrp="1"/>
          </p:cNvSpPr>
          <p:nvPr>
            <p:ph type="body" sz="quarter" idx="13"/>
          </p:nvPr>
        </p:nvSpPr>
        <p:spPr>
          <a:xfrm>
            <a:off x="3917911" y="6244985"/>
            <a:ext cx="3369375" cy="369332"/>
          </a:xfrm>
        </p:spPr>
        <p:txBody>
          <a:bodyPr anchor="b">
            <a:normAutofit/>
          </a:bodyPr>
          <a:lstStyle>
            <a:lvl1pPr marL="0" indent="0">
              <a:buNone/>
              <a:defRPr sz="1800" b="0" i="0">
                <a:solidFill>
                  <a:schemeClr val="bg1"/>
                </a:solidFill>
                <a:latin typeface="Muli" pitchFamily="2" charset="77"/>
              </a:defRPr>
            </a:lvl1pPr>
          </a:lstStyle>
          <a:p>
            <a:pPr lvl="0"/>
            <a:endParaRPr lang="en-GB" dirty="0"/>
          </a:p>
        </p:txBody>
      </p:sp>
      <p:sp>
        <p:nvSpPr>
          <p:cNvPr id="15" name="TextBox 14">
            <a:extLst>
              <a:ext uri="{FF2B5EF4-FFF2-40B4-BE49-F238E27FC236}">
                <a16:creationId xmlns="" xmlns:a16="http://schemas.microsoft.com/office/drawing/2014/main" id="{A1D45BA0-7B16-364F-96FA-7CCD74809633}"/>
              </a:ext>
            </a:extLst>
          </p:cNvPr>
          <p:cNvSpPr txBox="1"/>
          <p:nvPr userDrawn="1"/>
        </p:nvSpPr>
        <p:spPr>
          <a:xfrm>
            <a:off x="3283162" y="6261027"/>
            <a:ext cx="717425" cy="338554"/>
          </a:xfrm>
          <a:prstGeom prst="rect">
            <a:avLst/>
          </a:prstGeom>
          <a:noFill/>
        </p:spPr>
        <p:txBody>
          <a:bodyPr wrap="square" rtlCol="0" anchor="b">
            <a:spAutoFit/>
          </a:bodyPr>
          <a:lstStyle/>
          <a:p>
            <a:r>
              <a:rPr lang="en-GB" sz="1600" b="1" i="0" dirty="0">
                <a:solidFill>
                  <a:schemeClr val="bg1"/>
                </a:solidFill>
                <a:latin typeface="Muli" pitchFamily="2" charset="77"/>
              </a:rPr>
              <a:t>Unit:</a:t>
            </a:r>
          </a:p>
        </p:txBody>
      </p:sp>
      <p:sp>
        <p:nvSpPr>
          <p:cNvPr id="16" name="Text Placeholder 13">
            <a:extLst>
              <a:ext uri="{FF2B5EF4-FFF2-40B4-BE49-F238E27FC236}">
                <a16:creationId xmlns="" xmlns:a16="http://schemas.microsoft.com/office/drawing/2014/main" id="{204E8ED3-ED92-2F44-AA0C-C3500973984C}"/>
              </a:ext>
            </a:extLst>
          </p:cNvPr>
          <p:cNvSpPr>
            <a:spLocks noGrp="1"/>
          </p:cNvSpPr>
          <p:nvPr>
            <p:ph type="body" sz="quarter" idx="14"/>
          </p:nvPr>
        </p:nvSpPr>
        <p:spPr>
          <a:xfrm>
            <a:off x="11001412" y="6244985"/>
            <a:ext cx="641969" cy="369332"/>
          </a:xfrm>
        </p:spPr>
        <p:txBody>
          <a:bodyPr anchor="b">
            <a:normAutofit/>
          </a:bodyPr>
          <a:lstStyle>
            <a:lvl1pPr marL="0" indent="0">
              <a:buNone/>
              <a:defRPr sz="1800" b="0" i="0">
                <a:solidFill>
                  <a:schemeClr val="bg1"/>
                </a:solidFill>
                <a:latin typeface="Muli" pitchFamily="2" charset="77"/>
              </a:defRPr>
            </a:lvl1pPr>
          </a:lstStyle>
          <a:p>
            <a:pPr lvl="0"/>
            <a:endParaRPr lang="en-GB" dirty="0"/>
          </a:p>
        </p:txBody>
      </p:sp>
      <p:sp>
        <p:nvSpPr>
          <p:cNvPr id="17" name="TextBox 16">
            <a:extLst>
              <a:ext uri="{FF2B5EF4-FFF2-40B4-BE49-F238E27FC236}">
                <a16:creationId xmlns="" xmlns:a16="http://schemas.microsoft.com/office/drawing/2014/main" id="{543EE4B3-C0E4-AE42-921D-72A75F2D0332}"/>
              </a:ext>
            </a:extLst>
          </p:cNvPr>
          <p:cNvSpPr txBox="1"/>
          <p:nvPr userDrawn="1"/>
        </p:nvSpPr>
        <p:spPr>
          <a:xfrm>
            <a:off x="10038030" y="6261027"/>
            <a:ext cx="963382" cy="338554"/>
          </a:xfrm>
          <a:prstGeom prst="rect">
            <a:avLst/>
          </a:prstGeom>
          <a:noFill/>
        </p:spPr>
        <p:txBody>
          <a:bodyPr wrap="square" rtlCol="0" anchor="b">
            <a:spAutoFit/>
          </a:bodyPr>
          <a:lstStyle/>
          <a:p>
            <a:r>
              <a:rPr lang="en-GB" sz="1600" b="1" i="0" dirty="0">
                <a:solidFill>
                  <a:schemeClr val="bg1"/>
                </a:solidFill>
                <a:latin typeface="Muli" pitchFamily="2" charset="77"/>
              </a:rPr>
              <a:t>Lesson:</a:t>
            </a:r>
          </a:p>
        </p:txBody>
      </p:sp>
      <p:sp>
        <p:nvSpPr>
          <p:cNvPr id="19" name="TextBox 18">
            <a:extLst>
              <a:ext uri="{FF2B5EF4-FFF2-40B4-BE49-F238E27FC236}">
                <a16:creationId xmlns="" xmlns:a16="http://schemas.microsoft.com/office/drawing/2014/main" id="{B555FC76-808A-0046-94B4-D7D729C67DD3}"/>
              </a:ext>
            </a:extLst>
          </p:cNvPr>
          <p:cNvSpPr txBox="1"/>
          <p:nvPr userDrawn="1"/>
        </p:nvSpPr>
        <p:spPr>
          <a:xfrm>
            <a:off x="236893" y="6261027"/>
            <a:ext cx="787235" cy="338554"/>
          </a:xfrm>
          <a:prstGeom prst="rect">
            <a:avLst/>
          </a:prstGeom>
          <a:noFill/>
        </p:spPr>
        <p:txBody>
          <a:bodyPr wrap="square" rtlCol="0" anchor="b">
            <a:spAutoFit/>
          </a:bodyPr>
          <a:lstStyle/>
          <a:p>
            <a:r>
              <a:rPr lang="en-GB" sz="1600" b="1" i="0" dirty="0">
                <a:solidFill>
                  <a:schemeClr val="bg1"/>
                </a:solidFill>
                <a:latin typeface="Muli" pitchFamily="2" charset="77"/>
              </a:rPr>
              <a:t>Term:</a:t>
            </a:r>
          </a:p>
        </p:txBody>
      </p:sp>
      <p:sp>
        <p:nvSpPr>
          <p:cNvPr id="13" name="Text Placeholder 12">
            <a:extLst>
              <a:ext uri="{FF2B5EF4-FFF2-40B4-BE49-F238E27FC236}">
                <a16:creationId xmlns="" xmlns:a16="http://schemas.microsoft.com/office/drawing/2014/main" id="{5F8ED0D7-1D3B-EA40-89A6-FE5BFCF6799A}"/>
              </a:ext>
            </a:extLst>
          </p:cNvPr>
          <p:cNvSpPr>
            <a:spLocks noGrp="1"/>
          </p:cNvSpPr>
          <p:nvPr>
            <p:ph type="body" sz="quarter" idx="15"/>
          </p:nvPr>
        </p:nvSpPr>
        <p:spPr>
          <a:xfrm>
            <a:off x="955020" y="6247672"/>
            <a:ext cx="2213630" cy="366645"/>
          </a:xfrm>
        </p:spPr>
        <p:txBody>
          <a:bodyPr anchor="b">
            <a:noAutofit/>
          </a:bodyPr>
          <a:lstStyle>
            <a:lvl1pPr marL="0" indent="0">
              <a:buNone/>
              <a:defRPr sz="1800">
                <a:solidFill>
                  <a:schemeClr val="bg1"/>
                </a:solidFill>
                <a:latin typeface="Muli" pitchFamily="2" charset="77"/>
              </a:defRPr>
            </a:lvl1pPr>
            <a:lvl2pPr>
              <a:defRPr sz="1800">
                <a:solidFill>
                  <a:schemeClr val="bg1"/>
                </a:solidFill>
                <a:latin typeface="Muli" pitchFamily="2" charset="77"/>
              </a:defRPr>
            </a:lvl2pPr>
            <a:lvl3pPr>
              <a:defRPr sz="1800">
                <a:solidFill>
                  <a:schemeClr val="bg1"/>
                </a:solidFill>
                <a:latin typeface="Muli" pitchFamily="2" charset="77"/>
              </a:defRPr>
            </a:lvl3pPr>
            <a:lvl4pPr>
              <a:defRPr sz="1800">
                <a:solidFill>
                  <a:schemeClr val="bg1"/>
                </a:solidFill>
                <a:latin typeface="Muli" pitchFamily="2" charset="77"/>
              </a:defRPr>
            </a:lvl4pPr>
            <a:lvl5pPr>
              <a:defRPr sz="1800">
                <a:solidFill>
                  <a:schemeClr val="bg1"/>
                </a:solidFill>
                <a:latin typeface="Muli" pitchFamily="2" charset="77"/>
              </a:defRPr>
            </a:lvl5pPr>
          </a:lstStyle>
          <a:p>
            <a:pPr lvl="0"/>
            <a:endParaRPr lang="en-GB" dirty="0"/>
          </a:p>
        </p:txBody>
      </p:sp>
      <p:pic>
        <p:nvPicPr>
          <p:cNvPr id="10" name="Picture 9"/>
          <p:cNvPicPr/>
          <p:nvPr userDrawn="1"/>
        </p:nvPicPr>
        <p:blipFill>
          <a:blip r:embed="rId2"/>
          <a:stretch>
            <a:fillRect/>
          </a:stretch>
        </p:blipFill>
        <p:spPr>
          <a:xfrm>
            <a:off x="3168000" y="928800"/>
            <a:ext cx="5280660" cy="899795"/>
          </a:xfrm>
          <a:prstGeom prst="rect">
            <a:avLst/>
          </a:prstGeom>
          <a:noFill/>
          <a:ln>
            <a:noFill/>
            <a:prstDash/>
          </a:ln>
        </p:spPr>
      </p:pic>
    </p:spTree>
    <p:extLst>
      <p:ext uri="{BB962C8B-B14F-4D97-AF65-F5344CB8AC3E}">
        <p14:creationId xmlns:p14="http://schemas.microsoft.com/office/powerpoint/2010/main" val="1961826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962764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689809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514044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007757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84442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107926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3" name="Rectangle 22">
            <a:extLst>
              <a:ext uri="{FF2B5EF4-FFF2-40B4-BE49-F238E27FC236}">
                <a16:creationId xmlns="" xmlns:a16="http://schemas.microsoft.com/office/drawing/2014/main" id="{D22C0101-D23A-5C4E-A28F-EEE925C2BAFE}"/>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graphicFrame>
        <p:nvGraphicFramePr>
          <p:cNvPr id="7" name="Table 6">
            <a:extLst>
              <a:ext uri="{FF2B5EF4-FFF2-40B4-BE49-F238E27FC236}">
                <a16:creationId xmlns="" xmlns:a16="http://schemas.microsoft.com/office/drawing/2014/main" id="{5BA0AB86-75A7-554E-9835-D9E30F3233C2}"/>
              </a:ext>
            </a:extLst>
          </p:cNvPr>
          <p:cNvGraphicFramePr>
            <a:graphicFrameLocks noGrp="1"/>
          </p:cNvGraphicFramePr>
          <p:nvPr userDrawn="1">
            <p:extLst>
              <p:ext uri="{D42A27DB-BD31-4B8C-83A1-F6EECF244321}">
                <p14:modId xmlns:p14="http://schemas.microsoft.com/office/powerpoint/2010/main" val="821396605"/>
              </p:ext>
            </p:extLst>
          </p:nvPr>
        </p:nvGraphicFramePr>
        <p:xfrm>
          <a:off x="368075" y="335814"/>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 xmlns:a16="http://schemas.microsoft.com/office/drawing/2014/main" val="20000"/>
                    </a:ext>
                  </a:extLst>
                </a:gridCol>
                <a:gridCol w="7890066">
                  <a:extLst>
                    <a:ext uri="{9D8B030D-6E8A-4147-A177-3AD203B41FA5}">
                      <a16:colId xmlns="" xmlns:a16="http://schemas.microsoft.com/office/drawing/2014/main" val="20001"/>
                    </a:ext>
                  </a:extLst>
                </a:gridCol>
              </a:tblGrid>
              <a:tr h="433917">
                <a:tc>
                  <a:txBody>
                    <a:bodyPr/>
                    <a:lstStyle/>
                    <a:p>
                      <a:endParaRPr lang="en-GB" sz="1400" dirty="0">
                        <a:latin typeface="Lato" panose="020F0502020204030203" pitchFamily="34" charset="77"/>
                      </a:endParaRP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Lato" panose="020F0502020204030203" pitchFamily="34" charset="77"/>
                      </a:endParaRPr>
                    </a:p>
                  </a:txBody>
                  <a:tcPr/>
                </a:tc>
                <a:extLst>
                  <a:ext uri="{0D108BD9-81ED-4DB2-BD59-A6C34878D82A}">
                    <a16:rowId xmlns="" xmlns:a16="http://schemas.microsoft.com/office/drawing/2014/main" val="10000"/>
                  </a:ext>
                </a:extLst>
              </a:tr>
              <a:tr h="433917">
                <a:tc>
                  <a:txBody>
                    <a:bodyPr/>
                    <a:lstStyle/>
                    <a:p>
                      <a:r>
                        <a:rPr lang="en-GB" sz="1400" dirty="0">
                          <a:latin typeface="Lato" panose="020F0502020204030203" pitchFamily="34" charset="77"/>
                        </a:rPr>
                        <a:t>Lesson: </a:t>
                      </a:r>
                    </a:p>
                  </a:txBody>
                  <a:tcPr/>
                </a:tc>
                <a:tc vMerge="1">
                  <a:txBody>
                    <a:bodyPr/>
                    <a:lstStyle/>
                    <a:p>
                      <a:endParaRPr lang="en-GB" dirty="0"/>
                    </a:p>
                  </a:txBody>
                  <a:tcPr/>
                </a:tc>
                <a:extLst>
                  <a:ext uri="{0D108BD9-81ED-4DB2-BD59-A6C34878D82A}">
                    <a16:rowId xmlns="" xmlns:a16="http://schemas.microsoft.com/office/drawing/2014/main" val="10001"/>
                  </a:ext>
                </a:extLst>
              </a:tr>
            </a:tbl>
          </a:graphicData>
        </a:graphic>
      </p:graphicFrame>
      <p:sp>
        <p:nvSpPr>
          <p:cNvPr id="10" name="Text Placeholder 8">
            <a:extLst>
              <a:ext uri="{FF2B5EF4-FFF2-40B4-BE49-F238E27FC236}">
                <a16:creationId xmlns="" xmlns:a16="http://schemas.microsoft.com/office/drawing/2014/main" id="{D89521DD-EB1B-DB4F-AF92-E0AA49E4BF8E}"/>
              </a:ext>
            </a:extLst>
          </p:cNvPr>
          <p:cNvSpPr>
            <a:spLocks noGrp="1"/>
          </p:cNvSpPr>
          <p:nvPr>
            <p:ph type="body" sz="quarter" idx="14" hasCustomPrompt="1"/>
          </p:nvPr>
        </p:nvSpPr>
        <p:spPr>
          <a:xfrm>
            <a:off x="1091130" y="805579"/>
            <a:ext cx="427037" cy="362803"/>
          </a:xfrm>
        </p:spPr>
        <p:txBody>
          <a:bodyPr>
            <a:normAutofit/>
          </a:bodyPr>
          <a:lstStyle>
            <a:lvl1pPr marL="0" indent="0">
              <a:buNone/>
              <a:defRPr sz="1400">
                <a:latin typeface="Lato" panose="020F0502020204030203" pitchFamily="34" charset="77"/>
              </a:defRPr>
            </a:lvl1pPr>
          </a:lstStyle>
          <a:p>
            <a:pPr lvl="0"/>
            <a:r>
              <a:rPr lang="en-GB" dirty="0"/>
              <a:t>1</a:t>
            </a:r>
          </a:p>
        </p:txBody>
      </p:sp>
      <p:sp>
        <p:nvSpPr>
          <p:cNvPr id="9" name="Text Placeholder 8">
            <a:extLst>
              <a:ext uri="{FF2B5EF4-FFF2-40B4-BE49-F238E27FC236}">
                <a16:creationId xmlns="" xmlns:a16="http://schemas.microsoft.com/office/drawing/2014/main" id="{7CCCC1F5-259E-4B4B-BD71-985F50066023}"/>
              </a:ext>
            </a:extLst>
          </p:cNvPr>
          <p:cNvSpPr>
            <a:spLocks noGrp="1"/>
          </p:cNvSpPr>
          <p:nvPr>
            <p:ph type="body" sz="quarter" idx="13" hasCustomPrompt="1"/>
          </p:nvPr>
        </p:nvSpPr>
        <p:spPr>
          <a:xfrm>
            <a:off x="363622" y="325965"/>
            <a:ext cx="1154545" cy="419131"/>
          </a:xfrm>
        </p:spPr>
        <p:txBody>
          <a:bodyPr>
            <a:normAutofit/>
          </a:bodyPr>
          <a:lstStyle>
            <a:lvl1pPr marL="0" indent="0">
              <a:buNone/>
              <a:defRPr sz="1400">
                <a:latin typeface="Lato" panose="020F0502020204030203" pitchFamily="34" charset="77"/>
              </a:defRPr>
            </a:lvl1pPr>
          </a:lstStyle>
          <a:p>
            <a:pPr lvl="0"/>
            <a:r>
              <a:rPr lang="en-GB" dirty="0"/>
              <a:t>Place Value</a:t>
            </a:r>
          </a:p>
        </p:txBody>
      </p:sp>
      <p:sp>
        <p:nvSpPr>
          <p:cNvPr id="11" name="Text Placeholder 8">
            <a:extLst>
              <a:ext uri="{FF2B5EF4-FFF2-40B4-BE49-F238E27FC236}">
                <a16:creationId xmlns="" xmlns:a16="http://schemas.microsoft.com/office/drawing/2014/main" id="{2B829687-5986-4D4A-9EAC-01CD129F7C40}"/>
              </a:ext>
            </a:extLst>
          </p:cNvPr>
          <p:cNvSpPr>
            <a:spLocks noGrp="1"/>
          </p:cNvSpPr>
          <p:nvPr>
            <p:ph type="body" sz="quarter" idx="15"/>
          </p:nvPr>
        </p:nvSpPr>
        <p:spPr>
          <a:xfrm>
            <a:off x="1518167" y="325967"/>
            <a:ext cx="7900555" cy="867834"/>
          </a:xfrm>
        </p:spPr>
        <p:txBody>
          <a:bodyPr>
            <a:normAutofit/>
          </a:bodyPr>
          <a:lstStyle>
            <a:lvl1pPr marL="0" indent="0">
              <a:buNone/>
              <a:defRPr sz="1400">
                <a:latin typeface="Lato" panose="020F0502020204030203" pitchFamily="34" charset="77"/>
              </a:defRPr>
            </a:lvl1pPr>
          </a:lstStyle>
          <a:p>
            <a:pPr lvl="0"/>
            <a:endParaRPr lang="en-GB" dirty="0"/>
          </a:p>
        </p:txBody>
      </p:sp>
      <p:sp>
        <p:nvSpPr>
          <p:cNvPr id="18" name="Content Placeholder 2">
            <a:extLst>
              <a:ext uri="{FF2B5EF4-FFF2-40B4-BE49-F238E27FC236}">
                <a16:creationId xmlns="" xmlns:a16="http://schemas.microsoft.com/office/drawing/2014/main" id="{3A402356-13E0-F64F-AEAF-C92A30D3DD4E}"/>
              </a:ext>
            </a:extLst>
          </p:cNvPr>
          <p:cNvSpPr>
            <a:spLocks noGrp="1"/>
          </p:cNvSpPr>
          <p:nvPr>
            <p:ph idx="1"/>
          </p:nvPr>
        </p:nvSpPr>
        <p:spPr>
          <a:xfrm>
            <a:off x="336885" y="1468986"/>
            <a:ext cx="11556570" cy="5039298"/>
          </a:xfrm>
        </p:spPr>
        <p:txBody>
          <a:bodyPr/>
          <a:lstStyle>
            <a:lvl1pPr>
              <a:defRPr>
                <a:latin typeface="Muli" pitchFamily="2" charset="77"/>
              </a:defRPr>
            </a:lvl1pPr>
            <a:lvl2pPr>
              <a:defRPr>
                <a:latin typeface="Muli" pitchFamily="2" charset="77"/>
              </a:defRPr>
            </a:lvl2pPr>
            <a:lvl3pPr>
              <a:defRPr>
                <a:latin typeface="Muli" pitchFamily="2" charset="77"/>
              </a:defRPr>
            </a:lvl3pPr>
            <a:lvl4pPr>
              <a:defRPr>
                <a:latin typeface="Muli" pitchFamily="2" charset="77"/>
              </a:defRPr>
            </a:lvl4pPr>
            <a:lvl5pPr>
              <a:defRPr>
                <a:latin typeface="Muli"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2" name="Picture 11"/>
          <p:cNvPicPr/>
          <p:nvPr userDrawn="1"/>
        </p:nvPicPr>
        <p:blipFill>
          <a:blip r:embed="rId2"/>
          <a:stretch>
            <a:fillRect/>
          </a:stretch>
        </p:blipFill>
        <p:spPr>
          <a:xfrm>
            <a:off x="9720000" y="360000"/>
            <a:ext cx="2159635" cy="1007110"/>
          </a:xfrm>
          <a:prstGeom prst="rect">
            <a:avLst/>
          </a:prstGeom>
          <a:noFill/>
          <a:ln>
            <a:noFill/>
            <a:prstDash/>
          </a:ln>
        </p:spPr>
      </p:pic>
    </p:spTree>
    <p:extLst>
      <p:ext uri="{BB962C8B-B14F-4D97-AF65-F5344CB8AC3E}">
        <p14:creationId xmlns:p14="http://schemas.microsoft.com/office/powerpoint/2010/main" val="562970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3" name="Rectangle 22">
            <a:extLst>
              <a:ext uri="{FF2B5EF4-FFF2-40B4-BE49-F238E27FC236}">
                <a16:creationId xmlns="" xmlns:a16="http://schemas.microsoft.com/office/drawing/2014/main" id="{D22C0101-D23A-5C4E-A28F-EEE925C2BAFE}"/>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graphicFrame>
        <p:nvGraphicFramePr>
          <p:cNvPr id="7" name="Table 6">
            <a:extLst>
              <a:ext uri="{FF2B5EF4-FFF2-40B4-BE49-F238E27FC236}">
                <a16:creationId xmlns="" xmlns:a16="http://schemas.microsoft.com/office/drawing/2014/main" id="{5BA0AB86-75A7-554E-9835-D9E30F3233C2}"/>
              </a:ext>
            </a:extLst>
          </p:cNvPr>
          <p:cNvGraphicFramePr>
            <a:graphicFrameLocks noGrp="1"/>
          </p:cNvGraphicFramePr>
          <p:nvPr userDrawn="1">
            <p:extLst>
              <p:ext uri="{D42A27DB-BD31-4B8C-83A1-F6EECF244321}">
                <p14:modId xmlns:p14="http://schemas.microsoft.com/office/powerpoint/2010/main" val="2077034169"/>
              </p:ext>
            </p:extLst>
          </p:nvPr>
        </p:nvGraphicFramePr>
        <p:xfrm>
          <a:off x="384117" y="335814"/>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 xmlns:a16="http://schemas.microsoft.com/office/drawing/2014/main" val="20000"/>
                    </a:ext>
                  </a:extLst>
                </a:gridCol>
                <a:gridCol w="7890066">
                  <a:extLst>
                    <a:ext uri="{9D8B030D-6E8A-4147-A177-3AD203B41FA5}">
                      <a16:colId xmlns="" xmlns:a16="http://schemas.microsoft.com/office/drawing/2014/main" val="20001"/>
                    </a:ext>
                  </a:extLst>
                </a:gridCol>
              </a:tblGrid>
              <a:tr h="433917">
                <a:tc>
                  <a:txBody>
                    <a:bodyPr/>
                    <a:lstStyle/>
                    <a:p>
                      <a:endParaRPr lang="en-GB" sz="1400" dirty="0">
                        <a:latin typeface="Lato" panose="020F0502020204030203" pitchFamily="34" charset="77"/>
                      </a:endParaRP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Lato" panose="020F0502020204030203" pitchFamily="34" charset="77"/>
                      </a:endParaRPr>
                    </a:p>
                  </a:txBody>
                  <a:tcPr/>
                </a:tc>
                <a:extLst>
                  <a:ext uri="{0D108BD9-81ED-4DB2-BD59-A6C34878D82A}">
                    <a16:rowId xmlns="" xmlns:a16="http://schemas.microsoft.com/office/drawing/2014/main" val="10000"/>
                  </a:ext>
                </a:extLst>
              </a:tr>
              <a:tr h="433917">
                <a:tc>
                  <a:txBody>
                    <a:bodyPr/>
                    <a:lstStyle/>
                    <a:p>
                      <a:r>
                        <a:rPr lang="en-GB" sz="1400" dirty="0">
                          <a:latin typeface="Lato" panose="020F0502020204030203" pitchFamily="34" charset="77"/>
                        </a:rPr>
                        <a:t>Lesson: </a:t>
                      </a:r>
                    </a:p>
                  </a:txBody>
                  <a:tcPr/>
                </a:tc>
                <a:tc vMerge="1">
                  <a:txBody>
                    <a:bodyPr/>
                    <a:lstStyle/>
                    <a:p>
                      <a:endParaRPr lang="en-GB" dirty="0"/>
                    </a:p>
                  </a:txBody>
                  <a:tcPr/>
                </a:tc>
                <a:extLst>
                  <a:ext uri="{0D108BD9-81ED-4DB2-BD59-A6C34878D82A}">
                    <a16:rowId xmlns="" xmlns:a16="http://schemas.microsoft.com/office/drawing/2014/main" val="10001"/>
                  </a:ext>
                </a:extLst>
              </a:tr>
            </a:tbl>
          </a:graphicData>
        </a:graphic>
      </p:graphicFrame>
      <p:sp>
        <p:nvSpPr>
          <p:cNvPr id="10" name="Text Placeholder 8">
            <a:extLst>
              <a:ext uri="{FF2B5EF4-FFF2-40B4-BE49-F238E27FC236}">
                <a16:creationId xmlns="" xmlns:a16="http://schemas.microsoft.com/office/drawing/2014/main" id="{D89521DD-EB1B-DB4F-AF92-E0AA49E4BF8E}"/>
              </a:ext>
            </a:extLst>
          </p:cNvPr>
          <p:cNvSpPr>
            <a:spLocks noGrp="1"/>
          </p:cNvSpPr>
          <p:nvPr>
            <p:ph type="body" sz="quarter" idx="14" hasCustomPrompt="1"/>
          </p:nvPr>
        </p:nvSpPr>
        <p:spPr>
          <a:xfrm>
            <a:off x="1107172" y="805579"/>
            <a:ext cx="427037" cy="362803"/>
          </a:xfrm>
        </p:spPr>
        <p:txBody>
          <a:bodyPr>
            <a:normAutofit/>
          </a:bodyPr>
          <a:lstStyle>
            <a:lvl1pPr marL="0" indent="0">
              <a:buNone/>
              <a:defRPr sz="1400">
                <a:latin typeface="Lato" panose="020F0502020204030203" pitchFamily="34" charset="77"/>
              </a:defRPr>
            </a:lvl1pPr>
          </a:lstStyle>
          <a:p>
            <a:pPr lvl="0"/>
            <a:r>
              <a:rPr lang="en-GB" dirty="0"/>
              <a:t>1</a:t>
            </a:r>
          </a:p>
        </p:txBody>
      </p:sp>
      <p:sp>
        <p:nvSpPr>
          <p:cNvPr id="9" name="Text Placeholder 8">
            <a:extLst>
              <a:ext uri="{FF2B5EF4-FFF2-40B4-BE49-F238E27FC236}">
                <a16:creationId xmlns="" xmlns:a16="http://schemas.microsoft.com/office/drawing/2014/main" id="{7CCCC1F5-259E-4B4B-BD71-985F50066023}"/>
              </a:ext>
            </a:extLst>
          </p:cNvPr>
          <p:cNvSpPr>
            <a:spLocks noGrp="1"/>
          </p:cNvSpPr>
          <p:nvPr>
            <p:ph type="body" sz="quarter" idx="13" hasCustomPrompt="1"/>
          </p:nvPr>
        </p:nvSpPr>
        <p:spPr>
          <a:xfrm>
            <a:off x="379664" y="325965"/>
            <a:ext cx="1154545" cy="419131"/>
          </a:xfrm>
        </p:spPr>
        <p:txBody>
          <a:bodyPr>
            <a:normAutofit/>
          </a:bodyPr>
          <a:lstStyle>
            <a:lvl1pPr marL="0" indent="0">
              <a:buNone/>
              <a:defRPr sz="1400">
                <a:latin typeface="Lato" panose="020F0502020204030203" pitchFamily="34" charset="77"/>
              </a:defRPr>
            </a:lvl1pPr>
          </a:lstStyle>
          <a:p>
            <a:pPr lvl="0"/>
            <a:r>
              <a:rPr lang="en-GB" dirty="0"/>
              <a:t>Place Value</a:t>
            </a:r>
          </a:p>
        </p:txBody>
      </p:sp>
      <p:sp>
        <p:nvSpPr>
          <p:cNvPr id="11" name="Text Placeholder 8">
            <a:extLst>
              <a:ext uri="{FF2B5EF4-FFF2-40B4-BE49-F238E27FC236}">
                <a16:creationId xmlns="" xmlns:a16="http://schemas.microsoft.com/office/drawing/2014/main" id="{2B829687-5986-4D4A-9EAC-01CD129F7C40}"/>
              </a:ext>
            </a:extLst>
          </p:cNvPr>
          <p:cNvSpPr>
            <a:spLocks noGrp="1"/>
          </p:cNvSpPr>
          <p:nvPr>
            <p:ph type="body" sz="quarter" idx="15"/>
          </p:nvPr>
        </p:nvSpPr>
        <p:spPr>
          <a:xfrm>
            <a:off x="1534209" y="325967"/>
            <a:ext cx="7900555" cy="867834"/>
          </a:xfrm>
        </p:spPr>
        <p:txBody>
          <a:bodyPr>
            <a:normAutofit/>
          </a:bodyPr>
          <a:lstStyle>
            <a:lvl1pPr marL="0" indent="0">
              <a:buNone/>
              <a:defRPr sz="1400">
                <a:latin typeface="Lato" panose="020F0502020204030203" pitchFamily="34" charset="77"/>
              </a:defRPr>
            </a:lvl1pPr>
          </a:lstStyle>
          <a:p>
            <a:pPr lvl="0"/>
            <a:endParaRPr lang="en-GB" dirty="0"/>
          </a:p>
        </p:txBody>
      </p:sp>
      <p:pic>
        <p:nvPicPr>
          <p:cNvPr id="12" name="Picture 11"/>
          <p:cNvPicPr/>
          <p:nvPr userDrawn="1"/>
        </p:nvPicPr>
        <p:blipFill>
          <a:blip r:embed="rId2"/>
          <a:stretch>
            <a:fillRect/>
          </a:stretch>
        </p:blipFill>
        <p:spPr>
          <a:xfrm>
            <a:off x="9720000" y="360000"/>
            <a:ext cx="2159635" cy="1007110"/>
          </a:xfrm>
          <a:prstGeom prst="rect">
            <a:avLst/>
          </a:prstGeom>
          <a:noFill/>
          <a:ln>
            <a:noFill/>
            <a:prstDash/>
          </a:ln>
        </p:spPr>
      </p:pic>
    </p:spTree>
    <p:extLst>
      <p:ext uri="{BB962C8B-B14F-4D97-AF65-F5344CB8AC3E}">
        <p14:creationId xmlns:p14="http://schemas.microsoft.com/office/powerpoint/2010/main" val="2787758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t page">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2CA7A3E8-3E3C-9545-B15C-D2AF00F7E362}"/>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2" name="Title 1"/>
          <p:cNvSpPr>
            <a:spLocks noGrp="1"/>
          </p:cNvSpPr>
          <p:nvPr>
            <p:ph type="title"/>
          </p:nvPr>
        </p:nvSpPr>
        <p:spPr>
          <a:xfrm>
            <a:off x="838200" y="365125"/>
            <a:ext cx="8780813" cy="1325563"/>
          </a:xfrm>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defRPr>
                <a:latin typeface="Muli" pitchFamily="2" charset="77"/>
              </a:defRPr>
            </a:lvl1pPr>
            <a:lvl2pPr>
              <a:defRPr>
                <a:latin typeface="Muli" pitchFamily="2" charset="77"/>
              </a:defRPr>
            </a:lvl2pPr>
            <a:lvl3pPr>
              <a:defRPr>
                <a:latin typeface="Muli" pitchFamily="2" charset="77"/>
              </a:defRPr>
            </a:lvl3pPr>
            <a:lvl4pPr>
              <a:defRPr>
                <a:latin typeface="Muli" pitchFamily="2" charset="77"/>
              </a:defRPr>
            </a:lvl4pPr>
            <a:lvl5pPr>
              <a:defRPr>
                <a:latin typeface="Muli"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Muli" pitchFamily="2" charset="77"/>
              </a:defRPr>
            </a:lvl1pPr>
          </a:lstStyle>
          <a:p>
            <a:r>
              <a:rPr lang="en-GB"/>
              <a:t>Sample Slides</a:t>
            </a:r>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lgn="r">
              <a:defRPr>
                <a:latin typeface="Muli" pitchFamily="2" charset="77"/>
              </a:defRPr>
            </a:lvl1pPr>
          </a:lstStyle>
          <a:p>
            <a:fld id="{29D7F810-DEEF-074C-B140-2A2C318EAFDC}" type="slidenum">
              <a:rPr lang="en-GB" smtClean="0"/>
              <a:pPr/>
              <a:t>‹#›</a:t>
            </a:fld>
            <a:endParaRPr lang="en-GB"/>
          </a:p>
        </p:txBody>
      </p:sp>
      <p:pic>
        <p:nvPicPr>
          <p:cNvPr id="13" name="Picture 12"/>
          <p:cNvPicPr/>
          <p:nvPr userDrawn="1"/>
        </p:nvPicPr>
        <p:blipFill>
          <a:blip r:embed="rId2"/>
          <a:stretch>
            <a:fillRect/>
          </a:stretch>
        </p:blipFill>
        <p:spPr>
          <a:xfrm>
            <a:off x="9720000" y="360000"/>
            <a:ext cx="2159635" cy="1007110"/>
          </a:xfrm>
          <a:prstGeom prst="rect">
            <a:avLst/>
          </a:prstGeom>
          <a:noFill/>
          <a:ln>
            <a:noFill/>
            <a:prstDash/>
          </a:ln>
        </p:spPr>
      </p:pic>
    </p:spTree>
    <p:extLst>
      <p:ext uri="{BB962C8B-B14F-4D97-AF65-F5344CB8AC3E}">
        <p14:creationId xmlns:p14="http://schemas.microsoft.com/office/powerpoint/2010/main" val="3990141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page">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2CA7A3E8-3E3C-9545-B15C-D2AF00F7E362}"/>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2" name="Title 1"/>
          <p:cNvSpPr>
            <a:spLocks noGrp="1"/>
          </p:cNvSpPr>
          <p:nvPr>
            <p:ph type="title"/>
          </p:nvPr>
        </p:nvSpPr>
        <p:spPr>
          <a:xfrm>
            <a:off x="838200" y="365125"/>
            <a:ext cx="8780813" cy="1325563"/>
          </a:xfrm>
        </p:spPr>
        <p:txBody>
          <a:bodyPr/>
          <a:lstStyle/>
          <a:p>
            <a:r>
              <a:rPr lang="en-US"/>
              <a:t>Click to edit Master title style</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Muli" pitchFamily="2" charset="77"/>
              </a:defRPr>
            </a:lvl1pPr>
          </a:lstStyle>
          <a:p>
            <a:r>
              <a:rPr lang="en-GB"/>
              <a:t>Sample Slides</a:t>
            </a:r>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lgn="r">
              <a:defRPr>
                <a:latin typeface="Muli" pitchFamily="2" charset="77"/>
              </a:defRPr>
            </a:lvl1pPr>
          </a:lstStyle>
          <a:p>
            <a:fld id="{29D7F810-DEEF-074C-B140-2A2C318EAFDC}" type="slidenum">
              <a:rPr lang="en-GB" smtClean="0"/>
              <a:pPr/>
              <a:t>‹#›</a:t>
            </a:fld>
            <a:endParaRPr lang="en-GB"/>
          </a:p>
        </p:txBody>
      </p:sp>
      <p:pic>
        <p:nvPicPr>
          <p:cNvPr id="13" name="Picture 12"/>
          <p:cNvPicPr/>
          <p:nvPr userDrawn="1"/>
        </p:nvPicPr>
        <p:blipFill>
          <a:blip r:embed="rId2"/>
          <a:stretch>
            <a:fillRect/>
          </a:stretch>
        </p:blipFill>
        <p:spPr>
          <a:xfrm>
            <a:off x="9720000" y="360000"/>
            <a:ext cx="2159635" cy="1007110"/>
          </a:xfrm>
          <a:prstGeom prst="rect">
            <a:avLst/>
          </a:prstGeom>
          <a:noFill/>
          <a:ln>
            <a:noFill/>
            <a:prstDash/>
          </a:ln>
        </p:spPr>
      </p:pic>
    </p:spTree>
    <p:extLst>
      <p:ext uri="{BB962C8B-B14F-4D97-AF65-F5344CB8AC3E}">
        <p14:creationId xmlns:p14="http://schemas.microsoft.com/office/powerpoint/2010/main" val="2701400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Question page">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403F0EC-BACB-B74E-A7F5-23CAB3DFDA3B}"/>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2" name="Title 1"/>
          <p:cNvSpPr>
            <a:spLocks noGrp="1"/>
          </p:cNvSpPr>
          <p:nvPr>
            <p:ph type="title"/>
          </p:nvPr>
        </p:nvSpPr>
        <p:spPr>
          <a:xfrm>
            <a:off x="838200" y="1431925"/>
            <a:ext cx="10515600" cy="1325563"/>
          </a:xfrm>
        </p:spPr>
        <p:txBody>
          <a:bodyPr/>
          <a:lstStyle>
            <a:lvl1pPr algn="ctr">
              <a:defRPr>
                <a:latin typeface="OpenDyslexicAlta" pitchFamily="2" charset="77"/>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838200" y="3520441"/>
            <a:ext cx="10515600" cy="2656522"/>
          </a:xfrm>
        </p:spPr>
        <p:txBody>
          <a:bodyPr>
            <a:normAutofit/>
          </a:bodyPr>
          <a:lstStyle>
            <a:lvl1pPr marL="0" indent="0">
              <a:buNone/>
              <a:defRPr sz="4200">
                <a:solidFill>
                  <a:srgbClr val="0070C0"/>
                </a:solidFill>
              </a:defRPr>
            </a:lvl1pPr>
            <a:lvl2pPr>
              <a:defRPr>
                <a:solidFill>
                  <a:srgbClr val="0070C0"/>
                </a:solidFill>
              </a:defRPr>
            </a:lvl2pPr>
            <a:lvl3pPr>
              <a:defRPr>
                <a:solidFill>
                  <a:srgbClr val="0070C0"/>
                </a:solidFill>
              </a:defRPr>
            </a:lvl3pPr>
            <a:lvl4pPr>
              <a:defRPr>
                <a:solidFill>
                  <a:srgbClr val="0070C0"/>
                </a:solidFill>
              </a:defRPr>
            </a:lvl4pPr>
            <a:lvl5pPr>
              <a:defRPr>
                <a:solidFill>
                  <a:srgbClr val="0070C0"/>
                </a:solidFill>
              </a:defRPr>
            </a:lvl5pPr>
          </a:lstStyle>
          <a:p>
            <a:pPr lvl="0"/>
            <a:r>
              <a:rPr lang="en-US" dirty="0"/>
              <a:t>Click to edit Master text styles</a:t>
            </a:r>
          </a:p>
        </p:txBody>
      </p:sp>
      <p:pic>
        <p:nvPicPr>
          <p:cNvPr id="11" name="Picture 10"/>
          <p:cNvPicPr/>
          <p:nvPr userDrawn="1"/>
        </p:nvPicPr>
        <p:blipFill>
          <a:blip r:embed="rId2"/>
          <a:stretch>
            <a:fillRect/>
          </a:stretch>
        </p:blipFill>
        <p:spPr>
          <a:xfrm>
            <a:off x="9720000" y="360000"/>
            <a:ext cx="2159635" cy="1007110"/>
          </a:xfrm>
          <a:prstGeom prst="rect">
            <a:avLst/>
          </a:prstGeom>
          <a:noFill/>
          <a:ln>
            <a:noFill/>
            <a:prstDash/>
          </a:ln>
        </p:spPr>
      </p:pic>
    </p:spTree>
    <p:extLst>
      <p:ext uri="{BB962C8B-B14F-4D97-AF65-F5344CB8AC3E}">
        <p14:creationId xmlns:p14="http://schemas.microsoft.com/office/powerpoint/2010/main" val="2739744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r>
              <a:rPr lang="en-GB"/>
              <a:t>10/07/2019</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
        <p:nvSpPr>
          <p:cNvPr id="7" name="Date Placeholder 3">
            <a:extLst>
              <a:ext uri="{FF2B5EF4-FFF2-40B4-BE49-F238E27FC236}">
                <a16:creationId xmlns="" xmlns:a16="http://schemas.microsoft.com/office/drawing/2014/main" id="{4A8255E2-8D62-EF46-8A29-C45CCF03D89D}"/>
              </a:ext>
            </a:extLst>
          </p:cNvPr>
          <p:cNvSpPr txBox="1">
            <a:spLocks/>
          </p:cNvSpPr>
          <p:nvPr userDrawn="1"/>
        </p:nvSpPr>
        <p:spPr>
          <a:xfrm>
            <a:off x="838200" y="12854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uli"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E6FE96F-DDC5-F246-8640-2EF68EEC1D75}" type="datetime1">
              <a:rPr lang="en-GB" smtClean="0"/>
              <a:pPr/>
              <a:t>23/03/2021</a:t>
            </a:fld>
            <a:endParaRPr lang="en-GB" dirty="0"/>
          </a:p>
        </p:txBody>
      </p:sp>
    </p:spTree>
    <p:extLst>
      <p:ext uri="{BB962C8B-B14F-4D97-AF65-F5344CB8AC3E}">
        <p14:creationId xmlns:p14="http://schemas.microsoft.com/office/powerpoint/2010/main" val="926327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683537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2112335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761597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60" r:id="rId4"/>
    <p:sldLayoutId id="2147483664" r:id="rId5"/>
    <p:sldLayoutId id="2147483662"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hf hdr="0"/>
  <p:txStyles>
    <p:titleStyle>
      <a:lvl1pPr algn="l" defTabSz="914400" rtl="0" eaLnBrk="1" latinLnBrk="0" hangingPunct="1">
        <a:lnSpc>
          <a:spcPct val="90000"/>
        </a:lnSpc>
        <a:spcBef>
          <a:spcPct val="0"/>
        </a:spcBef>
        <a:buNone/>
        <a:defRPr sz="4400" b="0" i="0" kern="1200">
          <a:solidFill>
            <a:schemeClr val="tx1"/>
          </a:solidFill>
          <a:latin typeface="Lato Light" panose="020F030202020403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OpenDyslexicAlta" pitchFamily="2" charset="77"/>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OpenDyslexicAlta" pitchFamily="2" charset="77"/>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4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21.tiff"/></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6.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21.tif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 xmlns:a16="http://schemas.microsoft.com/office/drawing/2014/main" id="{FDEECE2B-4F07-3243-A1BF-25C2CD33540E}"/>
              </a:ext>
            </a:extLst>
          </p:cNvPr>
          <p:cNvSpPr>
            <a:spLocks noGrp="1"/>
          </p:cNvSpPr>
          <p:nvPr>
            <p:ph type="subTitle" idx="1"/>
          </p:nvPr>
        </p:nvSpPr>
        <p:spPr/>
        <p:txBody>
          <a:bodyPr>
            <a:normAutofit fontScale="92500"/>
          </a:bodyPr>
          <a:lstStyle/>
          <a:p>
            <a:r>
              <a:rPr lang="en-GB" dirty="0" smtClean="0"/>
              <a:t>Stage 3</a:t>
            </a:r>
            <a:endParaRPr lang="en-GB" dirty="0" smtClean="0"/>
          </a:p>
          <a:p>
            <a:r>
              <a:rPr lang="en-GB" dirty="0" smtClean="0"/>
              <a:t>Term </a:t>
            </a:r>
            <a:r>
              <a:rPr lang="en-GB" dirty="0"/>
              <a:t>2 - Block 3 - Length and </a:t>
            </a:r>
            <a:r>
              <a:rPr lang="en-GB" dirty="0" smtClean="0"/>
              <a:t>Perimeter</a:t>
            </a:r>
          </a:p>
          <a:p>
            <a:r>
              <a:rPr lang="en-GB" dirty="0" smtClean="0"/>
              <a:t>Lesson </a:t>
            </a:r>
            <a:r>
              <a:rPr lang="en-GB" dirty="0"/>
              <a:t>1 - To be able to measure length</a:t>
            </a:r>
          </a:p>
        </p:txBody>
      </p:sp>
      <p:sp>
        <p:nvSpPr>
          <p:cNvPr id="3" name="Text Placeholder 2">
            <a:extLst>
              <a:ext uri="{FF2B5EF4-FFF2-40B4-BE49-F238E27FC236}">
                <a16:creationId xmlns="" xmlns:a16="http://schemas.microsoft.com/office/drawing/2014/main" id="{46096D93-4A8A-F349-8E04-EC67E07A6F7B}"/>
              </a:ext>
            </a:extLst>
          </p:cNvPr>
          <p:cNvSpPr>
            <a:spLocks noGrp="1"/>
          </p:cNvSpPr>
          <p:nvPr>
            <p:ph type="body" sz="quarter" idx="13"/>
          </p:nvPr>
        </p:nvSpPr>
        <p:spPr>
          <a:xfrm>
            <a:off x="3917911" y="6221692"/>
            <a:ext cx="3369375" cy="369332"/>
          </a:xfrm>
        </p:spPr>
        <p:txBody>
          <a:bodyPr>
            <a:normAutofit/>
          </a:bodyPr>
          <a:lstStyle/>
          <a:p>
            <a:r>
              <a:rPr lang="en-GB" dirty="0" smtClean="0"/>
              <a:t>Length </a:t>
            </a:r>
            <a:r>
              <a:rPr lang="en-GB" dirty="0"/>
              <a:t>and Perimeter</a:t>
            </a:r>
          </a:p>
        </p:txBody>
      </p:sp>
      <p:sp>
        <p:nvSpPr>
          <p:cNvPr id="6" name="Text Placeholder 5">
            <a:extLst>
              <a:ext uri="{FF2B5EF4-FFF2-40B4-BE49-F238E27FC236}">
                <a16:creationId xmlns="" xmlns:a16="http://schemas.microsoft.com/office/drawing/2014/main" id="{BE0A8668-F4BF-FD46-97FE-DF79A2E595C7}"/>
              </a:ext>
            </a:extLst>
          </p:cNvPr>
          <p:cNvSpPr>
            <a:spLocks noGrp="1"/>
          </p:cNvSpPr>
          <p:nvPr>
            <p:ph type="body" sz="quarter" idx="14"/>
          </p:nvPr>
        </p:nvSpPr>
        <p:spPr/>
        <p:txBody>
          <a:bodyPr/>
          <a:lstStyle/>
          <a:p>
            <a:r>
              <a:rPr lang="en-GB" dirty="0"/>
              <a:t>1</a:t>
            </a:r>
          </a:p>
        </p:txBody>
      </p:sp>
      <p:pic>
        <p:nvPicPr>
          <p:cNvPr id="11" name="Picture 10">
            <a:extLst>
              <a:ext uri="{FF2B5EF4-FFF2-40B4-BE49-F238E27FC236}">
                <a16:creationId xmlns="" xmlns:a16="http://schemas.microsoft.com/office/drawing/2014/main" id="{FFFB0E5C-B4F3-0F47-AF95-9A5EE6D06A15}"/>
              </a:ext>
            </a:extLst>
          </p:cNvPr>
          <p:cNvPicPr>
            <a:picLocks noChangeAspect="1"/>
          </p:cNvPicPr>
          <p:nvPr/>
        </p:nvPicPr>
        <p:blipFill>
          <a:blip r:embed="rId2"/>
          <a:stretch>
            <a:fillRect/>
          </a:stretch>
        </p:blipFill>
        <p:spPr>
          <a:xfrm>
            <a:off x="10855981" y="1956878"/>
            <a:ext cx="1574800" cy="3289300"/>
          </a:xfrm>
          <a:prstGeom prst="rect">
            <a:avLst/>
          </a:prstGeom>
        </p:spPr>
      </p:pic>
      <p:pic>
        <p:nvPicPr>
          <p:cNvPr id="13" name="Picture 12">
            <a:extLst>
              <a:ext uri="{FF2B5EF4-FFF2-40B4-BE49-F238E27FC236}">
                <a16:creationId xmlns="" xmlns:a16="http://schemas.microsoft.com/office/drawing/2014/main" id="{46C1748E-6744-A341-9185-05FF18F81B25}"/>
              </a:ext>
            </a:extLst>
          </p:cNvPr>
          <p:cNvPicPr>
            <a:picLocks noChangeAspect="1"/>
          </p:cNvPicPr>
          <p:nvPr/>
        </p:nvPicPr>
        <p:blipFill>
          <a:blip r:embed="rId3"/>
          <a:stretch>
            <a:fillRect/>
          </a:stretch>
        </p:blipFill>
        <p:spPr>
          <a:xfrm>
            <a:off x="372735" y="4752914"/>
            <a:ext cx="1689100" cy="1244600"/>
          </a:xfrm>
          <a:prstGeom prst="rect">
            <a:avLst/>
          </a:prstGeom>
        </p:spPr>
      </p:pic>
      <p:pic>
        <p:nvPicPr>
          <p:cNvPr id="19" name="Picture 18">
            <a:extLst>
              <a:ext uri="{FF2B5EF4-FFF2-40B4-BE49-F238E27FC236}">
                <a16:creationId xmlns="" xmlns:a16="http://schemas.microsoft.com/office/drawing/2014/main" id="{EC9A0CFD-E109-4140-B996-30988653C0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3038" y="-288436"/>
            <a:ext cx="1777758" cy="1637842"/>
          </a:xfrm>
          <a:prstGeom prst="rect">
            <a:avLst/>
          </a:prstGeom>
        </p:spPr>
      </p:pic>
      <p:pic>
        <p:nvPicPr>
          <p:cNvPr id="21" name="Picture 20">
            <a:extLst>
              <a:ext uri="{FF2B5EF4-FFF2-40B4-BE49-F238E27FC236}">
                <a16:creationId xmlns="" xmlns:a16="http://schemas.microsoft.com/office/drawing/2014/main" id="{D6DF2BA4-3A7B-0E4E-95B5-A4D9B2FD0805}"/>
              </a:ext>
            </a:extLst>
          </p:cNvPr>
          <p:cNvPicPr>
            <a:picLocks noChangeAspect="1"/>
          </p:cNvPicPr>
          <p:nvPr/>
        </p:nvPicPr>
        <p:blipFill>
          <a:blip r:embed="rId5"/>
          <a:stretch>
            <a:fillRect/>
          </a:stretch>
        </p:blipFill>
        <p:spPr>
          <a:xfrm>
            <a:off x="7765730" y="4958851"/>
            <a:ext cx="876300" cy="939800"/>
          </a:xfrm>
          <a:prstGeom prst="rect">
            <a:avLst/>
          </a:prstGeom>
        </p:spPr>
      </p:pic>
      <p:sp>
        <p:nvSpPr>
          <p:cNvPr id="4" name="Text Placeholder 3">
            <a:extLst>
              <a:ext uri="{FF2B5EF4-FFF2-40B4-BE49-F238E27FC236}">
                <a16:creationId xmlns="" xmlns:a16="http://schemas.microsoft.com/office/drawing/2014/main" id="{60C74A61-CF8A-0745-B69B-DD1646654FF2}"/>
              </a:ext>
            </a:extLst>
          </p:cNvPr>
          <p:cNvSpPr>
            <a:spLocks noGrp="1"/>
          </p:cNvSpPr>
          <p:nvPr>
            <p:ph type="body" sz="quarter" idx="15"/>
          </p:nvPr>
        </p:nvSpPr>
        <p:spPr/>
        <p:txBody>
          <a:bodyPr/>
          <a:lstStyle/>
          <a:p>
            <a:r>
              <a:rPr lang="en-US" dirty="0" smtClean="0"/>
              <a:t>2</a:t>
            </a:r>
            <a:endParaRPr lang="en-US" dirty="0"/>
          </a:p>
        </p:txBody>
      </p:sp>
      <p:sp>
        <p:nvSpPr>
          <p:cNvPr id="8" name="TextBox 7">
            <a:extLst>
              <a:ext uri="{FF2B5EF4-FFF2-40B4-BE49-F238E27FC236}">
                <a16:creationId xmlns="" xmlns:a16="http://schemas.microsoft.com/office/drawing/2014/main" id="{AC9EFBDC-A8B5-9549-8D36-873513E4D40C}"/>
              </a:ext>
            </a:extLst>
          </p:cNvPr>
          <p:cNvSpPr txBox="1"/>
          <p:nvPr/>
        </p:nvSpPr>
        <p:spPr>
          <a:xfrm>
            <a:off x="596348" y="6533322"/>
            <a:ext cx="184731" cy="369332"/>
          </a:xfrm>
          <a:prstGeom prst="rect">
            <a:avLst/>
          </a:prstGeom>
          <a:noFill/>
        </p:spPr>
        <p:txBody>
          <a:bodyPr wrap="none" rtlCol="0">
            <a:spAutoFit/>
          </a:bodyPr>
          <a:lstStyle/>
          <a:p>
            <a:endParaRPr lang="en-US" dirty="0"/>
          </a:p>
        </p:txBody>
      </p:sp>
      <p:sp>
        <p:nvSpPr>
          <p:cNvPr id="9" name="TextBox 8">
            <a:extLst>
              <a:ext uri="{FF2B5EF4-FFF2-40B4-BE49-F238E27FC236}">
                <a16:creationId xmlns="" xmlns:a16="http://schemas.microsoft.com/office/drawing/2014/main" id="{F8D65072-FC35-D84F-937B-70E91C6BD3D3}"/>
              </a:ext>
            </a:extLst>
          </p:cNvPr>
          <p:cNvSpPr txBox="1"/>
          <p:nvPr/>
        </p:nvSpPr>
        <p:spPr>
          <a:xfrm>
            <a:off x="9342783" y="3856383"/>
            <a:ext cx="184731" cy="369332"/>
          </a:xfrm>
          <a:prstGeom prst="rect">
            <a:avLst/>
          </a:prstGeom>
          <a:noFill/>
        </p:spPr>
        <p:txBody>
          <a:bodyPr wrap="none" rtlCol="0">
            <a:spAutoFit/>
          </a:bodyPr>
          <a:lstStyle/>
          <a:p>
            <a:endParaRPr lang="en-US" dirty="0"/>
          </a:p>
        </p:txBody>
      </p:sp>
      <p:sp>
        <p:nvSpPr>
          <p:cNvPr id="12" name="TextBox 11"/>
          <p:cNvSpPr txBox="1"/>
          <p:nvPr/>
        </p:nvSpPr>
        <p:spPr>
          <a:xfrm>
            <a:off x="9711559" y="331200"/>
            <a:ext cx="2128841"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dirty="0" smtClean="0">
                <a:solidFill>
                  <a:schemeClr val="bg1"/>
                </a:solidFill>
              </a:rPr>
              <a:t>Quiz:</a:t>
            </a:r>
            <a:r>
              <a:rPr lang="en-GB" sz="2000" b="1" dirty="0" smtClean="0">
                <a:solidFill>
                  <a:schemeClr val="bg1"/>
                </a:solidFill>
              </a:rPr>
              <a:t> </a:t>
            </a:r>
            <a:r>
              <a:rPr lang="en-GB" sz="2000" b="1" dirty="0">
                <a:solidFill>
                  <a:schemeClr val="bg1"/>
                </a:solidFill>
              </a:rPr>
              <a:t>QZIQYTD</a:t>
            </a:r>
            <a:endParaRPr lang="en-GB" sz="2000" b="1" dirty="0">
              <a:solidFill>
                <a:schemeClr val="bg1"/>
              </a:solidFill>
            </a:endParaRPr>
          </a:p>
        </p:txBody>
      </p:sp>
    </p:spTree>
    <p:extLst>
      <p:ext uri="{BB962C8B-B14F-4D97-AF65-F5344CB8AC3E}">
        <p14:creationId xmlns:p14="http://schemas.microsoft.com/office/powerpoint/2010/main" val="2440285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D7552953-A3B6-4749-A923-F3087041AE2E}"/>
              </a:ext>
            </a:extLst>
          </p:cNvPr>
          <p:cNvPicPr>
            <a:picLocks noChangeAspect="1"/>
          </p:cNvPicPr>
          <p:nvPr/>
        </p:nvPicPr>
        <p:blipFill>
          <a:blip r:embed="rId3"/>
          <a:stretch>
            <a:fillRect/>
          </a:stretch>
        </p:blipFill>
        <p:spPr>
          <a:xfrm>
            <a:off x="665481" y="1461294"/>
            <a:ext cx="5080000" cy="5080000"/>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pencil? </a:t>
            </a:r>
          </a:p>
        </p:txBody>
      </p:sp>
      <p:sp>
        <p:nvSpPr>
          <p:cNvPr id="5" name="Rectangle 4">
            <a:extLst>
              <a:ext uri="{FF2B5EF4-FFF2-40B4-BE49-F238E27FC236}">
                <a16:creationId xmlns="" xmlns:a16="http://schemas.microsoft.com/office/drawing/2014/main" id="{0C9FEAB7-F7C8-D247-B4DA-79AB0D5E6819}"/>
              </a:ext>
            </a:extLst>
          </p:cNvPr>
          <p:cNvSpPr/>
          <p:nvPr/>
        </p:nvSpPr>
        <p:spPr>
          <a:xfrm>
            <a:off x="1624337" y="3163478"/>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052CC2A4-91B3-7447-9496-8BB5B53ADA8E}"/>
              </a:ext>
            </a:extLst>
          </p:cNvPr>
          <p:cNvSpPr/>
          <p:nvPr/>
        </p:nvSpPr>
        <p:spPr>
          <a:xfrm>
            <a:off x="502852" y="4954166"/>
            <a:ext cx="385042" cy="461665"/>
          </a:xfrm>
          <a:prstGeom prst="rect">
            <a:avLst/>
          </a:prstGeom>
        </p:spPr>
        <p:txBody>
          <a:bodyPr wrap="none">
            <a:spAutoFit/>
          </a:bodyPr>
          <a:lstStyle/>
          <a:p>
            <a:r>
              <a:rPr lang="en-US" sz="2400" dirty="0">
                <a:latin typeface="OpenDyslexicAlta" pitchFamily="2" charset="77"/>
                <a:ea typeface="Cambria Math" panose="02040503050406030204" pitchFamily="18" charset="0"/>
              </a:rPr>
              <a:t>0</a:t>
            </a:r>
            <a:endParaRPr lang="en-US" sz="2400" dirty="0"/>
          </a:p>
        </p:txBody>
      </p:sp>
      <p:sp>
        <p:nvSpPr>
          <p:cNvPr id="12" name="Rounded Rectangle 11">
            <a:extLst>
              <a:ext uri="{FF2B5EF4-FFF2-40B4-BE49-F238E27FC236}">
                <a16:creationId xmlns="" xmlns:a16="http://schemas.microsoft.com/office/drawing/2014/main" id="{9F5D28F6-294B-894C-9419-3F4C526AD6ED}"/>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6446520" y="4158385"/>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rgbClr val="FF3860"/>
                </a:solidFill>
                <a:latin typeface="OpenDyslexicAlta" pitchFamily="2" charset="77"/>
                <a:ea typeface="Cambria Math" panose="02040503050406030204" pitchFamily="18" charset="0"/>
              </a:rPr>
              <a:t>2</a:t>
            </a:r>
            <a:r>
              <a:rPr lang="en-US" sz="2400" dirty="0">
                <a:solidFill>
                  <a:schemeClr val="tx1"/>
                </a:solidFill>
                <a:latin typeface="OpenDyslexicAlta" pitchFamily="2" charset="77"/>
                <a:ea typeface="Cambria Math" panose="02040503050406030204" pitchFamily="18" charset="0"/>
              </a:rPr>
              <a:t> cm long.</a:t>
            </a:r>
          </a:p>
        </p:txBody>
      </p:sp>
    </p:spTree>
    <p:extLst>
      <p:ext uri="{BB962C8B-B14F-4D97-AF65-F5344CB8AC3E}">
        <p14:creationId xmlns:p14="http://schemas.microsoft.com/office/powerpoint/2010/main" val="268757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pencil?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pic>
        <p:nvPicPr>
          <p:cNvPr id="8" name="Picture 7">
            <a:extLst>
              <a:ext uri="{FF2B5EF4-FFF2-40B4-BE49-F238E27FC236}">
                <a16:creationId xmlns="" xmlns:a16="http://schemas.microsoft.com/office/drawing/2014/main" id="{374860C3-63E8-1A4F-8024-2D183C946C84}"/>
              </a:ext>
            </a:extLst>
          </p:cNvPr>
          <p:cNvPicPr>
            <a:picLocks noChangeAspect="1"/>
          </p:cNvPicPr>
          <p:nvPr/>
        </p:nvPicPr>
        <p:blipFill>
          <a:blip r:embed="rId3"/>
          <a:stretch>
            <a:fillRect/>
          </a:stretch>
        </p:blipFill>
        <p:spPr>
          <a:xfrm>
            <a:off x="665481" y="1461294"/>
            <a:ext cx="5080000" cy="5080000"/>
          </a:xfrm>
          <a:prstGeom prst="rect">
            <a:avLst/>
          </a:prstGeom>
        </p:spPr>
      </p:pic>
      <p:sp>
        <p:nvSpPr>
          <p:cNvPr id="9" name="Rectangle 8">
            <a:extLst>
              <a:ext uri="{FF2B5EF4-FFF2-40B4-BE49-F238E27FC236}">
                <a16:creationId xmlns="" xmlns:a16="http://schemas.microsoft.com/office/drawing/2014/main" id="{4FFE25F2-ED8E-5D4E-9D86-5BF795D48C23}"/>
              </a:ext>
            </a:extLst>
          </p:cNvPr>
          <p:cNvSpPr/>
          <p:nvPr/>
        </p:nvSpPr>
        <p:spPr>
          <a:xfrm>
            <a:off x="502852" y="4954166"/>
            <a:ext cx="385042" cy="461665"/>
          </a:xfrm>
          <a:prstGeom prst="rect">
            <a:avLst/>
          </a:prstGeom>
        </p:spPr>
        <p:txBody>
          <a:bodyPr wrap="none">
            <a:spAutoFit/>
          </a:bodyPr>
          <a:lstStyle/>
          <a:p>
            <a:r>
              <a:rPr lang="en-US" sz="2400" dirty="0">
                <a:latin typeface="OpenDyslexicAlta" pitchFamily="2" charset="77"/>
                <a:ea typeface="Cambria Math" panose="02040503050406030204" pitchFamily="18" charset="0"/>
              </a:rPr>
              <a:t>0</a:t>
            </a:r>
            <a:endParaRPr lang="en-US" sz="2400" dirty="0"/>
          </a:p>
        </p:txBody>
      </p:sp>
    </p:spTree>
    <p:extLst>
      <p:ext uri="{BB962C8B-B14F-4D97-AF65-F5344CB8AC3E}">
        <p14:creationId xmlns:p14="http://schemas.microsoft.com/office/powerpoint/2010/main" val="3621304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670B43B5-81B6-1A43-84B8-27DEEAA9BB23}"/>
              </a:ext>
            </a:extLst>
          </p:cNvPr>
          <p:cNvPicPr>
            <a:picLocks noChangeAspect="1"/>
          </p:cNvPicPr>
          <p:nvPr/>
        </p:nvPicPr>
        <p:blipFill>
          <a:blip r:embed="rId3"/>
          <a:stretch>
            <a:fillRect/>
          </a:stretch>
        </p:blipFill>
        <p:spPr>
          <a:xfrm>
            <a:off x="665481" y="1461294"/>
            <a:ext cx="5080000" cy="5080000"/>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pencil? </a:t>
            </a:r>
          </a:p>
        </p:txBody>
      </p:sp>
      <p:sp>
        <p:nvSpPr>
          <p:cNvPr id="5" name="Rectangle 4">
            <a:extLst>
              <a:ext uri="{FF2B5EF4-FFF2-40B4-BE49-F238E27FC236}">
                <a16:creationId xmlns="" xmlns:a16="http://schemas.microsoft.com/office/drawing/2014/main" id="{0C9FEAB7-F7C8-D247-B4DA-79AB0D5E6819}"/>
              </a:ext>
            </a:extLst>
          </p:cNvPr>
          <p:cNvSpPr/>
          <p:nvPr/>
        </p:nvSpPr>
        <p:spPr>
          <a:xfrm>
            <a:off x="3554733" y="3163478"/>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DC6F9AFA-C2F0-1147-BF71-5ABA54C33921}"/>
              </a:ext>
            </a:extLst>
          </p:cNvPr>
          <p:cNvSpPr/>
          <p:nvPr/>
        </p:nvSpPr>
        <p:spPr>
          <a:xfrm>
            <a:off x="502852" y="4954166"/>
            <a:ext cx="385042" cy="461665"/>
          </a:xfrm>
          <a:prstGeom prst="rect">
            <a:avLst/>
          </a:prstGeom>
        </p:spPr>
        <p:txBody>
          <a:bodyPr wrap="none">
            <a:spAutoFit/>
          </a:bodyPr>
          <a:lstStyle/>
          <a:p>
            <a:r>
              <a:rPr lang="en-US" sz="2400" dirty="0">
                <a:latin typeface="OpenDyslexicAlta" pitchFamily="2" charset="77"/>
                <a:ea typeface="Cambria Math" panose="02040503050406030204" pitchFamily="18" charset="0"/>
              </a:rPr>
              <a:t>0</a:t>
            </a:r>
            <a:endParaRPr lang="en-US" sz="2400" dirty="0"/>
          </a:p>
        </p:txBody>
      </p:sp>
      <p:sp>
        <p:nvSpPr>
          <p:cNvPr id="11" name="Rounded Rectangle 10">
            <a:extLst>
              <a:ext uri="{FF2B5EF4-FFF2-40B4-BE49-F238E27FC236}">
                <a16:creationId xmlns="" xmlns:a16="http://schemas.microsoft.com/office/drawing/2014/main" id="{F4B591B0-DCD4-6E49-A324-B2006DEB7126}"/>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rgbClr val="FF3860"/>
                </a:solidFill>
                <a:latin typeface="OpenDyslexicAlta" pitchFamily="2" charset="77"/>
                <a:ea typeface="Cambria Math" panose="02040503050406030204" pitchFamily="18" charset="0"/>
              </a:rPr>
              <a:t>6</a:t>
            </a:r>
            <a:r>
              <a:rPr lang="en-US" sz="2400" dirty="0">
                <a:solidFill>
                  <a:schemeClr val="tx1"/>
                </a:solidFill>
                <a:latin typeface="OpenDyslexicAlta" pitchFamily="2" charset="77"/>
                <a:ea typeface="Cambria Math" panose="02040503050406030204" pitchFamily="18" charset="0"/>
              </a:rPr>
              <a:t> cm long.</a:t>
            </a:r>
          </a:p>
        </p:txBody>
      </p:sp>
    </p:spTree>
    <p:extLst>
      <p:ext uri="{BB962C8B-B14F-4D97-AF65-F5344CB8AC3E}">
        <p14:creationId xmlns:p14="http://schemas.microsoft.com/office/powerpoint/2010/main" val="9266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pencil?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pic>
        <p:nvPicPr>
          <p:cNvPr id="8" name="Picture 7">
            <a:extLst>
              <a:ext uri="{FF2B5EF4-FFF2-40B4-BE49-F238E27FC236}">
                <a16:creationId xmlns="" xmlns:a16="http://schemas.microsoft.com/office/drawing/2014/main" id="{E2DF081C-295A-1B4F-8856-11D1798C437D}"/>
              </a:ext>
            </a:extLst>
          </p:cNvPr>
          <p:cNvPicPr>
            <a:picLocks noChangeAspect="1"/>
          </p:cNvPicPr>
          <p:nvPr/>
        </p:nvPicPr>
        <p:blipFill>
          <a:blip r:embed="rId3"/>
          <a:stretch>
            <a:fillRect/>
          </a:stretch>
        </p:blipFill>
        <p:spPr>
          <a:xfrm>
            <a:off x="665481" y="1461294"/>
            <a:ext cx="5080000" cy="5080000"/>
          </a:xfrm>
          <a:prstGeom prst="rect">
            <a:avLst/>
          </a:prstGeom>
        </p:spPr>
      </p:pic>
      <p:sp>
        <p:nvSpPr>
          <p:cNvPr id="9" name="Rectangle 8">
            <a:extLst>
              <a:ext uri="{FF2B5EF4-FFF2-40B4-BE49-F238E27FC236}">
                <a16:creationId xmlns="" xmlns:a16="http://schemas.microsoft.com/office/drawing/2014/main" id="{AE44366D-22B5-994F-8903-F7C82B50B0B5}"/>
              </a:ext>
            </a:extLst>
          </p:cNvPr>
          <p:cNvSpPr/>
          <p:nvPr/>
        </p:nvSpPr>
        <p:spPr>
          <a:xfrm>
            <a:off x="502852" y="4954166"/>
            <a:ext cx="385042" cy="461665"/>
          </a:xfrm>
          <a:prstGeom prst="rect">
            <a:avLst/>
          </a:prstGeom>
        </p:spPr>
        <p:txBody>
          <a:bodyPr wrap="none">
            <a:spAutoFit/>
          </a:bodyPr>
          <a:lstStyle/>
          <a:p>
            <a:r>
              <a:rPr lang="en-US" sz="2400" dirty="0">
                <a:latin typeface="OpenDyslexicAlta" pitchFamily="2" charset="77"/>
                <a:ea typeface="Cambria Math" panose="02040503050406030204" pitchFamily="18" charset="0"/>
              </a:rPr>
              <a:t>0</a:t>
            </a:r>
            <a:endParaRPr lang="en-US" sz="2400" dirty="0"/>
          </a:p>
        </p:txBody>
      </p:sp>
    </p:spTree>
    <p:extLst>
      <p:ext uri="{BB962C8B-B14F-4D97-AF65-F5344CB8AC3E}">
        <p14:creationId xmlns:p14="http://schemas.microsoft.com/office/powerpoint/2010/main" val="3259090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29A0CEB4-C1FD-F84E-9EBD-0462BD6C95FB}"/>
              </a:ext>
            </a:extLst>
          </p:cNvPr>
          <p:cNvPicPr>
            <a:picLocks noChangeAspect="1"/>
          </p:cNvPicPr>
          <p:nvPr/>
        </p:nvPicPr>
        <p:blipFill>
          <a:blip r:embed="rId3"/>
          <a:stretch>
            <a:fillRect/>
          </a:stretch>
        </p:blipFill>
        <p:spPr>
          <a:xfrm>
            <a:off x="665481" y="1461294"/>
            <a:ext cx="5080000" cy="5080000"/>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pencil? </a:t>
            </a:r>
          </a:p>
        </p:txBody>
      </p:sp>
      <p:sp>
        <p:nvSpPr>
          <p:cNvPr id="5" name="Rectangle 4">
            <a:extLst>
              <a:ext uri="{FF2B5EF4-FFF2-40B4-BE49-F238E27FC236}">
                <a16:creationId xmlns="" xmlns:a16="http://schemas.microsoft.com/office/drawing/2014/main" id="{0C9FEAB7-F7C8-D247-B4DA-79AB0D5E6819}"/>
              </a:ext>
            </a:extLst>
          </p:cNvPr>
          <p:cNvSpPr/>
          <p:nvPr/>
        </p:nvSpPr>
        <p:spPr>
          <a:xfrm>
            <a:off x="4512675" y="3163478"/>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2E9B858C-4A94-F74E-9B71-A216823ED117}"/>
              </a:ext>
            </a:extLst>
          </p:cNvPr>
          <p:cNvSpPr/>
          <p:nvPr/>
        </p:nvSpPr>
        <p:spPr>
          <a:xfrm>
            <a:off x="502852" y="4954166"/>
            <a:ext cx="385042" cy="461665"/>
          </a:xfrm>
          <a:prstGeom prst="rect">
            <a:avLst/>
          </a:prstGeom>
        </p:spPr>
        <p:txBody>
          <a:bodyPr wrap="none">
            <a:spAutoFit/>
          </a:bodyPr>
          <a:lstStyle/>
          <a:p>
            <a:r>
              <a:rPr lang="en-US" sz="2400" dirty="0">
                <a:latin typeface="OpenDyslexicAlta" pitchFamily="2" charset="77"/>
                <a:ea typeface="Cambria Math" panose="02040503050406030204" pitchFamily="18" charset="0"/>
              </a:rPr>
              <a:t>0</a:t>
            </a:r>
            <a:endParaRPr lang="en-US" sz="2400" dirty="0"/>
          </a:p>
        </p:txBody>
      </p:sp>
      <p:sp>
        <p:nvSpPr>
          <p:cNvPr id="12" name="Rounded Rectangle 11">
            <a:extLst>
              <a:ext uri="{FF2B5EF4-FFF2-40B4-BE49-F238E27FC236}">
                <a16:creationId xmlns="" xmlns:a16="http://schemas.microsoft.com/office/drawing/2014/main" id="{B8BD1385-9F8B-1E4B-A850-5670F16B39BE}"/>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6446520" y="4151715"/>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rgbClr val="FF3860"/>
                </a:solidFill>
                <a:latin typeface="OpenDyslexicAlta" pitchFamily="2" charset="77"/>
                <a:ea typeface="Cambria Math" panose="02040503050406030204" pitchFamily="18" charset="0"/>
              </a:rPr>
              <a:t>8</a:t>
            </a:r>
            <a:r>
              <a:rPr lang="en-US" sz="2400" dirty="0">
                <a:solidFill>
                  <a:schemeClr val="tx1"/>
                </a:solidFill>
                <a:latin typeface="OpenDyslexicAlta" pitchFamily="2" charset="77"/>
                <a:ea typeface="Cambria Math" panose="02040503050406030204" pitchFamily="18" charset="0"/>
              </a:rPr>
              <a:t> cm long.</a:t>
            </a:r>
          </a:p>
        </p:txBody>
      </p:sp>
    </p:spTree>
    <p:extLst>
      <p:ext uri="{BB962C8B-B14F-4D97-AF65-F5344CB8AC3E}">
        <p14:creationId xmlns:p14="http://schemas.microsoft.com/office/powerpoint/2010/main" val="13196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pencil?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pic>
        <p:nvPicPr>
          <p:cNvPr id="7" name="Picture 6">
            <a:extLst>
              <a:ext uri="{FF2B5EF4-FFF2-40B4-BE49-F238E27FC236}">
                <a16:creationId xmlns="" xmlns:a16="http://schemas.microsoft.com/office/drawing/2014/main" id="{1A5C6237-3B87-2B45-B743-7C67A5E1569D}"/>
              </a:ext>
            </a:extLst>
          </p:cNvPr>
          <p:cNvPicPr>
            <a:picLocks noChangeAspect="1"/>
          </p:cNvPicPr>
          <p:nvPr/>
        </p:nvPicPr>
        <p:blipFill>
          <a:blip r:embed="rId3"/>
          <a:stretch>
            <a:fillRect/>
          </a:stretch>
        </p:blipFill>
        <p:spPr>
          <a:xfrm>
            <a:off x="665481" y="1461294"/>
            <a:ext cx="5080000" cy="5080000"/>
          </a:xfrm>
          <a:prstGeom prst="rect">
            <a:avLst/>
          </a:prstGeom>
        </p:spPr>
      </p:pic>
      <p:sp>
        <p:nvSpPr>
          <p:cNvPr id="9" name="Rectangle 8">
            <a:extLst>
              <a:ext uri="{FF2B5EF4-FFF2-40B4-BE49-F238E27FC236}">
                <a16:creationId xmlns="" xmlns:a16="http://schemas.microsoft.com/office/drawing/2014/main" id="{F988B91D-7A98-F346-B6CA-0A9CF0CEE734}"/>
              </a:ext>
            </a:extLst>
          </p:cNvPr>
          <p:cNvSpPr/>
          <p:nvPr/>
        </p:nvSpPr>
        <p:spPr>
          <a:xfrm>
            <a:off x="502852" y="4954166"/>
            <a:ext cx="385042" cy="461665"/>
          </a:xfrm>
          <a:prstGeom prst="rect">
            <a:avLst/>
          </a:prstGeom>
        </p:spPr>
        <p:txBody>
          <a:bodyPr wrap="none">
            <a:spAutoFit/>
          </a:bodyPr>
          <a:lstStyle/>
          <a:p>
            <a:r>
              <a:rPr lang="en-US" sz="2400" dirty="0">
                <a:latin typeface="OpenDyslexicAlta" pitchFamily="2" charset="77"/>
                <a:ea typeface="Cambria Math" panose="02040503050406030204" pitchFamily="18" charset="0"/>
              </a:rPr>
              <a:t>0</a:t>
            </a:r>
            <a:endParaRPr lang="en-US" sz="2400" dirty="0"/>
          </a:p>
        </p:txBody>
      </p:sp>
    </p:spTree>
    <p:extLst>
      <p:ext uri="{BB962C8B-B14F-4D97-AF65-F5344CB8AC3E}">
        <p14:creationId xmlns:p14="http://schemas.microsoft.com/office/powerpoint/2010/main" val="22900256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AAFC5F76-9917-F444-8CC3-BAA5B7E9CC77}"/>
              </a:ext>
            </a:extLst>
          </p:cNvPr>
          <p:cNvPicPr>
            <a:picLocks noChangeAspect="1"/>
          </p:cNvPicPr>
          <p:nvPr/>
        </p:nvPicPr>
        <p:blipFill>
          <a:blip r:embed="rId3"/>
          <a:stretch>
            <a:fillRect/>
          </a:stretch>
        </p:blipFill>
        <p:spPr>
          <a:xfrm>
            <a:off x="665481" y="1461294"/>
            <a:ext cx="5080000" cy="5080000"/>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pencil? </a:t>
            </a:r>
          </a:p>
        </p:txBody>
      </p:sp>
      <p:sp>
        <p:nvSpPr>
          <p:cNvPr id="5" name="Rectangle 4">
            <a:extLst>
              <a:ext uri="{FF2B5EF4-FFF2-40B4-BE49-F238E27FC236}">
                <a16:creationId xmlns="" xmlns:a16="http://schemas.microsoft.com/office/drawing/2014/main" id="{0C9FEAB7-F7C8-D247-B4DA-79AB0D5E6819}"/>
              </a:ext>
            </a:extLst>
          </p:cNvPr>
          <p:cNvSpPr/>
          <p:nvPr/>
        </p:nvSpPr>
        <p:spPr>
          <a:xfrm>
            <a:off x="3061247" y="3163478"/>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A2C234E0-9E75-4442-BEED-D295CA976083}"/>
              </a:ext>
            </a:extLst>
          </p:cNvPr>
          <p:cNvSpPr/>
          <p:nvPr/>
        </p:nvSpPr>
        <p:spPr>
          <a:xfrm>
            <a:off x="502852" y="4954166"/>
            <a:ext cx="385042" cy="461665"/>
          </a:xfrm>
          <a:prstGeom prst="rect">
            <a:avLst/>
          </a:prstGeom>
        </p:spPr>
        <p:txBody>
          <a:bodyPr wrap="none">
            <a:spAutoFit/>
          </a:bodyPr>
          <a:lstStyle/>
          <a:p>
            <a:r>
              <a:rPr lang="en-US" sz="2400" dirty="0">
                <a:latin typeface="OpenDyslexicAlta" pitchFamily="2" charset="77"/>
                <a:ea typeface="Cambria Math" panose="02040503050406030204" pitchFamily="18" charset="0"/>
              </a:rPr>
              <a:t>0</a:t>
            </a:r>
            <a:endParaRPr lang="en-US" sz="2400" dirty="0"/>
          </a:p>
        </p:txBody>
      </p:sp>
      <p:sp>
        <p:nvSpPr>
          <p:cNvPr id="11" name="Rounded Rectangle 10">
            <a:extLst>
              <a:ext uri="{FF2B5EF4-FFF2-40B4-BE49-F238E27FC236}">
                <a16:creationId xmlns="" xmlns:a16="http://schemas.microsoft.com/office/drawing/2014/main" id="{486859C6-968D-5C4A-8890-3BB0B57A5098}"/>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rgbClr val="FF3860"/>
                </a:solidFill>
                <a:latin typeface="OpenDyslexicAlta" pitchFamily="2" charset="77"/>
                <a:ea typeface="Cambria Math" panose="02040503050406030204" pitchFamily="18" charset="0"/>
              </a:rPr>
              <a:t>5</a:t>
            </a:r>
            <a:r>
              <a:rPr lang="en-US" sz="2400" dirty="0">
                <a:solidFill>
                  <a:schemeClr val="tx1"/>
                </a:solidFill>
                <a:latin typeface="OpenDyslexicAlta" pitchFamily="2" charset="77"/>
                <a:ea typeface="Cambria Math" panose="02040503050406030204" pitchFamily="18" charset="0"/>
              </a:rPr>
              <a:t> cm long.</a:t>
            </a:r>
          </a:p>
        </p:txBody>
      </p:sp>
    </p:spTree>
    <p:extLst>
      <p:ext uri="{BB962C8B-B14F-4D97-AF65-F5344CB8AC3E}">
        <p14:creationId xmlns:p14="http://schemas.microsoft.com/office/powerpoint/2010/main" val="367748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pencil?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pic>
        <p:nvPicPr>
          <p:cNvPr id="7" name="Picture 6">
            <a:extLst>
              <a:ext uri="{FF2B5EF4-FFF2-40B4-BE49-F238E27FC236}">
                <a16:creationId xmlns="" xmlns:a16="http://schemas.microsoft.com/office/drawing/2014/main" id="{A24ADA2D-A5F2-4D42-B588-AD2281E9DC88}"/>
              </a:ext>
            </a:extLst>
          </p:cNvPr>
          <p:cNvPicPr>
            <a:picLocks noChangeAspect="1"/>
          </p:cNvPicPr>
          <p:nvPr/>
        </p:nvPicPr>
        <p:blipFill>
          <a:blip r:embed="rId3"/>
          <a:stretch>
            <a:fillRect/>
          </a:stretch>
        </p:blipFill>
        <p:spPr>
          <a:xfrm>
            <a:off x="665481" y="1461294"/>
            <a:ext cx="5080000" cy="5080000"/>
          </a:xfrm>
          <a:prstGeom prst="rect">
            <a:avLst/>
          </a:prstGeom>
        </p:spPr>
      </p:pic>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385042" cy="461665"/>
          </a:xfrm>
          <a:prstGeom prst="rect">
            <a:avLst/>
          </a:prstGeom>
        </p:spPr>
        <p:txBody>
          <a:bodyPr wrap="none">
            <a:spAutoFit/>
          </a:bodyPr>
          <a:lstStyle/>
          <a:p>
            <a:r>
              <a:rPr lang="en-US" sz="2400" dirty="0">
                <a:latin typeface="OpenDyslexicAlta" pitchFamily="2" charset="77"/>
                <a:ea typeface="Cambria Math" panose="02040503050406030204" pitchFamily="18" charset="0"/>
              </a:rPr>
              <a:t>0</a:t>
            </a:r>
            <a:endParaRPr lang="en-US" sz="2400" dirty="0"/>
          </a:p>
        </p:txBody>
      </p:sp>
    </p:spTree>
    <p:extLst>
      <p:ext uri="{BB962C8B-B14F-4D97-AF65-F5344CB8AC3E}">
        <p14:creationId xmlns:p14="http://schemas.microsoft.com/office/powerpoint/2010/main" val="20896894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023C14DE-9D15-7F43-A013-6EAEDACCFECF}"/>
              </a:ext>
            </a:extLst>
          </p:cNvPr>
          <p:cNvPicPr>
            <a:picLocks noChangeAspect="1"/>
          </p:cNvPicPr>
          <p:nvPr/>
        </p:nvPicPr>
        <p:blipFill>
          <a:blip r:embed="rId3"/>
          <a:stretch>
            <a:fillRect/>
          </a:stretch>
        </p:blipFill>
        <p:spPr>
          <a:xfrm>
            <a:off x="665481" y="1461294"/>
            <a:ext cx="5080000" cy="5080000"/>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pencil? </a:t>
            </a:r>
          </a:p>
        </p:txBody>
      </p:sp>
      <p:sp>
        <p:nvSpPr>
          <p:cNvPr id="5" name="Rectangle 4">
            <a:extLst>
              <a:ext uri="{FF2B5EF4-FFF2-40B4-BE49-F238E27FC236}">
                <a16:creationId xmlns="" xmlns:a16="http://schemas.microsoft.com/office/drawing/2014/main" id="{0C9FEAB7-F7C8-D247-B4DA-79AB0D5E6819}"/>
              </a:ext>
            </a:extLst>
          </p:cNvPr>
          <p:cNvSpPr/>
          <p:nvPr/>
        </p:nvSpPr>
        <p:spPr>
          <a:xfrm>
            <a:off x="4019189" y="3163478"/>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6FDA9B57-89AC-E640-97DC-ACF4B6FE0234}"/>
              </a:ext>
            </a:extLst>
          </p:cNvPr>
          <p:cNvSpPr/>
          <p:nvPr/>
        </p:nvSpPr>
        <p:spPr>
          <a:xfrm>
            <a:off x="502852" y="4954166"/>
            <a:ext cx="385042" cy="461665"/>
          </a:xfrm>
          <a:prstGeom prst="rect">
            <a:avLst/>
          </a:prstGeom>
        </p:spPr>
        <p:txBody>
          <a:bodyPr wrap="none">
            <a:spAutoFit/>
          </a:bodyPr>
          <a:lstStyle/>
          <a:p>
            <a:r>
              <a:rPr lang="en-US" sz="2400" dirty="0">
                <a:latin typeface="OpenDyslexicAlta" pitchFamily="2" charset="77"/>
                <a:ea typeface="Cambria Math" panose="02040503050406030204" pitchFamily="18" charset="0"/>
              </a:rPr>
              <a:t>0</a:t>
            </a:r>
            <a:endParaRPr lang="en-US" sz="2400" dirty="0"/>
          </a:p>
        </p:txBody>
      </p:sp>
      <p:sp>
        <p:nvSpPr>
          <p:cNvPr id="11" name="Rounded Rectangle 10">
            <a:extLst>
              <a:ext uri="{FF2B5EF4-FFF2-40B4-BE49-F238E27FC236}">
                <a16:creationId xmlns="" xmlns:a16="http://schemas.microsoft.com/office/drawing/2014/main" id="{D3DAC37E-56F6-2343-A564-0C21F14C63D2}"/>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sp>
        <p:nvSpPr>
          <p:cNvPr id="12" name="Rounded Rectangle 11">
            <a:extLst>
              <a:ext uri="{FF2B5EF4-FFF2-40B4-BE49-F238E27FC236}">
                <a16:creationId xmlns="" xmlns:a16="http://schemas.microsoft.com/office/drawing/2014/main" id="{5C8EC796-9161-FC42-9C80-738267B92F7A}"/>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rgbClr val="FF3860"/>
                </a:solidFill>
                <a:latin typeface="OpenDyslexicAlta" pitchFamily="2" charset="77"/>
                <a:ea typeface="Cambria Math" panose="02040503050406030204" pitchFamily="18" charset="0"/>
              </a:rPr>
              <a:t>7</a:t>
            </a:r>
            <a:r>
              <a:rPr lang="en-US" sz="2400" dirty="0">
                <a:solidFill>
                  <a:schemeClr val="tx1"/>
                </a:solidFill>
                <a:latin typeface="OpenDyslexicAlta" pitchFamily="2" charset="77"/>
                <a:ea typeface="Cambria Math" panose="02040503050406030204" pitchFamily="18" charset="0"/>
              </a:rPr>
              <a:t> cm long.</a:t>
            </a:r>
          </a:p>
        </p:txBody>
      </p:sp>
    </p:spTree>
    <p:extLst>
      <p:ext uri="{BB962C8B-B14F-4D97-AF65-F5344CB8AC3E}">
        <p14:creationId xmlns:p14="http://schemas.microsoft.com/office/powerpoint/2010/main" val="388858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cm?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2285999" y="2869744"/>
            <a:ext cx="2708911" cy="723039"/>
          </a:xfrm>
          <a:prstGeom prst="rect">
            <a:avLst/>
          </a:prstGeom>
          <a:solidFill>
            <a:srgbClr val="23D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3058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Success criteria:</a:t>
            </a:r>
          </a:p>
          <a:p>
            <a:pPr>
              <a:buClr>
                <a:srgbClr val="23D160"/>
              </a:buClr>
              <a:buSzPct val="85000"/>
              <a:buFont typeface="Wingdings" pitchFamily="2" charset="2"/>
              <a:buChar char="ü"/>
            </a:pPr>
            <a:r>
              <a:rPr lang="en-GB" sz="2200" dirty="0"/>
              <a:t>I can use my knowledge of measuring in metres and centimetres to begin measuring to the nearest millimetre, using rulers, tape measures, metre sticks and trundle wheels </a:t>
            </a:r>
            <a:endParaRPr lang="en-GB" sz="2200" b="1" dirty="0"/>
          </a:p>
          <a:p>
            <a:pPr>
              <a:buClr>
                <a:srgbClr val="23D160"/>
              </a:buClr>
              <a:buSzPct val="85000"/>
              <a:buFont typeface="Wingdings" pitchFamily="2" charset="2"/>
              <a:buChar char="ü"/>
            </a:pPr>
            <a:r>
              <a:rPr lang="en-GB" sz="2200" dirty="0"/>
              <a:t> I can explain my reasoning when using my knowledge of measuring in metres and centimetres to begin measuring to the nearest millimetre, and when using rulers, tape measures, metre sticks and trundle wheels </a:t>
            </a:r>
            <a:endParaRPr lang="en-GB" sz="2200" b="1" dirty="0"/>
          </a:p>
        </p:txBody>
      </p:sp>
    </p:spTree>
    <p:extLst>
      <p:ext uri="{BB962C8B-B14F-4D97-AF65-F5344CB8AC3E}">
        <p14:creationId xmlns:p14="http://schemas.microsoft.com/office/powerpoint/2010/main" val="43468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cm?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2285999" y="2869744"/>
            <a:ext cx="2708911" cy="723039"/>
          </a:xfrm>
          <a:prstGeom prst="rect">
            <a:avLst/>
          </a:prstGeom>
          <a:solidFill>
            <a:srgbClr val="23D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97788AF3-E98E-1147-A329-C626D80A472D}"/>
              </a:ext>
            </a:extLst>
          </p:cNvPr>
          <p:cNvSpPr/>
          <p:nvPr/>
        </p:nvSpPr>
        <p:spPr>
          <a:xfrm>
            <a:off x="2263139" y="2548165"/>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8433176A-0E48-554B-BA5B-5119B4F11535}"/>
              </a:ext>
            </a:extLst>
          </p:cNvPr>
          <p:cNvSpPr/>
          <p:nvPr/>
        </p:nvSpPr>
        <p:spPr>
          <a:xfrm>
            <a:off x="4949191" y="2548165"/>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 xmlns:a16="http://schemas.microsoft.com/office/drawing/2014/main" id="{D2468A8D-885C-A34A-82AE-3FAA54F9AB83}"/>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rgbClr val="FF3860"/>
                </a:solidFill>
                <a:latin typeface="OpenDyslexicAlta" pitchFamily="2" charset="77"/>
                <a:ea typeface="Cambria Math" panose="02040503050406030204" pitchFamily="18" charset="0"/>
              </a:rPr>
              <a:t>3</a:t>
            </a:r>
            <a:r>
              <a:rPr lang="en-US" sz="2400" dirty="0">
                <a:solidFill>
                  <a:schemeClr val="tx1"/>
                </a:solidFill>
                <a:latin typeface="OpenDyslexicAlta" pitchFamily="2" charset="77"/>
                <a:ea typeface="Cambria Math" panose="02040503050406030204" pitchFamily="18" charset="0"/>
              </a:rPr>
              <a:t> cm long.</a:t>
            </a:r>
          </a:p>
        </p:txBody>
      </p:sp>
    </p:spTree>
    <p:extLst>
      <p:ext uri="{BB962C8B-B14F-4D97-AF65-F5344CB8AC3E}">
        <p14:creationId xmlns:p14="http://schemas.microsoft.com/office/powerpoint/2010/main" val="91453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cm?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3186112" y="2869744"/>
            <a:ext cx="4493419" cy="723039"/>
          </a:xfrm>
          <a:prstGeom prst="rect">
            <a:avLst/>
          </a:prstGeom>
          <a:solidFill>
            <a:srgbClr val="7957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27096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cm?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3186112" y="2869744"/>
            <a:ext cx="4493419" cy="723039"/>
          </a:xfrm>
          <a:prstGeom prst="rect">
            <a:avLst/>
          </a:prstGeom>
          <a:solidFill>
            <a:srgbClr val="7957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97788AF3-E98E-1147-A329-C626D80A472D}"/>
              </a:ext>
            </a:extLst>
          </p:cNvPr>
          <p:cNvSpPr/>
          <p:nvPr/>
        </p:nvSpPr>
        <p:spPr>
          <a:xfrm>
            <a:off x="3163252" y="2664461"/>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8433176A-0E48-554B-BA5B-5119B4F11535}"/>
              </a:ext>
            </a:extLst>
          </p:cNvPr>
          <p:cNvSpPr/>
          <p:nvPr/>
        </p:nvSpPr>
        <p:spPr>
          <a:xfrm>
            <a:off x="7642384" y="2664461"/>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 xmlns:a16="http://schemas.microsoft.com/office/drawing/2014/main" id="{D2468A8D-885C-A34A-82AE-3FAA54F9AB83}"/>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rgbClr val="FF3860"/>
                </a:solidFill>
                <a:latin typeface="OpenDyslexicAlta" pitchFamily="2" charset="77"/>
                <a:ea typeface="Cambria Math" panose="02040503050406030204" pitchFamily="18" charset="0"/>
              </a:rPr>
              <a:t>5</a:t>
            </a:r>
            <a:r>
              <a:rPr lang="en-US" sz="2400" dirty="0">
                <a:solidFill>
                  <a:schemeClr val="tx1"/>
                </a:solidFill>
                <a:latin typeface="OpenDyslexicAlta" pitchFamily="2" charset="77"/>
                <a:ea typeface="Cambria Math" panose="02040503050406030204" pitchFamily="18" charset="0"/>
              </a:rPr>
              <a:t> cm long.</a:t>
            </a:r>
          </a:p>
        </p:txBody>
      </p:sp>
    </p:spTree>
    <p:extLst>
      <p:ext uri="{BB962C8B-B14F-4D97-AF65-F5344CB8AC3E}">
        <p14:creationId xmlns:p14="http://schemas.microsoft.com/office/powerpoint/2010/main" val="198942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cm?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5889306" y="2869744"/>
            <a:ext cx="5380719" cy="723039"/>
          </a:xfrm>
          <a:prstGeom prst="rect">
            <a:avLst/>
          </a:prstGeom>
          <a:solidFill>
            <a:srgbClr val="44A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2653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cm?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5889306" y="2869744"/>
            <a:ext cx="5380719" cy="723039"/>
          </a:xfrm>
          <a:prstGeom prst="rect">
            <a:avLst/>
          </a:prstGeom>
          <a:solidFill>
            <a:srgbClr val="44A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97788AF3-E98E-1147-A329-C626D80A472D}"/>
              </a:ext>
            </a:extLst>
          </p:cNvPr>
          <p:cNvSpPr/>
          <p:nvPr/>
        </p:nvSpPr>
        <p:spPr>
          <a:xfrm>
            <a:off x="5863599" y="2664461"/>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8433176A-0E48-554B-BA5B-5119B4F11535}"/>
              </a:ext>
            </a:extLst>
          </p:cNvPr>
          <p:cNvSpPr/>
          <p:nvPr/>
        </p:nvSpPr>
        <p:spPr>
          <a:xfrm>
            <a:off x="11228552" y="2664461"/>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 xmlns:a16="http://schemas.microsoft.com/office/drawing/2014/main" id="{D2468A8D-885C-A34A-82AE-3FAA54F9AB83}"/>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rgbClr val="FF3860"/>
                </a:solidFill>
                <a:latin typeface="OpenDyslexicAlta" pitchFamily="2" charset="77"/>
                <a:ea typeface="Cambria Math" panose="02040503050406030204" pitchFamily="18" charset="0"/>
              </a:rPr>
              <a:t>6</a:t>
            </a:r>
            <a:r>
              <a:rPr lang="en-US" sz="2400" dirty="0">
                <a:solidFill>
                  <a:schemeClr val="tx1"/>
                </a:solidFill>
                <a:latin typeface="OpenDyslexicAlta" pitchFamily="2" charset="77"/>
                <a:ea typeface="Cambria Math" panose="02040503050406030204" pitchFamily="18" charset="0"/>
              </a:rPr>
              <a:t> cm long.</a:t>
            </a:r>
          </a:p>
        </p:txBody>
      </p:sp>
    </p:spTree>
    <p:extLst>
      <p:ext uri="{BB962C8B-B14F-4D97-AF65-F5344CB8AC3E}">
        <p14:creationId xmlns:p14="http://schemas.microsoft.com/office/powerpoint/2010/main" val="174016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502852" y="3351709"/>
            <a:ext cx="1455694" cy="2410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31558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 xmlns:a16="http://schemas.microsoft.com/office/drawing/2014/main" id="{9A565D4E-6A26-FA4D-84C0-DE2D20A687A8}"/>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rgbClr val="FF3860"/>
                </a:solidFill>
                <a:latin typeface="OpenDyslexicAlta" pitchFamily="2" charset="77"/>
                <a:ea typeface="Cambria Math" panose="02040503050406030204" pitchFamily="18" charset="0"/>
              </a:rPr>
              <a:t>16</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502852" y="3351709"/>
            <a:ext cx="1455694" cy="2410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EE4C6486-5F20-F74A-981E-1AC46048D99E}"/>
              </a:ext>
            </a:extLst>
          </p:cNvPr>
          <p:cNvSpPr/>
          <p:nvPr/>
        </p:nvSpPr>
        <p:spPr>
          <a:xfrm>
            <a:off x="1923843" y="2711948"/>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778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502851" y="3062006"/>
            <a:ext cx="3782901" cy="530777"/>
          </a:xfrm>
          <a:prstGeom prst="rect">
            <a:avLst/>
          </a:prstGeom>
          <a:solidFill>
            <a:srgbClr val="7957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59064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 xmlns:a16="http://schemas.microsoft.com/office/drawing/2014/main" id="{6D8D5FED-7353-E749-85AB-3DD2478FB49D}"/>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rgbClr val="FF3860"/>
                </a:solidFill>
                <a:latin typeface="OpenDyslexicAlta" pitchFamily="2" charset="77"/>
                <a:ea typeface="Cambria Math" panose="02040503050406030204" pitchFamily="18" charset="0"/>
              </a:rPr>
              <a:t>42</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1" name="Rectangle 10">
            <a:extLst>
              <a:ext uri="{FF2B5EF4-FFF2-40B4-BE49-F238E27FC236}">
                <a16:creationId xmlns="" xmlns:a16="http://schemas.microsoft.com/office/drawing/2014/main" id="{B95F35F1-1DE1-3345-A05E-8A71414C0EC4}"/>
              </a:ext>
            </a:extLst>
          </p:cNvPr>
          <p:cNvSpPr/>
          <p:nvPr/>
        </p:nvSpPr>
        <p:spPr>
          <a:xfrm>
            <a:off x="502851" y="3062006"/>
            <a:ext cx="3782901" cy="530777"/>
          </a:xfrm>
          <a:prstGeom prst="rect">
            <a:avLst/>
          </a:prstGeom>
          <a:solidFill>
            <a:srgbClr val="7957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96E8E1F5-E15F-A04A-844C-4C0F221AC65D}"/>
              </a:ext>
            </a:extLst>
          </p:cNvPr>
          <p:cNvSpPr/>
          <p:nvPr/>
        </p:nvSpPr>
        <p:spPr>
          <a:xfrm>
            <a:off x="4246368" y="2623813"/>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166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502851" y="2767054"/>
            <a:ext cx="6001316" cy="825729"/>
          </a:xfrm>
          <a:prstGeom prst="rect">
            <a:avLst/>
          </a:prstGeom>
          <a:solidFill>
            <a:srgbClr val="23D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3315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Starter:</a:t>
            </a:r>
          </a:p>
          <a:p>
            <a:pPr marL="0" indent="0">
              <a:buClr>
                <a:srgbClr val="23D160"/>
              </a:buClr>
              <a:buSzPct val="85000"/>
              <a:buNone/>
            </a:pPr>
            <a:r>
              <a:rPr lang="en-GB" sz="2200" dirty="0"/>
              <a:t>Which one doesn’t belong?</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
            </a:r>
            <a:br>
              <a:rPr lang="en-GB" sz="2200" dirty="0"/>
            </a:b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Explain your answer. </a:t>
            </a:r>
          </a:p>
        </p:txBody>
      </p:sp>
      <p:pic>
        <p:nvPicPr>
          <p:cNvPr id="8" name="Picture 7" descr="A close up of a logo&#10;&#10;Description automatically generated">
            <a:extLst>
              <a:ext uri="{FF2B5EF4-FFF2-40B4-BE49-F238E27FC236}">
                <a16:creationId xmlns="" xmlns:a16="http://schemas.microsoft.com/office/drawing/2014/main" id="{D0AE0451-DC99-2F40-BE8E-1F7C6A5323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3755116"/>
            <a:ext cx="5040086" cy="2520043"/>
          </a:xfrm>
          <a:prstGeom prst="rect">
            <a:avLst/>
          </a:prstGeom>
        </p:spPr>
      </p:pic>
      <p:pic>
        <p:nvPicPr>
          <p:cNvPr id="9" name="Picture 8" descr="A close up of a logo&#10;&#10;Description automatically generated">
            <a:extLst>
              <a:ext uri="{FF2B5EF4-FFF2-40B4-BE49-F238E27FC236}">
                <a16:creationId xmlns="" xmlns:a16="http://schemas.microsoft.com/office/drawing/2014/main" id="{EE163D1E-BF1C-E54D-87A8-AC7C82DEE8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2360157"/>
            <a:ext cx="5040086" cy="2520043"/>
          </a:xfrm>
          <a:prstGeom prst="rect">
            <a:avLst/>
          </a:prstGeom>
        </p:spPr>
      </p:pic>
      <p:pic>
        <p:nvPicPr>
          <p:cNvPr id="10" name="Picture 9" descr="A close up of a logo&#10;&#10;Description automatically generated">
            <a:extLst>
              <a:ext uri="{FF2B5EF4-FFF2-40B4-BE49-F238E27FC236}">
                <a16:creationId xmlns="" xmlns:a16="http://schemas.microsoft.com/office/drawing/2014/main" id="{FFDD1C78-7056-5B4F-A6F7-BEAE8113F3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65686" y="3741505"/>
            <a:ext cx="5040086" cy="2520043"/>
          </a:xfrm>
          <a:prstGeom prst="rect">
            <a:avLst/>
          </a:prstGeom>
        </p:spPr>
      </p:pic>
      <p:pic>
        <p:nvPicPr>
          <p:cNvPr id="11" name="Picture 10" descr="A close up of a logo&#10;&#10;Description automatically generated">
            <a:extLst>
              <a:ext uri="{FF2B5EF4-FFF2-40B4-BE49-F238E27FC236}">
                <a16:creationId xmlns="" xmlns:a16="http://schemas.microsoft.com/office/drawing/2014/main" id="{F17F6FBD-2C3B-E84E-A3BE-6263ECA134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65686" y="2346546"/>
            <a:ext cx="5040086" cy="2520043"/>
          </a:xfrm>
          <a:prstGeom prst="rect">
            <a:avLst/>
          </a:prstGeom>
        </p:spPr>
      </p:pic>
      <p:sp>
        <p:nvSpPr>
          <p:cNvPr id="12" name="Rectangle 11">
            <a:extLst>
              <a:ext uri="{FF2B5EF4-FFF2-40B4-BE49-F238E27FC236}">
                <a16:creationId xmlns="" xmlns:a16="http://schemas.microsoft.com/office/drawing/2014/main" id="{43A0C11E-F2EC-C545-93A2-22EEBBAA3CD9}"/>
              </a:ext>
            </a:extLst>
          </p:cNvPr>
          <p:cNvSpPr/>
          <p:nvPr/>
        </p:nvSpPr>
        <p:spPr>
          <a:xfrm>
            <a:off x="892629" y="2815771"/>
            <a:ext cx="1596571" cy="435430"/>
          </a:xfrm>
          <a:prstGeom prst="rect">
            <a:avLst/>
          </a:prstGeom>
          <a:solidFill>
            <a:srgbClr val="7957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323C7BFB-F0B3-FD44-9E03-83B433BE9773}"/>
              </a:ext>
            </a:extLst>
          </p:cNvPr>
          <p:cNvSpPr/>
          <p:nvPr/>
        </p:nvSpPr>
        <p:spPr>
          <a:xfrm>
            <a:off x="892630" y="4405086"/>
            <a:ext cx="1955346" cy="2410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9A9C5FF7-59DF-8445-888D-EB9F8F0FB1D0}"/>
              </a:ext>
            </a:extLst>
          </p:cNvPr>
          <p:cNvSpPr/>
          <p:nvPr/>
        </p:nvSpPr>
        <p:spPr>
          <a:xfrm>
            <a:off x="6720115" y="4210730"/>
            <a:ext cx="1953985" cy="435430"/>
          </a:xfrm>
          <a:prstGeom prst="rect">
            <a:avLst/>
          </a:prstGeom>
          <a:solidFill>
            <a:srgbClr val="23D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 xmlns:a16="http://schemas.microsoft.com/office/drawing/2014/main" id="{6149D744-EB9D-A942-849D-9FE47503DA99}"/>
              </a:ext>
            </a:extLst>
          </p:cNvPr>
          <p:cNvSpPr/>
          <p:nvPr/>
        </p:nvSpPr>
        <p:spPr>
          <a:xfrm>
            <a:off x="6720115" y="2900356"/>
            <a:ext cx="1555205" cy="345176"/>
          </a:xfrm>
          <a:prstGeom prst="rect">
            <a:avLst/>
          </a:prstGeom>
          <a:solidFill>
            <a:srgbClr val="209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 xmlns:a16="http://schemas.microsoft.com/office/drawing/2014/main" id="{75FA185E-F7BF-BB44-897F-FA5D0E9020AA}"/>
              </a:ext>
            </a:extLst>
          </p:cNvPr>
          <p:cNvSpPr/>
          <p:nvPr/>
        </p:nvSpPr>
        <p:spPr>
          <a:xfrm>
            <a:off x="892629" y="2700338"/>
            <a:ext cx="1955347" cy="550863"/>
          </a:xfrm>
          <a:prstGeom prst="rect">
            <a:avLst/>
          </a:prstGeom>
          <a:solidFill>
            <a:srgbClr val="7957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94679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 xmlns:a16="http://schemas.microsoft.com/office/drawing/2014/main" id="{ECFCEEC2-A3CD-1444-B924-61649EAB5313}"/>
              </a:ext>
            </a:extLst>
          </p:cNvPr>
          <p:cNvSpPr/>
          <p:nvPr/>
        </p:nvSpPr>
        <p:spPr>
          <a:xfrm>
            <a:off x="3419292"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rgbClr val="FF3860"/>
                </a:solidFill>
                <a:latin typeface="OpenDyslexicAlta" pitchFamily="2" charset="77"/>
                <a:ea typeface="Cambria Math" panose="02040503050406030204" pitchFamily="18" charset="0"/>
              </a:rPr>
              <a:t>67</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807218E3-E069-B14B-879E-50F365731F86}"/>
              </a:ext>
            </a:extLst>
          </p:cNvPr>
          <p:cNvSpPr/>
          <p:nvPr/>
        </p:nvSpPr>
        <p:spPr>
          <a:xfrm>
            <a:off x="502851" y="2767054"/>
            <a:ext cx="6001316" cy="825729"/>
          </a:xfrm>
          <a:prstGeom prst="rect">
            <a:avLst/>
          </a:prstGeom>
          <a:solidFill>
            <a:srgbClr val="23D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1C4433A1-7577-6647-868E-604BCF0F1E6B}"/>
              </a:ext>
            </a:extLst>
          </p:cNvPr>
          <p:cNvSpPr/>
          <p:nvPr/>
        </p:nvSpPr>
        <p:spPr>
          <a:xfrm>
            <a:off x="6481307" y="2664461"/>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76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502851" y="3131118"/>
            <a:ext cx="7527966" cy="461665"/>
          </a:xfrm>
          <a:prstGeom prst="rect">
            <a:avLst/>
          </a:prstGeom>
          <a:solidFill>
            <a:srgbClr val="FFD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5411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 xmlns:a16="http://schemas.microsoft.com/office/drawing/2014/main" id="{E0136B49-A801-2945-8B84-72D6010C9774}"/>
              </a:ext>
            </a:extLst>
          </p:cNvPr>
          <p:cNvSpPr/>
          <p:nvPr/>
        </p:nvSpPr>
        <p:spPr>
          <a:xfrm>
            <a:off x="3419292"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rgbClr val="FF3860"/>
                </a:solidFill>
                <a:latin typeface="OpenDyslexicAlta" pitchFamily="2" charset="77"/>
                <a:ea typeface="Cambria Math" panose="02040503050406030204" pitchFamily="18" charset="0"/>
              </a:rPr>
              <a:t>84</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1" name="Rectangle 10">
            <a:extLst>
              <a:ext uri="{FF2B5EF4-FFF2-40B4-BE49-F238E27FC236}">
                <a16:creationId xmlns="" xmlns:a16="http://schemas.microsoft.com/office/drawing/2014/main" id="{86C1E0C7-4B78-914D-AB11-E9F42A90175C}"/>
              </a:ext>
            </a:extLst>
          </p:cNvPr>
          <p:cNvSpPr/>
          <p:nvPr/>
        </p:nvSpPr>
        <p:spPr>
          <a:xfrm>
            <a:off x="502851" y="3131118"/>
            <a:ext cx="7527966" cy="461665"/>
          </a:xfrm>
          <a:prstGeom prst="rect">
            <a:avLst/>
          </a:prstGeom>
          <a:solidFill>
            <a:srgbClr val="FFD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D0B5B5BA-9E71-3D4A-B00B-81D6F4323156}"/>
              </a:ext>
            </a:extLst>
          </p:cNvPr>
          <p:cNvSpPr/>
          <p:nvPr/>
        </p:nvSpPr>
        <p:spPr>
          <a:xfrm>
            <a:off x="8007957" y="2548165"/>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682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502851" y="2949934"/>
            <a:ext cx="4681399" cy="642849"/>
          </a:xfrm>
          <a:prstGeom prst="rect">
            <a:avLst/>
          </a:prstGeom>
          <a:solidFill>
            <a:srgbClr val="FF3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1557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 xmlns:a16="http://schemas.microsoft.com/office/drawing/2014/main" id="{79D4BAE9-E252-534E-9B18-F316F954AE61}"/>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rgbClr val="FF3860"/>
                </a:solidFill>
                <a:latin typeface="OpenDyslexicAlta" pitchFamily="2" charset="77"/>
                <a:ea typeface="Cambria Math" panose="02040503050406030204" pitchFamily="18" charset="0"/>
              </a:rPr>
              <a:t>52</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E8BB7424-39C0-E941-8BD2-20CA55D13B1C}"/>
              </a:ext>
            </a:extLst>
          </p:cNvPr>
          <p:cNvSpPr/>
          <p:nvPr/>
        </p:nvSpPr>
        <p:spPr>
          <a:xfrm>
            <a:off x="502851" y="2949934"/>
            <a:ext cx="4681399" cy="642849"/>
          </a:xfrm>
          <a:prstGeom prst="rect">
            <a:avLst/>
          </a:prstGeom>
          <a:solidFill>
            <a:srgbClr val="FF3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6060BD47-EDA2-9E41-A749-29D64D3268BB}"/>
              </a:ext>
            </a:extLst>
          </p:cNvPr>
          <p:cNvSpPr/>
          <p:nvPr/>
        </p:nvSpPr>
        <p:spPr>
          <a:xfrm>
            <a:off x="5138531" y="2664461"/>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089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502851" y="2956560"/>
            <a:ext cx="8342881" cy="636223"/>
          </a:xfrm>
          <a:prstGeom prst="rect">
            <a:avLst/>
          </a:prstGeom>
          <a:solidFill>
            <a:srgbClr val="7957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502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 xmlns:a16="http://schemas.microsoft.com/office/drawing/2014/main" id="{AA6D1904-A861-4145-9241-20EB8F481A13}"/>
              </a:ext>
            </a:extLst>
          </p:cNvPr>
          <p:cNvSpPr/>
          <p:nvPr/>
        </p:nvSpPr>
        <p:spPr>
          <a:xfrm>
            <a:off x="3419293" y="5812656"/>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rgbClr val="FF3860"/>
                </a:solidFill>
                <a:latin typeface="OpenDyslexicAlta" pitchFamily="2" charset="77"/>
                <a:ea typeface="Cambria Math" panose="02040503050406030204" pitchFamily="18" charset="0"/>
              </a:rPr>
              <a:t>93</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1" name="Rectangle 10">
            <a:extLst>
              <a:ext uri="{FF2B5EF4-FFF2-40B4-BE49-F238E27FC236}">
                <a16:creationId xmlns="" xmlns:a16="http://schemas.microsoft.com/office/drawing/2014/main" id="{02DDCB0F-CCAD-754A-8E64-5FFE98E96F27}"/>
              </a:ext>
            </a:extLst>
          </p:cNvPr>
          <p:cNvSpPr/>
          <p:nvPr/>
        </p:nvSpPr>
        <p:spPr>
          <a:xfrm>
            <a:off x="502851" y="2956560"/>
            <a:ext cx="8342881" cy="636223"/>
          </a:xfrm>
          <a:prstGeom prst="rect">
            <a:avLst/>
          </a:prstGeom>
          <a:solidFill>
            <a:srgbClr val="7957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540C8462-6E65-3F40-B0DB-73B9F46F1000}"/>
              </a:ext>
            </a:extLst>
          </p:cNvPr>
          <p:cNvSpPr/>
          <p:nvPr/>
        </p:nvSpPr>
        <p:spPr>
          <a:xfrm>
            <a:off x="8811856" y="2613267"/>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377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502851" y="3131118"/>
            <a:ext cx="9234827" cy="4616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5869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502851" y="3131118"/>
            <a:ext cx="9234827" cy="4616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 xmlns:a16="http://schemas.microsoft.com/office/drawing/2014/main" id="{20DD9BE5-66A5-1E4D-8C23-E199432A73FE}"/>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rgbClr val="FF3860"/>
                </a:solidFill>
                <a:latin typeface="OpenDyslexicAlta" pitchFamily="2" charset="77"/>
                <a:ea typeface="Cambria Math" panose="02040503050406030204" pitchFamily="18" charset="0"/>
              </a:rPr>
              <a:t>103</a:t>
            </a:r>
            <a:r>
              <a:rPr lang="en-US" sz="2400" dirty="0">
                <a:solidFill>
                  <a:schemeClr val="tx1"/>
                </a:solidFill>
                <a:latin typeface="OpenDyslexicAlta" pitchFamily="2" charset="77"/>
                <a:ea typeface="Cambria Math" panose="02040503050406030204" pitchFamily="18" charset="0"/>
              </a:rPr>
              <a:t> mm long.</a:t>
            </a:r>
          </a:p>
        </p:txBody>
      </p:sp>
      <p:sp>
        <p:nvSpPr>
          <p:cNvPr id="12" name="Rectangle 11">
            <a:extLst>
              <a:ext uri="{FF2B5EF4-FFF2-40B4-BE49-F238E27FC236}">
                <a16:creationId xmlns="" xmlns:a16="http://schemas.microsoft.com/office/drawing/2014/main" id="{DA4E5924-C95B-8B48-B25F-D34D0CF8349B}"/>
              </a:ext>
            </a:extLst>
          </p:cNvPr>
          <p:cNvSpPr/>
          <p:nvPr/>
        </p:nvSpPr>
        <p:spPr>
          <a:xfrm>
            <a:off x="9714818" y="2664461"/>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605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502851" y="2982686"/>
            <a:ext cx="10570958" cy="610097"/>
          </a:xfrm>
          <a:prstGeom prst="rect">
            <a:avLst/>
          </a:prstGeom>
          <a:solidFill>
            <a:srgbClr val="44A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8804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noAutofit/>
          </a:bodyPr>
          <a:lstStyle/>
          <a:p>
            <a:pPr marL="0" indent="0">
              <a:buNone/>
            </a:pPr>
            <a:r>
              <a:rPr lang="en-GB" dirty="0"/>
              <a:t>Starter:</a:t>
            </a:r>
          </a:p>
          <a:p>
            <a:pPr marL="0" indent="0">
              <a:buClr>
                <a:srgbClr val="23D160"/>
              </a:buClr>
              <a:buSzPct val="85000"/>
              <a:buNone/>
            </a:pPr>
            <a:r>
              <a:rPr lang="en-GB" sz="2200" dirty="0"/>
              <a:t>Which one doesn’t belong?</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
            </a:r>
            <a:br>
              <a:rPr lang="en-GB" sz="2200" dirty="0"/>
            </a:b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solidFill>
                  <a:srgbClr val="FF3860"/>
                </a:solidFill>
              </a:rPr>
              <a:t>The blue rectangle doesn’t belong as its width is 4 cm long. Whereas the other rectangles each have widths of 5 cm.</a:t>
            </a:r>
          </a:p>
        </p:txBody>
      </p:sp>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pic>
        <p:nvPicPr>
          <p:cNvPr id="8" name="Picture 7" descr="A close up of a logo&#10;&#10;Description automatically generated">
            <a:extLst>
              <a:ext uri="{FF2B5EF4-FFF2-40B4-BE49-F238E27FC236}">
                <a16:creationId xmlns="" xmlns:a16="http://schemas.microsoft.com/office/drawing/2014/main" id="{D0AE0451-DC99-2F40-BE8E-1F7C6A5323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3755116"/>
            <a:ext cx="5040086" cy="2520043"/>
          </a:xfrm>
          <a:prstGeom prst="rect">
            <a:avLst/>
          </a:prstGeom>
        </p:spPr>
      </p:pic>
      <p:pic>
        <p:nvPicPr>
          <p:cNvPr id="9" name="Picture 8" descr="A close up of a logo&#10;&#10;Description automatically generated">
            <a:extLst>
              <a:ext uri="{FF2B5EF4-FFF2-40B4-BE49-F238E27FC236}">
                <a16:creationId xmlns="" xmlns:a16="http://schemas.microsoft.com/office/drawing/2014/main" id="{EE163D1E-BF1C-E54D-87A8-AC7C82DEE8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2360157"/>
            <a:ext cx="5040086" cy="2520043"/>
          </a:xfrm>
          <a:prstGeom prst="rect">
            <a:avLst/>
          </a:prstGeom>
        </p:spPr>
      </p:pic>
      <p:pic>
        <p:nvPicPr>
          <p:cNvPr id="10" name="Picture 9" descr="A close up of a logo&#10;&#10;Description automatically generated">
            <a:extLst>
              <a:ext uri="{FF2B5EF4-FFF2-40B4-BE49-F238E27FC236}">
                <a16:creationId xmlns="" xmlns:a16="http://schemas.microsoft.com/office/drawing/2014/main" id="{FFDD1C78-7056-5B4F-A6F7-BEAE8113F3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65686" y="3741505"/>
            <a:ext cx="5040086" cy="2520043"/>
          </a:xfrm>
          <a:prstGeom prst="rect">
            <a:avLst/>
          </a:prstGeom>
        </p:spPr>
      </p:pic>
      <p:pic>
        <p:nvPicPr>
          <p:cNvPr id="11" name="Picture 10" descr="A close up of a logo&#10;&#10;Description automatically generated">
            <a:extLst>
              <a:ext uri="{FF2B5EF4-FFF2-40B4-BE49-F238E27FC236}">
                <a16:creationId xmlns="" xmlns:a16="http://schemas.microsoft.com/office/drawing/2014/main" id="{F17F6FBD-2C3B-E84E-A3BE-6263ECA134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65686" y="2346546"/>
            <a:ext cx="5040086" cy="2520043"/>
          </a:xfrm>
          <a:prstGeom prst="rect">
            <a:avLst/>
          </a:prstGeom>
        </p:spPr>
      </p:pic>
      <p:sp>
        <p:nvSpPr>
          <p:cNvPr id="16" name="Rectangle 15">
            <a:extLst>
              <a:ext uri="{FF2B5EF4-FFF2-40B4-BE49-F238E27FC236}">
                <a16:creationId xmlns="" xmlns:a16="http://schemas.microsoft.com/office/drawing/2014/main" id="{EB831B75-9B7D-F446-A6CD-69CAA804D33B}"/>
              </a:ext>
            </a:extLst>
          </p:cNvPr>
          <p:cNvSpPr/>
          <p:nvPr/>
        </p:nvSpPr>
        <p:spPr>
          <a:xfrm>
            <a:off x="892630" y="4405086"/>
            <a:ext cx="1955346" cy="2410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 xmlns:a16="http://schemas.microsoft.com/office/drawing/2014/main" id="{CAB67319-AB6F-E145-90CB-3F83854C9E60}"/>
              </a:ext>
            </a:extLst>
          </p:cNvPr>
          <p:cNvSpPr/>
          <p:nvPr/>
        </p:nvSpPr>
        <p:spPr>
          <a:xfrm>
            <a:off x="6720115" y="4210730"/>
            <a:ext cx="1953985" cy="435430"/>
          </a:xfrm>
          <a:prstGeom prst="rect">
            <a:avLst/>
          </a:prstGeom>
          <a:solidFill>
            <a:srgbClr val="23D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AA0F7499-669C-2549-B894-8E2C00E370BF}"/>
              </a:ext>
            </a:extLst>
          </p:cNvPr>
          <p:cNvSpPr/>
          <p:nvPr/>
        </p:nvSpPr>
        <p:spPr>
          <a:xfrm>
            <a:off x="6720115" y="2900356"/>
            <a:ext cx="1555205" cy="345176"/>
          </a:xfrm>
          <a:prstGeom prst="rect">
            <a:avLst/>
          </a:prstGeom>
          <a:solidFill>
            <a:srgbClr val="209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 xmlns:a16="http://schemas.microsoft.com/office/drawing/2014/main" id="{702FE26B-B5B1-BF48-98D8-BB79DBF69CED}"/>
              </a:ext>
            </a:extLst>
          </p:cNvPr>
          <p:cNvSpPr/>
          <p:nvPr/>
        </p:nvSpPr>
        <p:spPr>
          <a:xfrm>
            <a:off x="892629" y="2700338"/>
            <a:ext cx="1955347" cy="550863"/>
          </a:xfrm>
          <a:prstGeom prst="rect">
            <a:avLst/>
          </a:prstGeom>
          <a:solidFill>
            <a:srgbClr val="7957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77312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502851" y="2982686"/>
            <a:ext cx="10570958" cy="610097"/>
          </a:xfrm>
          <a:prstGeom prst="rect">
            <a:avLst/>
          </a:prstGeom>
          <a:solidFill>
            <a:srgbClr val="44A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 xmlns:a16="http://schemas.microsoft.com/office/drawing/2014/main" id="{A2470A8C-9FD2-3044-BD02-808F486ABB35}"/>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rgbClr val="FF3860"/>
                </a:solidFill>
                <a:latin typeface="OpenDyslexicAlta" pitchFamily="2" charset="77"/>
                <a:ea typeface="Cambria Math" panose="02040503050406030204" pitchFamily="18" charset="0"/>
              </a:rPr>
              <a:t>118</a:t>
            </a:r>
            <a:r>
              <a:rPr lang="en-US" sz="2400" dirty="0">
                <a:solidFill>
                  <a:schemeClr val="tx1"/>
                </a:solidFill>
                <a:latin typeface="OpenDyslexicAlta" pitchFamily="2" charset="77"/>
                <a:ea typeface="Cambria Math" panose="02040503050406030204" pitchFamily="18" charset="0"/>
              </a:rPr>
              <a:t> mm long.</a:t>
            </a:r>
          </a:p>
        </p:txBody>
      </p:sp>
      <p:sp>
        <p:nvSpPr>
          <p:cNvPr id="12" name="Rectangle 11">
            <a:extLst>
              <a:ext uri="{FF2B5EF4-FFF2-40B4-BE49-F238E27FC236}">
                <a16:creationId xmlns="" xmlns:a16="http://schemas.microsoft.com/office/drawing/2014/main" id="{639876B9-F510-A946-BFF4-7A0F9A797185}"/>
              </a:ext>
            </a:extLst>
          </p:cNvPr>
          <p:cNvSpPr/>
          <p:nvPr/>
        </p:nvSpPr>
        <p:spPr>
          <a:xfrm>
            <a:off x="11050949" y="2621931"/>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616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1" name="Rectangle 10">
            <a:extLst>
              <a:ext uri="{FF2B5EF4-FFF2-40B4-BE49-F238E27FC236}">
                <a16:creationId xmlns="" xmlns:a16="http://schemas.microsoft.com/office/drawing/2014/main" id="{4EA96156-9212-1140-9802-E573DF0A79C7}"/>
              </a:ext>
            </a:extLst>
          </p:cNvPr>
          <p:cNvSpPr/>
          <p:nvPr/>
        </p:nvSpPr>
        <p:spPr>
          <a:xfrm>
            <a:off x="502851" y="2869744"/>
            <a:ext cx="10651788" cy="723039"/>
          </a:xfrm>
          <a:prstGeom prst="rect">
            <a:avLst/>
          </a:prstGeom>
          <a:solidFill>
            <a:srgbClr val="23D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67557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502851" y="2869744"/>
            <a:ext cx="10651788" cy="723039"/>
          </a:xfrm>
          <a:prstGeom prst="rect">
            <a:avLst/>
          </a:prstGeom>
          <a:solidFill>
            <a:srgbClr val="23D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 xmlns:a16="http://schemas.microsoft.com/office/drawing/2014/main" id="{020FCA78-9744-284C-BD39-3B81A4206C28}"/>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rgbClr val="FF3860"/>
                </a:solidFill>
                <a:latin typeface="OpenDyslexicAlta" pitchFamily="2" charset="77"/>
                <a:ea typeface="Cambria Math" panose="02040503050406030204" pitchFamily="18" charset="0"/>
              </a:rPr>
              <a:t>119</a:t>
            </a:r>
            <a:r>
              <a:rPr lang="en-US" sz="2400" dirty="0">
                <a:solidFill>
                  <a:schemeClr val="tx1"/>
                </a:solidFill>
                <a:latin typeface="OpenDyslexicAlta" pitchFamily="2" charset="77"/>
                <a:ea typeface="Cambria Math" panose="02040503050406030204" pitchFamily="18" charset="0"/>
              </a:rPr>
              <a:t> mm long.</a:t>
            </a:r>
          </a:p>
        </p:txBody>
      </p:sp>
      <p:sp>
        <p:nvSpPr>
          <p:cNvPr id="12" name="Rectangle 11">
            <a:extLst>
              <a:ext uri="{FF2B5EF4-FFF2-40B4-BE49-F238E27FC236}">
                <a16:creationId xmlns="" xmlns:a16="http://schemas.microsoft.com/office/drawing/2014/main" id="{97788AF3-E98E-1147-A329-C626D80A472D}"/>
              </a:ext>
            </a:extLst>
          </p:cNvPr>
          <p:cNvSpPr/>
          <p:nvPr/>
        </p:nvSpPr>
        <p:spPr>
          <a:xfrm>
            <a:off x="11131779" y="2664461"/>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428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a:xfrm>
            <a:off x="838201" y="1825625"/>
            <a:ext cx="5080000" cy="4351338"/>
          </a:xfrm>
        </p:spPr>
        <p:txBody>
          <a:bodyPr/>
          <a:lstStyle/>
          <a:p>
            <a:pPr marL="0" indent="0">
              <a:buNone/>
            </a:pPr>
            <a:r>
              <a:rPr lang="en-GB" dirty="0"/>
              <a:t>Activity 1:</a:t>
            </a:r>
          </a:p>
          <a:p>
            <a:pPr marL="0" indent="0">
              <a:buClr>
                <a:srgbClr val="23D160"/>
              </a:buClr>
              <a:buSzPct val="85000"/>
              <a:buNone/>
            </a:pPr>
            <a:r>
              <a:rPr lang="en-GB" sz="2200" dirty="0"/>
              <a:t>Draw straight lines of various lengths and orientations on to poster paper. </a:t>
            </a:r>
          </a:p>
          <a:p>
            <a:pPr marL="0" indent="0">
              <a:buClr>
                <a:srgbClr val="23D160"/>
              </a:buClr>
              <a:buSzPct val="85000"/>
              <a:buNone/>
            </a:pPr>
            <a:endParaRPr lang="en-GB" sz="2200" dirty="0"/>
          </a:p>
          <a:p>
            <a:pPr marL="0" indent="0">
              <a:buClr>
                <a:srgbClr val="23D160"/>
              </a:buClr>
              <a:buSzPct val="85000"/>
              <a:buNone/>
            </a:pPr>
            <a:r>
              <a:rPr lang="en-GB" sz="2200" dirty="0"/>
              <a:t>Children to measure each line to the nearest mm. </a:t>
            </a:r>
          </a:p>
          <a:p>
            <a:pPr marL="0" indent="0">
              <a:buClr>
                <a:srgbClr val="23D160"/>
              </a:buClr>
              <a:buSzPct val="85000"/>
              <a:buNone/>
            </a:pPr>
            <a:endParaRPr lang="en-GB" sz="2200" dirty="0"/>
          </a:p>
        </p:txBody>
      </p:sp>
      <p:pic>
        <p:nvPicPr>
          <p:cNvPr id="4" name="Picture 3">
            <a:extLst>
              <a:ext uri="{FF2B5EF4-FFF2-40B4-BE49-F238E27FC236}">
                <a16:creationId xmlns="" xmlns:a16="http://schemas.microsoft.com/office/drawing/2014/main" id="{4BE5B97B-BCCC-F54B-9FF8-3E545BA5507D}"/>
              </a:ext>
            </a:extLst>
          </p:cNvPr>
          <p:cNvPicPr>
            <a:picLocks noChangeAspect="1"/>
          </p:cNvPicPr>
          <p:nvPr/>
        </p:nvPicPr>
        <p:blipFill>
          <a:blip r:embed="rId3"/>
          <a:stretch>
            <a:fillRect/>
          </a:stretch>
        </p:blipFill>
        <p:spPr>
          <a:xfrm>
            <a:off x="7299325" y="1412875"/>
            <a:ext cx="5080000" cy="5080000"/>
          </a:xfrm>
          <a:prstGeom prst="rect">
            <a:avLst/>
          </a:prstGeom>
        </p:spPr>
      </p:pic>
      <p:pic>
        <p:nvPicPr>
          <p:cNvPr id="13" name="Picture 12" descr="A close up of a logo&#10;&#10;Description automatically generated">
            <a:extLst>
              <a:ext uri="{FF2B5EF4-FFF2-40B4-BE49-F238E27FC236}">
                <a16:creationId xmlns="" xmlns:a16="http://schemas.microsoft.com/office/drawing/2014/main" id="{E82DA3E3-1900-F646-B3A5-EED6F8369A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7934383">
            <a:off x="8235889" y="2897888"/>
            <a:ext cx="2586889" cy="1293445"/>
          </a:xfrm>
          <a:prstGeom prst="rect">
            <a:avLst/>
          </a:prstGeom>
        </p:spPr>
      </p:pic>
      <p:sp>
        <p:nvSpPr>
          <p:cNvPr id="7" name="Rounded Rectangle 6">
            <a:extLst>
              <a:ext uri="{FF2B5EF4-FFF2-40B4-BE49-F238E27FC236}">
                <a16:creationId xmlns="" xmlns:a16="http://schemas.microsoft.com/office/drawing/2014/main" id="{897DA2C8-8E8B-F945-BFDE-BE81ED181F97}"/>
              </a:ext>
            </a:extLst>
          </p:cNvPr>
          <p:cNvSpPr/>
          <p:nvPr/>
        </p:nvSpPr>
        <p:spPr>
          <a:xfrm>
            <a:off x="6956836" y="2846439"/>
            <a:ext cx="2187162" cy="698171"/>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tx1"/>
                </a:solidFill>
                <a:latin typeface="OpenDyslexicAlta" pitchFamily="2" charset="77"/>
                <a:ea typeface="Cambria Math" panose="02040503050406030204" pitchFamily="18" charset="0"/>
              </a:rPr>
              <a:t>11 cm 8 mm or 118 mm</a:t>
            </a:r>
          </a:p>
        </p:txBody>
      </p:sp>
    </p:spTree>
    <p:extLst>
      <p:ext uri="{BB962C8B-B14F-4D97-AF65-F5344CB8AC3E}">
        <p14:creationId xmlns:p14="http://schemas.microsoft.com/office/powerpoint/2010/main" val="14547149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a:xfrm>
            <a:off x="838201" y="1825625"/>
            <a:ext cx="5080000" cy="4351338"/>
          </a:xfrm>
        </p:spPr>
        <p:txBody>
          <a:bodyPr/>
          <a:lstStyle/>
          <a:p>
            <a:pPr marL="0" indent="0">
              <a:buNone/>
            </a:pPr>
            <a:r>
              <a:rPr lang="en-GB" dirty="0"/>
              <a:t>Activity 1:</a:t>
            </a:r>
          </a:p>
          <a:p>
            <a:pPr marL="0" indent="0">
              <a:buClr>
                <a:srgbClr val="23D160"/>
              </a:buClr>
              <a:buSzPct val="85000"/>
              <a:buNone/>
            </a:pPr>
            <a:r>
              <a:rPr lang="en-GB" sz="2200" dirty="0"/>
              <a:t>Draw straight lines of various lengths and orientations on to poster paper. </a:t>
            </a:r>
          </a:p>
          <a:p>
            <a:pPr marL="0" indent="0">
              <a:buClr>
                <a:srgbClr val="23D160"/>
              </a:buClr>
              <a:buSzPct val="85000"/>
              <a:buNone/>
            </a:pPr>
            <a:endParaRPr lang="en-GB" sz="2200" dirty="0"/>
          </a:p>
          <a:p>
            <a:pPr marL="0" indent="0">
              <a:buClr>
                <a:srgbClr val="23D160"/>
              </a:buClr>
              <a:buSzPct val="85000"/>
              <a:buNone/>
            </a:pPr>
            <a:r>
              <a:rPr lang="en-GB" sz="2200" dirty="0"/>
              <a:t>Children to measure each line to the nearest mm. </a:t>
            </a:r>
          </a:p>
          <a:p>
            <a:pPr marL="0" indent="0">
              <a:buClr>
                <a:srgbClr val="23D160"/>
              </a:buClr>
              <a:buSzPct val="85000"/>
              <a:buNone/>
            </a:pPr>
            <a:endParaRPr lang="en-GB" sz="2200" dirty="0"/>
          </a:p>
          <a:p>
            <a:pPr marL="0" indent="0">
              <a:buClr>
                <a:srgbClr val="23D160"/>
              </a:buClr>
              <a:buSzPct val="85000"/>
              <a:buNone/>
            </a:pPr>
            <a:r>
              <a:rPr lang="en-GB" sz="2200" b="1" dirty="0">
                <a:solidFill>
                  <a:srgbClr val="FF3860"/>
                </a:solidFill>
              </a:rPr>
              <a:t>Teacher / peer assessment</a:t>
            </a:r>
          </a:p>
        </p:txBody>
      </p:sp>
      <p:pic>
        <p:nvPicPr>
          <p:cNvPr id="4" name="Picture 3">
            <a:extLst>
              <a:ext uri="{FF2B5EF4-FFF2-40B4-BE49-F238E27FC236}">
                <a16:creationId xmlns="" xmlns:a16="http://schemas.microsoft.com/office/drawing/2014/main" id="{4BE5B97B-BCCC-F54B-9FF8-3E545BA5507D}"/>
              </a:ext>
            </a:extLst>
          </p:cNvPr>
          <p:cNvPicPr>
            <a:picLocks noChangeAspect="1"/>
          </p:cNvPicPr>
          <p:nvPr/>
        </p:nvPicPr>
        <p:blipFill>
          <a:blip r:embed="rId3"/>
          <a:stretch>
            <a:fillRect/>
          </a:stretch>
        </p:blipFill>
        <p:spPr>
          <a:xfrm>
            <a:off x="7299325" y="1412875"/>
            <a:ext cx="5080000" cy="5080000"/>
          </a:xfrm>
          <a:prstGeom prst="rect">
            <a:avLst/>
          </a:prstGeom>
        </p:spPr>
      </p:pic>
      <p:pic>
        <p:nvPicPr>
          <p:cNvPr id="13" name="Picture 12" descr="A close up of a logo&#10;&#10;Description automatically generated">
            <a:extLst>
              <a:ext uri="{FF2B5EF4-FFF2-40B4-BE49-F238E27FC236}">
                <a16:creationId xmlns="" xmlns:a16="http://schemas.microsoft.com/office/drawing/2014/main" id="{E82DA3E3-1900-F646-B3A5-EED6F8369A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7934383">
            <a:off x="8235889" y="2897888"/>
            <a:ext cx="2586889" cy="1293445"/>
          </a:xfrm>
          <a:prstGeom prst="rect">
            <a:avLst/>
          </a:prstGeom>
        </p:spPr>
      </p:pic>
      <p:sp>
        <p:nvSpPr>
          <p:cNvPr id="14" name="Rounded Rectangle 13">
            <a:extLst>
              <a:ext uri="{FF2B5EF4-FFF2-40B4-BE49-F238E27FC236}">
                <a16:creationId xmlns="" xmlns:a16="http://schemas.microsoft.com/office/drawing/2014/main" id="{246E325B-208B-8B4B-B79A-2B0CEB4706DF}"/>
              </a:ext>
            </a:extLst>
          </p:cNvPr>
          <p:cNvSpPr/>
          <p:nvPr/>
        </p:nvSpPr>
        <p:spPr>
          <a:xfrm>
            <a:off x="6956836" y="2846439"/>
            <a:ext cx="2187162" cy="698171"/>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tx1"/>
                </a:solidFill>
                <a:latin typeface="OpenDyslexicAlta" pitchFamily="2" charset="77"/>
                <a:ea typeface="Cambria Math" panose="02040503050406030204" pitchFamily="18" charset="0"/>
              </a:rPr>
              <a:t>11 cm 8 mm or 118 mm</a:t>
            </a:r>
          </a:p>
        </p:txBody>
      </p:sp>
    </p:spTree>
    <p:extLst>
      <p:ext uri="{BB962C8B-B14F-4D97-AF65-F5344CB8AC3E}">
        <p14:creationId xmlns:p14="http://schemas.microsoft.com/office/powerpoint/2010/main" val="13877570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a:xfrm>
            <a:off x="838199" y="1825625"/>
            <a:ext cx="10977564" cy="4351338"/>
          </a:xfrm>
        </p:spPr>
        <p:txBody>
          <a:bodyPr>
            <a:noAutofit/>
          </a:bodyPr>
          <a:lstStyle/>
          <a:p>
            <a:pPr marL="0" indent="0">
              <a:buNone/>
            </a:pPr>
            <a:r>
              <a:rPr lang="en-GB" dirty="0"/>
              <a:t>Activity 2:</a:t>
            </a:r>
          </a:p>
          <a:p>
            <a:pPr marL="0" indent="0">
              <a:buClr>
                <a:srgbClr val="23D160"/>
              </a:buClr>
              <a:buSzPct val="85000"/>
              <a:buNone/>
            </a:pPr>
            <a:r>
              <a:rPr lang="en-GB" sz="2200" u="sng" dirty="0"/>
              <a:t>Part 1:</a:t>
            </a:r>
            <a:r>
              <a:rPr lang="en-GB" sz="2200" dirty="0"/>
              <a:t> Using different rulers and measuring from 0 cm, find and record the length (and width) of three pieces of classroom equipment to the nearest mm.</a:t>
            </a:r>
          </a:p>
          <a:p>
            <a:pPr marL="0" indent="0">
              <a:buClr>
                <a:srgbClr val="23D160"/>
              </a:buClr>
              <a:buSzPct val="85000"/>
              <a:buNone/>
            </a:pPr>
            <a:endParaRPr lang="en-GB" sz="2200" dirty="0"/>
          </a:p>
          <a:p>
            <a:pPr marL="0" indent="0">
              <a:buClr>
                <a:srgbClr val="23D160"/>
              </a:buClr>
              <a:buSzPct val="85000"/>
              <a:buNone/>
            </a:pPr>
            <a:r>
              <a:rPr lang="en-GB" sz="2200" u="sng" dirty="0"/>
              <a:t>Part 2:</a:t>
            </a:r>
            <a:r>
              <a:rPr lang="en-GB" sz="2200" dirty="0"/>
              <a:t> Using metre sticks, measure the height and arm span of other people.</a:t>
            </a:r>
            <a:br>
              <a:rPr lang="en-GB" sz="2200" dirty="0"/>
            </a:br>
            <a:r>
              <a:rPr lang="en-GB" sz="2200" dirty="0"/>
              <a:t>Check your measurements accuracy by using a tape measure (to the nearest cm). </a:t>
            </a:r>
          </a:p>
          <a:p>
            <a:pPr marL="0" indent="0">
              <a:buClr>
                <a:srgbClr val="23D160"/>
              </a:buClr>
              <a:buSzPct val="85000"/>
              <a:buNone/>
            </a:pPr>
            <a:endParaRPr lang="en-GB" sz="2200" dirty="0"/>
          </a:p>
          <a:p>
            <a:pPr marL="0" indent="0">
              <a:buClr>
                <a:srgbClr val="23D160"/>
              </a:buClr>
              <a:buSzPct val="85000"/>
              <a:buNone/>
            </a:pPr>
            <a:r>
              <a:rPr lang="en-GB" sz="2200" u="sng" dirty="0"/>
              <a:t>Part 3:</a:t>
            </a:r>
            <a:r>
              <a:rPr lang="en-GB" sz="2200" dirty="0"/>
              <a:t> Using trundle wheels, measure the distance between different objects in the playground or school field. For example, between the water fountain and swings.</a:t>
            </a:r>
          </a:p>
          <a:p>
            <a:pPr marL="0" indent="0">
              <a:buClr>
                <a:srgbClr val="23D160"/>
              </a:buClr>
              <a:buSzPct val="85000"/>
              <a:buNone/>
            </a:pPr>
            <a:endParaRPr lang="en-GB" sz="2200" dirty="0"/>
          </a:p>
          <a:p>
            <a:pPr marL="0" indent="0">
              <a:buClr>
                <a:srgbClr val="23D160"/>
              </a:buClr>
              <a:buSzPct val="85000"/>
              <a:buNone/>
            </a:pPr>
            <a:r>
              <a:rPr lang="en-GB" sz="2200" dirty="0"/>
              <a:t>Keep a record in your book!</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Tree>
    <p:extLst>
      <p:ext uri="{BB962C8B-B14F-4D97-AF65-F5344CB8AC3E}">
        <p14:creationId xmlns:p14="http://schemas.microsoft.com/office/powerpoint/2010/main" val="28538642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a:xfrm>
            <a:off x="838199" y="1825625"/>
            <a:ext cx="10977564" cy="4351338"/>
          </a:xfrm>
        </p:spPr>
        <p:txBody>
          <a:bodyPr>
            <a:noAutofit/>
          </a:bodyPr>
          <a:lstStyle/>
          <a:p>
            <a:pPr marL="0" indent="0">
              <a:buNone/>
            </a:pPr>
            <a:r>
              <a:rPr lang="en-GB" dirty="0"/>
              <a:t>Activity 2:</a:t>
            </a:r>
          </a:p>
          <a:p>
            <a:pPr marL="0" indent="0">
              <a:buClr>
                <a:srgbClr val="23D160"/>
              </a:buClr>
              <a:buSzPct val="85000"/>
              <a:buNone/>
            </a:pPr>
            <a:r>
              <a:rPr lang="en-GB" sz="2200" u="sng" dirty="0"/>
              <a:t>Part 1:</a:t>
            </a:r>
            <a:r>
              <a:rPr lang="en-GB" sz="2200" dirty="0"/>
              <a:t> Using different rulers and measuring from 0 cm, find and record the length (and width) of three pieces of classroom equipment to the nearest mm.</a:t>
            </a:r>
          </a:p>
          <a:p>
            <a:pPr marL="0" indent="0">
              <a:buClr>
                <a:srgbClr val="23D160"/>
              </a:buClr>
              <a:buSzPct val="85000"/>
              <a:buNone/>
            </a:pPr>
            <a:endParaRPr lang="en-GB" sz="2200" dirty="0"/>
          </a:p>
          <a:p>
            <a:pPr marL="0" indent="0">
              <a:buClr>
                <a:srgbClr val="23D160"/>
              </a:buClr>
              <a:buSzPct val="85000"/>
              <a:buNone/>
            </a:pPr>
            <a:r>
              <a:rPr lang="en-GB" sz="2200" u="sng" dirty="0"/>
              <a:t>Part 2:</a:t>
            </a:r>
            <a:r>
              <a:rPr lang="en-GB" sz="2200" dirty="0"/>
              <a:t> Using metre sticks, measure the height and arm span of other people.</a:t>
            </a:r>
            <a:br>
              <a:rPr lang="en-GB" sz="2200" dirty="0"/>
            </a:br>
            <a:r>
              <a:rPr lang="en-GB" sz="2200" dirty="0"/>
              <a:t>Check your measurements accuracy by using a tape measure (to the nearest cm). </a:t>
            </a:r>
          </a:p>
          <a:p>
            <a:pPr marL="0" indent="0">
              <a:buClr>
                <a:srgbClr val="23D160"/>
              </a:buClr>
              <a:buSzPct val="85000"/>
              <a:buNone/>
            </a:pPr>
            <a:endParaRPr lang="en-GB" sz="2200" dirty="0"/>
          </a:p>
          <a:p>
            <a:pPr marL="0" indent="0">
              <a:buClr>
                <a:srgbClr val="23D160"/>
              </a:buClr>
              <a:buSzPct val="85000"/>
              <a:buNone/>
            </a:pPr>
            <a:r>
              <a:rPr lang="en-GB" sz="2200" u="sng" dirty="0"/>
              <a:t>Part 3:</a:t>
            </a:r>
            <a:r>
              <a:rPr lang="en-GB" sz="2200" dirty="0"/>
              <a:t> Using trundle wheels, measure the distance between different objects in the playground or school field. For example, between the water fountain and swings.</a:t>
            </a:r>
          </a:p>
          <a:p>
            <a:pPr marL="0" indent="0">
              <a:buClr>
                <a:srgbClr val="23D160"/>
              </a:buClr>
              <a:buSzPct val="85000"/>
              <a:buNone/>
            </a:pPr>
            <a:endParaRPr lang="en-GB" sz="2200" dirty="0"/>
          </a:p>
          <a:p>
            <a:pPr marL="0" indent="0">
              <a:buClr>
                <a:srgbClr val="23D160"/>
              </a:buClr>
              <a:buSzPct val="85000"/>
              <a:buNone/>
            </a:pPr>
            <a:r>
              <a:rPr lang="en-GB" sz="2200" b="1" dirty="0">
                <a:solidFill>
                  <a:srgbClr val="FF3860"/>
                </a:solidFill>
              </a:rPr>
              <a:t>Teacher / peer assessment</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Tree>
    <p:extLst>
      <p:ext uri="{BB962C8B-B14F-4D97-AF65-F5344CB8AC3E}">
        <p14:creationId xmlns:p14="http://schemas.microsoft.com/office/powerpoint/2010/main" val="6773111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a:xfrm>
            <a:off x="838199" y="1825625"/>
            <a:ext cx="10977564" cy="4351338"/>
          </a:xfrm>
        </p:spPr>
        <p:txBody>
          <a:bodyPr>
            <a:noAutofit/>
          </a:bodyPr>
          <a:lstStyle/>
          <a:p>
            <a:pPr marL="0" indent="0">
              <a:buNone/>
            </a:pPr>
            <a:r>
              <a:rPr lang="en-GB" dirty="0"/>
              <a:t>Activity 3:</a:t>
            </a:r>
          </a:p>
          <a:p>
            <a:pPr marL="0" indent="0">
              <a:buClr>
                <a:srgbClr val="23D160"/>
              </a:buClr>
              <a:buSzPct val="85000"/>
              <a:buNone/>
            </a:pPr>
            <a:r>
              <a:rPr lang="en-GB" sz="2200" dirty="0"/>
              <a:t>Would you use metres, centimetres or millimetres to measure: </a:t>
            </a:r>
          </a:p>
          <a:p>
            <a:pPr marL="0" indent="0">
              <a:buClr>
                <a:srgbClr val="23D160"/>
              </a:buClr>
              <a:buSzPct val="85000"/>
              <a:buNone/>
            </a:pPr>
            <a:r>
              <a:rPr lang="en-GB" sz="2200" i="1" dirty="0"/>
              <a:t>I would use centimetres or millimetres to measure the length of a text book.</a:t>
            </a:r>
          </a:p>
          <a:p>
            <a:pPr marL="457200" indent="-457200">
              <a:buClr>
                <a:srgbClr val="23D160"/>
              </a:buClr>
              <a:buSzPct val="85000"/>
              <a:buFont typeface="+mj-lt"/>
              <a:buAutoNum type="alphaLcParenR"/>
            </a:pPr>
            <a:r>
              <a:rPr lang="en-GB" sz="2200" dirty="0"/>
              <a:t>an eyelash?</a:t>
            </a:r>
          </a:p>
          <a:p>
            <a:pPr marL="457200" indent="-457200">
              <a:buClr>
                <a:srgbClr val="23D160"/>
              </a:buClr>
              <a:buSzPct val="85000"/>
              <a:buFont typeface="+mj-lt"/>
              <a:buAutoNum type="alphaLcParenR"/>
            </a:pPr>
            <a:r>
              <a:rPr lang="en-GB" sz="2200" dirty="0"/>
              <a:t>a toenail?</a:t>
            </a:r>
          </a:p>
          <a:p>
            <a:pPr marL="457200" indent="-457200">
              <a:buClr>
                <a:srgbClr val="23D160"/>
              </a:buClr>
              <a:buSzPct val="85000"/>
              <a:buFont typeface="+mj-lt"/>
              <a:buAutoNum type="alphaLcParenR"/>
            </a:pPr>
            <a:r>
              <a:rPr lang="en-GB" sz="2200" dirty="0"/>
              <a:t>a leg?</a:t>
            </a:r>
          </a:p>
          <a:p>
            <a:pPr marL="457200" indent="-457200">
              <a:buClr>
                <a:srgbClr val="23D160"/>
              </a:buClr>
              <a:buSzPct val="85000"/>
              <a:buFont typeface="+mj-lt"/>
              <a:buAutoNum type="alphaLcParenR"/>
            </a:pPr>
            <a:r>
              <a:rPr lang="en-GB" sz="2200" dirty="0"/>
              <a:t>the height of a sports hall?</a:t>
            </a:r>
          </a:p>
          <a:p>
            <a:pPr marL="457200" indent="-457200">
              <a:buClr>
                <a:srgbClr val="23D160"/>
              </a:buClr>
              <a:buSzPct val="85000"/>
              <a:buFont typeface="+mj-lt"/>
              <a:buAutoNum type="alphaLcParenR"/>
            </a:pPr>
            <a:r>
              <a:rPr lang="en-GB" sz="2200" dirty="0"/>
              <a:t>the height of a chair?</a:t>
            </a:r>
          </a:p>
          <a:p>
            <a:pPr marL="457200" indent="-457200">
              <a:buClr>
                <a:srgbClr val="23D160"/>
              </a:buClr>
              <a:buSzPct val="85000"/>
              <a:buFont typeface="+mj-lt"/>
              <a:buAutoNum type="alphaLcParenR"/>
            </a:pPr>
            <a:r>
              <a:rPr lang="en-GB" sz="2200" dirty="0"/>
              <a:t>the length of a swimming pool?</a:t>
            </a:r>
          </a:p>
          <a:p>
            <a:pPr marL="457200" indent="-457200">
              <a:buClr>
                <a:srgbClr val="23D160"/>
              </a:buClr>
              <a:buSzPct val="85000"/>
              <a:buFont typeface="+mj-lt"/>
              <a:buAutoNum type="alphaLcParenR"/>
            </a:pPr>
            <a:r>
              <a:rPr lang="en-GB" sz="2200" dirty="0"/>
              <a:t>the width of a car?</a:t>
            </a:r>
          </a:p>
        </p:txBody>
      </p:sp>
    </p:spTree>
    <p:extLst>
      <p:ext uri="{BB962C8B-B14F-4D97-AF65-F5344CB8AC3E}">
        <p14:creationId xmlns:p14="http://schemas.microsoft.com/office/powerpoint/2010/main" val="39816960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a:xfrm>
            <a:off x="838199" y="1825625"/>
            <a:ext cx="10977564" cy="4351338"/>
          </a:xfrm>
        </p:spPr>
        <p:txBody>
          <a:bodyPr>
            <a:noAutofit/>
          </a:bodyPr>
          <a:lstStyle/>
          <a:p>
            <a:pPr marL="0" indent="0">
              <a:buNone/>
            </a:pPr>
            <a:r>
              <a:rPr lang="en-GB" dirty="0"/>
              <a:t>Activity 3:</a:t>
            </a:r>
          </a:p>
          <a:p>
            <a:pPr marL="0" indent="0">
              <a:buClr>
                <a:srgbClr val="23D160"/>
              </a:buClr>
              <a:buSzPct val="85000"/>
              <a:buNone/>
            </a:pPr>
            <a:r>
              <a:rPr lang="en-GB" sz="2200" dirty="0"/>
              <a:t>Would you use metres, centimetres or millimetres to measure: </a:t>
            </a:r>
          </a:p>
          <a:p>
            <a:pPr marL="0" indent="0">
              <a:buClr>
                <a:srgbClr val="23D160"/>
              </a:buClr>
              <a:buSzPct val="85000"/>
              <a:buNone/>
            </a:pPr>
            <a:r>
              <a:rPr lang="en-GB" sz="2200" i="1" dirty="0"/>
              <a:t>I would use centimetres or millimetres to measure the length of a text book.</a:t>
            </a:r>
          </a:p>
          <a:p>
            <a:pPr marL="457200" indent="-457200">
              <a:buClr>
                <a:srgbClr val="23D160"/>
              </a:buClr>
              <a:buSzPct val="85000"/>
              <a:buFont typeface="+mj-lt"/>
              <a:buAutoNum type="alphaLcParenR"/>
            </a:pPr>
            <a:r>
              <a:rPr lang="en-GB" sz="2200" dirty="0">
                <a:solidFill>
                  <a:srgbClr val="FF3860"/>
                </a:solidFill>
              </a:rPr>
              <a:t>I would use millimetres to measure the length of an eyelash.</a:t>
            </a:r>
          </a:p>
          <a:p>
            <a:pPr marL="457200" indent="-457200">
              <a:buClr>
                <a:srgbClr val="23D160"/>
              </a:buClr>
              <a:buSzPct val="85000"/>
              <a:buFont typeface="+mj-lt"/>
              <a:buAutoNum type="alphaLcParenR"/>
            </a:pPr>
            <a:r>
              <a:rPr lang="en-GB" sz="2200" dirty="0">
                <a:solidFill>
                  <a:srgbClr val="FF3860"/>
                </a:solidFill>
              </a:rPr>
              <a:t>I would use millimetres to measure the length of a toenail.</a:t>
            </a:r>
          </a:p>
          <a:p>
            <a:pPr marL="457200" indent="-457200">
              <a:buClr>
                <a:srgbClr val="23D160"/>
              </a:buClr>
              <a:buSzPct val="85000"/>
              <a:buFont typeface="+mj-lt"/>
              <a:buAutoNum type="alphaLcParenR"/>
            </a:pPr>
            <a:r>
              <a:rPr lang="en-GB" sz="2200" dirty="0">
                <a:solidFill>
                  <a:srgbClr val="FF3860"/>
                </a:solidFill>
              </a:rPr>
              <a:t>I would use centimetres to measure the length of a leg.</a:t>
            </a:r>
          </a:p>
          <a:p>
            <a:pPr marL="457200" indent="-457200">
              <a:buClr>
                <a:srgbClr val="23D160"/>
              </a:buClr>
              <a:buSzPct val="85000"/>
              <a:buFont typeface="+mj-lt"/>
              <a:buAutoNum type="alphaLcParenR"/>
            </a:pPr>
            <a:r>
              <a:rPr lang="en-GB" sz="2200" dirty="0">
                <a:solidFill>
                  <a:srgbClr val="FF3860"/>
                </a:solidFill>
              </a:rPr>
              <a:t>I would use metres to measure the height of a sports hall.</a:t>
            </a:r>
          </a:p>
          <a:p>
            <a:pPr marL="457200" indent="-457200">
              <a:buClr>
                <a:srgbClr val="23D160"/>
              </a:buClr>
              <a:buSzPct val="85000"/>
              <a:buFont typeface="+mj-lt"/>
              <a:buAutoNum type="alphaLcParenR"/>
            </a:pPr>
            <a:r>
              <a:rPr lang="en-GB" sz="2200" dirty="0">
                <a:solidFill>
                  <a:srgbClr val="FF3860"/>
                </a:solidFill>
              </a:rPr>
              <a:t>I would use cm to measure the height of a chair.</a:t>
            </a:r>
          </a:p>
          <a:p>
            <a:pPr marL="457200" indent="-457200">
              <a:buClr>
                <a:srgbClr val="23D160"/>
              </a:buClr>
              <a:buSzPct val="85000"/>
              <a:buFont typeface="+mj-lt"/>
              <a:buAutoNum type="alphaLcParenR"/>
            </a:pPr>
            <a:r>
              <a:rPr lang="en-GB" sz="2200" dirty="0">
                <a:solidFill>
                  <a:srgbClr val="FF3860"/>
                </a:solidFill>
              </a:rPr>
              <a:t>I would use metres to measure the length of a swimming pool.</a:t>
            </a:r>
          </a:p>
          <a:p>
            <a:pPr marL="457200" indent="-457200">
              <a:buClr>
                <a:srgbClr val="23D160"/>
              </a:buClr>
              <a:buSzPct val="85000"/>
              <a:buFont typeface="+mj-lt"/>
              <a:buAutoNum type="alphaLcParenR"/>
            </a:pPr>
            <a:r>
              <a:rPr lang="en-GB" sz="2200" dirty="0">
                <a:solidFill>
                  <a:srgbClr val="FF3860"/>
                </a:solidFill>
              </a:rPr>
              <a:t>I would use metres (and cm) to measure the width of a car.</a:t>
            </a:r>
          </a:p>
        </p:txBody>
      </p:sp>
    </p:spTree>
    <p:extLst>
      <p:ext uri="{BB962C8B-B14F-4D97-AF65-F5344CB8AC3E}">
        <p14:creationId xmlns:p14="http://schemas.microsoft.com/office/powerpoint/2010/main" val="5217231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502850" y="1825625"/>
            <a:ext cx="9897204" cy="4948603"/>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Activity 4:</a:t>
            </a:r>
          </a:p>
          <a:p>
            <a:pPr marL="0" indent="0">
              <a:buClr>
                <a:srgbClr val="23D160"/>
              </a:buClr>
              <a:buSzPct val="85000"/>
              <a:buNone/>
            </a:pPr>
            <a:r>
              <a:rPr lang="en-GB" sz="2200" dirty="0"/>
              <a:t>James says, “The rectangle’s width is 74 mm.”</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Do you agree?</a:t>
            </a:r>
            <a:br>
              <a:rPr lang="en-GB" sz="2200" dirty="0"/>
            </a:br>
            <a:r>
              <a:rPr lang="en-GB" sz="2200" dirty="0"/>
              <a:t>Explain your answer. </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418011" y="2869744"/>
            <a:ext cx="5888736" cy="7230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3718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5AC3F217-D6E8-4D43-A835-30E1E1BC303C}"/>
              </a:ext>
            </a:extLst>
          </p:cNvPr>
          <p:cNvPicPr>
            <a:picLocks noChangeAspect="1"/>
          </p:cNvPicPr>
          <p:nvPr/>
        </p:nvPicPr>
        <p:blipFill>
          <a:blip r:embed="rId3"/>
          <a:stretch>
            <a:fillRect/>
          </a:stretch>
        </p:blipFill>
        <p:spPr>
          <a:xfrm>
            <a:off x="665481" y="1461294"/>
            <a:ext cx="5080000" cy="5080000"/>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pencil?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385042" cy="461665"/>
          </a:xfrm>
          <a:prstGeom prst="rect">
            <a:avLst/>
          </a:prstGeom>
        </p:spPr>
        <p:txBody>
          <a:bodyPr wrap="none">
            <a:spAutoFit/>
          </a:bodyPr>
          <a:lstStyle/>
          <a:p>
            <a:r>
              <a:rPr lang="en-US" sz="2400" dirty="0">
                <a:latin typeface="OpenDyslexicAlta" pitchFamily="2" charset="77"/>
                <a:ea typeface="Cambria Math" panose="02040503050406030204" pitchFamily="18" charset="0"/>
              </a:rPr>
              <a:t>0</a:t>
            </a:r>
            <a:endParaRPr lang="en-US" sz="2400" dirty="0"/>
          </a:p>
        </p:txBody>
      </p:sp>
    </p:spTree>
    <p:extLst>
      <p:ext uri="{BB962C8B-B14F-4D97-AF65-F5344CB8AC3E}">
        <p14:creationId xmlns:p14="http://schemas.microsoft.com/office/powerpoint/2010/main" val="27081281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502850" y="1825625"/>
            <a:ext cx="9897204" cy="4948603"/>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Activity 4:</a:t>
            </a:r>
          </a:p>
          <a:p>
            <a:pPr marL="0" indent="0">
              <a:buClr>
                <a:srgbClr val="23D160"/>
              </a:buClr>
              <a:buSzPct val="85000"/>
              <a:buNone/>
            </a:pPr>
            <a:r>
              <a:rPr lang="en-GB" sz="2200" dirty="0"/>
              <a:t>James says, “The rectangle’s width is 74 mm.”</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solidFill>
                  <a:srgbClr val="FF3860"/>
                </a:solidFill>
              </a:rPr>
              <a:t>No, I do not agree. James has not lined up the left-hand edge of the rectangle with the 0 increment. So, he has given an incorrect measurement. </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418011" y="2869744"/>
            <a:ext cx="5888736" cy="7230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49096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502850" y="1825625"/>
            <a:ext cx="9897204" cy="4948603"/>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Activity 5:</a:t>
            </a:r>
          </a:p>
          <a:p>
            <a:pPr marL="0" indent="0">
              <a:buClr>
                <a:srgbClr val="23D160"/>
              </a:buClr>
              <a:buSzPct val="85000"/>
              <a:buNone/>
            </a:pPr>
            <a:r>
              <a:rPr lang="en-GB" sz="2200" dirty="0"/>
              <a:t>Ruth says, “The triangle’s base is 38 mm.”</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Do you agree?</a:t>
            </a:r>
            <a:br>
              <a:rPr lang="en-GB" sz="2200" dirty="0"/>
            </a:br>
            <a:r>
              <a:rPr lang="en-GB" sz="2200" dirty="0"/>
              <a:t>Explain your answer. </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7" name="Triangle 6">
            <a:extLst>
              <a:ext uri="{FF2B5EF4-FFF2-40B4-BE49-F238E27FC236}">
                <a16:creationId xmlns="" xmlns:a16="http://schemas.microsoft.com/office/drawing/2014/main" id="{3AD7F11E-50C7-7443-B471-EBA9C7F0F956}"/>
              </a:ext>
            </a:extLst>
          </p:cNvPr>
          <p:cNvSpPr/>
          <p:nvPr/>
        </p:nvSpPr>
        <p:spPr>
          <a:xfrm>
            <a:off x="6786563" y="2655997"/>
            <a:ext cx="2887158" cy="914400"/>
          </a:xfrm>
          <a:prstGeom prst="triangle">
            <a:avLst/>
          </a:prstGeom>
          <a:solidFill>
            <a:srgbClr val="FFDD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80163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502850" y="1825625"/>
            <a:ext cx="9897204" cy="4948603"/>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Activity 5:</a:t>
            </a:r>
          </a:p>
          <a:p>
            <a:pPr marL="0" indent="0">
              <a:buClr>
                <a:srgbClr val="23D160"/>
              </a:buClr>
              <a:buSzPct val="85000"/>
              <a:buNone/>
            </a:pPr>
            <a:r>
              <a:rPr lang="en-GB" sz="2200" dirty="0"/>
              <a:t>Ruth says, “The triangle’s base is 38 mm.”</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solidFill>
                  <a:srgbClr val="FF3860"/>
                </a:solidFill>
              </a:rPr>
              <a:t>Yes, I do agree. She has started measuring from 8 cm and the triangle’s base ends at 11 cm 8 mm, meaning it has a base of 38 mm.</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4" name="Triangle 3">
            <a:extLst>
              <a:ext uri="{FF2B5EF4-FFF2-40B4-BE49-F238E27FC236}">
                <a16:creationId xmlns="" xmlns:a16="http://schemas.microsoft.com/office/drawing/2014/main" id="{C71FEF6C-8E9D-BB4E-B53D-9D1948C8CC12}"/>
              </a:ext>
            </a:extLst>
          </p:cNvPr>
          <p:cNvSpPr/>
          <p:nvPr/>
        </p:nvSpPr>
        <p:spPr>
          <a:xfrm>
            <a:off x="6786563" y="2655997"/>
            <a:ext cx="2887158" cy="914400"/>
          </a:xfrm>
          <a:prstGeom prst="triangle">
            <a:avLst/>
          </a:prstGeom>
          <a:solidFill>
            <a:srgbClr val="FFDD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90564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normAutofit/>
          </a:bodyPr>
          <a:lstStyle/>
          <a:p>
            <a:pPr marL="0" indent="0">
              <a:buNone/>
            </a:pPr>
            <a:r>
              <a:rPr lang="en-GB" dirty="0"/>
              <a:t>Activity 6:</a:t>
            </a:r>
          </a:p>
          <a:p>
            <a:pPr marL="0" indent="0">
              <a:buClr>
                <a:srgbClr val="23D160"/>
              </a:buClr>
              <a:buSzPct val="85000"/>
              <a:buNone/>
            </a:pPr>
            <a:r>
              <a:rPr lang="en-GB" sz="2200" dirty="0"/>
              <a:t>Jamal has snapped his ruler. </a:t>
            </a:r>
            <a:br>
              <a:rPr lang="en-GB" sz="2200" dirty="0"/>
            </a:br>
            <a:r>
              <a:rPr lang="en-GB" sz="2200" dirty="0"/>
              <a:t>He thinks he can no longer measure using the ruler.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Do you agree?</a:t>
            </a:r>
            <a:br>
              <a:rPr lang="en-GB" sz="2200" dirty="0"/>
            </a:br>
            <a:r>
              <a:rPr lang="en-GB" sz="2200" dirty="0"/>
              <a:t>Explain your answer. </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pic>
        <p:nvPicPr>
          <p:cNvPr id="4" name="Picture 3">
            <a:extLst>
              <a:ext uri="{FF2B5EF4-FFF2-40B4-BE49-F238E27FC236}">
                <a16:creationId xmlns="" xmlns:a16="http://schemas.microsoft.com/office/drawing/2014/main" id="{6EF78EE3-619B-844B-9131-7BA8B2683C35}"/>
              </a:ext>
            </a:extLst>
          </p:cNvPr>
          <p:cNvPicPr>
            <a:picLocks noChangeAspect="1"/>
          </p:cNvPicPr>
          <p:nvPr/>
        </p:nvPicPr>
        <p:blipFill>
          <a:blip r:embed="rId3"/>
          <a:stretch>
            <a:fillRect/>
          </a:stretch>
        </p:blipFill>
        <p:spPr>
          <a:xfrm>
            <a:off x="3556000" y="1461294"/>
            <a:ext cx="5080000" cy="5080000"/>
          </a:xfrm>
          <a:prstGeom prst="rect">
            <a:avLst/>
          </a:prstGeom>
        </p:spPr>
      </p:pic>
    </p:spTree>
    <p:extLst>
      <p:ext uri="{BB962C8B-B14F-4D97-AF65-F5344CB8AC3E}">
        <p14:creationId xmlns:p14="http://schemas.microsoft.com/office/powerpoint/2010/main" val="35650966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noAutofit/>
          </a:bodyPr>
          <a:lstStyle/>
          <a:p>
            <a:pPr marL="0" indent="0">
              <a:buNone/>
            </a:pPr>
            <a:r>
              <a:rPr lang="en-GB" dirty="0"/>
              <a:t>Activity 6:</a:t>
            </a:r>
          </a:p>
          <a:p>
            <a:pPr marL="0" indent="0">
              <a:buClr>
                <a:srgbClr val="23D160"/>
              </a:buClr>
              <a:buSzPct val="85000"/>
              <a:buNone/>
            </a:pPr>
            <a:r>
              <a:rPr lang="en-GB" sz="2200" dirty="0"/>
              <a:t>Jamal has snapped his ruler. </a:t>
            </a:r>
            <a:br>
              <a:rPr lang="en-GB" sz="2200" dirty="0"/>
            </a:br>
            <a:r>
              <a:rPr lang="en-GB" sz="2200" dirty="0"/>
              <a:t>He thinks he can no longer measure using the ruler.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solidFill>
                  <a:srgbClr val="FF3860"/>
                </a:solidFill>
              </a:rPr>
              <a:t>No, I do not agree. Say for example Jamal wanted to measure a rectangle that was 54 mm wide, he could line up the left-hand edge with the 4 cm increment, and then if the other edge lined up with 94 mm, he could subtract 40 mm to get the correct measurement. </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pic>
        <p:nvPicPr>
          <p:cNvPr id="4" name="Picture 3">
            <a:extLst>
              <a:ext uri="{FF2B5EF4-FFF2-40B4-BE49-F238E27FC236}">
                <a16:creationId xmlns="" xmlns:a16="http://schemas.microsoft.com/office/drawing/2014/main" id="{6EF78EE3-619B-844B-9131-7BA8B2683C35}"/>
              </a:ext>
            </a:extLst>
          </p:cNvPr>
          <p:cNvPicPr>
            <a:picLocks noChangeAspect="1"/>
          </p:cNvPicPr>
          <p:nvPr/>
        </p:nvPicPr>
        <p:blipFill>
          <a:blip r:embed="rId3"/>
          <a:stretch>
            <a:fillRect/>
          </a:stretch>
        </p:blipFill>
        <p:spPr>
          <a:xfrm>
            <a:off x="3556000" y="1461294"/>
            <a:ext cx="5080000" cy="5080000"/>
          </a:xfrm>
          <a:prstGeom prst="rect">
            <a:avLst/>
          </a:prstGeom>
        </p:spPr>
      </p:pic>
    </p:spTree>
    <p:extLst>
      <p:ext uri="{BB962C8B-B14F-4D97-AF65-F5344CB8AC3E}">
        <p14:creationId xmlns:p14="http://schemas.microsoft.com/office/powerpoint/2010/main" val="23339628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normAutofit/>
          </a:bodyPr>
          <a:lstStyle/>
          <a:p>
            <a:pPr marL="0" indent="0">
              <a:buNone/>
            </a:pPr>
            <a:r>
              <a:rPr lang="en-GB" dirty="0"/>
              <a:t>Activity 7:</a:t>
            </a:r>
          </a:p>
          <a:p>
            <a:pPr marL="0" indent="0">
              <a:buClr>
                <a:srgbClr val="23D160"/>
              </a:buClr>
              <a:buSzPct val="85000"/>
              <a:buNone/>
            </a:pPr>
            <a:r>
              <a:rPr lang="en-GB" sz="2200" dirty="0"/>
              <a:t>Are the following statements true or false?</a:t>
            </a:r>
          </a:p>
          <a:p>
            <a:pPr marL="457200" indent="-457200">
              <a:buClr>
                <a:srgbClr val="23D160"/>
              </a:buClr>
              <a:buSzPct val="85000"/>
              <a:buFont typeface="+mj-lt"/>
              <a:buAutoNum type="alphaLcParenR"/>
            </a:pPr>
            <a:r>
              <a:rPr lang="en-GB" sz="2200" dirty="0"/>
              <a:t>1 cm is equal to 10 mm.</a:t>
            </a:r>
            <a:br>
              <a:rPr lang="en-GB" sz="2200" dirty="0"/>
            </a:br>
            <a:endParaRPr lang="en-GB" sz="2200" dirty="0"/>
          </a:p>
          <a:p>
            <a:pPr marL="457200" indent="-457200">
              <a:buClr>
                <a:srgbClr val="23D160"/>
              </a:buClr>
              <a:buSzPct val="85000"/>
              <a:buFont typeface="+mj-lt"/>
              <a:buAutoNum type="alphaLcParenR"/>
            </a:pPr>
            <a:r>
              <a:rPr lang="en-GB" sz="2200" dirty="0"/>
              <a:t>When measuring using a tape measure, you don’t have to start measuring from 0 cm. </a:t>
            </a:r>
            <a:br>
              <a:rPr lang="en-GB" sz="2200" dirty="0"/>
            </a:br>
            <a:endParaRPr lang="en-GB" sz="2200" dirty="0"/>
          </a:p>
          <a:p>
            <a:pPr marL="457200" indent="-457200">
              <a:buClr>
                <a:srgbClr val="23D160"/>
              </a:buClr>
              <a:buSzPct val="85000"/>
              <a:buFont typeface="+mj-lt"/>
              <a:buAutoNum type="alphaLcParenR"/>
            </a:pPr>
            <a:r>
              <a:rPr lang="en-GB" sz="2200" dirty="0"/>
              <a:t>The rectangle below is 5 cm 3 mm long. </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pic>
        <p:nvPicPr>
          <p:cNvPr id="5" name="Picture 4">
            <a:extLst>
              <a:ext uri="{FF2B5EF4-FFF2-40B4-BE49-F238E27FC236}">
                <a16:creationId xmlns="" xmlns:a16="http://schemas.microsoft.com/office/drawing/2014/main" id="{27AA3939-A6C4-E74D-9117-ED76ABDF30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2744" y="4736482"/>
            <a:ext cx="6085114" cy="3011589"/>
          </a:xfrm>
          <a:prstGeom prst="rect">
            <a:avLst/>
          </a:prstGeom>
        </p:spPr>
      </p:pic>
    </p:spTree>
    <p:extLst>
      <p:ext uri="{BB962C8B-B14F-4D97-AF65-F5344CB8AC3E}">
        <p14:creationId xmlns:p14="http://schemas.microsoft.com/office/powerpoint/2010/main" val="5632190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normAutofit/>
          </a:bodyPr>
          <a:lstStyle/>
          <a:p>
            <a:pPr marL="0" indent="0">
              <a:buNone/>
            </a:pPr>
            <a:r>
              <a:rPr lang="en-GB" dirty="0"/>
              <a:t>Activity 7:</a:t>
            </a:r>
          </a:p>
          <a:p>
            <a:pPr marL="0" indent="0">
              <a:buClr>
                <a:srgbClr val="23D160"/>
              </a:buClr>
              <a:buSzPct val="85000"/>
              <a:buNone/>
            </a:pPr>
            <a:r>
              <a:rPr lang="en-GB" sz="2200" dirty="0"/>
              <a:t>Are the following statements true or false?</a:t>
            </a:r>
          </a:p>
          <a:p>
            <a:pPr marL="457200" indent="-457200">
              <a:buClr>
                <a:srgbClr val="23D160"/>
              </a:buClr>
              <a:buSzPct val="85000"/>
              <a:buFont typeface="+mj-lt"/>
              <a:buAutoNum type="alphaLcParenR"/>
            </a:pPr>
            <a:r>
              <a:rPr lang="en-GB" sz="2200" dirty="0"/>
              <a:t>1 cm is equal to 10 mm.</a:t>
            </a:r>
            <a:br>
              <a:rPr lang="en-GB" sz="2200" dirty="0"/>
            </a:br>
            <a:r>
              <a:rPr lang="en-GB" sz="2200" b="1" dirty="0">
                <a:solidFill>
                  <a:srgbClr val="FF3860"/>
                </a:solidFill>
              </a:rPr>
              <a:t>True</a:t>
            </a:r>
          </a:p>
          <a:p>
            <a:pPr marL="457200" indent="-457200">
              <a:buClr>
                <a:srgbClr val="23D160"/>
              </a:buClr>
              <a:buSzPct val="85000"/>
              <a:buFont typeface="+mj-lt"/>
              <a:buAutoNum type="alphaLcParenR"/>
            </a:pPr>
            <a:r>
              <a:rPr lang="en-GB" sz="2200" dirty="0"/>
              <a:t>When measuring using a tape measure, you don’t have to start measuring from 0 cm. </a:t>
            </a:r>
            <a:br>
              <a:rPr lang="en-GB" sz="2200" dirty="0"/>
            </a:br>
            <a:r>
              <a:rPr lang="en-GB" sz="2200" b="1" dirty="0">
                <a:solidFill>
                  <a:srgbClr val="FF3860"/>
                </a:solidFill>
              </a:rPr>
              <a:t>False</a:t>
            </a:r>
          </a:p>
          <a:p>
            <a:pPr marL="457200" indent="-457200">
              <a:buClr>
                <a:srgbClr val="23D160"/>
              </a:buClr>
              <a:buSzPct val="85000"/>
              <a:buFont typeface="+mj-lt"/>
              <a:buAutoNum type="alphaLcParenR"/>
            </a:pPr>
            <a:r>
              <a:rPr lang="en-GB" sz="2200" dirty="0"/>
              <a:t>The rectangle below is 5 cm 3 mm long. </a:t>
            </a:r>
            <a:br>
              <a:rPr lang="en-GB" sz="2200" dirty="0"/>
            </a:br>
            <a:r>
              <a:rPr lang="en-GB" sz="2200" b="1" dirty="0">
                <a:solidFill>
                  <a:srgbClr val="FF3860"/>
                </a:solidFill>
              </a:rPr>
              <a:t>False</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pic>
        <p:nvPicPr>
          <p:cNvPr id="5" name="Picture 4">
            <a:extLst>
              <a:ext uri="{FF2B5EF4-FFF2-40B4-BE49-F238E27FC236}">
                <a16:creationId xmlns="" xmlns:a16="http://schemas.microsoft.com/office/drawing/2014/main" id="{27AA3939-A6C4-E74D-9117-ED76ABDF30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2744" y="4736482"/>
            <a:ext cx="6085114" cy="3011589"/>
          </a:xfrm>
          <a:prstGeom prst="rect">
            <a:avLst/>
          </a:prstGeom>
        </p:spPr>
      </p:pic>
    </p:spTree>
    <p:extLst>
      <p:ext uri="{BB962C8B-B14F-4D97-AF65-F5344CB8AC3E}">
        <p14:creationId xmlns:p14="http://schemas.microsoft.com/office/powerpoint/2010/main" val="20837860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sz="2800" dirty="0"/>
              <a:t>To be able to measure length </a:t>
            </a:r>
            <a:br>
              <a:rPr lang="en-GB" sz="2800" dirty="0"/>
            </a:br>
            <a:endParaRPr lang="en-GB" dirty="0"/>
          </a:p>
        </p:txBody>
      </p:sp>
      <p:sp>
        <p:nvSpPr>
          <p:cNvPr id="16" name="Content Placeholder 2">
            <a:extLst>
              <a:ext uri="{FF2B5EF4-FFF2-40B4-BE49-F238E27FC236}">
                <a16:creationId xmlns="" xmlns:a16="http://schemas.microsoft.com/office/drawing/2014/main" id="{FD4B1EFD-B848-FA40-91D2-C490C8552E59}"/>
              </a:ext>
            </a:extLst>
          </p:cNvPr>
          <p:cNvSpPr>
            <a:spLocks noGrp="1"/>
          </p:cNvSpPr>
          <p:nvPr>
            <p:ph idx="1"/>
          </p:nvPr>
        </p:nvSpPr>
        <p:spPr>
          <a:xfrm>
            <a:off x="838200" y="1825625"/>
            <a:ext cx="10515600" cy="4351338"/>
          </a:xfrm>
        </p:spPr>
        <p:txBody>
          <a:bodyPr/>
          <a:lstStyle/>
          <a:p>
            <a:pPr marL="0" indent="0">
              <a:buNone/>
            </a:pPr>
            <a:r>
              <a:rPr lang="en-GB" dirty="0">
                <a:solidFill>
                  <a:srgbClr val="3273DC"/>
                </a:solidFill>
              </a:rPr>
              <a:t>Evaluation:</a:t>
            </a: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r>
              <a:rPr lang="en-GB" sz="2200" dirty="0">
                <a:solidFill>
                  <a:srgbClr val="3273DC"/>
                </a:solidFill>
              </a:rPr>
              <a:t>Do you agree with </a:t>
            </a:r>
            <a:r>
              <a:rPr lang="en-GB" sz="2200" dirty="0" err="1">
                <a:solidFill>
                  <a:srgbClr val="3273DC"/>
                </a:solidFill>
              </a:rPr>
              <a:t>Astrobee</a:t>
            </a:r>
            <a:r>
              <a:rPr lang="en-GB" sz="2200" dirty="0">
                <a:solidFill>
                  <a:srgbClr val="3273DC"/>
                </a:solidFill>
              </a:rPr>
              <a:t>?</a:t>
            </a:r>
          </a:p>
          <a:p>
            <a:pPr marL="0" indent="0">
              <a:buClr>
                <a:srgbClr val="23D160"/>
              </a:buClr>
              <a:buSzPct val="85000"/>
              <a:buNone/>
            </a:pPr>
            <a:r>
              <a:rPr lang="en-GB" sz="2200" dirty="0">
                <a:solidFill>
                  <a:srgbClr val="3273DC"/>
                </a:solidFill>
              </a:rPr>
              <a:t>Explain your answer. </a:t>
            </a: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p:txBody>
      </p:sp>
      <p:pic>
        <p:nvPicPr>
          <p:cNvPr id="17" name="Picture 16">
            <a:extLst>
              <a:ext uri="{FF2B5EF4-FFF2-40B4-BE49-F238E27FC236}">
                <a16:creationId xmlns="" xmlns:a16="http://schemas.microsoft.com/office/drawing/2014/main" id="{961007E7-DA24-0541-8BC9-13C77AF59C9B}"/>
              </a:ext>
            </a:extLst>
          </p:cNvPr>
          <p:cNvPicPr>
            <a:picLocks noChangeAspect="1"/>
          </p:cNvPicPr>
          <p:nvPr/>
        </p:nvPicPr>
        <p:blipFill>
          <a:blip r:embed="rId3"/>
          <a:stretch>
            <a:fillRect/>
          </a:stretch>
        </p:blipFill>
        <p:spPr>
          <a:xfrm>
            <a:off x="1616159" y="3528993"/>
            <a:ext cx="1689100" cy="1244600"/>
          </a:xfrm>
          <a:prstGeom prst="rect">
            <a:avLst/>
          </a:prstGeom>
        </p:spPr>
      </p:pic>
      <p:pic>
        <p:nvPicPr>
          <p:cNvPr id="18" name="Picture 17">
            <a:extLst>
              <a:ext uri="{FF2B5EF4-FFF2-40B4-BE49-F238E27FC236}">
                <a16:creationId xmlns="" xmlns:a16="http://schemas.microsoft.com/office/drawing/2014/main" id="{30D897F0-CA1B-E743-BC34-680E3D4EDAF6}"/>
              </a:ext>
            </a:extLst>
          </p:cNvPr>
          <p:cNvPicPr>
            <a:picLocks noChangeAspect="1"/>
          </p:cNvPicPr>
          <p:nvPr/>
        </p:nvPicPr>
        <p:blipFill>
          <a:blip r:embed="rId4"/>
          <a:stretch>
            <a:fillRect/>
          </a:stretch>
        </p:blipFill>
        <p:spPr>
          <a:xfrm>
            <a:off x="2460709" y="1257300"/>
            <a:ext cx="4354694" cy="3295052"/>
          </a:xfrm>
          <a:prstGeom prst="rect">
            <a:avLst/>
          </a:prstGeom>
        </p:spPr>
      </p:pic>
      <p:sp>
        <p:nvSpPr>
          <p:cNvPr id="19" name="Rectangle 18">
            <a:extLst>
              <a:ext uri="{FF2B5EF4-FFF2-40B4-BE49-F238E27FC236}">
                <a16:creationId xmlns="" xmlns:a16="http://schemas.microsoft.com/office/drawing/2014/main" id="{3CA81780-71E8-1D48-9C94-ECFD7CCF7809}"/>
              </a:ext>
            </a:extLst>
          </p:cNvPr>
          <p:cNvSpPr/>
          <p:nvPr/>
        </p:nvSpPr>
        <p:spPr>
          <a:xfrm>
            <a:off x="2945781" y="2396994"/>
            <a:ext cx="3384550" cy="707886"/>
          </a:xfrm>
          <a:prstGeom prst="rect">
            <a:avLst/>
          </a:prstGeom>
        </p:spPr>
        <p:txBody>
          <a:bodyPr wrap="square">
            <a:spAutoFit/>
          </a:bodyPr>
          <a:lstStyle/>
          <a:p>
            <a:pPr algn="ctr">
              <a:buClr>
                <a:srgbClr val="23D160"/>
              </a:buClr>
              <a:buSzPct val="85000"/>
            </a:pPr>
            <a:r>
              <a:rPr lang="en-GB" sz="2000" dirty="0">
                <a:solidFill>
                  <a:srgbClr val="3273DC"/>
                </a:solidFill>
                <a:latin typeface="OpenDyslexicAlta" pitchFamily="2" charset="77"/>
              </a:rPr>
              <a:t>The rectangle’s width is 8 cm 5 mm.</a:t>
            </a:r>
          </a:p>
        </p:txBody>
      </p:sp>
      <p:pic>
        <p:nvPicPr>
          <p:cNvPr id="8" name="Picture 7" descr="A close up of a logo&#10;&#10;Description automatically generated">
            <a:extLst>
              <a:ext uri="{FF2B5EF4-FFF2-40B4-BE49-F238E27FC236}">
                <a16:creationId xmlns="" xmlns:a16="http://schemas.microsoft.com/office/drawing/2014/main" id="{E29D1F57-45D9-3046-AB90-A6DB2ECEA4B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65686" y="2346546"/>
            <a:ext cx="5040086" cy="2520043"/>
          </a:xfrm>
          <a:prstGeom prst="rect">
            <a:avLst/>
          </a:prstGeom>
        </p:spPr>
      </p:pic>
      <p:sp>
        <p:nvSpPr>
          <p:cNvPr id="9" name="Rectangle 8">
            <a:extLst>
              <a:ext uri="{FF2B5EF4-FFF2-40B4-BE49-F238E27FC236}">
                <a16:creationId xmlns="" xmlns:a16="http://schemas.microsoft.com/office/drawing/2014/main" id="{2C7D1874-D664-4D43-8597-12A7FC302FB6}"/>
              </a:ext>
            </a:extLst>
          </p:cNvPr>
          <p:cNvSpPr/>
          <p:nvPr/>
        </p:nvSpPr>
        <p:spPr>
          <a:xfrm>
            <a:off x="7120278" y="2895031"/>
            <a:ext cx="2942518" cy="345176"/>
          </a:xfrm>
          <a:prstGeom prst="rect">
            <a:avLst/>
          </a:prstGeom>
          <a:solidFill>
            <a:srgbClr val="209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84711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sz="2800" dirty="0"/>
              <a:t>To be able to measure length </a:t>
            </a:r>
            <a:br>
              <a:rPr lang="en-GB" sz="2800" dirty="0"/>
            </a:br>
            <a:endParaRPr lang="en-GB" dirty="0"/>
          </a:p>
        </p:txBody>
      </p:sp>
      <p:sp>
        <p:nvSpPr>
          <p:cNvPr id="16" name="Content Placeholder 2">
            <a:extLst>
              <a:ext uri="{FF2B5EF4-FFF2-40B4-BE49-F238E27FC236}">
                <a16:creationId xmlns="" xmlns:a16="http://schemas.microsoft.com/office/drawing/2014/main" id="{FD4B1EFD-B848-FA40-91D2-C490C8552E59}"/>
              </a:ext>
            </a:extLst>
          </p:cNvPr>
          <p:cNvSpPr>
            <a:spLocks noGrp="1"/>
          </p:cNvSpPr>
          <p:nvPr>
            <p:ph idx="1"/>
          </p:nvPr>
        </p:nvSpPr>
        <p:spPr>
          <a:xfrm>
            <a:off x="838200" y="1825625"/>
            <a:ext cx="10515600" cy="4351338"/>
          </a:xfrm>
        </p:spPr>
        <p:txBody>
          <a:bodyPr/>
          <a:lstStyle/>
          <a:p>
            <a:pPr marL="0" indent="0">
              <a:buNone/>
            </a:pPr>
            <a:r>
              <a:rPr lang="en-GB" dirty="0">
                <a:solidFill>
                  <a:srgbClr val="3273DC"/>
                </a:solidFill>
              </a:rPr>
              <a:t>Evaluation:</a:t>
            </a: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r>
              <a:rPr lang="en-GB" sz="2200" dirty="0">
                <a:solidFill>
                  <a:srgbClr val="FF3860"/>
                </a:solidFill>
              </a:rPr>
              <a:t>No, I do not agree. </a:t>
            </a:r>
            <a:r>
              <a:rPr lang="en-GB" sz="2200" dirty="0" err="1">
                <a:solidFill>
                  <a:srgbClr val="FF3860"/>
                </a:solidFill>
              </a:rPr>
              <a:t>Astrobee</a:t>
            </a:r>
            <a:r>
              <a:rPr lang="en-GB" sz="2200" dirty="0">
                <a:solidFill>
                  <a:srgbClr val="FF3860"/>
                </a:solidFill>
              </a:rPr>
              <a:t> should have measured from 0 cm, not 1 cm. So, the blue rectangle is 75 mm or 7 cm 5 mm long. </a:t>
            </a: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p:txBody>
      </p:sp>
      <p:pic>
        <p:nvPicPr>
          <p:cNvPr id="17" name="Picture 16">
            <a:extLst>
              <a:ext uri="{FF2B5EF4-FFF2-40B4-BE49-F238E27FC236}">
                <a16:creationId xmlns="" xmlns:a16="http://schemas.microsoft.com/office/drawing/2014/main" id="{961007E7-DA24-0541-8BC9-13C77AF59C9B}"/>
              </a:ext>
            </a:extLst>
          </p:cNvPr>
          <p:cNvPicPr>
            <a:picLocks noChangeAspect="1"/>
          </p:cNvPicPr>
          <p:nvPr/>
        </p:nvPicPr>
        <p:blipFill>
          <a:blip r:embed="rId3"/>
          <a:stretch>
            <a:fillRect/>
          </a:stretch>
        </p:blipFill>
        <p:spPr>
          <a:xfrm>
            <a:off x="1616159" y="3528993"/>
            <a:ext cx="1689100" cy="1244600"/>
          </a:xfrm>
          <a:prstGeom prst="rect">
            <a:avLst/>
          </a:prstGeom>
        </p:spPr>
      </p:pic>
      <p:pic>
        <p:nvPicPr>
          <p:cNvPr id="18" name="Picture 17">
            <a:extLst>
              <a:ext uri="{FF2B5EF4-FFF2-40B4-BE49-F238E27FC236}">
                <a16:creationId xmlns="" xmlns:a16="http://schemas.microsoft.com/office/drawing/2014/main" id="{30D897F0-CA1B-E743-BC34-680E3D4EDAF6}"/>
              </a:ext>
            </a:extLst>
          </p:cNvPr>
          <p:cNvPicPr>
            <a:picLocks noChangeAspect="1"/>
          </p:cNvPicPr>
          <p:nvPr/>
        </p:nvPicPr>
        <p:blipFill>
          <a:blip r:embed="rId4"/>
          <a:stretch>
            <a:fillRect/>
          </a:stretch>
        </p:blipFill>
        <p:spPr>
          <a:xfrm>
            <a:off x="2460709" y="1257300"/>
            <a:ext cx="4354694" cy="3295052"/>
          </a:xfrm>
          <a:prstGeom prst="rect">
            <a:avLst/>
          </a:prstGeom>
        </p:spPr>
      </p:pic>
      <p:sp>
        <p:nvSpPr>
          <p:cNvPr id="19" name="Rectangle 18">
            <a:extLst>
              <a:ext uri="{FF2B5EF4-FFF2-40B4-BE49-F238E27FC236}">
                <a16:creationId xmlns="" xmlns:a16="http://schemas.microsoft.com/office/drawing/2014/main" id="{3CA81780-71E8-1D48-9C94-ECFD7CCF7809}"/>
              </a:ext>
            </a:extLst>
          </p:cNvPr>
          <p:cNvSpPr/>
          <p:nvPr/>
        </p:nvSpPr>
        <p:spPr>
          <a:xfrm>
            <a:off x="2945781" y="2396994"/>
            <a:ext cx="3384550" cy="707886"/>
          </a:xfrm>
          <a:prstGeom prst="rect">
            <a:avLst/>
          </a:prstGeom>
        </p:spPr>
        <p:txBody>
          <a:bodyPr wrap="square">
            <a:spAutoFit/>
          </a:bodyPr>
          <a:lstStyle/>
          <a:p>
            <a:pPr algn="ctr">
              <a:buClr>
                <a:srgbClr val="23D160"/>
              </a:buClr>
              <a:buSzPct val="85000"/>
            </a:pPr>
            <a:r>
              <a:rPr lang="en-GB" sz="2000" dirty="0">
                <a:solidFill>
                  <a:srgbClr val="3273DC"/>
                </a:solidFill>
                <a:latin typeface="OpenDyslexicAlta" pitchFamily="2" charset="77"/>
              </a:rPr>
              <a:t>The rectangle’s width is 8 cm 5 mm.</a:t>
            </a:r>
          </a:p>
        </p:txBody>
      </p:sp>
      <p:pic>
        <p:nvPicPr>
          <p:cNvPr id="8" name="Picture 7" descr="A close up of a logo&#10;&#10;Description automatically generated">
            <a:extLst>
              <a:ext uri="{FF2B5EF4-FFF2-40B4-BE49-F238E27FC236}">
                <a16:creationId xmlns="" xmlns:a16="http://schemas.microsoft.com/office/drawing/2014/main" id="{E29D1F57-45D9-3046-AB90-A6DB2ECEA4B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65686" y="2346546"/>
            <a:ext cx="5040086" cy="2520043"/>
          </a:xfrm>
          <a:prstGeom prst="rect">
            <a:avLst/>
          </a:prstGeom>
        </p:spPr>
      </p:pic>
      <p:sp>
        <p:nvSpPr>
          <p:cNvPr id="9" name="Rectangle 8">
            <a:extLst>
              <a:ext uri="{FF2B5EF4-FFF2-40B4-BE49-F238E27FC236}">
                <a16:creationId xmlns="" xmlns:a16="http://schemas.microsoft.com/office/drawing/2014/main" id="{2C7D1874-D664-4D43-8597-12A7FC302FB6}"/>
              </a:ext>
            </a:extLst>
          </p:cNvPr>
          <p:cNvSpPr/>
          <p:nvPr/>
        </p:nvSpPr>
        <p:spPr>
          <a:xfrm>
            <a:off x="7120278" y="2895031"/>
            <a:ext cx="2942518" cy="345176"/>
          </a:xfrm>
          <a:prstGeom prst="rect">
            <a:avLst/>
          </a:prstGeom>
          <a:solidFill>
            <a:srgbClr val="209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82699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Success criteria:</a:t>
            </a:r>
          </a:p>
          <a:p>
            <a:pPr>
              <a:buClr>
                <a:srgbClr val="23D160"/>
              </a:buClr>
              <a:buSzPct val="85000"/>
              <a:buFont typeface="Wingdings" pitchFamily="2" charset="2"/>
              <a:buChar char="ü"/>
            </a:pPr>
            <a:r>
              <a:rPr lang="en-GB" sz="2200" dirty="0"/>
              <a:t>I can use my knowledge of measuring in metres and centimetres to begin measuring to the nearest millimetre, using rulers, tape measures, metre sticks and trundle wheels </a:t>
            </a:r>
            <a:endParaRPr lang="en-GB" sz="2200" b="1" dirty="0"/>
          </a:p>
          <a:p>
            <a:pPr>
              <a:buClr>
                <a:srgbClr val="23D160"/>
              </a:buClr>
              <a:buSzPct val="85000"/>
              <a:buFont typeface="Wingdings" pitchFamily="2" charset="2"/>
              <a:buChar char="ü"/>
            </a:pPr>
            <a:r>
              <a:rPr lang="en-GB" sz="2200" dirty="0"/>
              <a:t> I can explain my reasoning when using my knowledge of measuring in metres and centimetres to begin measuring to the nearest millimetre, and when using rulers, tape measures, metre sticks and trundle wheels </a:t>
            </a:r>
            <a:endParaRPr lang="en-GB" sz="2200" b="1" dirty="0"/>
          </a:p>
        </p:txBody>
      </p:sp>
    </p:spTree>
    <p:extLst>
      <p:ext uri="{BB962C8B-B14F-4D97-AF65-F5344CB8AC3E}">
        <p14:creationId xmlns:p14="http://schemas.microsoft.com/office/powerpoint/2010/main" val="766794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 xmlns:a16="http://schemas.microsoft.com/office/drawing/2014/main" id="{96DB2BAA-3B99-D64D-ACC7-44714FBE3A91}"/>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pic>
        <p:nvPicPr>
          <p:cNvPr id="11" name="Picture 10">
            <a:extLst>
              <a:ext uri="{FF2B5EF4-FFF2-40B4-BE49-F238E27FC236}">
                <a16:creationId xmlns="" xmlns:a16="http://schemas.microsoft.com/office/drawing/2014/main" id="{DC3D8434-4752-164C-8CD3-D21EF52117BD}"/>
              </a:ext>
            </a:extLst>
          </p:cNvPr>
          <p:cNvPicPr>
            <a:picLocks noChangeAspect="1"/>
          </p:cNvPicPr>
          <p:nvPr/>
        </p:nvPicPr>
        <p:blipFill>
          <a:blip r:embed="rId3"/>
          <a:stretch>
            <a:fillRect/>
          </a:stretch>
        </p:blipFill>
        <p:spPr>
          <a:xfrm>
            <a:off x="665481" y="1461294"/>
            <a:ext cx="5080000" cy="5080000"/>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pencil?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rgbClr val="FF3860"/>
                </a:solidFill>
                <a:latin typeface="OpenDyslexicAlta" pitchFamily="2" charset="77"/>
                <a:ea typeface="Cambria Math" panose="02040503050406030204" pitchFamily="18" charset="0"/>
              </a:rPr>
              <a:t>3</a:t>
            </a:r>
            <a:r>
              <a:rPr lang="en-US" sz="2400" dirty="0">
                <a:solidFill>
                  <a:schemeClr val="tx1"/>
                </a:solidFill>
                <a:latin typeface="OpenDyslexicAlta" pitchFamily="2" charset="77"/>
                <a:ea typeface="Cambria Math" panose="02040503050406030204" pitchFamily="18" charset="0"/>
              </a:rPr>
              <a:t> cm long.</a:t>
            </a:r>
          </a:p>
        </p:txBody>
      </p:sp>
      <p:sp>
        <p:nvSpPr>
          <p:cNvPr id="5" name="Rectangle 4">
            <a:extLst>
              <a:ext uri="{FF2B5EF4-FFF2-40B4-BE49-F238E27FC236}">
                <a16:creationId xmlns="" xmlns:a16="http://schemas.microsoft.com/office/drawing/2014/main" id="{0C9FEAB7-F7C8-D247-B4DA-79AB0D5E6819}"/>
              </a:ext>
            </a:extLst>
          </p:cNvPr>
          <p:cNvSpPr/>
          <p:nvPr/>
        </p:nvSpPr>
        <p:spPr>
          <a:xfrm>
            <a:off x="2103308" y="3163478"/>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6FDA9B57-89AC-E640-97DC-ACF4B6FE0234}"/>
              </a:ext>
            </a:extLst>
          </p:cNvPr>
          <p:cNvSpPr/>
          <p:nvPr/>
        </p:nvSpPr>
        <p:spPr>
          <a:xfrm>
            <a:off x="502852" y="4954166"/>
            <a:ext cx="385042" cy="461665"/>
          </a:xfrm>
          <a:prstGeom prst="rect">
            <a:avLst/>
          </a:prstGeom>
        </p:spPr>
        <p:txBody>
          <a:bodyPr wrap="none">
            <a:spAutoFit/>
          </a:bodyPr>
          <a:lstStyle/>
          <a:p>
            <a:r>
              <a:rPr lang="en-US" sz="2400" dirty="0">
                <a:latin typeface="OpenDyslexicAlta" pitchFamily="2" charset="77"/>
                <a:ea typeface="Cambria Math" panose="02040503050406030204" pitchFamily="18" charset="0"/>
              </a:rPr>
              <a:t>0</a:t>
            </a:r>
            <a:endParaRPr lang="en-US" sz="2400" dirty="0"/>
          </a:p>
        </p:txBody>
      </p:sp>
    </p:spTree>
    <p:extLst>
      <p:ext uri="{BB962C8B-B14F-4D97-AF65-F5344CB8AC3E}">
        <p14:creationId xmlns:p14="http://schemas.microsoft.com/office/powerpoint/2010/main" val="380548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pencil?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pic>
        <p:nvPicPr>
          <p:cNvPr id="8" name="Picture 7">
            <a:extLst>
              <a:ext uri="{FF2B5EF4-FFF2-40B4-BE49-F238E27FC236}">
                <a16:creationId xmlns="" xmlns:a16="http://schemas.microsoft.com/office/drawing/2014/main" id="{27E84E61-1EF4-704B-A0FF-8CC0F02126C5}"/>
              </a:ext>
            </a:extLst>
          </p:cNvPr>
          <p:cNvPicPr>
            <a:picLocks noChangeAspect="1"/>
          </p:cNvPicPr>
          <p:nvPr/>
        </p:nvPicPr>
        <p:blipFill>
          <a:blip r:embed="rId3"/>
          <a:stretch>
            <a:fillRect/>
          </a:stretch>
        </p:blipFill>
        <p:spPr>
          <a:xfrm>
            <a:off x="665481" y="1461294"/>
            <a:ext cx="5080000" cy="5080000"/>
          </a:xfrm>
          <a:prstGeom prst="rect">
            <a:avLst/>
          </a:prstGeom>
        </p:spPr>
      </p:pic>
      <p:sp>
        <p:nvSpPr>
          <p:cNvPr id="9" name="Rectangle 8">
            <a:extLst>
              <a:ext uri="{FF2B5EF4-FFF2-40B4-BE49-F238E27FC236}">
                <a16:creationId xmlns="" xmlns:a16="http://schemas.microsoft.com/office/drawing/2014/main" id="{F081ABA8-4729-B244-B44F-5F50FF2D174E}"/>
              </a:ext>
            </a:extLst>
          </p:cNvPr>
          <p:cNvSpPr/>
          <p:nvPr/>
        </p:nvSpPr>
        <p:spPr>
          <a:xfrm>
            <a:off x="502852" y="4954166"/>
            <a:ext cx="385042" cy="461665"/>
          </a:xfrm>
          <a:prstGeom prst="rect">
            <a:avLst/>
          </a:prstGeom>
        </p:spPr>
        <p:txBody>
          <a:bodyPr wrap="none">
            <a:spAutoFit/>
          </a:bodyPr>
          <a:lstStyle/>
          <a:p>
            <a:r>
              <a:rPr lang="en-US" sz="2400" dirty="0">
                <a:latin typeface="OpenDyslexicAlta" pitchFamily="2" charset="77"/>
                <a:ea typeface="Cambria Math" panose="02040503050406030204" pitchFamily="18" charset="0"/>
              </a:rPr>
              <a:t>0</a:t>
            </a:r>
            <a:endParaRPr lang="en-US" sz="2400" dirty="0"/>
          </a:p>
        </p:txBody>
      </p:sp>
    </p:spTree>
    <p:extLst>
      <p:ext uri="{BB962C8B-B14F-4D97-AF65-F5344CB8AC3E}">
        <p14:creationId xmlns:p14="http://schemas.microsoft.com/office/powerpoint/2010/main" val="2973761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95AC88C5-A0C3-FD49-A2BB-1B702205236D}"/>
              </a:ext>
            </a:extLst>
          </p:cNvPr>
          <p:cNvPicPr>
            <a:picLocks noChangeAspect="1"/>
          </p:cNvPicPr>
          <p:nvPr/>
        </p:nvPicPr>
        <p:blipFill>
          <a:blip r:embed="rId3"/>
          <a:stretch>
            <a:fillRect/>
          </a:stretch>
        </p:blipFill>
        <p:spPr>
          <a:xfrm>
            <a:off x="665481" y="1461294"/>
            <a:ext cx="5080000" cy="5080000"/>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pencil? </a:t>
            </a:r>
          </a:p>
        </p:txBody>
      </p:sp>
      <p:sp>
        <p:nvSpPr>
          <p:cNvPr id="5" name="Rectangle 4">
            <a:extLst>
              <a:ext uri="{FF2B5EF4-FFF2-40B4-BE49-F238E27FC236}">
                <a16:creationId xmlns="" xmlns:a16="http://schemas.microsoft.com/office/drawing/2014/main" id="{0C9FEAB7-F7C8-D247-B4DA-79AB0D5E6819}"/>
              </a:ext>
            </a:extLst>
          </p:cNvPr>
          <p:cNvSpPr/>
          <p:nvPr/>
        </p:nvSpPr>
        <p:spPr>
          <a:xfrm>
            <a:off x="2596789" y="3163478"/>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052CC2A4-91B3-7447-9496-8BB5B53ADA8E}"/>
              </a:ext>
            </a:extLst>
          </p:cNvPr>
          <p:cNvSpPr/>
          <p:nvPr/>
        </p:nvSpPr>
        <p:spPr>
          <a:xfrm>
            <a:off x="502852" y="4954166"/>
            <a:ext cx="385042" cy="461665"/>
          </a:xfrm>
          <a:prstGeom prst="rect">
            <a:avLst/>
          </a:prstGeom>
        </p:spPr>
        <p:txBody>
          <a:bodyPr wrap="none">
            <a:spAutoFit/>
          </a:bodyPr>
          <a:lstStyle/>
          <a:p>
            <a:r>
              <a:rPr lang="en-US" sz="2400" dirty="0">
                <a:latin typeface="OpenDyslexicAlta" pitchFamily="2" charset="77"/>
                <a:ea typeface="Cambria Math" panose="02040503050406030204" pitchFamily="18" charset="0"/>
              </a:rPr>
              <a:t>0</a:t>
            </a:r>
            <a:endParaRPr lang="en-US" sz="2400" dirty="0"/>
          </a:p>
        </p:txBody>
      </p:sp>
      <p:sp>
        <p:nvSpPr>
          <p:cNvPr id="11" name="Rounded Rectangle 10">
            <a:extLst>
              <a:ext uri="{FF2B5EF4-FFF2-40B4-BE49-F238E27FC236}">
                <a16:creationId xmlns="" xmlns:a16="http://schemas.microsoft.com/office/drawing/2014/main" id="{3409E937-228F-2B40-9428-221F765B14EB}"/>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6446520" y="415165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rgbClr val="FF3860"/>
                </a:solidFill>
                <a:latin typeface="OpenDyslexicAlta" pitchFamily="2" charset="77"/>
                <a:ea typeface="Cambria Math" panose="02040503050406030204" pitchFamily="18" charset="0"/>
              </a:rPr>
              <a:t>4</a:t>
            </a:r>
            <a:r>
              <a:rPr lang="en-US" sz="2400" dirty="0">
                <a:solidFill>
                  <a:schemeClr val="tx1"/>
                </a:solidFill>
                <a:latin typeface="OpenDyslexicAlta" pitchFamily="2" charset="77"/>
                <a:ea typeface="Cambria Math" panose="02040503050406030204" pitchFamily="18" charset="0"/>
              </a:rPr>
              <a:t> cm long.</a:t>
            </a:r>
          </a:p>
        </p:txBody>
      </p:sp>
    </p:spTree>
    <p:extLst>
      <p:ext uri="{BB962C8B-B14F-4D97-AF65-F5344CB8AC3E}">
        <p14:creationId xmlns:p14="http://schemas.microsoft.com/office/powerpoint/2010/main" val="413132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AB4D2568-DD47-6744-B668-459B86B933AD}"/>
              </a:ext>
            </a:extLst>
          </p:cNvPr>
          <p:cNvPicPr>
            <a:picLocks noChangeAspect="1"/>
          </p:cNvPicPr>
          <p:nvPr/>
        </p:nvPicPr>
        <p:blipFill>
          <a:blip r:embed="rId3"/>
          <a:stretch>
            <a:fillRect/>
          </a:stretch>
        </p:blipFill>
        <p:spPr>
          <a:xfrm>
            <a:off x="665481" y="1461294"/>
            <a:ext cx="5080000" cy="5080000"/>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pencil?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sp>
        <p:nvSpPr>
          <p:cNvPr id="9" name="Rectangle 8">
            <a:extLst>
              <a:ext uri="{FF2B5EF4-FFF2-40B4-BE49-F238E27FC236}">
                <a16:creationId xmlns="" xmlns:a16="http://schemas.microsoft.com/office/drawing/2014/main" id="{F081ABA8-4729-B244-B44F-5F50FF2D174E}"/>
              </a:ext>
            </a:extLst>
          </p:cNvPr>
          <p:cNvSpPr/>
          <p:nvPr/>
        </p:nvSpPr>
        <p:spPr>
          <a:xfrm>
            <a:off x="502852" y="4954166"/>
            <a:ext cx="385042" cy="461665"/>
          </a:xfrm>
          <a:prstGeom prst="rect">
            <a:avLst/>
          </a:prstGeom>
        </p:spPr>
        <p:txBody>
          <a:bodyPr wrap="none">
            <a:spAutoFit/>
          </a:bodyPr>
          <a:lstStyle/>
          <a:p>
            <a:r>
              <a:rPr lang="en-US" sz="2400" dirty="0">
                <a:latin typeface="OpenDyslexicAlta" pitchFamily="2" charset="77"/>
                <a:ea typeface="Cambria Math" panose="02040503050406030204" pitchFamily="18" charset="0"/>
              </a:rPr>
              <a:t>0</a:t>
            </a:r>
            <a:endParaRPr lang="en-US" sz="2400" dirty="0"/>
          </a:p>
        </p:txBody>
      </p:sp>
    </p:spTree>
    <p:extLst>
      <p:ext uri="{BB962C8B-B14F-4D97-AF65-F5344CB8AC3E}">
        <p14:creationId xmlns:p14="http://schemas.microsoft.com/office/powerpoint/2010/main" val="39838568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Maths Shed" id="{5DF74AD8-8BDD-4844-8C46-FFB9DBA0E41D}" vid="{0802D904-F1CF-8847-94FE-D7F26B26A31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0FFBD23-49EF-F148-9BF8-7DB3477A79E2}">
  <we:reference id="wa104380121" version="2.0.0.0" store="en-GB" storeType="OMEX"/>
  <we:alternateReferences>
    <we:reference id="wa104380121" version="2.0.0.0" store="wa10438012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8830</TotalTime>
  <Words>2277</Words>
  <Application>Microsoft Office PowerPoint</Application>
  <PresentationFormat>Custom</PresentationFormat>
  <Paragraphs>541</Paragraphs>
  <Slides>59</Slides>
  <Notes>56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59</vt:i4>
      </vt:variant>
    </vt:vector>
  </HeadingPairs>
  <TitlesOfParts>
    <vt:vector size="68" baseType="lpstr">
      <vt:lpstr>Arial</vt:lpstr>
      <vt:lpstr>Muli</vt:lpstr>
      <vt:lpstr>Lato</vt:lpstr>
      <vt:lpstr>Lato Light</vt:lpstr>
      <vt:lpstr>OpenDyslexicAlta</vt:lpstr>
      <vt:lpstr>Cambria Math</vt:lpstr>
      <vt:lpstr>Wingdings</vt:lpstr>
      <vt:lpstr>Calibri</vt:lpstr>
      <vt:lpstr>Office Theme</vt:lpstr>
      <vt:lpstr>PowerPoint Presentation</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  </vt:lpstr>
      <vt:lpstr>To be able to measure length  </vt:lpstr>
      <vt:lpstr>To be able to measure length</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Spelling Shed 🐝</dc:title>
  <dc:creator>Rob Smith</dc:creator>
  <cp:lastModifiedBy>Susan</cp:lastModifiedBy>
  <cp:revision>346</cp:revision>
  <cp:lastPrinted>2019-06-17T16:19:05Z</cp:lastPrinted>
  <dcterms:created xsi:type="dcterms:W3CDTF">2018-08-06T08:16:18Z</dcterms:created>
  <dcterms:modified xsi:type="dcterms:W3CDTF">2021-03-23T15:13:59Z</dcterms:modified>
</cp:coreProperties>
</file>