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80" r:id="rId11"/>
    <p:sldId id="381" r:id="rId12"/>
    <p:sldId id="382" r:id="rId13"/>
    <p:sldId id="385" r:id="rId14"/>
    <p:sldId id="384" r:id="rId15"/>
    <p:sldId id="383" r:id="rId16"/>
    <p:sldId id="386" r:id="rId17"/>
    <p:sldId id="389" r:id="rId18"/>
    <p:sldId id="388" r:id="rId19"/>
    <p:sldId id="387" r:id="rId20"/>
    <p:sldId id="390" r:id="rId21"/>
    <p:sldId id="393" r:id="rId22"/>
    <p:sldId id="392" r:id="rId23"/>
    <p:sldId id="391" r:id="rId24"/>
    <p:sldId id="394" r:id="rId25"/>
    <p:sldId id="395" r:id="rId26"/>
    <p:sldId id="398" r:id="rId27"/>
    <p:sldId id="399" r:id="rId28"/>
    <p:sldId id="396" r:id="rId29"/>
    <p:sldId id="397" r:id="rId30"/>
    <p:sldId id="404" r:id="rId31"/>
    <p:sldId id="405" r:id="rId32"/>
    <p:sldId id="400" r:id="rId33"/>
    <p:sldId id="401" r:id="rId34"/>
    <p:sldId id="406" r:id="rId35"/>
    <p:sldId id="407" r:id="rId36"/>
    <p:sldId id="402" r:id="rId37"/>
    <p:sldId id="403" r:id="rId38"/>
    <p:sldId id="370" r:id="rId39"/>
    <p:sldId id="408" r:id="rId40"/>
    <p:sldId id="371" r:id="rId41"/>
  </p:sldIdLst>
  <p:sldSz cx="12192000" cy="6858000"/>
  <p:notesSz cx="6858000" cy="9144000"/>
  <p:embeddedFontLst>
    <p:embeddedFont>
      <p:font typeface="Lato Light" panose="020F0302020204030203" pitchFamily="34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Muli" panose="020B0604020202020204" charset="0"/>
      <p:regular r:id="rId49"/>
      <p:bold r:id="rId50"/>
      <p:italic r:id="rId51"/>
      <p:boldItalic r:id="rId52"/>
    </p:embeddedFont>
    <p:embeddedFont>
      <p:font typeface="OpenDyslexic" panose="00000500000000000000" pitchFamily="2" charset="0"/>
      <p:regular r:id="rId53"/>
      <p:bold r:id="rId54"/>
      <p:italic r:id="rId55"/>
      <p:boldItalic r:id="rId56"/>
    </p:embeddedFont>
    <p:embeddedFont>
      <p:font typeface="Lato" panose="020F0502020204030203" pitchFamily="34" charset="0"/>
      <p:regular r:id="rId57"/>
      <p:bold r:id="rId58"/>
    </p:embeddedFont>
    <p:embeddedFont>
      <p:font typeface="OpenDyslexicAlta" panose="00000500000000000000" pitchFamily="2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87891" autoAdjust="0"/>
  </p:normalViewPr>
  <p:slideViewPr>
    <p:cSldViewPr snapToGrid="0" snapToObjects="1">
      <p:cViewPr varScale="1">
        <p:scale>
          <a:sx n="60" d="100"/>
          <a:sy n="60" d="100"/>
        </p:scale>
        <p:origin x="-79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0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557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38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02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09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60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56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963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888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78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43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87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923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22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548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250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169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26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3280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4214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92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38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068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9253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382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517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711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685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542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458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105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64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83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22/03/2021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1.tif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3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1 - Block 2 - Addition and Subtraction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add and subtract multiples of 100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 smtClean="0"/>
              <a:t>Addition </a:t>
            </a:r>
            <a:r>
              <a:rPr lang="en-GB" dirty="0"/>
              <a:t>and Subtraction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711559" y="3312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QXRQGXH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mathematics equipment to help you complete the sentences below.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BB253F9-E64F-6F4E-8627-37B4CE4EA53C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ones and 2 ones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6 ones.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41D1D57-B89F-374C-A5DE-AF318B2AE7E8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hundreds and 2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6 hundreds.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529ED34-8AEB-6241-A466-D3BDEF1E2DD9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tens and 2 tens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6 tens. </a:t>
            </a:r>
          </a:p>
        </p:txBody>
      </p:sp>
    </p:spTree>
    <p:extLst>
      <p:ext uri="{BB962C8B-B14F-4D97-AF65-F5344CB8AC3E}">
        <p14:creationId xmlns:p14="http://schemas.microsoft.com/office/powerpoint/2010/main" val="87961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04D5F09-BB5C-0444-B743-AC367D1F7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514" y="5368296"/>
            <a:ext cx="1709686" cy="1361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4755F97-241D-D14D-A026-7F4AE7EDDE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7" y="3944470"/>
            <a:ext cx="671108" cy="1361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DB566B8-CA5E-E448-A300-51B03A4C5E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45040"/>
            <a:ext cx="272172" cy="2449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4C69397-9150-1F4C-A3F3-DB2A575442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138" y="3977570"/>
            <a:ext cx="652161" cy="1321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F1F069B-EDE5-DD4B-BB83-0AFAB597F6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886" y="5473139"/>
            <a:ext cx="1711855" cy="13611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833C18C-DF69-B941-B915-4503179299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696" y="3136461"/>
            <a:ext cx="325043" cy="292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CBA7902-A01C-6845-A79B-629CC6D548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89" y="5203225"/>
            <a:ext cx="1709686" cy="1361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83FA734-6A06-874F-9D8A-D0F5791017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46" y="3957518"/>
            <a:ext cx="671108" cy="13611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6B93195-6C60-7546-A43D-CB2F80A02E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91" y="3144100"/>
            <a:ext cx="272172" cy="2449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A8646B3-9BA7-C547-8FBE-007E9F215A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843" y="5260883"/>
            <a:ext cx="1711855" cy="1361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50C9185-8328-C445-9072-FA81AB609D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22" y="5459942"/>
            <a:ext cx="1709686" cy="13611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CF7D51FF-6F06-9141-BEC8-22DFBE368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46" y="3954166"/>
            <a:ext cx="671108" cy="13611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933A6D77-ADE1-224A-B4DC-B71774EF98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35" y="3974218"/>
            <a:ext cx="652161" cy="13210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01A3F8D-6B71-7A40-8AF9-8363BF2F16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65" y="3144587"/>
            <a:ext cx="325043" cy="29253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BC1217D-9C64-9F46-B468-227607534F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74" y="3151983"/>
            <a:ext cx="272172" cy="24495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BB253F9-E64F-6F4E-8627-37B4CE4EA53C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ones and 2 ones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A41D1D57-B89F-374C-A5DE-AF318B2AE7E8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hundreds and 2 hundreds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529ED34-8AEB-6241-A466-D3BDEF1E2DD9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4 tens and 2 tens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78E4ABF-B0C2-9A48-ADC1-4CF34C89C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615" y="5295306"/>
            <a:ext cx="1709686" cy="13611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893C108-14DB-EA4C-BA76-B089307A0E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372" y="3160252"/>
            <a:ext cx="272172" cy="24495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D82885E2-A14D-B74E-8EB6-39ADD851B7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8811" y="3948419"/>
            <a:ext cx="671108" cy="136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7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C228F617-2801-4347-BE01-C54200980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008883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693396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554854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412283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339" y="4554854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3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7324B4E8-0F45-B445-A576-73097885A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724982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7505391" y="448404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07734" y="4006816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64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5006787" y="5307673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100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693396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554854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412283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339" y="4554854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26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BDB0BFD5-C605-114E-B0A5-48C0ADDBE1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89652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6270310" y="4484045"/>
            <a:ext cx="2654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four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15446A7-9F93-7344-B85F-3323A637F82D}"/>
              </a:ext>
            </a:extLst>
          </p:cNvPr>
          <p:cNvSpPr/>
          <p:nvPr/>
        </p:nvSpPr>
        <p:spPr>
          <a:xfrm>
            <a:off x="10354241" y="449676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07734" y="4006816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64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5006787" y="5307673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100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693396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554854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412283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339" y="4554854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4D4A133D-FAAD-C941-9576-E873DFE1B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595832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6270310" y="4484045"/>
            <a:ext cx="26548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four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15446A7-9F93-7344-B85F-3323A637F82D}"/>
              </a:ext>
            </a:extLst>
          </p:cNvPr>
          <p:cNvSpPr/>
          <p:nvPr/>
        </p:nvSpPr>
        <p:spPr>
          <a:xfrm>
            <a:off x="9212134" y="4496764"/>
            <a:ext cx="2468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300 + 100 = 400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07734" y="4006816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64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5006787" y="5307673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100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693396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554854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412283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339" y="4554854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7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75295602-45A9-3A4F-9648-6BAE05B7DD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94936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B5E8424-1B8E-E54C-A020-40F6653C5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0" y="5908001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3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D1DC5CAD-664D-D142-8DCE-2C1C688E1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273751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7505391" y="448404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55157" y="5307673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5001979" y="5307673"/>
            <a:ext cx="87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B5E8424-1B8E-E54C-A020-40F6653C5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0" y="5908001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86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9CCD1E63-E539-2E42-93BF-EF3C95DF6A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363467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6393741" y="4484045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six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15446A7-9F93-7344-B85F-3323A637F82D}"/>
              </a:ext>
            </a:extLst>
          </p:cNvPr>
          <p:cNvSpPr/>
          <p:nvPr/>
        </p:nvSpPr>
        <p:spPr>
          <a:xfrm>
            <a:off x="10354244" y="449676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55157" y="5307673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5001979" y="5307673"/>
            <a:ext cx="87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B5E8424-1B8E-E54C-A020-40F6653C5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0" y="5908001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23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>
            <a:extLst>
              <a:ext uri="{FF2B5EF4-FFF2-40B4-BE49-F238E27FC236}">
                <a16:creationId xmlns="" xmlns:a16="http://schemas.microsoft.com/office/drawing/2014/main" id="{B6D40D27-7940-BB4E-B0DE-A412296AD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575222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6393741" y="4484045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six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15446A7-9F93-7344-B85F-3323A637F82D}"/>
              </a:ext>
            </a:extLst>
          </p:cNvPr>
          <p:cNvSpPr/>
          <p:nvPr/>
        </p:nvSpPr>
        <p:spPr>
          <a:xfrm>
            <a:off x="9205725" y="4496764"/>
            <a:ext cx="2481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400 + 200 = 600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55157" y="5307673"/>
            <a:ext cx="896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400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5001979" y="5307673"/>
            <a:ext cx="870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B5E8424-1B8E-E54C-A020-40F6653C5F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40" y="5908001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2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multiples of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mathematics equipment, sketching, part-whole and bar models to add and subtract multiples of 100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mathematics equipment, sketching, part-whole and bar models to add and subtract multiples of 100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000CEE16-814A-E04F-AE39-8B02AFD61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58687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820B466-C99A-AE4A-927F-9A04A597D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188" y="3346373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96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0694A15D-503D-024B-A375-AE7EC9559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411166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7505391" y="448404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8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64776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4998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820B466-C99A-AE4A-927F-9A04A597D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188" y="3346373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46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6684524E-0506-F946-A206-3C351A458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16936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6393741" y="4484045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six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15446A7-9F93-7344-B85F-3323A637F82D}"/>
              </a:ext>
            </a:extLst>
          </p:cNvPr>
          <p:cNvSpPr/>
          <p:nvPr/>
        </p:nvSpPr>
        <p:spPr>
          <a:xfrm>
            <a:off x="10354245" y="4496764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dirty="0"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64776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4998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820B466-C99A-AE4A-927F-9A04A597D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188" y="3346373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40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544B036E-4B1D-8046-8D5B-D5CCA391D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58942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6393741" y="4484045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six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15446A7-9F93-7344-B85F-3323A637F82D}"/>
              </a:ext>
            </a:extLst>
          </p:cNvPr>
          <p:cNvSpPr/>
          <p:nvPr/>
        </p:nvSpPr>
        <p:spPr>
          <a:xfrm>
            <a:off x="9209733" y="4496764"/>
            <a:ext cx="2473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300 + 300 = 600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12544" y="4006816"/>
            <a:ext cx="886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600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64776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4998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33168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19314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05057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1" y="5050572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592" y="4198566"/>
            <a:ext cx="719012" cy="72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820B466-C99A-AE4A-927F-9A04A597D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188" y="3346373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27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C63918F0-3E8B-E445-8734-B32790F7E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074128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66379" y="5307673"/>
            <a:ext cx="87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500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4998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</p:spTree>
    <p:extLst>
      <p:ext uri="{BB962C8B-B14F-4D97-AF65-F5344CB8AC3E}">
        <p14:creationId xmlns:p14="http://schemas.microsoft.com/office/powerpoint/2010/main" val="126188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A69452A0-3E7D-B741-9941-60B22E147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018724"/>
              </p:ext>
            </p:extLst>
          </p:nvPr>
        </p:nvGraphicFramePr>
        <p:xfrm>
          <a:off x="345088" y="2825415"/>
          <a:ext cx="11542112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528">
                  <a:extLst>
                    <a:ext uri="{9D8B030D-6E8A-4147-A177-3AD203B41FA5}">
                      <a16:colId xmlns="" xmlns:a16="http://schemas.microsoft.com/office/drawing/2014/main" val="1378489936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2086378642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1369326884"/>
                    </a:ext>
                  </a:extLst>
                </a:gridCol>
                <a:gridCol w="2885528">
                  <a:extLst>
                    <a:ext uri="{9D8B030D-6E8A-4147-A177-3AD203B41FA5}">
                      <a16:colId xmlns="" xmlns:a16="http://schemas.microsoft.com/office/drawing/2014/main" val="3959066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sketch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OpenDyslexic" pitchFamily="2" charset="77"/>
                          <a:ea typeface="+mn-ea"/>
                          <a:cs typeface="+mn-cs"/>
                        </a:rPr>
                        <a:t>part-whole model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OpenDyslexic" pitchFamily="2" charset="77"/>
                        </a:rPr>
                        <a:t>worded form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OpenDyslexic" pitchFamily="2" charset="77"/>
                        </a:rPr>
                        <a:t>number sentence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18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729406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78E5A06-DB8F-0F40-84D1-CE96B9DEAFA8}"/>
              </a:ext>
            </a:extLst>
          </p:cNvPr>
          <p:cNvSpPr/>
          <p:nvPr/>
        </p:nvSpPr>
        <p:spPr>
          <a:xfrm>
            <a:off x="6188557" y="4484045"/>
            <a:ext cx="2818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eight hundred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15446A7-9F93-7344-B85F-3323A637F82D}"/>
              </a:ext>
            </a:extLst>
          </p:cNvPr>
          <p:cNvSpPr/>
          <p:nvPr/>
        </p:nvSpPr>
        <p:spPr>
          <a:xfrm>
            <a:off x="9208130" y="4496764"/>
            <a:ext cx="24769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500 + 300 = 800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15FF2435-8BCD-F941-A2D6-7676867A5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395986" y="3722643"/>
            <a:ext cx="2525705" cy="2348462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993EA36-4CCA-2F4F-AC5D-94B0F55BD463}"/>
              </a:ext>
            </a:extLst>
          </p:cNvPr>
          <p:cNvSpPr/>
          <p:nvPr/>
        </p:nvSpPr>
        <p:spPr>
          <a:xfrm>
            <a:off x="4210140" y="4006816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800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6D280ED-2184-FB43-9647-E25D96B9FED3}"/>
              </a:ext>
            </a:extLst>
          </p:cNvPr>
          <p:cNvSpPr/>
          <p:nvPr/>
        </p:nvSpPr>
        <p:spPr>
          <a:xfrm>
            <a:off x="3466379" y="5307673"/>
            <a:ext cx="87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500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4365BBC2-A03E-304A-AF37-6D07ECA6BDBC}"/>
              </a:ext>
            </a:extLst>
          </p:cNvPr>
          <p:cNvSpPr/>
          <p:nvPr/>
        </p:nvSpPr>
        <p:spPr>
          <a:xfrm>
            <a:off x="4998774" y="5307673"/>
            <a:ext cx="877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98C94326-1599-4443-9184-00B0BFE24F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0" y="3748745"/>
            <a:ext cx="719012" cy="72652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08BF0EF1-8204-7348-9F59-A0F5A80BBD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4610203"/>
            <a:ext cx="719012" cy="72652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2717C02F-B67E-3945-9422-7F1C3485F2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94" y="5467632"/>
            <a:ext cx="719012" cy="7265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9FCE660A-DFD8-D34A-B243-6B83A9BA0B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28" y="5507714"/>
            <a:ext cx="719012" cy="7265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F825C1B-325A-1349-B8F2-8571D3FD21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29" y="4655708"/>
            <a:ext cx="719012" cy="7265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820B466-C99A-AE4A-927F-9A04A597DA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2625" y="3803515"/>
            <a:ext cx="719012" cy="7265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4C068DD-4D10-544C-A395-4AC47A3083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99" y="4198566"/>
            <a:ext cx="719012" cy="7265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862817E-7D53-BC42-9EAB-F8BCCF864E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373" y="5060024"/>
            <a:ext cx="719012" cy="7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7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write as many number sentences as you can.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6752B18-0EA2-3447-B41C-F3E76844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1426" y="3282975"/>
            <a:ext cx="2525705" cy="23484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2F5E09C-2CF4-3D4A-B557-30D9F952DCAA}"/>
              </a:ext>
            </a:extLst>
          </p:cNvPr>
          <p:cNvSpPr/>
          <p:nvPr/>
        </p:nvSpPr>
        <p:spPr>
          <a:xfrm>
            <a:off x="1714397" y="3567148"/>
            <a:ext cx="87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500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AA2F018-1F79-A84D-BEB9-1C847DED294B}"/>
              </a:ext>
            </a:extLst>
          </p:cNvPr>
          <p:cNvSpPr/>
          <p:nvPr/>
        </p:nvSpPr>
        <p:spPr>
          <a:xfrm>
            <a:off x="960216" y="4868005"/>
            <a:ext cx="877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1F5EF72-10F8-D541-8B2B-C6F895B91915}"/>
              </a:ext>
            </a:extLst>
          </p:cNvPr>
          <p:cNvSpPr/>
          <p:nvPr/>
        </p:nvSpPr>
        <p:spPr>
          <a:xfrm>
            <a:off x="2497420" y="4868005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4692BB-2EA5-F147-BCC3-EDE5C2B7A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365" y="2832513"/>
            <a:ext cx="7320722" cy="36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68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write as many number sentences as you can.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6752B18-0EA2-3447-B41C-F3E76844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1426" y="3282975"/>
            <a:ext cx="2525705" cy="23484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2F5E09C-2CF4-3D4A-B557-30D9F952DCAA}"/>
              </a:ext>
            </a:extLst>
          </p:cNvPr>
          <p:cNvSpPr/>
          <p:nvPr/>
        </p:nvSpPr>
        <p:spPr>
          <a:xfrm>
            <a:off x="1714397" y="3567148"/>
            <a:ext cx="873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500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AA2F018-1F79-A84D-BEB9-1C847DED294B}"/>
              </a:ext>
            </a:extLst>
          </p:cNvPr>
          <p:cNvSpPr/>
          <p:nvPr/>
        </p:nvSpPr>
        <p:spPr>
          <a:xfrm>
            <a:off x="960216" y="4868005"/>
            <a:ext cx="877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300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1F5EF72-10F8-D541-8B2B-C6F895B91915}"/>
              </a:ext>
            </a:extLst>
          </p:cNvPr>
          <p:cNvSpPr/>
          <p:nvPr/>
        </p:nvSpPr>
        <p:spPr>
          <a:xfrm>
            <a:off x="2497420" y="4868005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="" xmlns:a16="http://schemas.microsoft.com/office/drawing/2014/main" id="{A817790E-AA33-FA47-A392-4396C50BF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489" y="2840575"/>
            <a:ext cx="7606118" cy="400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23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write as many number sentences as you can.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6752B18-0EA2-3447-B41C-F3E76844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1426" y="3282975"/>
            <a:ext cx="2525705" cy="23484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2F5E09C-2CF4-3D4A-B557-30D9F952DCAA}"/>
              </a:ext>
            </a:extLst>
          </p:cNvPr>
          <p:cNvSpPr/>
          <p:nvPr/>
        </p:nvSpPr>
        <p:spPr>
          <a:xfrm>
            <a:off x="1708786" y="3567148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900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AA2F018-1F79-A84D-BEB9-1C847DED294B}"/>
              </a:ext>
            </a:extLst>
          </p:cNvPr>
          <p:cNvSpPr/>
          <p:nvPr/>
        </p:nvSpPr>
        <p:spPr>
          <a:xfrm>
            <a:off x="963422" y="4868005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1F5EF72-10F8-D541-8B2B-C6F895B91915}"/>
              </a:ext>
            </a:extLst>
          </p:cNvPr>
          <p:cNvSpPr/>
          <p:nvPr/>
        </p:nvSpPr>
        <p:spPr>
          <a:xfrm>
            <a:off x="2496618" y="4868005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700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="" xmlns:a16="http://schemas.microsoft.com/office/drawing/2014/main" id="{9577F100-20B0-1B49-97E9-6724AC37F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365" y="2832513"/>
            <a:ext cx="7320722" cy="36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41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write as many number sentences as you can.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6752B18-0EA2-3447-B41C-F3E76844D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91426" y="3282975"/>
            <a:ext cx="2525705" cy="23484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2F5E09C-2CF4-3D4A-B557-30D9F952DCAA}"/>
              </a:ext>
            </a:extLst>
          </p:cNvPr>
          <p:cNvSpPr/>
          <p:nvPr/>
        </p:nvSpPr>
        <p:spPr>
          <a:xfrm>
            <a:off x="1708786" y="3567148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900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AA2F018-1F79-A84D-BEB9-1C847DED294B}"/>
              </a:ext>
            </a:extLst>
          </p:cNvPr>
          <p:cNvSpPr/>
          <p:nvPr/>
        </p:nvSpPr>
        <p:spPr>
          <a:xfrm>
            <a:off x="963422" y="4868005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200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1F5EF72-10F8-D541-8B2B-C6F895B91915}"/>
              </a:ext>
            </a:extLst>
          </p:cNvPr>
          <p:cNvSpPr/>
          <p:nvPr/>
        </p:nvSpPr>
        <p:spPr>
          <a:xfrm>
            <a:off x="2496618" y="4868005"/>
            <a:ext cx="872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700</a:t>
            </a:r>
          </a:p>
        </p:txBody>
      </p:sp>
      <p:pic>
        <p:nvPicPr>
          <p:cNvPr id="114" name="Picture 113">
            <a:extLst>
              <a:ext uri="{FF2B5EF4-FFF2-40B4-BE49-F238E27FC236}">
                <a16:creationId xmlns="" xmlns:a16="http://schemas.microsoft.com/office/drawing/2014/main" id="{CCF358B8-75E2-4547-AAFD-66C53F9DB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365" y="2838590"/>
            <a:ext cx="7628998" cy="401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8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23623E-9631-AB45-8F4D-53ACFF9D8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36" y="2854039"/>
            <a:ext cx="2480523" cy="19749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5D550EA-DB13-1F4A-86D0-FE02482CF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22" y="3176958"/>
            <a:ext cx="2480523" cy="19749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9EC9BBA-4362-444E-9E4E-B9696FDBD653}"/>
              </a:ext>
            </a:extLst>
          </p:cNvPr>
          <p:cNvSpPr/>
          <p:nvPr/>
        </p:nvSpPr>
        <p:spPr>
          <a:xfrm>
            <a:off x="8906084" y="3635594"/>
            <a:ext cx="2585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two hundred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CCFEB6C7-3327-3249-9FF8-21BC9C343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519292"/>
              </p:ext>
            </p:extLst>
          </p:nvPr>
        </p:nvGraphicFramePr>
        <p:xfrm>
          <a:off x="4514270" y="4564683"/>
          <a:ext cx="359584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69">
                  <a:extLst>
                    <a:ext uri="{9D8B030D-6E8A-4147-A177-3AD203B41FA5}">
                      <a16:colId xmlns="" xmlns:a16="http://schemas.microsoft.com/office/drawing/2014/main" val="1370328620"/>
                    </a:ext>
                  </a:extLst>
                </a:gridCol>
                <a:gridCol w="719169">
                  <a:extLst>
                    <a:ext uri="{9D8B030D-6E8A-4147-A177-3AD203B41FA5}">
                      <a16:colId xmlns="" xmlns:a16="http://schemas.microsoft.com/office/drawing/2014/main" val="4211074628"/>
                    </a:ext>
                  </a:extLst>
                </a:gridCol>
                <a:gridCol w="719169">
                  <a:extLst>
                    <a:ext uri="{9D8B030D-6E8A-4147-A177-3AD203B41FA5}">
                      <a16:colId xmlns="" xmlns:a16="http://schemas.microsoft.com/office/drawing/2014/main" val="3879033663"/>
                    </a:ext>
                  </a:extLst>
                </a:gridCol>
                <a:gridCol w="719169">
                  <a:extLst>
                    <a:ext uri="{9D8B030D-6E8A-4147-A177-3AD203B41FA5}">
                      <a16:colId xmlns="" xmlns:a16="http://schemas.microsoft.com/office/drawing/2014/main" val="1033493943"/>
                    </a:ext>
                  </a:extLst>
                </a:gridCol>
                <a:gridCol w="719169">
                  <a:extLst>
                    <a:ext uri="{9D8B030D-6E8A-4147-A177-3AD203B41FA5}">
                      <a16:colId xmlns="" xmlns:a16="http://schemas.microsoft.com/office/drawing/2014/main" val="1231118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297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298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299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300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301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66157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F36AF26-C849-8444-861C-43193F36D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2578100"/>
            <a:ext cx="28194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a number story based on the number sentence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</a:rPr>
              <a:t>200 + 400 = 600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0861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a number story based on the number sentence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</a:rPr>
              <a:t>200 + 400 = 600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79CCE72-D96C-7840-BAEF-E133199C6B7C}"/>
              </a:ext>
            </a:extLst>
          </p:cNvPr>
          <p:cNvSpPr/>
          <p:nvPr/>
        </p:nvSpPr>
        <p:spPr>
          <a:xfrm>
            <a:off x="838200" y="5246554"/>
            <a:ext cx="1054166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200 babies were born in the hospital on Monday, 400 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more were born on Tuesday. So far, 600 babies have 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been born during the week. </a:t>
            </a:r>
          </a:p>
        </p:txBody>
      </p:sp>
    </p:spTree>
    <p:extLst>
      <p:ext uri="{BB962C8B-B14F-4D97-AF65-F5344CB8AC3E}">
        <p14:creationId xmlns:p14="http://schemas.microsoft.com/office/powerpoint/2010/main" val="3866480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a number story based on the number sentence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</a:rPr>
              <a:t>300 + 500 = 800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0796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a number story based on the number sentence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</a:rPr>
              <a:t>300 + 500 = 800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79CCE72-D96C-7840-BAEF-E133199C6B7C}"/>
              </a:ext>
            </a:extLst>
          </p:cNvPr>
          <p:cNvSpPr/>
          <p:nvPr/>
        </p:nvSpPr>
        <p:spPr>
          <a:xfrm>
            <a:off x="838200" y="5246554"/>
            <a:ext cx="111299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Gemma won 300 points on Saturday. She won 500 points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on Sunday. She won 800 points over the weekend.</a:t>
            </a:r>
          </a:p>
        </p:txBody>
      </p:sp>
    </p:spTree>
    <p:extLst>
      <p:ext uri="{BB962C8B-B14F-4D97-AF65-F5344CB8AC3E}">
        <p14:creationId xmlns:p14="http://schemas.microsoft.com/office/powerpoint/2010/main" val="1432358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52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 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multiples of 100, how many ways can you complete the number sentence?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  <a:cs typeface="Calibri" panose="020F0502020204030204" pitchFamily="34" charset="0"/>
              </a:rPr>
              <a:t>500 =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+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00508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52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 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multiples of 100, how many ways can you complete the number sentence?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OpenDyslexic" pitchFamily="2" charset="77"/>
                <a:cs typeface="Calibri" panose="020F0502020204030204" pitchFamily="34" charset="0"/>
              </a:rPr>
              <a:t>500 =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+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79CCE72-D96C-7840-BAEF-E133199C6B7C}"/>
              </a:ext>
            </a:extLst>
          </p:cNvPr>
          <p:cNvSpPr/>
          <p:nvPr/>
        </p:nvSpPr>
        <p:spPr>
          <a:xfrm>
            <a:off x="838200" y="5088900"/>
            <a:ext cx="100543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500 = 500 + 0; 500 = 400 + 100; 500 = 300 + 200; 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500 = 200 + 300; 500 = 100 + 400; 500 = 0 + 500</a:t>
            </a:r>
          </a:p>
        </p:txBody>
      </p:sp>
    </p:spTree>
    <p:extLst>
      <p:ext uri="{BB962C8B-B14F-4D97-AF65-F5344CB8AC3E}">
        <p14:creationId xmlns:p14="http://schemas.microsoft.com/office/powerpoint/2010/main" val="223743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52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multiples of 100, how many ways can you complete the number sentence?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+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= 900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13501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52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multiples of 100, how many ways can you complete the number sentence?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ctr">
              <a:buClr>
                <a:srgbClr val="23D160"/>
              </a:buClr>
              <a:buSzPct val="85000"/>
              <a:buNone/>
            </a:pP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+ 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GB" sz="3600" dirty="0">
                <a:latin typeface="OpenDyslexic" pitchFamily="2" charset="77"/>
              </a:rPr>
              <a:t> = 900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79CCE72-D96C-7840-BAEF-E133199C6B7C}"/>
              </a:ext>
            </a:extLst>
          </p:cNvPr>
          <p:cNvSpPr/>
          <p:nvPr/>
        </p:nvSpPr>
        <p:spPr>
          <a:xfrm>
            <a:off x="838200" y="4647465"/>
            <a:ext cx="10453503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23D160"/>
              </a:buClr>
              <a:buSzPct val="85000"/>
            </a:pP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0 + 900 = 900; 100 + 800 = 900; 200 + 700 = 900;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300 + 600 = 900; 400 + 500 = 900; 500 + 400 = 900;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600 + 300 = 900; 700 + 200 = 900; 100 + 800 = 900;</a:t>
            </a:r>
            <a:br>
              <a:rPr lang="en-GB" sz="2800" dirty="0">
                <a:solidFill>
                  <a:srgbClr val="FF3860"/>
                </a:solidFill>
                <a:latin typeface="OpenDyslexic" pitchFamily="2" charset="77"/>
              </a:rPr>
            </a:br>
            <a:r>
              <a:rPr lang="en-GB" sz="2800" dirty="0">
                <a:solidFill>
                  <a:srgbClr val="FF3860"/>
                </a:solidFill>
                <a:latin typeface="OpenDyslexic" pitchFamily="2" charset="77"/>
              </a:rPr>
              <a:t>900 + 0 = 900. </a:t>
            </a:r>
          </a:p>
        </p:txBody>
      </p:sp>
    </p:spTree>
    <p:extLst>
      <p:ext uri="{BB962C8B-B14F-4D97-AF65-F5344CB8AC3E}">
        <p14:creationId xmlns:p14="http://schemas.microsoft.com/office/powerpoint/2010/main" val="71964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4585" y="2553384"/>
            <a:ext cx="3406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If I add another Base 10 hundred piece, there will be 800 in total.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63EEF7F-3214-5342-B933-BCE8E3EB51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525" y="1954784"/>
            <a:ext cx="1618014" cy="12882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50DAD05-C11B-3343-9530-C6770E3757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08" y="1954784"/>
            <a:ext cx="1618014" cy="12882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B5DA663-20EC-1347-B85B-4C87898737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77" y="1954783"/>
            <a:ext cx="1618014" cy="12882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97096CAC-3602-414B-9FF8-5C48C433D9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525" y="3231778"/>
            <a:ext cx="1618014" cy="12882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3F19190-C5DB-6047-8650-74CA4A578E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08" y="3231778"/>
            <a:ext cx="1618014" cy="12882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C95A782-6849-7C4A-B4A4-C0F63AF09E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77" y="3231777"/>
            <a:ext cx="1618014" cy="12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do not agree –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six Base 10 hundred pieces. If one more were added, there would be 700 </a:t>
            </a:r>
            <a:r>
              <a:rPr lang="en-GB" sz="2200" u="sng" dirty="0">
                <a:solidFill>
                  <a:srgbClr val="FF3860"/>
                </a:solidFill>
              </a:rPr>
              <a:t>not</a:t>
            </a:r>
            <a:r>
              <a:rPr lang="en-GB" sz="2200" dirty="0">
                <a:solidFill>
                  <a:srgbClr val="FF3860"/>
                </a:solidFill>
              </a:rPr>
              <a:t> 800.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would need to add 2 more Base 10 hundred pieces to make a total of 800.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4585" y="2553384"/>
            <a:ext cx="3406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If I add another Base 10 hundred piece, there will be 800 in total.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63EEF7F-3214-5342-B933-BCE8E3EB51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525" y="1954784"/>
            <a:ext cx="1618014" cy="12882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150DAD05-C11B-3343-9530-C6770E3757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08" y="1954784"/>
            <a:ext cx="1618014" cy="12882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B5DA663-20EC-1347-B85B-4C87898737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77" y="1954783"/>
            <a:ext cx="1618014" cy="12882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97096CAC-3602-414B-9FF8-5C48C433D9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8525" y="3231778"/>
            <a:ext cx="1618014" cy="128820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13F19190-C5DB-6047-8650-74CA4A578E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08" y="3231778"/>
            <a:ext cx="1618014" cy="12882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CC95A782-6849-7C4A-B4A4-C0F63AF09E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977" y="3231777"/>
            <a:ext cx="1618014" cy="128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6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number track doesn’t belong as it shows 300, whereas the Base Ten pieces, the bar model and worded form all represent 200.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023623E-9631-AB45-8F4D-53ACFF9D8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236" y="2854039"/>
            <a:ext cx="2480523" cy="19749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5D550EA-DB13-1F4A-86D0-FE02482CF1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22" y="3176958"/>
            <a:ext cx="2480523" cy="197490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9EC9BBA-4362-444E-9E4E-B9696FDBD653}"/>
              </a:ext>
            </a:extLst>
          </p:cNvPr>
          <p:cNvSpPr/>
          <p:nvPr/>
        </p:nvSpPr>
        <p:spPr>
          <a:xfrm>
            <a:off x="8906084" y="3635594"/>
            <a:ext cx="2585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OpenDyslexic" pitchFamily="2" charset="77"/>
              </a:rPr>
              <a:t>two hundred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CCFEB6C7-3327-3249-9FF8-21BC9C34382A}"/>
              </a:ext>
            </a:extLst>
          </p:cNvPr>
          <p:cNvGraphicFramePr>
            <a:graphicFrameLocks noGrp="1"/>
          </p:cNvGraphicFramePr>
          <p:nvPr/>
        </p:nvGraphicFramePr>
        <p:xfrm>
          <a:off x="4514270" y="4564683"/>
          <a:ext cx="3595845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169">
                  <a:extLst>
                    <a:ext uri="{9D8B030D-6E8A-4147-A177-3AD203B41FA5}">
                      <a16:colId xmlns="" xmlns:a16="http://schemas.microsoft.com/office/drawing/2014/main" val="1370328620"/>
                    </a:ext>
                  </a:extLst>
                </a:gridCol>
                <a:gridCol w="719169">
                  <a:extLst>
                    <a:ext uri="{9D8B030D-6E8A-4147-A177-3AD203B41FA5}">
                      <a16:colId xmlns="" xmlns:a16="http://schemas.microsoft.com/office/drawing/2014/main" val="4211074628"/>
                    </a:ext>
                  </a:extLst>
                </a:gridCol>
                <a:gridCol w="719169">
                  <a:extLst>
                    <a:ext uri="{9D8B030D-6E8A-4147-A177-3AD203B41FA5}">
                      <a16:colId xmlns="" xmlns:a16="http://schemas.microsoft.com/office/drawing/2014/main" val="3879033663"/>
                    </a:ext>
                  </a:extLst>
                </a:gridCol>
                <a:gridCol w="719169">
                  <a:extLst>
                    <a:ext uri="{9D8B030D-6E8A-4147-A177-3AD203B41FA5}">
                      <a16:colId xmlns="" xmlns:a16="http://schemas.microsoft.com/office/drawing/2014/main" val="1033493943"/>
                    </a:ext>
                  </a:extLst>
                </a:gridCol>
                <a:gridCol w="719169">
                  <a:extLst>
                    <a:ext uri="{9D8B030D-6E8A-4147-A177-3AD203B41FA5}">
                      <a16:colId xmlns="" xmlns:a16="http://schemas.microsoft.com/office/drawing/2014/main" val="1231118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297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OpenDyslexic" pitchFamily="2" charset="77"/>
                        </a:rPr>
                        <a:t>298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299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300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OpenDyslexic" pitchFamily="2" charset="77"/>
                        </a:rPr>
                        <a:t>301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661570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62A95A9-ECFD-1C4C-8D14-42F0417D5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0" y="2578100"/>
            <a:ext cx="28194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88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multiples of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mathematics equipment, sketching, part-whole and bar models to add and subtract multiples of 100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</a:t>
            </a:r>
            <a:r>
              <a:rPr lang="en-GB" sz="2200"/>
              <a:t>when using mathematics </a:t>
            </a:r>
            <a:r>
              <a:rPr lang="en-GB" sz="2200" dirty="0"/>
              <a:t>equipment, sketching, part-whole and bar models to add and subtract multiples of 100</a:t>
            </a:r>
          </a:p>
        </p:txBody>
      </p:sp>
    </p:spTree>
    <p:extLst>
      <p:ext uri="{BB962C8B-B14F-4D97-AF65-F5344CB8AC3E}">
        <p14:creationId xmlns:p14="http://schemas.microsoft.com/office/powerpoint/2010/main" val="239125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59479D3-6C8A-5344-9C62-5CDC8FD340D7}"/>
              </a:ext>
            </a:extLst>
          </p:cNvPr>
          <p:cNvSpPr/>
          <p:nvPr/>
        </p:nvSpPr>
        <p:spPr>
          <a:xfrm>
            <a:off x="4066066" y="3036686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ones and 1 one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0128634-F8C6-9F4F-BC92-6E0FD7691B93}"/>
              </a:ext>
            </a:extLst>
          </p:cNvPr>
          <p:cNvSpPr/>
          <p:nvPr/>
        </p:nvSpPr>
        <p:spPr>
          <a:xfrm>
            <a:off x="4066066" y="4481355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tens and 1 ten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B28E868-7BFA-A84F-B65A-13B6B87F2A4A}"/>
              </a:ext>
            </a:extLst>
          </p:cNvPr>
          <p:cNvSpPr/>
          <p:nvPr/>
        </p:nvSpPr>
        <p:spPr>
          <a:xfrm>
            <a:off x="4066066" y="5926024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hundreds and 1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686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05E5499-7CE3-8541-95A6-EA28F8927C0C}"/>
              </a:ext>
            </a:extLst>
          </p:cNvPr>
          <p:cNvSpPr/>
          <p:nvPr/>
        </p:nvSpPr>
        <p:spPr>
          <a:xfrm>
            <a:off x="4066064" y="305214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ones and 1 one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5BBACC2-3E08-0442-9E6E-28C0C5090836}"/>
              </a:ext>
            </a:extLst>
          </p:cNvPr>
          <p:cNvSpPr/>
          <p:nvPr/>
        </p:nvSpPr>
        <p:spPr>
          <a:xfrm>
            <a:off x="4066064" y="449681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tens and 1 ten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EE4015A-04AF-034C-B3AF-652FFB5FACBE}"/>
              </a:ext>
            </a:extLst>
          </p:cNvPr>
          <p:cNvSpPr/>
          <p:nvPr/>
        </p:nvSpPr>
        <p:spPr>
          <a:xfrm>
            <a:off x="4066064" y="594148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hundreds and 1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59479D3-6C8A-5344-9C62-5CDC8FD340D7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ones and 1 one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0128634-F8C6-9F4F-BC92-6E0FD7691B93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tens and 1 ten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B28E868-7BFA-A84F-B65A-13B6B87F2A4A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hundreds and 1 hundred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04D5F09-BB5C-0444-B743-AC367D1F7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22" y="5476259"/>
            <a:ext cx="1709686" cy="1361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4755F97-241D-D14D-A026-7F4AE7EDDE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7" y="3944470"/>
            <a:ext cx="671108" cy="1361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DB566B8-CA5E-E448-A300-51B03A4C5E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45040"/>
            <a:ext cx="272172" cy="2449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4C69397-9150-1F4C-A3F3-DB2A575442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208" y="3961189"/>
            <a:ext cx="652161" cy="1321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F1F069B-EDE5-DD4B-BB83-0AFAB597F6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293" y="5432730"/>
            <a:ext cx="1711855" cy="13611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833C18C-DF69-B941-B915-4503179299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965" y="3120307"/>
            <a:ext cx="325043" cy="292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CBA7902-A01C-6845-A79B-629CC6D548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65" y="5332428"/>
            <a:ext cx="1709686" cy="1361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83FA734-6A06-874F-9D8A-D0F5791017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46" y="3957518"/>
            <a:ext cx="671108" cy="13611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6B93195-6C60-7546-A43D-CB2F80A02E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91" y="3144100"/>
            <a:ext cx="272172" cy="2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0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05E5499-7CE3-8541-95A6-EA28F8927C0C}"/>
              </a:ext>
            </a:extLst>
          </p:cNvPr>
          <p:cNvSpPr/>
          <p:nvPr/>
        </p:nvSpPr>
        <p:spPr>
          <a:xfrm>
            <a:off x="4066064" y="305214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ones and 1 one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5BBACC2-3E08-0442-9E6E-28C0C5090836}"/>
              </a:ext>
            </a:extLst>
          </p:cNvPr>
          <p:cNvSpPr/>
          <p:nvPr/>
        </p:nvSpPr>
        <p:spPr>
          <a:xfrm>
            <a:off x="4066064" y="449681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tens and 1 ten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EE4015A-04AF-034C-B3AF-652FFB5FACBE}"/>
              </a:ext>
            </a:extLst>
          </p:cNvPr>
          <p:cNvSpPr/>
          <p:nvPr/>
        </p:nvSpPr>
        <p:spPr>
          <a:xfrm>
            <a:off x="4066064" y="594148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hundreds and 1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59479D3-6C8A-5344-9C62-5CDC8FD340D7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ones and 1 one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0128634-F8C6-9F4F-BC92-6E0FD7691B93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tens and 1 ten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B28E868-7BFA-A84F-B65A-13B6B87F2A4A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2 hundreds and 1 hundred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04D5F09-BB5C-0444-B743-AC367D1F7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22" y="5476259"/>
            <a:ext cx="1709686" cy="1361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4755F97-241D-D14D-A026-7F4AE7EDDE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7" y="3944470"/>
            <a:ext cx="671108" cy="1361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DB566B8-CA5E-E448-A300-51B03A4C5E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45040"/>
            <a:ext cx="272172" cy="2449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4C69397-9150-1F4C-A3F3-DB2A575442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208" y="3961189"/>
            <a:ext cx="652161" cy="1321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F1F069B-EDE5-DD4B-BB83-0AFAB597F6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293" y="5432730"/>
            <a:ext cx="1711855" cy="13611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833C18C-DF69-B941-B915-4503179299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965" y="3120307"/>
            <a:ext cx="325043" cy="292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CBA7902-A01C-6845-A79B-629CC6D548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65" y="5332428"/>
            <a:ext cx="1709686" cy="1361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83FA734-6A06-874F-9D8A-D0F5791017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46" y="3957518"/>
            <a:ext cx="671108" cy="13611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6B93195-6C60-7546-A43D-CB2F80A02E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91" y="3144100"/>
            <a:ext cx="272172" cy="2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188D2E9-E197-CE4C-B074-E5B43A93AA66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ones and 2 ones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5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8A33800-2955-554D-8F0A-75EF9D940E28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tens and 2 tens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5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C0239278-EF90-9745-B25F-E51248491401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hundreds and 2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5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347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sentences below: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05E5499-7CE3-8541-95A6-EA28F8927C0C}"/>
              </a:ext>
            </a:extLst>
          </p:cNvPr>
          <p:cNvSpPr/>
          <p:nvPr/>
        </p:nvSpPr>
        <p:spPr>
          <a:xfrm>
            <a:off x="4066064" y="305214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ones and 2 ones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5BBACC2-3E08-0442-9E6E-28C0C5090836}"/>
              </a:ext>
            </a:extLst>
          </p:cNvPr>
          <p:cNvSpPr/>
          <p:nvPr/>
        </p:nvSpPr>
        <p:spPr>
          <a:xfrm>
            <a:off x="4066064" y="449681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tens and 2 tens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FEE4015A-04AF-034C-B3AF-652FFB5FACBE}"/>
              </a:ext>
            </a:extLst>
          </p:cNvPr>
          <p:cNvSpPr/>
          <p:nvPr/>
        </p:nvSpPr>
        <p:spPr>
          <a:xfrm>
            <a:off x="4066064" y="594148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hundreds and 2 hundreds equals </a:t>
            </a:r>
            <a:r>
              <a:rPr lang="en-US" sz="2400" dirty="0">
                <a:solidFill>
                  <a:schemeClr val="bg1"/>
                </a:solidFill>
                <a:latin typeface="OpenDyslexic" pitchFamily="2" charset="77"/>
              </a:rPr>
              <a:t>3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To be able to add and subtract multiples of 100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04D5F09-BB5C-0444-B743-AC367D1F73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514" y="5368296"/>
            <a:ext cx="1709686" cy="13611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4755F97-241D-D14D-A026-7F4AE7EDDE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57" y="3944470"/>
            <a:ext cx="671108" cy="13611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DB566B8-CA5E-E448-A300-51B03A4C5E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45040"/>
            <a:ext cx="272172" cy="2449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4C69397-9150-1F4C-A3F3-DB2A5754423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700" y="3977570"/>
            <a:ext cx="652161" cy="1321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F1F069B-EDE5-DD4B-BB83-0AFAB597F6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886" y="5473139"/>
            <a:ext cx="1711855" cy="13611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833C18C-DF69-B941-B915-4503179299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258" y="3136461"/>
            <a:ext cx="325043" cy="29253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CBA7902-A01C-6845-A79B-629CC6D548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29" y="5287970"/>
            <a:ext cx="1709686" cy="13611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83FA734-6A06-874F-9D8A-D0F5791017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446" y="3957518"/>
            <a:ext cx="671108" cy="13611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6B93195-6C60-7546-A43D-CB2F80A02E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91" y="3144100"/>
            <a:ext cx="272172" cy="2449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A8646B3-9BA7-C547-8FBE-007E9F215A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843" y="5260883"/>
            <a:ext cx="1711855" cy="1361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50C9185-8328-C445-9072-FA81AB609D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8" y="5458096"/>
            <a:ext cx="1709686" cy="13611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CF7D51FF-6F06-9141-BEC8-22DFBE368B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46" y="3954166"/>
            <a:ext cx="671108" cy="13611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933A6D77-ADE1-224A-B4DC-B71774EF98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997" y="3974218"/>
            <a:ext cx="652161" cy="13210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901A3F8D-6B71-7A40-8AF9-8363BF2F16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727" y="3144587"/>
            <a:ext cx="325043" cy="29253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5BC1217D-9C64-9F46-B468-227607534F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774" y="3151983"/>
            <a:ext cx="272172" cy="24495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E25B1820-7675-BD49-868A-560B979BBCF7}"/>
              </a:ext>
            </a:extLst>
          </p:cNvPr>
          <p:cNvSpPr/>
          <p:nvPr/>
        </p:nvSpPr>
        <p:spPr>
          <a:xfrm>
            <a:off x="4066066" y="3052452"/>
            <a:ext cx="78368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ones and 2 ones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5 ones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4C5FDB7B-CAF8-C04B-982E-FA6205D3907F}"/>
              </a:ext>
            </a:extLst>
          </p:cNvPr>
          <p:cNvSpPr/>
          <p:nvPr/>
        </p:nvSpPr>
        <p:spPr>
          <a:xfrm>
            <a:off x="4066066" y="5941790"/>
            <a:ext cx="78368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hundreds and 2 hundreds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5 hundreds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718A21C-97BB-BC4F-8798-7D4F287DCAB0}"/>
              </a:ext>
            </a:extLst>
          </p:cNvPr>
          <p:cNvSpPr/>
          <p:nvPr/>
        </p:nvSpPr>
        <p:spPr>
          <a:xfrm>
            <a:off x="4066066" y="4497121"/>
            <a:ext cx="783689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OpenDyslexic" pitchFamily="2" charset="77"/>
              </a:rPr>
              <a:t>3 tens and 2 tens equals </a:t>
            </a:r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5 tens</a:t>
            </a:r>
            <a:r>
              <a:rPr lang="en-US" sz="2400" dirty="0">
                <a:latin typeface="OpenDyslexic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536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12591</TotalTime>
  <Words>1794</Words>
  <Application>Microsoft Office PowerPoint</Application>
  <PresentationFormat>Custom</PresentationFormat>
  <Paragraphs>589</Paragraphs>
  <Slides>40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Wingdings</vt:lpstr>
      <vt:lpstr>Lato Light</vt:lpstr>
      <vt:lpstr>Calibri</vt:lpstr>
      <vt:lpstr>Muli</vt:lpstr>
      <vt:lpstr>OpenDyslexic</vt:lpstr>
      <vt:lpstr>Lato</vt:lpstr>
      <vt:lpstr>OpenDyslexicAlta</vt:lpstr>
      <vt:lpstr>Office Theme</vt:lpstr>
      <vt:lpstr>PowerPoint Presentation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  <vt:lpstr>To be able to add and subtract multiples of 100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546</cp:revision>
  <cp:lastPrinted>2019-06-17T16:19:05Z</cp:lastPrinted>
  <dcterms:created xsi:type="dcterms:W3CDTF">2018-08-06T08:16:18Z</dcterms:created>
  <dcterms:modified xsi:type="dcterms:W3CDTF">2021-03-22T14:45:25Z</dcterms:modified>
</cp:coreProperties>
</file>