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20" r:id="rId2"/>
    <p:sldId id="321" r:id="rId3"/>
    <p:sldId id="376" r:id="rId4"/>
    <p:sldId id="375" r:id="rId5"/>
    <p:sldId id="377" r:id="rId6"/>
    <p:sldId id="378" r:id="rId7"/>
    <p:sldId id="379" r:id="rId8"/>
    <p:sldId id="380" r:id="rId9"/>
    <p:sldId id="381" r:id="rId10"/>
    <p:sldId id="382" r:id="rId11"/>
    <p:sldId id="386" r:id="rId12"/>
    <p:sldId id="387" r:id="rId13"/>
    <p:sldId id="383" r:id="rId14"/>
    <p:sldId id="384" r:id="rId15"/>
    <p:sldId id="385" r:id="rId16"/>
    <p:sldId id="388" r:id="rId17"/>
    <p:sldId id="389" r:id="rId18"/>
    <p:sldId id="374" r:id="rId19"/>
    <p:sldId id="398" r:id="rId20"/>
    <p:sldId id="399" r:id="rId21"/>
    <p:sldId id="400" r:id="rId22"/>
    <p:sldId id="401" r:id="rId23"/>
    <p:sldId id="403" r:id="rId24"/>
    <p:sldId id="407" r:id="rId25"/>
    <p:sldId id="406" r:id="rId26"/>
    <p:sldId id="404" r:id="rId27"/>
    <p:sldId id="408" r:id="rId28"/>
    <p:sldId id="397" r:id="rId29"/>
    <p:sldId id="391" r:id="rId30"/>
    <p:sldId id="392" r:id="rId31"/>
    <p:sldId id="393" r:id="rId32"/>
    <p:sldId id="409" r:id="rId33"/>
    <p:sldId id="410" r:id="rId34"/>
    <p:sldId id="395" r:id="rId35"/>
    <p:sldId id="396" r:id="rId36"/>
    <p:sldId id="370" r:id="rId37"/>
    <p:sldId id="394" r:id="rId38"/>
    <p:sldId id="373" r:id="rId39"/>
  </p:sldIdLst>
  <p:sldSz cx="12192000" cy="6858000"/>
  <p:notesSz cx="6858000" cy="9144000"/>
  <p:embeddedFontLst>
    <p:embeddedFont>
      <p:font typeface="Muli" panose="020B0604020202020204" charset="0"/>
      <p:regular r:id="rId42"/>
      <p:bold r:id="rId43"/>
      <p:italic r:id="rId44"/>
      <p:boldItalic r:id="rId45"/>
    </p:embeddedFont>
    <p:embeddedFont>
      <p:font typeface="Lato Light" panose="020F0302020204030203" pitchFamily="34" charset="0"/>
      <p:regular r:id="rId46"/>
    </p:embeddedFont>
    <p:embeddedFont>
      <p:font typeface="Lato" panose="020F0502020204030203" pitchFamily="34" charset="0"/>
      <p:regular r:id="rId47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OpenDyslexicAlta" panose="00000500000000000000" pitchFamily="2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09CEE"/>
    <a:srgbClr val="23D160"/>
    <a:srgbClr val="3273DC"/>
    <a:srgbClr val="7957D5"/>
    <a:srgbClr val="FFDD57"/>
    <a:srgbClr val="F337C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63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345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880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90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1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69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906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594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476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7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27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19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13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157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721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967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128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112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383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69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150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66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189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235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694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2550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0902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21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61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50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97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488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1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83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19/03/2021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2</a:t>
            </a:r>
            <a:endParaRPr lang="en-GB" dirty="0" smtClean="0"/>
          </a:p>
          <a:p>
            <a:r>
              <a:rPr lang="en-GB" dirty="0" smtClean="0"/>
              <a:t>Term </a:t>
            </a:r>
            <a:r>
              <a:rPr lang="en-GB" dirty="0"/>
              <a:t>3 - Block 2 - Position and Direction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describe movement along straight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 smtClean="0"/>
              <a:t>Position </a:t>
            </a:r>
            <a:r>
              <a:rPr lang="en-GB" dirty="0"/>
              <a:t>and Direction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1559" y="3312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QEKYNLX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 rot="16200000">
            <a:off x="9995327" y="3000429"/>
            <a:ext cx="597636" cy="614365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084" y="2748869"/>
            <a:ext cx="1117486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b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left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one space.</a:t>
            </a:r>
          </a:p>
        </p:txBody>
      </p:sp>
    </p:spTree>
    <p:extLst>
      <p:ext uri="{BB962C8B-B14F-4D97-AF65-F5344CB8AC3E}">
        <p14:creationId xmlns:p14="http://schemas.microsoft.com/office/powerpoint/2010/main" val="1775853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 rot="5400000">
            <a:off x="9160576" y="2494295"/>
            <a:ext cx="597636" cy="1626638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b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two spaces.</a:t>
            </a:r>
          </a:p>
        </p:txBody>
      </p:sp>
      <p:pic>
        <p:nvPicPr>
          <p:cNvPr id="8" name="Picture 7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6489D290-49FF-CB4C-AE84-17238BFAAE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27676" y="2759051"/>
            <a:ext cx="1073851" cy="11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53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 rot="5400000">
            <a:off x="9160576" y="2494295"/>
            <a:ext cx="597636" cy="1626638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27676" y="2759051"/>
            <a:ext cx="1073851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b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right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two spaces.</a:t>
            </a:r>
          </a:p>
        </p:txBody>
      </p:sp>
    </p:spTree>
    <p:extLst>
      <p:ext uri="{BB962C8B-B14F-4D97-AF65-F5344CB8AC3E}">
        <p14:creationId xmlns:p14="http://schemas.microsoft.com/office/powerpoint/2010/main" val="317404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>
            <a:off x="7688502" y="2100263"/>
            <a:ext cx="597636" cy="2713557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588" y="4924539"/>
            <a:ext cx="1117486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three spaces.</a:t>
            </a:r>
          </a:p>
        </p:txBody>
      </p:sp>
    </p:spTree>
    <p:extLst>
      <p:ext uri="{BB962C8B-B14F-4D97-AF65-F5344CB8AC3E}">
        <p14:creationId xmlns:p14="http://schemas.microsoft.com/office/powerpoint/2010/main" val="157989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>
            <a:off x="7688502" y="2100263"/>
            <a:ext cx="597636" cy="2713557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588" y="4924539"/>
            <a:ext cx="1117486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forwards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three spaces.</a:t>
            </a:r>
          </a:p>
        </p:txBody>
      </p:sp>
    </p:spTree>
    <p:extLst>
      <p:ext uri="{BB962C8B-B14F-4D97-AF65-F5344CB8AC3E}">
        <p14:creationId xmlns:p14="http://schemas.microsoft.com/office/powerpoint/2010/main" val="788946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934278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grids, then complete the sentences below.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5195887"/>
            <a:ext cx="4976813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goat has moved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one space.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2B80EC8-7347-244D-A934-B81BB32D24CA}"/>
              </a:ext>
            </a:extLst>
          </p:cNvPr>
          <p:cNvSpPr/>
          <p:nvPr/>
        </p:nvSpPr>
        <p:spPr>
          <a:xfrm>
            <a:off x="6376987" y="5195887"/>
            <a:ext cx="4976813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goat has moved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three spaces.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4980817-CB3D-754F-B10E-631521DB6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913" y="2786357"/>
            <a:ext cx="2160000" cy="2160000"/>
          </a:xfrm>
          <a:prstGeom prst="rect">
            <a:avLst/>
          </a:prstGeom>
        </p:spPr>
      </p:pic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D7454624-B144-FB4E-83A1-36C80A6353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171" y="2786357"/>
            <a:ext cx="540000" cy="540000"/>
          </a:xfrm>
          <a:prstGeom prst="rect">
            <a:avLst/>
          </a:prstGeom>
        </p:spPr>
      </p:pic>
      <p:sp>
        <p:nvSpPr>
          <p:cNvPr id="11" name="Up Arrow 10">
            <a:extLst>
              <a:ext uri="{FF2B5EF4-FFF2-40B4-BE49-F238E27FC236}">
                <a16:creationId xmlns="" xmlns:a16="http://schemas.microsoft.com/office/drawing/2014/main" id="{958C460D-95F7-9B4C-969F-928A7CE9C1A5}"/>
              </a:ext>
            </a:extLst>
          </p:cNvPr>
          <p:cNvSpPr/>
          <p:nvPr/>
        </p:nvSpPr>
        <p:spPr>
          <a:xfrm rot="10800000">
            <a:off x="8443193" y="3380447"/>
            <a:ext cx="357955" cy="136855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A74E98-8973-3640-9148-95562EFD0E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087" y="2780705"/>
            <a:ext cx="2160000" cy="2160000"/>
          </a:xfrm>
          <a:prstGeom prst="rect">
            <a:avLst/>
          </a:prstGeom>
        </p:spPr>
      </p:pic>
      <p:pic>
        <p:nvPicPr>
          <p:cNvPr id="13" name="Picture 1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59D82DDF-8925-6941-A370-3F681E9CED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606" y="3326357"/>
            <a:ext cx="540000" cy="540000"/>
          </a:xfrm>
          <a:prstGeom prst="rect">
            <a:avLst/>
          </a:prstGeom>
        </p:spPr>
      </p:pic>
      <p:sp>
        <p:nvSpPr>
          <p:cNvPr id="14" name="Up Arrow 13">
            <a:extLst>
              <a:ext uri="{FF2B5EF4-FFF2-40B4-BE49-F238E27FC236}">
                <a16:creationId xmlns="" xmlns:a16="http://schemas.microsoft.com/office/drawing/2014/main" id="{8C56DE52-C965-5040-B01E-C90E7994C9E7}"/>
              </a:ext>
            </a:extLst>
          </p:cNvPr>
          <p:cNvSpPr/>
          <p:nvPr/>
        </p:nvSpPr>
        <p:spPr>
          <a:xfrm rot="16200000">
            <a:off x="2934128" y="3447284"/>
            <a:ext cx="357955" cy="28567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6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934278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grids, then complete the sentences below.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5195887"/>
            <a:ext cx="4976813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goat has moved </a:t>
            </a:r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left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one space.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2B80EC8-7347-244D-A934-B81BB32D24CA}"/>
              </a:ext>
            </a:extLst>
          </p:cNvPr>
          <p:cNvSpPr/>
          <p:nvPr/>
        </p:nvSpPr>
        <p:spPr>
          <a:xfrm>
            <a:off x="6376987" y="5195887"/>
            <a:ext cx="4976813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goat has moved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three spaces.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4980817-CB3D-754F-B10E-631521DB6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913" y="2786357"/>
            <a:ext cx="2160000" cy="2160000"/>
          </a:xfrm>
          <a:prstGeom prst="rect">
            <a:avLst/>
          </a:prstGeom>
        </p:spPr>
      </p:pic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D7454624-B144-FB4E-83A1-36C80A6353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171" y="2786357"/>
            <a:ext cx="540000" cy="540000"/>
          </a:xfrm>
          <a:prstGeom prst="rect">
            <a:avLst/>
          </a:prstGeom>
        </p:spPr>
      </p:pic>
      <p:sp>
        <p:nvSpPr>
          <p:cNvPr id="11" name="Up Arrow 10">
            <a:extLst>
              <a:ext uri="{FF2B5EF4-FFF2-40B4-BE49-F238E27FC236}">
                <a16:creationId xmlns="" xmlns:a16="http://schemas.microsoft.com/office/drawing/2014/main" id="{958C460D-95F7-9B4C-969F-928A7CE9C1A5}"/>
              </a:ext>
            </a:extLst>
          </p:cNvPr>
          <p:cNvSpPr/>
          <p:nvPr/>
        </p:nvSpPr>
        <p:spPr>
          <a:xfrm rot="10800000">
            <a:off x="8443193" y="3380447"/>
            <a:ext cx="357955" cy="136855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A74E98-8973-3640-9148-95562EFD0E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087" y="2780705"/>
            <a:ext cx="2160000" cy="2160000"/>
          </a:xfrm>
          <a:prstGeom prst="rect">
            <a:avLst/>
          </a:prstGeom>
        </p:spPr>
      </p:pic>
      <p:pic>
        <p:nvPicPr>
          <p:cNvPr id="13" name="Picture 1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59D82DDF-8925-6941-A370-3F681E9CED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606" y="3326357"/>
            <a:ext cx="540000" cy="540000"/>
          </a:xfrm>
          <a:prstGeom prst="rect">
            <a:avLst/>
          </a:prstGeom>
        </p:spPr>
      </p:pic>
      <p:sp>
        <p:nvSpPr>
          <p:cNvPr id="14" name="Up Arrow 13">
            <a:extLst>
              <a:ext uri="{FF2B5EF4-FFF2-40B4-BE49-F238E27FC236}">
                <a16:creationId xmlns="" xmlns:a16="http://schemas.microsoft.com/office/drawing/2014/main" id="{8C56DE52-C965-5040-B01E-C90E7994C9E7}"/>
              </a:ext>
            </a:extLst>
          </p:cNvPr>
          <p:cNvSpPr/>
          <p:nvPr/>
        </p:nvSpPr>
        <p:spPr>
          <a:xfrm rot="16200000">
            <a:off x="2934128" y="3447284"/>
            <a:ext cx="357955" cy="28567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0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934278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grids, then complete the sentences below.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5195887"/>
            <a:ext cx="4976813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goat has moved </a:t>
            </a:r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left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one space.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2B80EC8-7347-244D-A934-B81BB32D24CA}"/>
              </a:ext>
            </a:extLst>
          </p:cNvPr>
          <p:cNvSpPr/>
          <p:nvPr/>
        </p:nvSpPr>
        <p:spPr>
          <a:xfrm>
            <a:off x="6376987" y="5195887"/>
            <a:ext cx="4976813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goat has moved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backwards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three spaces.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4980817-CB3D-754F-B10E-631521DB6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913" y="2786357"/>
            <a:ext cx="2160000" cy="2160000"/>
          </a:xfrm>
          <a:prstGeom prst="rect">
            <a:avLst/>
          </a:prstGeom>
        </p:spPr>
      </p:pic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D7454624-B144-FB4E-83A1-36C80A6353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171" y="2786357"/>
            <a:ext cx="540000" cy="540000"/>
          </a:xfrm>
          <a:prstGeom prst="rect">
            <a:avLst/>
          </a:prstGeom>
        </p:spPr>
      </p:pic>
      <p:sp>
        <p:nvSpPr>
          <p:cNvPr id="11" name="Up Arrow 10">
            <a:extLst>
              <a:ext uri="{FF2B5EF4-FFF2-40B4-BE49-F238E27FC236}">
                <a16:creationId xmlns="" xmlns:a16="http://schemas.microsoft.com/office/drawing/2014/main" id="{958C460D-95F7-9B4C-969F-928A7CE9C1A5}"/>
              </a:ext>
            </a:extLst>
          </p:cNvPr>
          <p:cNvSpPr/>
          <p:nvPr/>
        </p:nvSpPr>
        <p:spPr>
          <a:xfrm rot="10800000">
            <a:off x="8443193" y="3380447"/>
            <a:ext cx="357955" cy="136855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A74E98-8973-3640-9148-95562EFD0E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087" y="2780705"/>
            <a:ext cx="2160000" cy="2160000"/>
          </a:xfrm>
          <a:prstGeom prst="rect">
            <a:avLst/>
          </a:prstGeom>
        </p:spPr>
      </p:pic>
      <p:pic>
        <p:nvPicPr>
          <p:cNvPr id="13" name="Picture 1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59D82DDF-8925-6941-A370-3F681E9CED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606" y="3326357"/>
            <a:ext cx="540000" cy="540000"/>
          </a:xfrm>
          <a:prstGeom prst="rect">
            <a:avLst/>
          </a:prstGeom>
        </p:spPr>
      </p:pic>
      <p:sp>
        <p:nvSpPr>
          <p:cNvPr id="14" name="Up Arrow 13">
            <a:extLst>
              <a:ext uri="{FF2B5EF4-FFF2-40B4-BE49-F238E27FC236}">
                <a16:creationId xmlns="" xmlns:a16="http://schemas.microsoft.com/office/drawing/2014/main" id="{8C56DE52-C965-5040-B01E-C90E7994C9E7}"/>
              </a:ext>
            </a:extLst>
          </p:cNvPr>
          <p:cNvSpPr/>
          <p:nvPr/>
        </p:nvSpPr>
        <p:spPr>
          <a:xfrm rot="16200000">
            <a:off x="2934128" y="3447284"/>
            <a:ext cx="357955" cy="28567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91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800" y="3224860"/>
            <a:ext cx="540000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 rot="10800000">
            <a:off x="4369913" y="4331008"/>
            <a:ext cx="357955" cy="36456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16200000">
            <a:off x="10203453" y="2834039"/>
            <a:ext cx="357955" cy="129061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1 space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</p:spTree>
    <p:extLst>
      <p:ext uri="{BB962C8B-B14F-4D97-AF65-F5344CB8AC3E}">
        <p14:creationId xmlns:p14="http://schemas.microsoft.com/office/powerpoint/2010/main" val="244566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800" y="3224860"/>
            <a:ext cx="540000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 rot="10800000">
            <a:off x="4369913" y="4331008"/>
            <a:ext cx="357955" cy="36456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16200000">
            <a:off x="10203453" y="2834039"/>
            <a:ext cx="357955" cy="129061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1 space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78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terms like “forwards”, “backwards”, “up”, “down”, “left” and “right” to describe an object’s movement in straight lines on a grid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terms like “forwards”, “backwards”, “up”, “down”, “left” and “right” to describe an object’s movement in straight lines on a grid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800" y="3224860"/>
            <a:ext cx="540000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 rot="10800000">
            <a:off x="4369913" y="4331008"/>
            <a:ext cx="357955" cy="36456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16200000">
            <a:off x="10203453" y="2834039"/>
            <a:ext cx="357955" cy="129061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1 space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3984F83-E8AB-4948-A9CA-C5BD241531EF}"/>
              </a:ext>
            </a:extLst>
          </p:cNvPr>
          <p:cNvCxnSpPr>
            <a:cxnSpLocks/>
            <a:stCxn id="41" idx="0"/>
            <a:endCxn id="27" idx="2"/>
          </p:cNvCxnSpPr>
          <p:nvPr/>
        </p:nvCxnSpPr>
        <p:spPr>
          <a:xfrm flipV="1">
            <a:off x="4727868" y="4844860"/>
            <a:ext cx="2955244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807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800" y="3224860"/>
            <a:ext cx="540000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 rot="10800000">
            <a:off x="4369913" y="4331008"/>
            <a:ext cx="357955" cy="36456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16200000">
            <a:off x="10203453" y="2834039"/>
            <a:ext cx="357955" cy="129061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1 space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3984F83-E8AB-4948-A9CA-C5BD241531EF}"/>
              </a:ext>
            </a:extLst>
          </p:cNvPr>
          <p:cNvCxnSpPr>
            <a:cxnSpLocks/>
            <a:stCxn id="41" idx="0"/>
            <a:endCxn id="27" idx="2"/>
          </p:cNvCxnSpPr>
          <p:nvPr/>
        </p:nvCxnSpPr>
        <p:spPr>
          <a:xfrm flipV="1">
            <a:off x="4727868" y="4844860"/>
            <a:ext cx="2955244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A98674E-1E02-5847-B26C-FE06F10D778B}"/>
              </a:ext>
            </a:extLst>
          </p:cNvPr>
          <p:cNvCxnSpPr>
            <a:cxnSpLocks/>
          </p:cNvCxnSpPr>
          <p:nvPr/>
        </p:nvCxnSpPr>
        <p:spPr>
          <a:xfrm flipV="1">
            <a:off x="7618676" y="4827681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365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800" y="3224860"/>
            <a:ext cx="540000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 rot="10800000">
            <a:off x="4369913" y="4331008"/>
            <a:ext cx="357955" cy="36456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16200000">
            <a:off x="10203453" y="2834039"/>
            <a:ext cx="357955" cy="129061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1 space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3984F83-E8AB-4948-A9CA-C5BD241531EF}"/>
              </a:ext>
            </a:extLst>
          </p:cNvPr>
          <p:cNvCxnSpPr>
            <a:cxnSpLocks/>
            <a:stCxn id="41" idx="0"/>
            <a:endCxn id="27" idx="2"/>
          </p:cNvCxnSpPr>
          <p:nvPr/>
        </p:nvCxnSpPr>
        <p:spPr>
          <a:xfrm flipV="1">
            <a:off x="4727868" y="4844860"/>
            <a:ext cx="2955244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A98674E-1E02-5847-B26C-FE06F10D778B}"/>
              </a:ext>
            </a:extLst>
          </p:cNvPr>
          <p:cNvCxnSpPr>
            <a:cxnSpLocks/>
          </p:cNvCxnSpPr>
          <p:nvPr/>
        </p:nvCxnSpPr>
        <p:spPr>
          <a:xfrm flipV="1">
            <a:off x="7618676" y="4827681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272E227-DEC2-2146-99D6-8C59139B9875}"/>
              </a:ext>
            </a:extLst>
          </p:cNvPr>
          <p:cNvCxnSpPr>
            <a:cxnSpLocks/>
          </p:cNvCxnSpPr>
          <p:nvPr/>
        </p:nvCxnSpPr>
        <p:spPr>
          <a:xfrm>
            <a:off x="1918200" y="4844860"/>
            <a:ext cx="8844535" cy="883853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190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73" y="4223593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10827" y="3216271"/>
            <a:ext cx="474497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111" y="2719184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>
            <a:off x="4904495" y="3429000"/>
            <a:ext cx="357955" cy="822688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10800000">
            <a:off x="7214265" y="3286217"/>
            <a:ext cx="357955" cy="139699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5400000">
            <a:off x="10865450" y="3054086"/>
            <a:ext cx="357955" cy="87024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</p:spTree>
    <p:extLst>
      <p:ext uri="{BB962C8B-B14F-4D97-AF65-F5344CB8AC3E}">
        <p14:creationId xmlns:p14="http://schemas.microsoft.com/office/powerpoint/2010/main" val="2823767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73" y="4223593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10827" y="3216271"/>
            <a:ext cx="474497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111" y="2719184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>
            <a:off x="4904495" y="3429000"/>
            <a:ext cx="357955" cy="822688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10800000">
            <a:off x="7214265" y="3286217"/>
            <a:ext cx="357955" cy="139699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5400000">
            <a:off x="10865450" y="3054086"/>
            <a:ext cx="357955" cy="87024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272E227-DEC2-2146-99D6-8C59139B9875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918200" y="4844860"/>
            <a:ext cx="2809668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845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73" y="4223593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10827" y="3216271"/>
            <a:ext cx="474497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111" y="2719184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>
            <a:off x="4904495" y="3429000"/>
            <a:ext cx="357955" cy="822688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10800000">
            <a:off x="7214265" y="3286217"/>
            <a:ext cx="357955" cy="139699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5400000">
            <a:off x="10865450" y="3054086"/>
            <a:ext cx="357955" cy="87024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272E227-DEC2-2146-99D6-8C59139B9875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918200" y="4844860"/>
            <a:ext cx="2809668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689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73" y="4223593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10827" y="3216271"/>
            <a:ext cx="474497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111" y="2719184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>
            <a:off x="4904495" y="3429000"/>
            <a:ext cx="357955" cy="822688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10800000">
            <a:off x="7214265" y="3286217"/>
            <a:ext cx="357955" cy="139699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5400000">
            <a:off x="10865450" y="3054086"/>
            <a:ext cx="357955" cy="87024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3984F83-E8AB-4948-A9CA-C5BD241531EF}"/>
              </a:ext>
            </a:extLst>
          </p:cNvPr>
          <p:cNvCxnSpPr>
            <a:cxnSpLocks/>
            <a:stCxn id="44" idx="0"/>
            <a:endCxn id="27" idx="2"/>
          </p:cNvCxnSpPr>
          <p:nvPr/>
        </p:nvCxnSpPr>
        <p:spPr>
          <a:xfrm flipH="1" flipV="1">
            <a:off x="7683112" y="4844860"/>
            <a:ext cx="3012691" cy="896083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272E227-DEC2-2146-99D6-8C59139B9875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918200" y="4844860"/>
            <a:ext cx="2809668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150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73" y="4223593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10827" y="3216271"/>
            <a:ext cx="474497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111" y="2719184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>
            <a:off x="4904495" y="3429000"/>
            <a:ext cx="357955" cy="822688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10800000">
            <a:off x="7214265" y="3286217"/>
            <a:ext cx="357955" cy="139699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5400000">
            <a:off x="10865450" y="3054086"/>
            <a:ext cx="357955" cy="87024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3984F83-E8AB-4948-A9CA-C5BD241531EF}"/>
              </a:ext>
            </a:extLst>
          </p:cNvPr>
          <p:cNvCxnSpPr>
            <a:cxnSpLocks/>
            <a:stCxn id="44" idx="0"/>
            <a:endCxn id="27" idx="2"/>
          </p:cNvCxnSpPr>
          <p:nvPr/>
        </p:nvCxnSpPr>
        <p:spPr>
          <a:xfrm flipH="1" flipV="1">
            <a:off x="7683112" y="4844860"/>
            <a:ext cx="3012691" cy="896083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A98674E-1E02-5847-B26C-FE06F10D778B}"/>
              </a:ext>
            </a:extLst>
          </p:cNvPr>
          <p:cNvCxnSpPr>
            <a:cxnSpLocks/>
          </p:cNvCxnSpPr>
          <p:nvPr/>
        </p:nvCxnSpPr>
        <p:spPr>
          <a:xfrm flipV="1">
            <a:off x="7618676" y="4827681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272E227-DEC2-2146-99D6-8C59139B9875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918200" y="4844860"/>
            <a:ext cx="2809668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113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arrows on the grid to show: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goat moving backwards two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rooster moving right three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parrot moving forward one space.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penguin moving left by one space.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EFAED23-BDA4-144C-8812-74E814A88A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pic>
        <p:nvPicPr>
          <p:cNvPr id="21" name="Picture 20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AD2BF509-1199-EE49-94F2-50A955E313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4924539"/>
            <a:ext cx="1117486" cy="1117486"/>
          </a:xfrm>
          <a:prstGeom prst="rect">
            <a:avLst/>
          </a:prstGeom>
        </p:spPr>
      </p:pic>
      <p:pic>
        <p:nvPicPr>
          <p:cNvPr id="22" name="Picture 21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FE147959-AC3D-2247-B7CF-C25FE2378B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715" y="1689847"/>
            <a:ext cx="1073851" cy="1073851"/>
          </a:xfrm>
          <a:prstGeom prst="rect">
            <a:avLst/>
          </a:prstGeom>
        </p:spPr>
      </p:pic>
      <p:pic>
        <p:nvPicPr>
          <p:cNvPr id="23" name="Picture 22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3DBB64FF-91B6-4E4D-AF40-6EE58EB546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975" y="2859231"/>
            <a:ext cx="984887" cy="984887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C285FA5-00BA-3442-AE23-38805C6A91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682" y="3858102"/>
            <a:ext cx="1079884" cy="10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86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arrows on the grid to show: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goat moving backwards two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rooster moving right three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parrot moving forward one space.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penguin moving left by one space.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EFAED23-BDA4-144C-8812-74E814A88A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pic>
        <p:nvPicPr>
          <p:cNvPr id="21" name="Picture 20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AD2BF509-1199-EE49-94F2-50A955E313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4924539"/>
            <a:ext cx="1117486" cy="1117486"/>
          </a:xfrm>
          <a:prstGeom prst="rect">
            <a:avLst/>
          </a:prstGeom>
        </p:spPr>
      </p:pic>
      <p:pic>
        <p:nvPicPr>
          <p:cNvPr id="22" name="Picture 21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FE147959-AC3D-2247-B7CF-C25FE2378B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715" y="1689847"/>
            <a:ext cx="1073851" cy="1073851"/>
          </a:xfrm>
          <a:prstGeom prst="rect">
            <a:avLst/>
          </a:prstGeom>
        </p:spPr>
      </p:pic>
      <p:pic>
        <p:nvPicPr>
          <p:cNvPr id="23" name="Picture 22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3DBB64FF-91B6-4E4D-AF40-6EE58EB546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975" y="2859231"/>
            <a:ext cx="984887" cy="984887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C285FA5-00BA-3442-AE23-38805C6A91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682" y="3858102"/>
            <a:ext cx="1079884" cy="1079884"/>
          </a:xfrm>
          <a:prstGeom prst="rect">
            <a:avLst/>
          </a:prstGeom>
        </p:spPr>
      </p:pic>
      <p:sp>
        <p:nvSpPr>
          <p:cNvPr id="9" name="Up Arrow 8">
            <a:extLst>
              <a:ext uri="{FF2B5EF4-FFF2-40B4-BE49-F238E27FC236}">
                <a16:creationId xmlns="" xmlns:a16="http://schemas.microsoft.com/office/drawing/2014/main" id="{13DBB41A-9ED2-AA43-B236-E24580527A30}"/>
              </a:ext>
            </a:extLst>
          </p:cNvPr>
          <p:cNvSpPr/>
          <p:nvPr/>
        </p:nvSpPr>
        <p:spPr>
          <a:xfrm>
            <a:off x="7807440" y="2168434"/>
            <a:ext cx="357955" cy="532467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>
            <a:extLst>
              <a:ext uri="{FF2B5EF4-FFF2-40B4-BE49-F238E27FC236}">
                <a16:creationId xmlns="" xmlns:a16="http://schemas.microsoft.com/office/drawing/2014/main" id="{0C5FA0B2-3729-E04B-8ACD-7818E083F463}"/>
              </a:ext>
            </a:extLst>
          </p:cNvPr>
          <p:cNvSpPr/>
          <p:nvPr/>
        </p:nvSpPr>
        <p:spPr>
          <a:xfrm rot="10800000">
            <a:off x="8889661" y="2896532"/>
            <a:ext cx="357955" cy="1675467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>
            <a:extLst>
              <a:ext uri="{FF2B5EF4-FFF2-40B4-BE49-F238E27FC236}">
                <a16:creationId xmlns="" xmlns:a16="http://schemas.microsoft.com/office/drawing/2014/main" id="{6D29AB4E-1CF4-8345-969D-6D882260F1CB}"/>
              </a:ext>
            </a:extLst>
          </p:cNvPr>
          <p:cNvSpPr/>
          <p:nvPr/>
        </p:nvSpPr>
        <p:spPr>
          <a:xfrm rot="5400000">
            <a:off x="9794434" y="4248764"/>
            <a:ext cx="357955" cy="2469036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Up Arrow 11">
            <a:extLst>
              <a:ext uri="{FF2B5EF4-FFF2-40B4-BE49-F238E27FC236}">
                <a16:creationId xmlns="" xmlns:a16="http://schemas.microsoft.com/office/drawing/2014/main" id="{6F7F57D4-0D16-3147-8C91-124AE6EF31FA}"/>
              </a:ext>
            </a:extLst>
          </p:cNvPr>
          <p:cNvSpPr/>
          <p:nvPr/>
        </p:nvSpPr>
        <p:spPr>
          <a:xfrm rot="16200000">
            <a:off x="10134081" y="4131810"/>
            <a:ext cx="357955" cy="532467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8F4DEED-919C-FC47-8CD0-BB69DA65E6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28CE49A-73EC-E44B-8785-2D4BADA9A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59D64BA-CB69-DA42-8E9E-42D102E4E7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A50AA1-0719-BA49-B68E-5317954ACD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20" name="Picture 19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16CA3860-D8AC-4642-8507-3C8479292E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21" name="Picture 20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EE6EF68-E5B1-BF4E-BEB9-4C62C79D3E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4304476"/>
            <a:ext cx="540000" cy="540000"/>
          </a:xfrm>
          <a:prstGeom prst="rect">
            <a:avLst/>
          </a:prstGeom>
        </p:spPr>
      </p:pic>
      <p:pic>
        <p:nvPicPr>
          <p:cNvPr id="22" name="Picture 21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B241AE24-E1B3-974C-9E19-CF4D62E6B3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0B7BC6F-E880-744C-99F8-110402CD38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24" name="Up Arrow 23">
            <a:extLst>
              <a:ext uri="{FF2B5EF4-FFF2-40B4-BE49-F238E27FC236}">
                <a16:creationId xmlns="" xmlns:a16="http://schemas.microsoft.com/office/drawing/2014/main" id="{F29FE8C2-75C0-AF40-A838-15A12CC5EF91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>
            <a:extLst>
              <a:ext uri="{FF2B5EF4-FFF2-40B4-BE49-F238E27FC236}">
                <a16:creationId xmlns="" xmlns:a16="http://schemas.microsoft.com/office/drawing/2014/main" id="{4FFAF911-C4B8-B946-BD0E-F0808434217B}"/>
              </a:ext>
            </a:extLst>
          </p:cNvPr>
          <p:cNvSpPr/>
          <p:nvPr/>
        </p:nvSpPr>
        <p:spPr>
          <a:xfrm>
            <a:off x="4369914" y="2880191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>
            <a:extLst>
              <a:ext uri="{FF2B5EF4-FFF2-40B4-BE49-F238E27FC236}">
                <a16:creationId xmlns="" xmlns:a16="http://schemas.microsoft.com/office/drawing/2014/main" id="{C33F6D70-27D9-B144-9399-9A643E3F4E49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>
            <a:extLst>
              <a:ext uri="{FF2B5EF4-FFF2-40B4-BE49-F238E27FC236}">
                <a16:creationId xmlns="" xmlns:a16="http://schemas.microsoft.com/office/drawing/2014/main" id="{3A543C60-B3A9-8A45-90B5-5D910EBE9346}"/>
              </a:ext>
            </a:extLst>
          </p:cNvPr>
          <p:cNvSpPr/>
          <p:nvPr/>
        </p:nvSpPr>
        <p:spPr>
          <a:xfrm>
            <a:off x="9576590" y="3429000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arrows on the grid to show: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goat moving forwards two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rooster moving left three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parrot moving backwards one space.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penguin moving right by one space.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EFAED23-BDA4-144C-8812-74E814A88A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pic>
        <p:nvPicPr>
          <p:cNvPr id="21" name="Picture 20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AD2BF509-1199-EE49-94F2-50A955E313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64" y="1694964"/>
            <a:ext cx="1117486" cy="1117486"/>
          </a:xfrm>
          <a:prstGeom prst="rect">
            <a:avLst/>
          </a:prstGeom>
        </p:spPr>
      </p:pic>
      <p:pic>
        <p:nvPicPr>
          <p:cNvPr id="22" name="Picture 21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FE147959-AC3D-2247-B7CF-C25FE2378B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013" y="4924539"/>
            <a:ext cx="1073851" cy="1073851"/>
          </a:xfrm>
          <a:prstGeom prst="rect">
            <a:avLst/>
          </a:prstGeom>
        </p:spPr>
      </p:pic>
      <p:pic>
        <p:nvPicPr>
          <p:cNvPr id="23" name="Picture 22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3DBB64FF-91B6-4E4D-AF40-6EE58EB546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64" y="3966304"/>
            <a:ext cx="984887" cy="984887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6E70A42-6773-8E43-B47B-410D8247C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09105" y="3871307"/>
            <a:ext cx="1073851" cy="10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63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arrows on the grid to show: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goat moving forwards two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rooster moving left three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parrot moving backwards one space.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penguin moving right by one space.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EFAED23-BDA4-144C-8812-74E814A88A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pic>
        <p:nvPicPr>
          <p:cNvPr id="21" name="Picture 20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AD2BF509-1199-EE49-94F2-50A955E313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64" y="1694964"/>
            <a:ext cx="1117486" cy="1117486"/>
          </a:xfrm>
          <a:prstGeom prst="rect">
            <a:avLst/>
          </a:prstGeom>
        </p:spPr>
      </p:pic>
      <p:pic>
        <p:nvPicPr>
          <p:cNvPr id="22" name="Picture 21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FE147959-AC3D-2247-B7CF-C25FE2378B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013" y="4924539"/>
            <a:ext cx="1073851" cy="1073851"/>
          </a:xfrm>
          <a:prstGeom prst="rect">
            <a:avLst/>
          </a:prstGeom>
        </p:spPr>
      </p:pic>
      <p:pic>
        <p:nvPicPr>
          <p:cNvPr id="23" name="Picture 22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3DBB64FF-91B6-4E4D-AF40-6EE58EB546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64" y="3966304"/>
            <a:ext cx="984887" cy="984887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C285FA5-00BA-3442-AE23-38805C6A91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09105" y="3871307"/>
            <a:ext cx="1073851" cy="1079884"/>
          </a:xfrm>
          <a:prstGeom prst="rect">
            <a:avLst/>
          </a:prstGeom>
        </p:spPr>
      </p:pic>
      <p:sp>
        <p:nvSpPr>
          <p:cNvPr id="9" name="Up Arrow 8">
            <a:extLst>
              <a:ext uri="{FF2B5EF4-FFF2-40B4-BE49-F238E27FC236}">
                <a16:creationId xmlns="" xmlns:a16="http://schemas.microsoft.com/office/drawing/2014/main" id="{A612D9D3-2185-394F-8B05-A6771E0E7620}"/>
              </a:ext>
            </a:extLst>
          </p:cNvPr>
          <p:cNvSpPr/>
          <p:nvPr/>
        </p:nvSpPr>
        <p:spPr>
          <a:xfrm>
            <a:off x="9976961" y="3205438"/>
            <a:ext cx="357955" cy="1675467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>
            <a:extLst>
              <a:ext uri="{FF2B5EF4-FFF2-40B4-BE49-F238E27FC236}">
                <a16:creationId xmlns="" xmlns:a16="http://schemas.microsoft.com/office/drawing/2014/main" id="{5E3F79D7-062E-6D49-9F0D-B3284F9BF436}"/>
              </a:ext>
            </a:extLst>
          </p:cNvPr>
          <p:cNvSpPr/>
          <p:nvPr/>
        </p:nvSpPr>
        <p:spPr>
          <a:xfrm rot="16200000">
            <a:off x="9056946" y="941485"/>
            <a:ext cx="357955" cy="2655198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>
            <a:extLst>
              <a:ext uri="{FF2B5EF4-FFF2-40B4-BE49-F238E27FC236}">
                <a16:creationId xmlns="" xmlns:a16="http://schemas.microsoft.com/office/drawing/2014/main" id="{B553B1AB-8C41-C94C-8848-5D05E7ED14CC}"/>
              </a:ext>
            </a:extLst>
          </p:cNvPr>
          <p:cNvSpPr/>
          <p:nvPr/>
        </p:nvSpPr>
        <p:spPr>
          <a:xfrm rot="10800000">
            <a:off x="11012870" y="5070923"/>
            <a:ext cx="357955" cy="532467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="" xmlns:a16="http://schemas.microsoft.com/office/drawing/2014/main" id="{293BB12F-0114-3D40-984C-009F36C14989}"/>
              </a:ext>
            </a:extLst>
          </p:cNvPr>
          <p:cNvSpPr/>
          <p:nvPr/>
        </p:nvSpPr>
        <p:spPr>
          <a:xfrm rot="5400000">
            <a:off x="8732541" y="4192513"/>
            <a:ext cx="357955" cy="532467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3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6B20103-7AD0-364D-B2D9-04404ABA13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5D67975-F540-6C44-92B6-1959C925BC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2" name="Picture 2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F922A45F-42B3-7747-BFF2-389C78CB72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644" y="3146357"/>
            <a:ext cx="720000" cy="72000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27A419B-F5BA-8346-AF89-BA9BB51775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24" name="Up Arrow 23">
            <a:extLst>
              <a:ext uri="{FF2B5EF4-FFF2-40B4-BE49-F238E27FC236}">
                <a16:creationId xmlns="" xmlns:a16="http://schemas.microsoft.com/office/drawing/2014/main" id="{68FBDFC6-DD83-2E42-B0AC-F66268E9A23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>
            <a:extLst>
              <a:ext uri="{FF2B5EF4-FFF2-40B4-BE49-F238E27FC236}">
                <a16:creationId xmlns="" xmlns:a16="http://schemas.microsoft.com/office/drawing/2014/main" id="{A97D8B66-9960-D64B-AE6A-0A20FA4A6D48}"/>
              </a:ext>
            </a:extLst>
          </p:cNvPr>
          <p:cNvSpPr/>
          <p:nvPr/>
        </p:nvSpPr>
        <p:spPr>
          <a:xfrm rot="5400000">
            <a:off x="4804199" y="2832186"/>
            <a:ext cx="357955" cy="135243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1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animals have moved three spaces.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The penguin has moved left three spaces, the horse has moved right three spaces.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644" y="3146357"/>
            <a:ext cx="720000" cy="72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 rot="5400000">
            <a:off x="4804199" y="2832186"/>
            <a:ext cx="357955" cy="135243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2792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different sets of directions can you write to get </a:t>
            </a:r>
            <a:r>
              <a:rPr lang="en-GB" sz="2200" dirty="0" err="1"/>
              <a:t>Astrobee</a:t>
            </a:r>
            <a:r>
              <a:rPr lang="en-GB" sz="2200" dirty="0"/>
              <a:t> back to Planet Earth?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69752E2-257F-394E-9327-F833E4AB3C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791" y="2253707"/>
            <a:ext cx="4317353" cy="4317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BFB75F-B1DD-DD46-BA30-E1D5E5E8C8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265" y="2458074"/>
            <a:ext cx="926756" cy="682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6392515-571B-244F-889A-13E4AA2877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64" y="3429000"/>
            <a:ext cx="989109" cy="9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57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2792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different sets of directions can you write to get </a:t>
            </a:r>
            <a:r>
              <a:rPr lang="en-GB" sz="2200" dirty="0" err="1"/>
              <a:t>Astrobee</a:t>
            </a:r>
            <a:r>
              <a:rPr lang="en-GB" sz="2200" dirty="0"/>
              <a:t> back to Planet Earth?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Example directions: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“Move down 1 space, move right 3 spaces.”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“Move right 2 spaces, move down 1 space, then move right 1 space.”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69752E2-257F-394E-9327-F833E4AB3C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791" y="2253707"/>
            <a:ext cx="4317353" cy="4317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BFB75F-B1DD-DD46-BA30-E1D5E5E8C8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265" y="2458074"/>
            <a:ext cx="926756" cy="682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6392515-571B-244F-889A-13E4AA2877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64" y="3429000"/>
            <a:ext cx="989109" cy="9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08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>
                <a:solidFill>
                  <a:srgbClr val="3273DC"/>
                </a:solidFill>
              </a:rPr>
              <a:t> directions?</a:t>
            </a: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559043" y="2797602"/>
            <a:ext cx="3277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will move three spaces to the left.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0FEBF1E-84E6-5447-BFF5-364DF4743F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145" y="1690687"/>
            <a:ext cx="3295053" cy="3295053"/>
          </a:xfrm>
          <a:prstGeom prst="rect">
            <a:avLst/>
          </a:prstGeom>
        </p:spPr>
      </p:pic>
      <p:sp>
        <p:nvSpPr>
          <p:cNvPr id="24" name="Up Arrow 23">
            <a:extLst>
              <a:ext uri="{FF2B5EF4-FFF2-40B4-BE49-F238E27FC236}">
                <a16:creationId xmlns="" xmlns:a16="http://schemas.microsoft.com/office/drawing/2014/main" id="{F9CB3011-1971-D84A-A70F-27BF8F88CC71}"/>
              </a:ext>
            </a:extLst>
          </p:cNvPr>
          <p:cNvSpPr/>
          <p:nvPr/>
        </p:nvSpPr>
        <p:spPr>
          <a:xfrm rot="5400000">
            <a:off x="10015644" y="2784646"/>
            <a:ext cx="452560" cy="1980736"/>
          </a:xfrm>
          <a:prstGeom prst="upArrow">
            <a:avLst/>
          </a:prstGeom>
          <a:solidFill>
            <a:srgbClr val="209CEE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3A7CE4A-47BD-F14E-B446-0ACA2E7C08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287" y="3513698"/>
            <a:ext cx="692163" cy="51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Although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moved three spaces, the movement is to the right </a:t>
            </a:r>
            <a:r>
              <a:rPr lang="en-GB" sz="2200" u="sng" dirty="0">
                <a:solidFill>
                  <a:srgbClr val="FF3860"/>
                </a:solidFill>
              </a:rPr>
              <a:t>not</a:t>
            </a:r>
            <a:r>
              <a:rPr lang="en-GB" sz="2200" dirty="0">
                <a:solidFill>
                  <a:srgbClr val="FF3860"/>
                </a:solidFill>
              </a:rPr>
              <a:t> to the left.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559043" y="2797602"/>
            <a:ext cx="3277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will move three spaces to the left.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0FEBF1E-84E6-5447-BFF5-364DF4743F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145" y="1690687"/>
            <a:ext cx="3295053" cy="3295053"/>
          </a:xfrm>
          <a:prstGeom prst="rect">
            <a:avLst/>
          </a:prstGeom>
        </p:spPr>
      </p:pic>
      <p:sp>
        <p:nvSpPr>
          <p:cNvPr id="24" name="Up Arrow 23">
            <a:extLst>
              <a:ext uri="{FF2B5EF4-FFF2-40B4-BE49-F238E27FC236}">
                <a16:creationId xmlns="" xmlns:a16="http://schemas.microsoft.com/office/drawing/2014/main" id="{F9CB3011-1971-D84A-A70F-27BF8F88CC71}"/>
              </a:ext>
            </a:extLst>
          </p:cNvPr>
          <p:cNvSpPr/>
          <p:nvPr/>
        </p:nvSpPr>
        <p:spPr>
          <a:xfrm rot="5400000">
            <a:off x="10015644" y="2784646"/>
            <a:ext cx="452560" cy="1980736"/>
          </a:xfrm>
          <a:prstGeom prst="upArrow">
            <a:avLst/>
          </a:prstGeom>
          <a:solidFill>
            <a:srgbClr val="209CEE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3A7CE4A-47BD-F14E-B446-0ACA2E7C08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287" y="3513698"/>
            <a:ext cx="692163" cy="51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50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terms like “forwards”, “backwards”, “up”, “down”, “left” and “right” to describe an object’s movement in straight lines on a grid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terms like “forwards”, “backwards”, “up”, “down”, “left” and “right” to describe an object’s movement in straight lines on a grid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6889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parrot doesn’t belong as it moves right by two spaces, whereas the penguin, horse and goat move forwards (or up) two spaces.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D74746C9-5D2E-F249-96A4-7E3392F9B3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92BEA8A5-9B11-614E-B020-DC99CA0AC6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2C000B5F-7303-CE40-B42E-2131CAE4CB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72" name="Picture 7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45F978A6-A92B-5D43-9EAF-EA1A218750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73" name="Picture 7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034378EB-3F92-8347-B31B-3BF130948E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4304476"/>
            <a:ext cx="540000" cy="540000"/>
          </a:xfrm>
          <a:prstGeom prst="rect">
            <a:avLst/>
          </a:prstGeom>
        </p:spPr>
      </p:pic>
      <p:pic>
        <p:nvPicPr>
          <p:cNvPr id="74" name="Picture 7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D473EBCA-2C1A-6348-9B32-9B9078702D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9C2A60FE-1094-2D43-8931-8C1425B1C8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76" name="Up Arrow 75">
            <a:extLst>
              <a:ext uri="{FF2B5EF4-FFF2-40B4-BE49-F238E27FC236}">
                <a16:creationId xmlns="" xmlns:a16="http://schemas.microsoft.com/office/drawing/2014/main" id="{105D0258-BEE0-D74A-88F1-E2D953FAE215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Up Arrow 76">
            <a:extLst>
              <a:ext uri="{FF2B5EF4-FFF2-40B4-BE49-F238E27FC236}">
                <a16:creationId xmlns="" xmlns:a16="http://schemas.microsoft.com/office/drawing/2014/main" id="{6C2DC486-10B0-9C4E-B524-CB34144FBF7E}"/>
              </a:ext>
            </a:extLst>
          </p:cNvPr>
          <p:cNvSpPr/>
          <p:nvPr/>
        </p:nvSpPr>
        <p:spPr>
          <a:xfrm>
            <a:off x="4369914" y="2880191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Up Arrow 77">
            <a:extLst>
              <a:ext uri="{FF2B5EF4-FFF2-40B4-BE49-F238E27FC236}">
                <a16:creationId xmlns="" xmlns:a16="http://schemas.microsoft.com/office/drawing/2014/main" id="{10A6E934-C70C-2441-9038-2643C3989707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Up Arrow 78">
            <a:extLst>
              <a:ext uri="{FF2B5EF4-FFF2-40B4-BE49-F238E27FC236}">
                <a16:creationId xmlns="" xmlns:a16="http://schemas.microsoft.com/office/drawing/2014/main" id="{17166AEB-C31F-994D-99FF-ED57C5A573EE}"/>
              </a:ext>
            </a:extLst>
          </p:cNvPr>
          <p:cNvSpPr/>
          <p:nvPr/>
        </p:nvSpPr>
        <p:spPr>
          <a:xfrm>
            <a:off x="9576590" y="3429000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5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 four space by four space grid.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1 has a counter or cube.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2 gives instructions like: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“Move the counter up two spaces.”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”Move the counter left one space.”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“Move the counter backwards three spaces.”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(Repeat with children acting as counters on a four by four grid drawn on the playground.)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F92B72F-D44D-E24C-B4CB-24814F6F24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515" y="1741563"/>
            <a:ext cx="1042210" cy="1060965"/>
          </a:xfrm>
          <a:prstGeom prst="rect">
            <a:avLst/>
          </a:prstGeom>
        </p:spPr>
      </p:pic>
      <p:sp>
        <p:nvSpPr>
          <p:cNvPr id="21" name="Up Arrow 20">
            <a:extLst>
              <a:ext uri="{FF2B5EF4-FFF2-40B4-BE49-F238E27FC236}">
                <a16:creationId xmlns="" xmlns:a16="http://schemas.microsoft.com/office/drawing/2014/main" id="{43123C3D-CC3F-D843-B8D1-943BF60B4123}"/>
              </a:ext>
            </a:extLst>
          </p:cNvPr>
          <p:cNvSpPr/>
          <p:nvPr/>
        </p:nvSpPr>
        <p:spPr>
          <a:xfrm rot="10800000">
            <a:off x="8784802" y="2927183"/>
            <a:ext cx="597636" cy="2744955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6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 four space by four space grid.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1 has a counter or cube.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2 gives instructions like: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“Move the counter up two spaces.”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”Move the counter left one space.”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“Move the counter backwards three spaces.”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2034CB-2A01-A84C-BD5D-945B5AF4C3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515" y="1741563"/>
            <a:ext cx="1042210" cy="1060965"/>
          </a:xfrm>
          <a:prstGeom prst="rect">
            <a:avLst/>
          </a:prstGeom>
        </p:spPr>
      </p:pic>
      <p:sp>
        <p:nvSpPr>
          <p:cNvPr id="6" name="Up Arrow 5">
            <a:extLst>
              <a:ext uri="{FF2B5EF4-FFF2-40B4-BE49-F238E27FC236}">
                <a16:creationId xmlns="" xmlns:a16="http://schemas.microsoft.com/office/drawing/2014/main" id="{8B5040BA-1CD4-534D-B45C-14437AF383A5}"/>
              </a:ext>
            </a:extLst>
          </p:cNvPr>
          <p:cNvSpPr/>
          <p:nvPr/>
        </p:nvSpPr>
        <p:spPr>
          <a:xfrm rot="10800000">
            <a:off x="8784802" y="2927183"/>
            <a:ext cx="597636" cy="2744955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1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 rot="10800000">
            <a:off x="9888776" y="2930005"/>
            <a:ext cx="597636" cy="1670570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851" y="1690686"/>
            <a:ext cx="1117486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two spaces.</a:t>
            </a:r>
          </a:p>
        </p:txBody>
      </p:sp>
    </p:spTree>
    <p:extLst>
      <p:ext uri="{BB962C8B-B14F-4D97-AF65-F5344CB8AC3E}">
        <p14:creationId xmlns:p14="http://schemas.microsoft.com/office/powerpoint/2010/main" val="14166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 rot="10800000">
            <a:off x="9888776" y="2930005"/>
            <a:ext cx="597636" cy="1670570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851" y="1690686"/>
            <a:ext cx="1117486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backwards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two spaces.</a:t>
            </a:r>
          </a:p>
        </p:txBody>
      </p:sp>
    </p:spTree>
    <p:extLst>
      <p:ext uri="{BB962C8B-B14F-4D97-AF65-F5344CB8AC3E}">
        <p14:creationId xmlns:p14="http://schemas.microsoft.com/office/powerpoint/2010/main" val="283163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 rot="16200000">
            <a:off x="9995327" y="3000429"/>
            <a:ext cx="597636" cy="614365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084" y="2748869"/>
            <a:ext cx="1117486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one space.</a:t>
            </a:r>
          </a:p>
        </p:txBody>
      </p:sp>
    </p:spTree>
    <p:extLst>
      <p:ext uri="{BB962C8B-B14F-4D97-AF65-F5344CB8AC3E}">
        <p14:creationId xmlns:p14="http://schemas.microsoft.com/office/powerpoint/2010/main" val="366851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13571</TotalTime>
  <Words>1674</Words>
  <Application>Microsoft Office PowerPoint</Application>
  <PresentationFormat>Custom</PresentationFormat>
  <Paragraphs>361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Muli</vt:lpstr>
      <vt:lpstr>Lato Light</vt:lpstr>
      <vt:lpstr>Wingdings</vt:lpstr>
      <vt:lpstr>Lato</vt:lpstr>
      <vt:lpstr>Calibri</vt:lpstr>
      <vt:lpstr>OpenDyslexicAlta</vt:lpstr>
      <vt:lpstr>Office Theme</vt:lpstr>
      <vt:lpstr>PowerPoint Presentation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683</cp:revision>
  <cp:lastPrinted>2019-06-17T16:19:05Z</cp:lastPrinted>
  <dcterms:created xsi:type="dcterms:W3CDTF">2018-08-06T08:16:18Z</dcterms:created>
  <dcterms:modified xsi:type="dcterms:W3CDTF">2021-03-19T13:53:39Z</dcterms:modified>
</cp:coreProperties>
</file>