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webextensions/taskpanes.xml" ContentType="application/vnd.ms-office.webextensiontaskpanes+xml"/>
  <Override PartName="/ppt/webextensions/webextension1.xml" ContentType="application/vnd.ms-office.webextension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320" r:id="rId2"/>
    <p:sldId id="321" r:id="rId3"/>
    <p:sldId id="372" r:id="rId4"/>
    <p:sldId id="373" r:id="rId5"/>
    <p:sldId id="374" r:id="rId6"/>
    <p:sldId id="375" r:id="rId7"/>
    <p:sldId id="376" r:id="rId8"/>
    <p:sldId id="377" r:id="rId9"/>
    <p:sldId id="378" r:id="rId10"/>
    <p:sldId id="379" r:id="rId11"/>
    <p:sldId id="380" r:id="rId12"/>
    <p:sldId id="381" r:id="rId13"/>
    <p:sldId id="382" r:id="rId14"/>
    <p:sldId id="383" r:id="rId15"/>
    <p:sldId id="384" r:id="rId16"/>
    <p:sldId id="385" r:id="rId17"/>
    <p:sldId id="386" r:id="rId18"/>
    <p:sldId id="387" r:id="rId19"/>
    <p:sldId id="388" r:id="rId20"/>
    <p:sldId id="389" r:id="rId21"/>
    <p:sldId id="390" r:id="rId22"/>
    <p:sldId id="391" r:id="rId23"/>
    <p:sldId id="392" r:id="rId24"/>
    <p:sldId id="393" r:id="rId25"/>
    <p:sldId id="394" r:id="rId26"/>
    <p:sldId id="395" r:id="rId27"/>
    <p:sldId id="396" r:id="rId28"/>
    <p:sldId id="397" r:id="rId29"/>
    <p:sldId id="398" r:id="rId30"/>
    <p:sldId id="399" r:id="rId31"/>
    <p:sldId id="400" r:id="rId32"/>
    <p:sldId id="401" r:id="rId33"/>
    <p:sldId id="402" r:id="rId34"/>
    <p:sldId id="403" r:id="rId35"/>
    <p:sldId id="404" r:id="rId36"/>
    <p:sldId id="407" r:id="rId37"/>
    <p:sldId id="408" r:id="rId38"/>
    <p:sldId id="370" r:id="rId39"/>
    <p:sldId id="405" r:id="rId40"/>
    <p:sldId id="406" r:id="rId41"/>
  </p:sldIdLst>
  <p:sldSz cx="12192000" cy="6858000"/>
  <p:notesSz cx="6858000" cy="9144000"/>
  <p:embeddedFontLst>
    <p:embeddedFont>
      <p:font typeface="OpenDyslexic" panose="00000500000000000000" pitchFamily="2" charset="0"/>
      <p:regular r:id="rId44"/>
      <p:bold r:id="rId45"/>
      <p:italic r:id="rId46"/>
      <p:boldItalic r:id="rId47"/>
    </p:embeddedFont>
    <p:embeddedFont>
      <p:font typeface="OpenDyslexicAlta" panose="00000500000000000000" pitchFamily="2" charset="0"/>
      <p:regular r:id="rId48"/>
      <p:bold r:id="rId49"/>
      <p:italic r:id="rId50"/>
      <p:boldItalic r:id="rId51"/>
    </p:embeddedFont>
    <p:embeddedFont>
      <p:font typeface="Lato Light" panose="020F0302020204030203" pitchFamily="34" charset="0"/>
      <p:regular r:id="rId52"/>
    </p:embeddedFont>
    <p:embeddedFont>
      <p:font typeface="Muli" panose="020B0604020202020204" charset="0"/>
      <p:regular r:id="rId53"/>
      <p:bold r:id="rId54"/>
      <p:italic r:id="rId55"/>
      <p:boldItalic r:id="rId56"/>
    </p:embeddedFont>
    <p:embeddedFont>
      <p:font typeface="Lato" panose="020F0502020204030203" pitchFamily="34" charset="0"/>
      <p:regular r:id="rId57"/>
      <p:bold r:id="rId58"/>
    </p:embeddedFont>
    <p:embeddedFont>
      <p:font typeface="Calibri" panose="020F0502020204030204" pitchFamily="34" charset="0"/>
      <p:regular r:id="rId59"/>
      <p:bold r:id="rId60"/>
      <p:italic r:id="rId61"/>
      <p:boldItalic r:id="rId6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860"/>
    <a:srgbClr val="FFDD57"/>
    <a:srgbClr val="23D160"/>
    <a:srgbClr val="3273DC"/>
    <a:srgbClr val="7957D5"/>
    <a:srgbClr val="209CEE"/>
    <a:srgbClr val="000000"/>
    <a:srgbClr val="121212"/>
    <a:srgbClr val="44A6ED"/>
    <a:srgbClr val="A4BF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176" autoAdjust="0"/>
    <p:restoredTop sz="87926" autoAdjust="0"/>
  </p:normalViewPr>
  <p:slideViewPr>
    <p:cSldViewPr snapToGrid="0" snapToObjects="1">
      <p:cViewPr varScale="1">
        <p:scale>
          <a:sx n="60" d="100"/>
          <a:sy n="60" d="100"/>
        </p:scale>
        <p:origin x="-564" y="-96"/>
      </p:cViewPr>
      <p:guideLst>
        <p:guide orient="horz" pos="2160"/>
        <p:guide pos="3817"/>
      </p:guideLst>
    </p:cSldViewPr>
  </p:slideViewPr>
  <p:outlineViewPr>
    <p:cViewPr>
      <p:scale>
        <a:sx n="33" d="100"/>
        <a:sy n="33" d="100"/>
      </p:scale>
      <p:origin x="0" y="-65296"/>
    </p:cViewPr>
  </p:outlineViewPr>
  <p:notesTextViewPr>
    <p:cViewPr>
      <p:scale>
        <a:sx n="65" d="100"/>
        <a:sy n="6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18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59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1.fntdata"/><Relationship Id="rId62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font" Target="fonts/font17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359319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GB"/>
              <a:t>10/07/2019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/>
              <a:t>Place Value Lesson 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7C66A0-413B-D942-BD25-0759297794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5309553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41284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8675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00451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66181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5351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30752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69930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8914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36518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35685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4885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75333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96152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74576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02225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93257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43791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98957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0666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60943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10717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67038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660050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32554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899236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57233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796916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462570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8037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250661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43213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2949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52071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91744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04706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14260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6491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xmlns="" id="{B2F3C88D-BF6E-6D4C-9A25-CACB03AA20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17911" y="6244985"/>
            <a:ext cx="3369375" cy="36933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1D45BA0-7B16-364F-96FA-7CCD74809633}"/>
              </a:ext>
            </a:extLst>
          </p:cNvPr>
          <p:cNvSpPr txBox="1"/>
          <p:nvPr userDrawn="1"/>
        </p:nvSpPr>
        <p:spPr>
          <a:xfrm>
            <a:off x="3283162" y="6261027"/>
            <a:ext cx="717425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600" b="1" i="0" dirty="0">
                <a:solidFill>
                  <a:schemeClr val="bg1"/>
                </a:solidFill>
                <a:latin typeface="Muli" pitchFamily="2" charset="77"/>
              </a:rPr>
              <a:t>Unit: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xmlns="" id="{204E8ED3-ED92-2F44-AA0C-C350097398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01412" y="6244985"/>
            <a:ext cx="641969" cy="36933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43EE4B3-C0E4-AE42-921D-72A75F2D0332}"/>
              </a:ext>
            </a:extLst>
          </p:cNvPr>
          <p:cNvSpPr txBox="1"/>
          <p:nvPr userDrawn="1"/>
        </p:nvSpPr>
        <p:spPr>
          <a:xfrm>
            <a:off x="10038030" y="6261027"/>
            <a:ext cx="963382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600" b="1" i="0" dirty="0">
                <a:solidFill>
                  <a:schemeClr val="bg1"/>
                </a:solidFill>
                <a:latin typeface="Muli" pitchFamily="2" charset="77"/>
              </a:rPr>
              <a:t>Lesson: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555FC76-808A-0046-94B4-D7D729C67DD3}"/>
              </a:ext>
            </a:extLst>
          </p:cNvPr>
          <p:cNvSpPr txBox="1"/>
          <p:nvPr userDrawn="1"/>
        </p:nvSpPr>
        <p:spPr>
          <a:xfrm>
            <a:off x="236893" y="6261027"/>
            <a:ext cx="787235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600" b="1" i="0" dirty="0">
                <a:solidFill>
                  <a:schemeClr val="bg1"/>
                </a:solidFill>
                <a:latin typeface="Muli" pitchFamily="2" charset="77"/>
              </a:rPr>
              <a:t>Term: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5F8ED0D7-1D3B-EA40-89A6-FE5BFCF679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5020" y="6247672"/>
            <a:ext cx="2213630" cy="366645"/>
          </a:xfrm>
        </p:spPr>
        <p:txBody>
          <a:bodyPr anchor="b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Muli" pitchFamily="2" charset="77"/>
              </a:defRPr>
            </a:lvl1pPr>
            <a:lvl2pPr>
              <a:defRPr sz="1800">
                <a:solidFill>
                  <a:schemeClr val="bg1"/>
                </a:solidFill>
                <a:latin typeface="Muli" pitchFamily="2" charset="77"/>
              </a:defRPr>
            </a:lvl2pPr>
            <a:lvl3pPr>
              <a:defRPr sz="1800">
                <a:solidFill>
                  <a:schemeClr val="bg1"/>
                </a:solidFill>
                <a:latin typeface="Muli" pitchFamily="2" charset="77"/>
              </a:defRPr>
            </a:lvl3pPr>
            <a:lvl4pPr>
              <a:defRPr sz="1800">
                <a:solidFill>
                  <a:schemeClr val="bg1"/>
                </a:solidFill>
                <a:latin typeface="Muli" pitchFamily="2" charset="77"/>
              </a:defRPr>
            </a:lvl4pPr>
            <a:lvl5pPr>
              <a:defRPr sz="1800">
                <a:solidFill>
                  <a:schemeClr val="bg1"/>
                </a:solidFill>
                <a:latin typeface="Muli" pitchFamily="2" charset="77"/>
              </a:defRPr>
            </a:lvl5pPr>
          </a:lstStyle>
          <a:p>
            <a:pPr lvl="0"/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1961826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2764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9809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4044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77579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4426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7926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821396605"/>
              </p:ext>
            </p:extLst>
          </p:nvPr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562970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077034169"/>
              </p:ext>
            </p:extLst>
          </p:nvPr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787758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3990141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701400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739744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18/03/2021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6327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3537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2335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1597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0" r:id="rId4"/>
    <p:sldLayoutId id="2147483664" r:id="rId5"/>
    <p:sldLayoutId id="2147483662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tif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tif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en-GB" dirty="0" smtClean="0"/>
              <a:t>Stage 2</a:t>
            </a:r>
            <a:endParaRPr lang="en-GB" dirty="0" smtClean="0"/>
          </a:p>
          <a:p>
            <a:r>
              <a:rPr lang="en-GB" dirty="0" smtClean="0"/>
              <a:t>Term </a:t>
            </a:r>
            <a:r>
              <a:rPr lang="en-GB" dirty="0"/>
              <a:t>2 - Block 1 - Multiplication and </a:t>
            </a:r>
            <a:r>
              <a:rPr lang="en-GB" dirty="0" smtClean="0"/>
              <a:t>Division</a:t>
            </a:r>
          </a:p>
          <a:p>
            <a:r>
              <a:rPr lang="en-GB" dirty="0" smtClean="0"/>
              <a:t>Lesson </a:t>
            </a:r>
            <a:r>
              <a:rPr lang="en-GB" dirty="0"/>
              <a:t>1 - To be able to make equal groups by sharing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6096D93-4A8A-F349-8E04-EC67E07A6F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17911" y="6221692"/>
            <a:ext cx="3369375" cy="369332"/>
          </a:xfrm>
        </p:spPr>
        <p:txBody>
          <a:bodyPr>
            <a:normAutofit fontScale="85000" lnSpcReduction="10000"/>
          </a:bodyPr>
          <a:lstStyle/>
          <a:p>
            <a:r>
              <a:rPr lang="en-GB" dirty="0"/>
              <a:t>Block 1 – Multiplication and Division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BE0A8668-F4BF-FD46-97FE-DF79A2E595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0C74A61-CF8A-0745-B69B-DD1646654F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711559" y="331200"/>
            <a:ext cx="21288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smtClean="0">
                <a:solidFill>
                  <a:schemeClr val="bg1"/>
                </a:solidFill>
              </a:rPr>
              <a:t>Quiz:</a:t>
            </a:r>
            <a:r>
              <a:rPr lang="en-GB" sz="2000" b="1" dirty="0" smtClean="0">
                <a:solidFill>
                  <a:schemeClr val="bg1"/>
                </a:solidFill>
              </a:rPr>
              <a:t> </a:t>
            </a:r>
            <a:r>
              <a:rPr lang="en-GB" sz="2000" b="1" dirty="0">
                <a:solidFill>
                  <a:schemeClr val="bg1"/>
                </a:solidFill>
              </a:rPr>
              <a:t>QOZICRM</a:t>
            </a:r>
            <a:endParaRPr lang="en-GB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2855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46983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Share the counters equally between each of the ten frames and complete the sentences below: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1AD33BA9-CD1D-BC46-A578-E9846C9C31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1825625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2C9A76EE-76D2-144C-9965-C50DEFA316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1825625"/>
            <a:ext cx="719137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169ECFC1-9931-7D45-8DC5-DCCD7C70A0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1825625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ABDBEBAE-AB26-3E40-8FFD-B97BA0D38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1825625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0429F001-592B-DE40-8B1D-67B0C2F6C6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2544763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C2DF4945-B108-3648-8FF3-4969221E3E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2544763"/>
            <a:ext cx="719137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EB28245F-1BE6-9341-9A07-76340CD1A6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2544763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4B1F3198-2016-364C-AC65-E60E02960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2544763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24640238-DB51-F04A-9025-C85F58C45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1825625"/>
            <a:ext cx="719138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2E2ED586-8C3B-8343-9678-5E469D5F6C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2544763"/>
            <a:ext cx="719138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3A6BB66D-C138-264A-9885-F481AB3793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1031" y="4099026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xmlns="" id="{4A1D7849-2C51-7E4D-9341-6D5781528F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2490" y="3464478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xmlns="" id="{A882876A-4A6E-9F4D-8719-1B381AC5B9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2731" y="4190102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DEE37B16-ADF6-4445-8996-B863F83381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F643A87C-37D9-4F41-9092-E7C62639BF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5053012"/>
            <a:ext cx="719137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DE6B6F11-F161-714D-AF27-7885927B79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1265D05E-6A53-894A-84C0-2C4299BB2F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8F0300B0-75AF-B745-A372-EE8E7F4EF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A55A80E3-7DA8-9146-8E19-C0860CE384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5772150"/>
            <a:ext cx="719137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681EA5B8-112B-4E40-B97B-BF737DE76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22FA9626-434C-434E-9B60-F769DEF9C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xmlns="" id="{2698DAC7-C196-E147-8BFD-7C2AC3F26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5053012"/>
            <a:ext cx="719138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xmlns="" id="{50EF79DB-6296-8A43-8ACC-485C8A41E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5772150"/>
            <a:ext cx="719138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xmlns="" id="{A3ED161B-30EC-8444-B555-B158741D2F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8184" y="3422889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xmlns="" id="{5BB50844-F90A-5B4C-B0F8-7E8E1345BD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51281" y="3489118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xmlns="" id="{A6FE436A-F4D4-7C4A-8EE8-45DA134E59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55126" y="4212258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xmlns="" id="{51A1A73E-57AA-544C-B84F-07F1B9A86173}"/>
              </a:ext>
            </a:extLst>
          </p:cNvPr>
          <p:cNvSpPr/>
          <p:nvPr/>
        </p:nvSpPr>
        <p:spPr>
          <a:xfrm>
            <a:off x="838198" y="3332254"/>
            <a:ext cx="6092689" cy="13255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In total, there are _ counters.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_ ten frames. 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_ counters in each ten frame.</a:t>
            </a:r>
            <a:endParaRPr lang="en-US" sz="2000" dirty="0">
              <a:solidFill>
                <a:srgbClr val="FF3860"/>
              </a:solidFill>
              <a:latin typeface="OpenDyslexicAlta" pitchFamily="2" charset="77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132AC4B1-80DE-6547-9A69-72F0D987A5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7085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C1883E94-2499-5847-B3A8-FAC0223FEE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7810" y="5053012"/>
            <a:ext cx="719137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576D6AC8-1694-9444-9698-685F65E26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6947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EDD2B773-2117-194B-BF82-1A63CABCF2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7672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E794AD8B-3593-2D4C-B78D-4855FD6780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7085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F9A1D765-FCDC-2B4E-A9AD-12A1E65733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7810" y="5772150"/>
            <a:ext cx="719137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7459AA05-1AF7-F143-99D4-E95A9E650E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6947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C207AAD9-EE85-374B-A5F5-EDAE6B4DC6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7672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2B05593B-4958-5D45-AFE5-3B3BBEF222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8397" y="5053012"/>
            <a:ext cx="719138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85304BB3-F26C-5248-A2DA-8012AEA2B9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8397" y="5772150"/>
            <a:ext cx="719138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617408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46983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Share the counters equally between each of the ten frames and complete the sentences below: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1AD33BA9-CD1D-BC46-A578-E9846C9C31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1825625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2C9A76EE-76D2-144C-9965-C50DEFA316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1825625"/>
            <a:ext cx="719137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169ECFC1-9931-7D45-8DC5-DCCD7C70A0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1825625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ABDBEBAE-AB26-3E40-8FFD-B97BA0D38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1825625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0429F001-592B-DE40-8B1D-67B0C2F6C6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2544763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C2DF4945-B108-3648-8FF3-4969221E3E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2544763"/>
            <a:ext cx="719137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EB28245F-1BE6-9341-9A07-76340CD1A6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2544763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4B1F3198-2016-364C-AC65-E60E02960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2544763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24640238-DB51-F04A-9025-C85F58C45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1825625"/>
            <a:ext cx="719138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2E2ED586-8C3B-8343-9678-5E469D5F6C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2544763"/>
            <a:ext cx="719138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DEE37B16-ADF6-4445-8996-B863F83381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F643A87C-37D9-4F41-9092-E7C62639BF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5053012"/>
            <a:ext cx="719137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DE6B6F11-F161-714D-AF27-7885927B79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1265D05E-6A53-894A-84C0-2C4299BB2F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8F0300B0-75AF-B745-A372-EE8E7F4EF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A55A80E3-7DA8-9146-8E19-C0860CE384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5772150"/>
            <a:ext cx="719137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681EA5B8-112B-4E40-B97B-BF737DE76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22FA9626-434C-434E-9B60-F769DEF9C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xmlns="" id="{2698DAC7-C196-E147-8BFD-7C2AC3F26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5053012"/>
            <a:ext cx="719138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xmlns="" id="{50EF79DB-6296-8A43-8ACC-485C8A41E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5772150"/>
            <a:ext cx="719138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xmlns="" id="{51A1A73E-57AA-544C-B84F-07F1B9A86173}"/>
              </a:ext>
            </a:extLst>
          </p:cNvPr>
          <p:cNvSpPr/>
          <p:nvPr/>
        </p:nvSpPr>
        <p:spPr>
          <a:xfrm>
            <a:off x="838198" y="3332254"/>
            <a:ext cx="6092689" cy="13255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In total, there are _ counters.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_ ten frames. 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_ counters in each ten frame.</a:t>
            </a:r>
            <a:endParaRPr lang="en-US" sz="2000" dirty="0">
              <a:solidFill>
                <a:srgbClr val="FF3860"/>
              </a:solidFill>
              <a:latin typeface="OpenDyslexicAlta" pitchFamily="2" charset="77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132AC4B1-80DE-6547-9A69-72F0D987A5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7085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C1883E94-2499-5847-B3A8-FAC0223FEE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7810" y="5053012"/>
            <a:ext cx="719137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576D6AC8-1694-9444-9698-685F65E26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6947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EDD2B773-2117-194B-BF82-1A63CABCF2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7672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E794AD8B-3593-2D4C-B78D-4855FD6780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7085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F9A1D765-FCDC-2B4E-A9AD-12A1E65733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7810" y="5772150"/>
            <a:ext cx="719137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7459AA05-1AF7-F143-99D4-E95A9E650E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6947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C207AAD9-EE85-374B-A5F5-EDAE6B4DC6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7672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2B05593B-4958-5D45-AFE5-3B3BBEF222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8397" y="5053012"/>
            <a:ext cx="719138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85304BB3-F26C-5248-A2DA-8012AEA2B9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8397" y="5772150"/>
            <a:ext cx="719138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xmlns="" id="{23ECF67A-0C8B-7749-AC45-9D9ED0C2E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8197" y="5060398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xmlns="" id="{BE37D028-5118-5A4D-AA95-2EC8CAF137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2490" y="3464478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xmlns="" id="{57FFB0D8-0602-9347-903C-C93015C91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2731" y="4190102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xmlns="" id="{C3821BD2-1624-7C41-AE98-826F0C03A2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8184" y="3422889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xmlns="" id="{15423EBB-AEC6-2A40-94EC-7DFF72AFD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5053012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xmlns="" id="{20F47B18-71CC-EB4E-AF3F-78EB6BBB2F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1812971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433684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46983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Share the counters equally between each of the ten frames and complete the sentences below: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1AD33BA9-CD1D-BC46-A578-E9846C9C31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1825625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2C9A76EE-76D2-144C-9965-C50DEFA316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1825625"/>
            <a:ext cx="719137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169ECFC1-9931-7D45-8DC5-DCCD7C70A0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1825625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ABDBEBAE-AB26-3E40-8FFD-B97BA0D38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1825625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0429F001-592B-DE40-8B1D-67B0C2F6C6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2544763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C2DF4945-B108-3648-8FF3-4969221E3E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2544763"/>
            <a:ext cx="719137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EB28245F-1BE6-9341-9A07-76340CD1A6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2544763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4B1F3198-2016-364C-AC65-E60E02960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2544763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24640238-DB51-F04A-9025-C85F58C45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1825625"/>
            <a:ext cx="719138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2E2ED586-8C3B-8343-9678-5E469D5F6C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2544763"/>
            <a:ext cx="719138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DEE37B16-ADF6-4445-8996-B863F83381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F643A87C-37D9-4F41-9092-E7C62639BF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5053012"/>
            <a:ext cx="719137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DE6B6F11-F161-714D-AF27-7885927B79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1265D05E-6A53-894A-84C0-2C4299BB2F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8F0300B0-75AF-B745-A372-EE8E7F4EF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A55A80E3-7DA8-9146-8E19-C0860CE384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5772150"/>
            <a:ext cx="719137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681EA5B8-112B-4E40-B97B-BF737DE76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22FA9626-434C-434E-9B60-F769DEF9C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xmlns="" id="{2698DAC7-C196-E147-8BFD-7C2AC3F26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5053012"/>
            <a:ext cx="719138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xmlns="" id="{50EF79DB-6296-8A43-8ACC-485C8A41E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5772150"/>
            <a:ext cx="719138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xmlns="" id="{51A1A73E-57AA-544C-B84F-07F1B9A86173}"/>
              </a:ext>
            </a:extLst>
          </p:cNvPr>
          <p:cNvSpPr/>
          <p:nvPr/>
        </p:nvSpPr>
        <p:spPr>
          <a:xfrm>
            <a:off x="838198" y="3332254"/>
            <a:ext cx="6092689" cy="13255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In total, there are _ counters.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_ ten frames. 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_ counters in each ten frame.</a:t>
            </a:r>
            <a:endParaRPr lang="en-US" sz="2000" dirty="0">
              <a:solidFill>
                <a:srgbClr val="FF3860"/>
              </a:solidFill>
              <a:latin typeface="OpenDyslexicAlta" pitchFamily="2" charset="77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132AC4B1-80DE-6547-9A69-72F0D987A5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7085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C1883E94-2499-5847-B3A8-FAC0223FEE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7810" y="5053012"/>
            <a:ext cx="719137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576D6AC8-1694-9444-9698-685F65E26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6947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EDD2B773-2117-194B-BF82-1A63CABCF2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7672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E794AD8B-3593-2D4C-B78D-4855FD6780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7085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F9A1D765-FCDC-2B4E-A9AD-12A1E65733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7810" y="5772150"/>
            <a:ext cx="719137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7459AA05-1AF7-F143-99D4-E95A9E650E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6947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C207AAD9-EE85-374B-A5F5-EDAE6B4DC6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7672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2B05593B-4958-5D45-AFE5-3B3BBEF222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8397" y="5053012"/>
            <a:ext cx="719138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85304BB3-F26C-5248-A2DA-8012AEA2B9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8397" y="5772150"/>
            <a:ext cx="719138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xmlns="" id="{23ECF67A-0C8B-7749-AC45-9D9ED0C2E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8197" y="5060398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xmlns="" id="{BE37D028-5118-5A4D-AA95-2EC8CAF137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7335" y="5068140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xmlns="" id="{57FFB0D8-0602-9347-903C-C93015C91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51281" y="5046868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xmlns="" id="{C3821BD2-1624-7C41-AE98-826F0C03A2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0962" y="1833771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xmlns="" id="{15423EBB-AEC6-2A40-94EC-7DFF72AFD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5053012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xmlns="" id="{20F47B18-71CC-EB4E-AF3F-78EB6BBB2F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1812971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417243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46983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Share the counters equally between each of the ten frames and complete the sentences below: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1AD33BA9-CD1D-BC46-A578-E9846C9C31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1825625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2C9A76EE-76D2-144C-9965-C50DEFA316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1825625"/>
            <a:ext cx="719137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169ECFC1-9931-7D45-8DC5-DCCD7C70A0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1825625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ABDBEBAE-AB26-3E40-8FFD-B97BA0D38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1825625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0429F001-592B-DE40-8B1D-67B0C2F6C6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2544763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C2DF4945-B108-3648-8FF3-4969221E3E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2544763"/>
            <a:ext cx="719137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EB28245F-1BE6-9341-9A07-76340CD1A6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2544763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4B1F3198-2016-364C-AC65-E60E02960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2544763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24640238-DB51-F04A-9025-C85F58C45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1825625"/>
            <a:ext cx="719138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2E2ED586-8C3B-8343-9678-5E469D5F6C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2544763"/>
            <a:ext cx="719138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DEE37B16-ADF6-4445-8996-B863F83381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F643A87C-37D9-4F41-9092-E7C62639BF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5053012"/>
            <a:ext cx="719137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DE6B6F11-F161-714D-AF27-7885927B79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1265D05E-6A53-894A-84C0-2C4299BB2F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8F0300B0-75AF-B745-A372-EE8E7F4EF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A55A80E3-7DA8-9146-8E19-C0860CE384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5772150"/>
            <a:ext cx="719137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681EA5B8-112B-4E40-B97B-BF737DE76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22FA9626-434C-434E-9B60-F769DEF9C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xmlns="" id="{2698DAC7-C196-E147-8BFD-7C2AC3F26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5053012"/>
            <a:ext cx="719138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xmlns="" id="{50EF79DB-6296-8A43-8ACC-485C8A41E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5772150"/>
            <a:ext cx="719138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132AC4B1-80DE-6547-9A69-72F0D987A5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7085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C1883E94-2499-5847-B3A8-FAC0223FEE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7810" y="5053012"/>
            <a:ext cx="719137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576D6AC8-1694-9444-9698-685F65E26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6947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EDD2B773-2117-194B-BF82-1A63CABCF2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7672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E794AD8B-3593-2D4C-B78D-4855FD6780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7085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F9A1D765-FCDC-2B4E-A9AD-12A1E65733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7810" y="5772150"/>
            <a:ext cx="719137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7459AA05-1AF7-F143-99D4-E95A9E650E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6947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C207AAD9-EE85-374B-A5F5-EDAE6B4DC6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7672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2B05593B-4958-5D45-AFE5-3B3BBEF222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8397" y="5053012"/>
            <a:ext cx="719138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85304BB3-F26C-5248-A2DA-8012AEA2B9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8397" y="5772150"/>
            <a:ext cx="719138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xmlns="" id="{23ECF67A-0C8B-7749-AC45-9D9ED0C2E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8197" y="5060398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xmlns="" id="{BE37D028-5118-5A4D-AA95-2EC8CAF137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7335" y="5068140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xmlns="" id="{57FFB0D8-0602-9347-903C-C93015C91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51281" y="5046868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xmlns="" id="{C3821BD2-1624-7C41-AE98-826F0C03A2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0962" y="1833771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xmlns="" id="{15423EBB-AEC6-2A40-94EC-7DFF72AFD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5053012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xmlns="" id="{20F47B18-71CC-EB4E-AF3F-78EB6BBB2F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1812971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xmlns="" id="{18B8C148-B399-684E-BF71-5667E9A90E68}"/>
              </a:ext>
            </a:extLst>
          </p:cNvPr>
          <p:cNvSpPr/>
          <p:nvPr/>
        </p:nvSpPr>
        <p:spPr>
          <a:xfrm>
            <a:off x="838198" y="3332254"/>
            <a:ext cx="6092689" cy="13255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In total, there are </a:t>
            </a:r>
            <a:r>
              <a:rPr lang="en-US" sz="2000" u="sng" dirty="0">
                <a:solidFill>
                  <a:srgbClr val="FF3860"/>
                </a:solidFill>
                <a:latin typeface="OpenDyslexicAlta" pitchFamily="2" charset="77"/>
              </a:rPr>
              <a:t>6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 counters.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</a:t>
            </a:r>
            <a:r>
              <a:rPr lang="en-US" sz="2000" u="sng" dirty="0">
                <a:solidFill>
                  <a:srgbClr val="FF3860"/>
                </a:solidFill>
                <a:latin typeface="OpenDyslexicAlta" pitchFamily="2" charset="77"/>
              </a:rPr>
              <a:t>3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 ten frames. 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</a:t>
            </a:r>
            <a:r>
              <a:rPr lang="en-US" sz="2000" u="sng" dirty="0">
                <a:solidFill>
                  <a:srgbClr val="FF3860"/>
                </a:solidFill>
                <a:latin typeface="OpenDyslexicAlta" pitchFamily="2" charset="77"/>
              </a:rPr>
              <a:t>2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 counters in each ten frame.</a:t>
            </a:r>
            <a:endParaRPr lang="en-US" sz="2000" dirty="0">
              <a:solidFill>
                <a:srgbClr val="FF3860"/>
              </a:solidFill>
              <a:latin typeface="OpenDyslexicAlta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424650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46983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Share the cookies equally between both plates and complete the sentences below: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xmlns="" id="{51A1A73E-57AA-544C-B84F-07F1B9A86173}"/>
              </a:ext>
            </a:extLst>
          </p:cNvPr>
          <p:cNvSpPr/>
          <p:nvPr/>
        </p:nvSpPr>
        <p:spPr>
          <a:xfrm>
            <a:off x="838198" y="3332254"/>
            <a:ext cx="6092689" cy="13255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In total, there are _ cookies.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_ plates. 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_ cookies on each plate.</a:t>
            </a:r>
            <a:endParaRPr lang="en-US" sz="2000" dirty="0">
              <a:solidFill>
                <a:srgbClr val="FF3860"/>
              </a:solidFill>
              <a:latin typeface="OpenDyslexicAlta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4BE2167-A942-C240-B0EE-241BE073573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7528" y="2650435"/>
            <a:ext cx="5404472" cy="270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9162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46983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Share the cookies equally between both plates and complete the sentences below: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xmlns="" id="{51A1A73E-57AA-544C-B84F-07F1B9A86173}"/>
              </a:ext>
            </a:extLst>
          </p:cNvPr>
          <p:cNvSpPr/>
          <p:nvPr/>
        </p:nvSpPr>
        <p:spPr>
          <a:xfrm>
            <a:off x="838198" y="3332254"/>
            <a:ext cx="6092689" cy="13255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In total, there are _ cookies.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_ plates. 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_ cookies on each plate.</a:t>
            </a:r>
            <a:endParaRPr lang="en-US" sz="2000" dirty="0">
              <a:solidFill>
                <a:srgbClr val="FF3860"/>
              </a:solidFill>
              <a:latin typeface="OpenDyslexicAlta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F2D9E85-8F84-3C48-8813-820FD7B9CD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7528" y="2643917"/>
            <a:ext cx="5404472" cy="270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8226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46983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Share the cookies equally between both plates and complete the sentences below: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xmlns="" id="{51A1A73E-57AA-544C-B84F-07F1B9A86173}"/>
              </a:ext>
            </a:extLst>
          </p:cNvPr>
          <p:cNvSpPr/>
          <p:nvPr/>
        </p:nvSpPr>
        <p:spPr>
          <a:xfrm>
            <a:off x="838198" y="3332254"/>
            <a:ext cx="6092689" cy="13255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In total, there are _ cookies.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_ plates. 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_ cookies on each plate.</a:t>
            </a:r>
            <a:endParaRPr lang="en-US" sz="2000" dirty="0">
              <a:solidFill>
                <a:srgbClr val="FF3860"/>
              </a:solidFill>
              <a:latin typeface="OpenDyslexicAlta" pitchFamily="2" charset="77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5944D95-5978-484F-A19C-24423FCAD1A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7528" y="2643917"/>
            <a:ext cx="5404472" cy="270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7160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46983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Share the cookies equally between both plates and complete the sentences below: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xmlns="" id="{51A1A73E-57AA-544C-B84F-07F1B9A86173}"/>
              </a:ext>
            </a:extLst>
          </p:cNvPr>
          <p:cNvSpPr/>
          <p:nvPr/>
        </p:nvSpPr>
        <p:spPr>
          <a:xfrm>
            <a:off x="838198" y="3332254"/>
            <a:ext cx="6092689" cy="13255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In total, there are _ cookies.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_ plates. 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_ cookies on each plate.</a:t>
            </a:r>
            <a:endParaRPr lang="en-US" sz="2000" dirty="0">
              <a:solidFill>
                <a:srgbClr val="FF3860"/>
              </a:solidFill>
              <a:latin typeface="OpenDyslexicAlta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A454732-5C04-C34D-B2A8-3DB0C7A9EF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7526" y="2643916"/>
            <a:ext cx="5404474" cy="270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0367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46983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Share the cookies equally between both plates and complete the sentences below: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xmlns="" id="{51A1A73E-57AA-544C-B84F-07F1B9A86173}"/>
              </a:ext>
            </a:extLst>
          </p:cNvPr>
          <p:cNvSpPr/>
          <p:nvPr/>
        </p:nvSpPr>
        <p:spPr>
          <a:xfrm>
            <a:off x="838198" y="3332254"/>
            <a:ext cx="6092689" cy="13255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In total, there are _ cookies.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_ plates. 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_ cookies on each plate.</a:t>
            </a:r>
            <a:endParaRPr lang="en-US" sz="2000" dirty="0">
              <a:solidFill>
                <a:srgbClr val="FF3860"/>
              </a:solidFill>
              <a:latin typeface="OpenDyslexicAlta" pitchFamily="2" charset="77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BCCE0FA-A90D-634D-8079-6327B9D328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7524" y="2643915"/>
            <a:ext cx="5404476" cy="270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8533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46983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Share the cookies equally between both plates and complete the sentences below: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xmlns="" id="{51A1A73E-57AA-544C-B84F-07F1B9A86173}"/>
              </a:ext>
            </a:extLst>
          </p:cNvPr>
          <p:cNvSpPr/>
          <p:nvPr/>
        </p:nvSpPr>
        <p:spPr>
          <a:xfrm>
            <a:off x="838198" y="3332254"/>
            <a:ext cx="6092689" cy="13255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In total, there are _ cookies.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_ plates. 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_ cookies on each plate.</a:t>
            </a:r>
            <a:endParaRPr lang="en-US" sz="2000" dirty="0">
              <a:solidFill>
                <a:srgbClr val="FF3860"/>
              </a:solidFill>
              <a:latin typeface="OpenDyslexicAlta" pitchFamily="2" charset="77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8369B4C-1588-9542-A968-13F8FC1C9AF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7524" y="2643915"/>
            <a:ext cx="5404476" cy="270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107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Success criteria: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 dirty="0"/>
              <a:t>I can use mathematical equipment and pictorial representations to make equal groups by sharing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 dirty="0"/>
              <a:t>I can explain my reasoning when using mathematical equipment and pictorial representations to make equal groups by sharing</a:t>
            </a:r>
          </a:p>
          <a:p>
            <a:pPr lvl="0">
              <a:buClr>
                <a:srgbClr val="23D160"/>
              </a:buClr>
              <a:buSzPct val="85000"/>
              <a:buFont typeface="Wingdings" pitchFamily="2" charset="2"/>
              <a:buChar char="ü"/>
            </a:pP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434688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46983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Share the cookies equally between both plates and complete the sentences below: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xmlns="" id="{51A1A73E-57AA-544C-B84F-07F1B9A86173}"/>
              </a:ext>
            </a:extLst>
          </p:cNvPr>
          <p:cNvSpPr/>
          <p:nvPr/>
        </p:nvSpPr>
        <p:spPr>
          <a:xfrm>
            <a:off x="838198" y="3332254"/>
            <a:ext cx="6092689" cy="13255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In total, there are </a:t>
            </a:r>
            <a:r>
              <a:rPr lang="en-US" sz="2000" u="sng" dirty="0">
                <a:solidFill>
                  <a:srgbClr val="FF3860"/>
                </a:solidFill>
                <a:latin typeface="OpenDyslexicAlta" pitchFamily="2" charset="77"/>
              </a:rPr>
              <a:t>10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 cookies.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</a:t>
            </a:r>
            <a:r>
              <a:rPr lang="en-US" sz="2000" u="sng" dirty="0">
                <a:solidFill>
                  <a:srgbClr val="FF3860"/>
                </a:solidFill>
                <a:latin typeface="OpenDyslexicAlta" pitchFamily="2" charset="77"/>
              </a:rPr>
              <a:t>2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 plates. 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</a:t>
            </a:r>
            <a:r>
              <a:rPr lang="en-US" sz="2000" u="sng" dirty="0">
                <a:solidFill>
                  <a:srgbClr val="FF3860"/>
                </a:solidFill>
                <a:latin typeface="OpenDyslexicAlta" pitchFamily="2" charset="77"/>
              </a:rPr>
              <a:t>5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 cookies on each plate.</a:t>
            </a:r>
            <a:endParaRPr lang="en-US" sz="2000" dirty="0">
              <a:solidFill>
                <a:srgbClr val="FF3860"/>
              </a:solidFill>
              <a:latin typeface="OpenDyslexicAlta" pitchFamily="2" charset="77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8369B4C-1588-9542-A968-13F8FC1C9AF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7524" y="2643915"/>
            <a:ext cx="5404476" cy="270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5916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45765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Activity 1: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Share the apples equally between the baskets and complete the sentences below: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/>
            </a:r>
            <a:br>
              <a:rPr lang="en-GB" sz="2200" dirty="0"/>
            </a:b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Complete sentences about 8 baskets: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xmlns="" id="{51A1A73E-57AA-544C-B84F-07F1B9A86173}"/>
              </a:ext>
            </a:extLst>
          </p:cNvPr>
          <p:cNvSpPr/>
          <p:nvPr/>
        </p:nvSpPr>
        <p:spPr>
          <a:xfrm>
            <a:off x="838198" y="3332254"/>
            <a:ext cx="6092689" cy="13255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In total, there are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 apples.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 baskets. 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 apples in each basket.</a:t>
            </a:r>
            <a:endParaRPr lang="en-US" sz="2000" dirty="0">
              <a:solidFill>
                <a:srgbClr val="FF3860"/>
              </a:solidFill>
              <a:latin typeface="OpenDyslexicAlta" pitchFamily="2" charset="77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B59F58D7-6F2B-5B4A-BC8E-9F11AF836E2F}"/>
              </a:ext>
            </a:extLst>
          </p:cNvPr>
          <p:cNvSpPr/>
          <p:nvPr/>
        </p:nvSpPr>
        <p:spPr>
          <a:xfrm>
            <a:off x="838198" y="5371710"/>
            <a:ext cx="6092689" cy="13255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In total, there are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 apples.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8 baskets. 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 apples in each basket.</a:t>
            </a:r>
            <a:endParaRPr lang="en-US" sz="2000" dirty="0">
              <a:solidFill>
                <a:srgbClr val="FF3860"/>
              </a:solidFill>
              <a:latin typeface="OpenDyslexicAlta" pitchFamily="2" charset="77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14CE408-D3C1-C34E-926D-0DE6C516BAF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6624" y="2853465"/>
            <a:ext cx="4566276" cy="228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4881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45765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Activity 1: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Share the apples equally between the baskets and complete the sentences below: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/>
            </a:r>
            <a:br>
              <a:rPr lang="en-GB" sz="2200" dirty="0"/>
            </a:b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Complete sentences about 8 baskets: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xmlns="" id="{51A1A73E-57AA-544C-B84F-07F1B9A86173}"/>
              </a:ext>
            </a:extLst>
          </p:cNvPr>
          <p:cNvSpPr/>
          <p:nvPr/>
        </p:nvSpPr>
        <p:spPr>
          <a:xfrm>
            <a:off x="838198" y="3332254"/>
            <a:ext cx="6092689" cy="13255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In total, there are </a:t>
            </a:r>
            <a:r>
              <a:rPr lang="en-US" sz="2000" u="sng" dirty="0">
                <a:solidFill>
                  <a:srgbClr val="FF3860"/>
                </a:solidFill>
                <a:latin typeface="OpenDyslexicAlta" pitchFamily="2" charset="77"/>
              </a:rPr>
              <a:t>16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 apples.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</a:t>
            </a:r>
            <a:r>
              <a:rPr lang="en-US" sz="2000" u="sng" dirty="0">
                <a:solidFill>
                  <a:srgbClr val="FF3860"/>
                </a:solidFill>
                <a:latin typeface="OpenDyslexicAlta" pitchFamily="2" charset="77"/>
              </a:rPr>
              <a:t>4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 baskets. 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</a:t>
            </a:r>
            <a:r>
              <a:rPr lang="en-US" sz="2000" u="sng" dirty="0">
                <a:solidFill>
                  <a:srgbClr val="FF3860"/>
                </a:solidFill>
                <a:latin typeface="OpenDyslexicAlta" pitchFamily="2" charset="77"/>
              </a:rPr>
              <a:t>4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 apples in each basket.</a:t>
            </a:r>
            <a:endParaRPr lang="en-US" sz="2000" dirty="0">
              <a:solidFill>
                <a:srgbClr val="FF3860"/>
              </a:solidFill>
              <a:latin typeface="OpenDyslexicAlta" pitchFamily="2" charset="77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B59F58D7-6F2B-5B4A-BC8E-9F11AF836E2F}"/>
              </a:ext>
            </a:extLst>
          </p:cNvPr>
          <p:cNvSpPr/>
          <p:nvPr/>
        </p:nvSpPr>
        <p:spPr>
          <a:xfrm>
            <a:off x="838198" y="5371710"/>
            <a:ext cx="6092689" cy="13255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In total, there are </a:t>
            </a:r>
            <a:r>
              <a:rPr lang="en-US" sz="2000" u="sng" dirty="0">
                <a:solidFill>
                  <a:srgbClr val="FF3860"/>
                </a:solidFill>
                <a:latin typeface="OpenDyslexicAlta" pitchFamily="2" charset="77"/>
              </a:rPr>
              <a:t>16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 apples.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8 baskets. 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</a:t>
            </a:r>
            <a:r>
              <a:rPr lang="en-US" sz="2000" u="sng" dirty="0">
                <a:solidFill>
                  <a:srgbClr val="FF3860"/>
                </a:solidFill>
                <a:latin typeface="OpenDyslexicAlta" pitchFamily="2" charset="77"/>
              </a:rPr>
              <a:t>2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 apples in each basket.</a:t>
            </a:r>
            <a:endParaRPr lang="en-US" sz="2000" dirty="0">
              <a:solidFill>
                <a:srgbClr val="FF3860"/>
              </a:solidFill>
              <a:latin typeface="OpenDyslexicAlta" pitchFamily="2" charset="77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9181CD3-9B36-6541-AB3F-2A5C0111F9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6623" y="2853464"/>
            <a:ext cx="4566277" cy="2283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9583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11957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Call twelve children to the front of the class.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many people would be in each group if we made:</a:t>
            </a:r>
          </a:p>
          <a:p>
            <a:pPr marL="457200" indent="-457200">
              <a:lnSpc>
                <a:spcPct val="150000"/>
              </a:lnSpc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two groups?</a:t>
            </a:r>
          </a:p>
          <a:p>
            <a:pPr marL="457200" indent="-457200">
              <a:lnSpc>
                <a:spcPct val="150000"/>
              </a:lnSpc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three groups?</a:t>
            </a:r>
          </a:p>
          <a:p>
            <a:pPr marL="457200" indent="-457200">
              <a:lnSpc>
                <a:spcPct val="150000"/>
              </a:lnSpc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four groups?</a:t>
            </a:r>
          </a:p>
          <a:p>
            <a:pPr marL="457200" indent="-457200">
              <a:lnSpc>
                <a:spcPct val="150000"/>
              </a:lnSpc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six groups?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6012A0A-E08B-B54D-8CF2-8CD86DFAE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813" y="1690688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151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11957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Call twelve children to the front of the class.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many people would be in each group if we made:</a:t>
            </a:r>
          </a:p>
          <a:p>
            <a:pPr marL="457200" indent="-457200">
              <a:lnSpc>
                <a:spcPct val="150000"/>
              </a:lnSpc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two groups? </a:t>
            </a:r>
            <a:r>
              <a:rPr lang="en-GB" sz="2200" dirty="0">
                <a:solidFill>
                  <a:srgbClr val="FF3860"/>
                </a:solidFill>
              </a:rPr>
              <a:t>Six people in each group.</a:t>
            </a:r>
          </a:p>
          <a:p>
            <a:pPr marL="457200" indent="-457200">
              <a:lnSpc>
                <a:spcPct val="150000"/>
              </a:lnSpc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three groups?</a:t>
            </a:r>
          </a:p>
          <a:p>
            <a:pPr marL="457200" indent="-457200">
              <a:lnSpc>
                <a:spcPct val="150000"/>
              </a:lnSpc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four groups?</a:t>
            </a:r>
          </a:p>
          <a:p>
            <a:pPr marL="457200" indent="-457200">
              <a:lnSpc>
                <a:spcPct val="150000"/>
              </a:lnSpc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six groups?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6012A0A-E08B-B54D-8CF2-8CD86DFAE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813" y="1690688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8337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11957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Call twelve children to the front of the class.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many people would be in each group if we made:</a:t>
            </a:r>
          </a:p>
          <a:p>
            <a:pPr marL="457200" indent="-457200">
              <a:lnSpc>
                <a:spcPct val="150000"/>
              </a:lnSpc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two groups? </a:t>
            </a:r>
            <a:r>
              <a:rPr lang="en-GB" sz="2200" dirty="0">
                <a:solidFill>
                  <a:srgbClr val="FF3860"/>
                </a:solidFill>
              </a:rPr>
              <a:t>Six people in each group.</a:t>
            </a:r>
          </a:p>
          <a:p>
            <a:pPr marL="457200" indent="-457200">
              <a:lnSpc>
                <a:spcPct val="150000"/>
              </a:lnSpc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three groups? </a:t>
            </a:r>
            <a:r>
              <a:rPr lang="en-GB" sz="2200" dirty="0">
                <a:solidFill>
                  <a:srgbClr val="FF3860"/>
                </a:solidFill>
              </a:rPr>
              <a:t>Four people in each group.</a:t>
            </a:r>
            <a:endParaRPr lang="en-GB" sz="2200" dirty="0"/>
          </a:p>
          <a:p>
            <a:pPr marL="457200" indent="-457200">
              <a:lnSpc>
                <a:spcPct val="150000"/>
              </a:lnSpc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four groups?</a:t>
            </a:r>
          </a:p>
          <a:p>
            <a:pPr marL="457200" indent="-457200">
              <a:lnSpc>
                <a:spcPct val="150000"/>
              </a:lnSpc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six groups?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6012A0A-E08B-B54D-8CF2-8CD86DFAE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813" y="1690688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0504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11957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Call twelve children to the front of the class.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many people would be in each group if we made:</a:t>
            </a:r>
          </a:p>
          <a:p>
            <a:pPr marL="457200" indent="-457200">
              <a:lnSpc>
                <a:spcPct val="150000"/>
              </a:lnSpc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two groups? </a:t>
            </a:r>
            <a:r>
              <a:rPr lang="en-GB" sz="2200" dirty="0">
                <a:solidFill>
                  <a:srgbClr val="FF3860"/>
                </a:solidFill>
              </a:rPr>
              <a:t>Six people in each group.</a:t>
            </a:r>
          </a:p>
          <a:p>
            <a:pPr marL="457200" indent="-457200">
              <a:lnSpc>
                <a:spcPct val="150000"/>
              </a:lnSpc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three groups? </a:t>
            </a:r>
            <a:r>
              <a:rPr lang="en-GB" sz="2200" dirty="0">
                <a:solidFill>
                  <a:srgbClr val="FF3860"/>
                </a:solidFill>
              </a:rPr>
              <a:t>Four people in each group.</a:t>
            </a:r>
            <a:endParaRPr lang="en-GB" sz="2200" dirty="0"/>
          </a:p>
          <a:p>
            <a:pPr marL="457200" indent="-457200">
              <a:lnSpc>
                <a:spcPct val="150000"/>
              </a:lnSpc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four groups? </a:t>
            </a:r>
            <a:r>
              <a:rPr lang="en-GB" sz="2200" dirty="0">
                <a:solidFill>
                  <a:srgbClr val="FF3860"/>
                </a:solidFill>
              </a:rPr>
              <a:t>Three people in each group.</a:t>
            </a:r>
            <a:endParaRPr lang="en-GB" sz="2200" dirty="0"/>
          </a:p>
          <a:p>
            <a:pPr marL="457200" indent="-457200">
              <a:lnSpc>
                <a:spcPct val="150000"/>
              </a:lnSpc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six groups?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6012A0A-E08B-B54D-8CF2-8CD86DFAE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813" y="1690688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9631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11957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Call twelve children to the front of the class.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many people would be in each group if we made:</a:t>
            </a:r>
          </a:p>
          <a:p>
            <a:pPr marL="457200" indent="-457200">
              <a:lnSpc>
                <a:spcPct val="150000"/>
              </a:lnSpc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two groups? </a:t>
            </a:r>
            <a:r>
              <a:rPr lang="en-GB" sz="2200" dirty="0">
                <a:solidFill>
                  <a:srgbClr val="FF3860"/>
                </a:solidFill>
              </a:rPr>
              <a:t>Six people in each group.</a:t>
            </a:r>
          </a:p>
          <a:p>
            <a:pPr marL="457200" indent="-457200">
              <a:lnSpc>
                <a:spcPct val="150000"/>
              </a:lnSpc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three groups? </a:t>
            </a:r>
            <a:r>
              <a:rPr lang="en-GB" sz="2200" dirty="0">
                <a:solidFill>
                  <a:srgbClr val="FF3860"/>
                </a:solidFill>
              </a:rPr>
              <a:t>Four people in each group.</a:t>
            </a:r>
            <a:endParaRPr lang="en-GB" sz="2200" dirty="0"/>
          </a:p>
          <a:p>
            <a:pPr marL="457200" indent="-457200">
              <a:lnSpc>
                <a:spcPct val="150000"/>
              </a:lnSpc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four groups? </a:t>
            </a:r>
            <a:r>
              <a:rPr lang="en-GB" sz="2200" dirty="0">
                <a:solidFill>
                  <a:srgbClr val="FF3860"/>
                </a:solidFill>
              </a:rPr>
              <a:t>Three people in each group.</a:t>
            </a:r>
            <a:endParaRPr lang="en-GB" sz="2200" dirty="0"/>
          </a:p>
          <a:p>
            <a:pPr marL="457200" indent="-457200">
              <a:lnSpc>
                <a:spcPct val="150000"/>
              </a:lnSpc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six groups? </a:t>
            </a:r>
            <a:r>
              <a:rPr lang="en-GB" sz="2200" dirty="0">
                <a:solidFill>
                  <a:srgbClr val="FF3860"/>
                </a:solidFill>
              </a:rPr>
              <a:t>Two people in each group.</a:t>
            </a: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6012A0A-E08B-B54D-8CF2-8CD86DFAE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813" y="1690688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1684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11957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Activity 2: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20 children from Hillcrest Academy are going on a school trip.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many children would be in each group if they were split into four groups?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Explain your answer, using mathematical equipment as further proof.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364AC97-B84A-E341-98FB-F15A8F57E5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813" y="1690688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8591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11957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Activity 2: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20 children from Hillcrest Academy are going on a school trip.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many children would be in each group if they were split into four groups?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Explain your answer, using mathematical equipment as further proof.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20 children split into four groups would make groups of 5 children.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364AC97-B84A-E341-98FB-F15A8F57E5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813" y="1690688"/>
            <a:ext cx="6502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477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Starter: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Which one doesn’t belong?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Explain your answer. 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04FA8C7C-E0DB-F743-BABE-F3034198428B}"/>
              </a:ext>
            </a:extLst>
          </p:cNvPr>
          <p:cNvSpPr/>
          <p:nvPr/>
        </p:nvSpPr>
        <p:spPr>
          <a:xfrm>
            <a:off x="9131607" y="2367856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 dirty="0">
              <a:solidFill>
                <a:srgbClr val="FF3860"/>
              </a:solidFill>
              <a:latin typeface="OpenDyslexic" pitchFamily="2" charset="77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6727B817-1D40-8647-ABD3-93A928E98A86}"/>
              </a:ext>
            </a:extLst>
          </p:cNvPr>
          <p:cNvSpPr/>
          <p:nvPr/>
        </p:nvSpPr>
        <p:spPr>
          <a:xfrm>
            <a:off x="8248363" y="3943901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 dirty="0">
              <a:solidFill>
                <a:srgbClr val="FF3860"/>
              </a:solidFill>
              <a:latin typeface="OpenDyslexic" pitchFamily="2" charset="77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xmlns="" id="{E27F6AC8-E509-074F-BD65-87204BE39F3D}"/>
              </a:ext>
            </a:extLst>
          </p:cNvPr>
          <p:cNvSpPr/>
          <p:nvPr/>
        </p:nvSpPr>
        <p:spPr>
          <a:xfrm>
            <a:off x="10037721" y="3943901"/>
            <a:ext cx="906114" cy="915119"/>
          </a:xfrm>
          <a:prstGeom prst="round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6000" dirty="0">
              <a:solidFill>
                <a:srgbClr val="FF3860"/>
              </a:solidFill>
              <a:latin typeface="OpenDyslexic" pitchFamily="2" charset="77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118A3710-F10B-1540-8D93-6F8806667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8227" y="2355964"/>
            <a:ext cx="1916391" cy="144525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B4A7941D-D227-584B-B9F3-15A34DB19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8229" y="3118881"/>
            <a:ext cx="1916391" cy="144525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2A275DCF-FAD0-5E49-9CE4-81A18899A1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8228" y="3868684"/>
            <a:ext cx="1916391" cy="144525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15F5A391-F7CD-A547-BB35-3C7804336C6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285046" y="3166973"/>
            <a:ext cx="2249353" cy="1080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64C07AE3-CD6E-2D4F-8F53-BB5C94D8802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279158" y="3166973"/>
            <a:ext cx="2249353" cy="10800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EFE70EF3-C9D5-8048-822F-A29EF139A45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0316788" y="3166974"/>
            <a:ext cx="2249353" cy="1080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17B7F59-FA2F-3C41-920E-E5DB7B00E1F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5763" y="2962312"/>
            <a:ext cx="1081035" cy="110048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3EFA474-C20D-C346-B1F5-617F5045CC5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3490" y="2962312"/>
            <a:ext cx="1081035" cy="110048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1541ED3-3524-E049-87D2-61EEDF681CB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5451" y="3977084"/>
            <a:ext cx="1081035" cy="110048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2DA1B7E0-7BBC-AC4A-BC0B-581AD289E86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6486" y="3962102"/>
            <a:ext cx="1081035" cy="110048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04CF0066-91A3-DD48-956E-E02278269F6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205043" y="3173225"/>
            <a:ext cx="2249353" cy="1080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3301972F-32B5-B14C-A05A-0C3C4FBB20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346" y="2962312"/>
            <a:ext cx="1014772" cy="101477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E17FBDB9-98E8-8744-BA97-2DADA4C369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9729" y="2825415"/>
            <a:ext cx="1014772" cy="10147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A9AA867A-5157-BE4D-928E-4F20A03241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376" y="4002638"/>
            <a:ext cx="1014772" cy="101477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288A9F7B-0362-764C-A04F-45CF85CB3A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1759" y="3865741"/>
            <a:ext cx="1014772" cy="101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908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89974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Ruth has used a bar model to divide 15 into 3 equal groups.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She writes 15 ÷ 3 = 5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does her model demonstrate the number sentence above? 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xmlns="" id="{EAC890E0-4EF2-6741-8DD5-033D786CECA2}"/>
              </a:ext>
            </a:extLst>
          </p:cNvPr>
          <p:cNvSpPr/>
          <p:nvPr/>
        </p:nvSpPr>
        <p:spPr>
          <a:xfrm rot="5400000">
            <a:off x="5806139" y="2094247"/>
            <a:ext cx="579721" cy="2669505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969801D-9A48-6A49-B64F-AD96DB1392B4}"/>
              </a:ext>
            </a:extLst>
          </p:cNvPr>
          <p:cNvSpPr/>
          <p:nvPr/>
        </p:nvSpPr>
        <p:spPr>
          <a:xfrm>
            <a:off x="5145023" y="2773369"/>
            <a:ext cx="1901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OpenDyslexicAlta" pitchFamily="2" charset="77"/>
              </a:rPr>
              <a:t>15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8C8ECFAA-0006-AC4E-B665-55DC2BC43E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6668227"/>
              </p:ext>
            </p:extLst>
          </p:nvPr>
        </p:nvGraphicFramePr>
        <p:xfrm>
          <a:off x="4761250" y="3734402"/>
          <a:ext cx="2669505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9835">
                  <a:extLst>
                    <a:ext uri="{9D8B030D-6E8A-4147-A177-3AD203B41FA5}">
                      <a16:colId xmlns:a16="http://schemas.microsoft.com/office/drawing/2014/main" xmlns="" val="1620648663"/>
                    </a:ext>
                  </a:extLst>
                </a:gridCol>
                <a:gridCol w="889835">
                  <a:extLst>
                    <a:ext uri="{9D8B030D-6E8A-4147-A177-3AD203B41FA5}">
                      <a16:colId xmlns:a16="http://schemas.microsoft.com/office/drawing/2014/main" xmlns="" val="3133130019"/>
                    </a:ext>
                  </a:extLst>
                </a:gridCol>
                <a:gridCol w="889835">
                  <a:extLst>
                    <a:ext uri="{9D8B030D-6E8A-4147-A177-3AD203B41FA5}">
                      <a16:colId xmlns:a16="http://schemas.microsoft.com/office/drawing/2014/main" xmlns="" val="5623481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000" dirty="0">
                        <a:latin typeface="OpenDyslexic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OpenDyslexic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OpenDyslexic" pitchFamily="2" charset="77"/>
                        </a:rPr>
                        <a:t/>
                      </a:r>
                      <a:br>
                        <a:rPr lang="en-US" sz="2000" dirty="0">
                          <a:latin typeface="OpenDyslexic" pitchFamily="2" charset="77"/>
                        </a:rPr>
                      </a:br>
                      <a:endParaRPr lang="en-US" sz="2000" dirty="0">
                        <a:latin typeface="OpenDyslexic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20152194"/>
                  </a:ext>
                </a:extLst>
              </a:tr>
            </a:tbl>
          </a:graphicData>
        </a:graphic>
      </p:graphicFrame>
      <p:sp>
        <p:nvSpPr>
          <p:cNvPr id="8" name="Oval 7">
            <a:extLst>
              <a:ext uri="{FF2B5EF4-FFF2-40B4-BE49-F238E27FC236}">
                <a16:creationId xmlns:a16="http://schemas.microsoft.com/office/drawing/2014/main" xmlns="" id="{CB754661-59F1-1348-88F6-079D58D0B3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5355" y="376185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F4A32AD9-ECF2-C74D-93D9-070FAF8B60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1525" y="3980022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64432930-5360-A94D-A8ED-104137FC54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7696" y="376185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D6C69127-4458-F04F-9B1C-5ED1B4B1D8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5355" y="413324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77B8BABC-2AAE-0444-BC3D-2004C7B7B4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7696" y="413324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BC80F079-44C9-734D-A5A5-6BF7986083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8277" y="376185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BA460FE4-5714-634C-8846-409045055C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4447" y="3980022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C4C089EB-83F9-0143-842F-93EF80D0CF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0618" y="376185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BA182CE0-8CED-D341-BF96-6940470F1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8277" y="413324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BB44CBD8-937E-CB4A-8053-E6AABA5BFA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0618" y="413324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48BC365E-AADF-3A42-8295-E46263F0E2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0346" y="376185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C9594294-3E3B-6242-8ADB-48E4D8E688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6516" y="3980022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5E137BD6-E58B-EA4C-9D58-611D14FDE8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2687" y="376185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BFDADD0B-7E65-BD4C-A696-DC625FF778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0346" y="413324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8C3F43DF-8628-4B43-AFBD-6392F7C566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2687" y="413324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3191111E-245A-194C-B90B-72467D4332F6}"/>
              </a:ext>
            </a:extLst>
          </p:cNvPr>
          <p:cNvSpPr/>
          <p:nvPr/>
        </p:nvSpPr>
        <p:spPr>
          <a:xfrm>
            <a:off x="4236321" y="4462896"/>
            <a:ext cx="1901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OpenDyslexicAlta" pitchFamily="2" charset="77"/>
              </a:rPr>
              <a:t>5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0792394E-FD53-734B-BA64-81BBC7C17D06}"/>
              </a:ext>
            </a:extLst>
          </p:cNvPr>
          <p:cNvSpPr/>
          <p:nvPr/>
        </p:nvSpPr>
        <p:spPr>
          <a:xfrm>
            <a:off x="5161761" y="4464821"/>
            <a:ext cx="1901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OpenDyslexicAlta" pitchFamily="2" charset="77"/>
              </a:rPr>
              <a:t>5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C9BB6972-E5FC-8741-B8E5-DDBBD3B92F22}"/>
              </a:ext>
            </a:extLst>
          </p:cNvPr>
          <p:cNvSpPr/>
          <p:nvPr/>
        </p:nvSpPr>
        <p:spPr>
          <a:xfrm>
            <a:off x="6031312" y="4459350"/>
            <a:ext cx="1901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OpenDyslexicAlta" pitchFamily="2" charset="77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8280253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89974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Ruth has used a bar model to divide 15 into 3 equal groups.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She writes 15 ÷ 3 = 5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does her model demonstrate the number sentence above? 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Ruth’s bar model shows a total amount of 15 with five counters in each of the three parts showing three equal groups of 5, which shows that 15 ÷ 3 = 5.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xmlns="" id="{EAC890E0-4EF2-6741-8DD5-033D786CECA2}"/>
              </a:ext>
            </a:extLst>
          </p:cNvPr>
          <p:cNvSpPr/>
          <p:nvPr/>
        </p:nvSpPr>
        <p:spPr>
          <a:xfrm rot="5400000">
            <a:off x="5806139" y="2094247"/>
            <a:ext cx="579721" cy="2669505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969801D-9A48-6A49-B64F-AD96DB1392B4}"/>
              </a:ext>
            </a:extLst>
          </p:cNvPr>
          <p:cNvSpPr/>
          <p:nvPr/>
        </p:nvSpPr>
        <p:spPr>
          <a:xfrm>
            <a:off x="5145023" y="2773369"/>
            <a:ext cx="1901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OpenDyslexicAlta" pitchFamily="2" charset="77"/>
              </a:rPr>
              <a:t>15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8C8ECFAA-0006-AC4E-B665-55DC2BC43EFD}"/>
              </a:ext>
            </a:extLst>
          </p:cNvPr>
          <p:cNvGraphicFramePr>
            <a:graphicFrameLocks noGrp="1"/>
          </p:cNvGraphicFramePr>
          <p:nvPr/>
        </p:nvGraphicFramePr>
        <p:xfrm>
          <a:off x="4761250" y="3734402"/>
          <a:ext cx="2669505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9835">
                  <a:extLst>
                    <a:ext uri="{9D8B030D-6E8A-4147-A177-3AD203B41FA5}">
                      <a16:colId xmlns:a16="http://schemas.microsoft.com/office/drawing/2014/main" xmlns="" val="1620648663"/>
                    </a:ext>
                  </a:extLst>
                </a:gridCol>
                <a:gridCol w="889835">
                  <a:extLst>
                    <a:ext uri="{9D8B030D-6E8A-4147-A177-3AD203B41FA5}">
                      <a16:colId xmlns:a16="http://schemas.microsoft.com/office/drawing/2014/main" xmlns="" val="3133130019"/>
                    </a:ext>
                  </a:extLst>
                </a:gridCol>
                <a:gridCol w="889835">
                  <a:extLst>
                    <a:ext uri="{9D8B030D-6E8A-4147-A177-3AD203B41FA5}">
                      <a16:colId xmlns:a16="http://schemas.microsoft.com/office/drawing/2014/main" xmlns="" val="5623481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000" dirty="0">
                        <a:latin typeface="OpenDyslexic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OpenDyslexic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OpenDyslexic" pitchFamily="2" charset="77"/>
                        </a:rPr>
                        <a:t/>
                      </a:r>
                      <a:br>
                        <a:rPr lang="en-US" sz="2000" dirty="0">
                          <a:latin typeface="OpenDyslexic" pitchFamily="2" charset="77"/>
                        </a:rPr>
                      </a:br>
                      <a:endParaRPr lang="en-US" sz="2000" dirty="0">
                        <a:latin typeface="OpenDyslexic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20152194"/>
                  </a:ext>
                </a:extLst>
              </a:tr>
            </a:tbl>
          </a:graphicData>
        </a:graphic>
      </p:graphicFrame>
      <p:sp>
        <p:nvSpPr>
          <p:cNvPr id="8" name="Oval 7">
            <a:extLst>
              <a:ext uri="{FF2B5EF4-FFF2-40B4-BE49-F238E27FC236}">
                <a16:creationId xmlns:a16="http://schemas.microsoft.com/office/drawing/2014/main" xmlns="" id="{CB754661-59F1-1348-88F6-079D58D0B3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5355" y="376185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F4A32AD9-ECF2-C74D-93D9-070FAF8B60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1525" y="3980022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64432930-5360-A94D-A8ED-104137FC54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7696" y="376185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D6C69127-4458-F04F-9B1C-5ED1B4B1D8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5355" y="413324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77B8BABC-2AAE-0444-BC3D-2004C7B7B4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7696" y="413324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BC80F079-44C9-734D-A5A5-6BF7986083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8277" y="376185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BA460FE4-5714-634C-8846-409045055C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4447" y="3980022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C4C089EB-83F9-0143-842F-93EF80D0CF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0618" y="376185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BA182CE0-8CED-D341-BF96-6940470F1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8277" y="413324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BB44CBD8-937E-CB4A-8053-E6AABA5BFA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0618" y="413324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48BC365E-AADF-3A42-8295-E46263F0E2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0346" y="376185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C9594294-3E3B-6242-8ADB-48E4D8E688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6516" y="3980022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5E137BD6-E58B-EA4C-9D58-611D14FDE8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2687" y="376185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BFDADD0B-7E65-BD4C-A696-DC625FF778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0346" y="413324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8C3F43DF-8628-4B43-AFBD-6392F7C566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2687" y="413324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3BFEA9E4-3810-014D-BDAA-336E8616D08A}"/>
              </a:ext>
            </a:extLst>
          </p:cNvPr>
          <p:cNvSpPr/>
          <p:nvPr/>
        </p:nvSpPr>
        <p:spPr>
          <a:xfrm>
            <a:off x="4236321" y="4462896"/>
            <a:ext cx="1901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OpenDyslexicAlta" pitchFamily="2" charset="77"/>
              </a:rPr>
              <a:t>5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80C343AD-C1AE-4C45-A019-5729293F773F}"/>
              </a:ext>
            </a:extLst>
          </p:cNvPr>
          <p:cNvSpPr/>
          <p:nvPr/>
        </p:nvSpPr>
        <p:spPr>
          <a:xfrm>
            <a:off x="5161761" y="4464821"/>
            <a:ext cx="1901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OpenDyslexicAlta" pitchFamily="2" charset="77"/>
              </a:rPr>
              <a:t>5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D0756159-8DBD-B049-B35D-7D9DBF43193B}"/>
              </a:ext>
            </a:extLst>
          </p:cNvPr>
          <p:cNvSpPr/>
          <p:nvPr/>
        </p:nvSpPr>
        <p:spPr>
          <a:xfrm>
            <a:off x="6031312" y="4459350"/>
            <a:ext cx="1901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OpenDyslexicAlta" pitchFamily="2" charset="77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795927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89974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Activity 3: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Yasmin has used a bar model to divide 24 into 4 equal groups.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She writes 24 ÷ 4 = 6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does her model demonstrate the number sentence above? 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xmlns="" id="{EAC890E0-4EF2-6741-8DD5-033D786CECA2}"/>
              </a:ext>
            </a:extLst>
          </p:cNvPr>
          <p:cNvSpPr/>
          <p:nvPr/>
        </p:nvSpPr>
        <p:spPr>
          <a:xfrm rot="5400000">
            <a:off x="6245316" y="1655069"/>
            <a:ext cx="579721" cy="3547862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969801D-9A48-6A49-B64F-AD96DB1392B4}"/>
              </a:ext>
            </a:extLst>
          </p:cNvPr>
          <p:cNvSpPr/>
          <p:nvPr/>
        </p:nvSpPr>
        <p:spPr>
          <a:xfrm>
            <a:off x="5587889" y="2748829"/>
            <a:ext cx="1901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OpenDyslexicAlta" pitchFamily="2" charset="77"/>
              </a:rPr>
              <a:t>24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8C8ECFAA-0006-AC4E-B665-55DC2BC43E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128086"/>
              </p:ext>
            </p:extLst>
          </p:nvPr>
        </p:nvGraphicFramePr>
        <p:xfrm>
          <a:off x="4761250" y="3734402"/>
          <a:ext cx="3547864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6966">
                  <a:extLst>
                    <a:ext uri="{9D8B030D-6E8A-4147-A177-3AD203B41FA5}">
                      <a16:colId xmlns:a16="http://schemas.microsoft.com/office/drawing/2014/main" xmlns="" val="1620648663"/>
                    </a:ext>
                  </a:extLst>
                </a:gridCol>
                <a:gridCol w="886966">
                  <a:extLst>
                    <a:ext uri="{9D8B030D-6E8A-4147-A177-3AD203B41FA5}">
                      <a16:colId xmlns:a16="http://schemas.microsoft.com/office/drawing/2014/main" xmlns="" val="3133130019"/>
                    </a:ext>
                  </a:extLst>
                </a:gridCol>
                <a:gridCol w="886966">
                  <a:extLst>
                    <a:ext uri="{9D8B030D-6E8A-4147-A177-3AD203B41FA5}">
                      <a16:colId xmlns:a16="http://schemas.microsoft.com/office/drawing/2014/main" xmlns="" val="562348135"/>
                    </a:ext>
                  </a:extLst>
                </a:gridCol>
                <a:gridCol w="886966">
                  <a:extLst>
                    <a:ext uri="{9D8B030D-6E8A-4147-A177-3AD203B41FA5}">
                      <a16:colId xmlns:a16="http://schemas.microsoft.com/office/drawing/2014/main" xmlns="" val="426875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000" dirty="0">
                        <a:latin typeface="OpenDyslexic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OpenDyslexic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OpenDyslexic" pitchFamily="2" charset="77"/>
                        </a:rPr>
                        <a:t/>
                      </a:r>
                      <a:br>
                        <a:rPr lang="en-US" sz="2000" dirty="0">
                          <a:latin typeface="OpenDyslexic" pitchFamily="2" charset="77"/>
                        </a:rPr>
                      </a:br>
                      <a:endParaRPr lang="en-US" sz="2000" dirty="0">
                        <a:latin typeface="OpenDyslexic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OpenDyslexic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20152194"/>
                  </a:ext>
                </a:extLst>
              </a:tr>
            </a:tbl>
          </a:graphicData>
        </a:graphic>
      </p:graphicFrame>
      <p:sp>
        <p:nvSpPr>
          <p:cNvPr id="13" name="Oval 12">
            <a:extLst>
              <a:ext uri="{FF2B5EF4-FFF2-40B4-BE49-F238E27FC236}">
                <a16:creationId xmlns:a16="http://schemas.microsoft.com/office/drawing/2014/main" xmlns="" id="{BC80F079-44C9-734D-A5A5-6BF7986083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8277" y="376185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BA460FE4-5714-634C-8846-409045055C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4447" y="376042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C4C089EB-83F9-0143-842F-93EF80D0CF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0618" y="376185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BA182CE0-8CED-D341-BF96-6940470F1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8277" y="413324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BB44CBD8-937E-CB4A-8053-E6AABA5BFA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0618" y="413324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3191111E-245A-194C-B90B-72467D4332F6}"/>
              </a:ext>
            </a:extLst>
          </p:cNvPr>
          <p:cNvSpPr/>
          <p:nvPr/>
        </p:nvSpPr>
        <p:spPr>
          <a:xfrm>
            <a:off x="4236321" y="4462896"/>
            <a:ext cx="1901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OpenDyslexicAlta" pitchFamily="2" charset="77"/>
              </a:rPr>
              <a:t>6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0792394E-FD53-734B-BA64-81BBC7C17D06}"/>
              </a:ext>
            </a:extLst>
          </p:cNvPr>
          <p:cNvSpPr/>
          <p:nvPr/>
        </p:nvSpPr>
        <p:spPr>
          <a:xfrm>
            <a:off x="5161761" y="4464821"/>
            <a:ext cx="1901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OpenDyslexicAlta" pitchFamily="2" charset="77"/>
              </a:rPr>
              <a:t>6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C9BB6972-E5FC-8741-B8E5-DDBBD3B92F22}"/>
              </a:ext>
            </a:extLst>
          </p:cNvPr>
          <p:cNvSpPr/>
          <p:nvPr/>
        </p:nvSpPr>
        <p:spPr>
          <a:xfrm>
            <a:off x="6031312" y="4459350"/>
            <a:ext cx="1901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OpenDyslexicAlta" pitchFamily="2" charset="77"/>
              </a:rPr>
              <a:t>6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44A7B99B-E494-644B-A13B-E4E3E28E7C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9020" y="414033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4E50A110-D98F-1A47-AF5E-0BDA2806B5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4153" y="376894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839B4191-BB6E-AE41-92EB-541D323D46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0323" y="376751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8514ECCB-E650-384E-9A9D-5ACB39EBF4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6494" y="376894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D9013803-32C7-C846-BD24-2F1566A2C8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4153" y="414033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A938EAB4-329D-3F4F-ACCE-0F2E09124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6494" y="414033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B8462132-4884-8844-BB18-AE578C191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4896" y="414742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4F955731-8E7F-4F49-BF37-4CA0F80474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9677" y="376894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6E2D47A5-8E1E-9149-AA06-972C9D68B2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5847" y="376751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2A92C65D-008A-784E-8373-C6D05329F5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2018" y="376894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2B1654B9-2448-594D-8C61-6DF3A793C5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9677" y="414033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C7D1074F-06B3-5D47-B697-F17548FDE5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2018" y="414033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B076A735-AF86-3D40-9442-F4D133DD7F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0420" y="414742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006351D4-BFD1-3747-9345-94BBBD4BAC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6176" y="376894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B046BA1E-532D-F14D-A6FF-B08D1C35DE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2346" y="376751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xmlns="" id="{D4CC94BA-9830-8B49-B73A-77A32BF8C5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8517" y="376894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xmlns="" id="{420F8D1B-0B71-E34E-896B-A37663505F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6176" y="414033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xmlns="" id="{E438A643-051C-2540-ABC3-CF173B3425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8517" y="414033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450BD9C5-B361-4540-9C92-D5A7B4D79C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6919" y="414742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2BEB6EA3-1F57-BE46-A9C0-A01E2D3402A0}"/>
              </a:ext>
            </a:extLst>
          </p:cNvPr>
          <p:cNvSpPr/>
          <p:nvPr/>
        </p:nvSpPr>
        <p:spPr>
          <a:xfrm>
            <a:off x="6891715" y="4466746"/>
            <a:ext cx="1901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OpenDyslexicAlta" pitchFamily="2" charset="77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3217153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89974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Activity 3: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Yasmin has used a bar model to divide 24 into 4 equal groups.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She writes 24 ÷ 4 = 6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How does her model demonstrate the number sentence above? 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Yasmin’s bar model shows a total amount of 24 with six counters in each of the four parts showing four equal groups of 6, which shows that 24 ÷ 4 = 6.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xmlns="" id="{EAC890E0-4EF2-6741-8DD5-033D786CECA2}"/>
              </a:ext>
            </a:extLst>
          </p:cNvPr>
          <p:cNvSpPr/>
          <p:nvPr/>
        </p:nvSpPr>
        <p:spPr>
          <a:xfrm rot="5400000">
            <a:off x="6245316" y="1655069"/>
            <a:ext cx="579721" cy="3547862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969801D-9A48-6A49-B64F-AD96DB1392B4}"/>
              </a:ext>
            </a:extLst>
          </p:cNvPr>
          <p:cNvSpPr/>
          <p:nvPr/>
        </p:nvSpPr>
        <p:spPr>
          <a:xfrm>
            <a:off x="5587889" y="2748829"/>
            <a:ext cx="1901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OpenDyslexicAlta" pitchFamily="2" charset="77"/>
              </a:rPr>
              <a:t>24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8C8ECFAA-0006-AC4E-B665-55DC2BC43EFD}"/>
              </a:ext>
            </a:extLst>
          </p:cNvPr>
          <p:cNvGraphicFramePr>
            <a:graphicFrameLocks noGrp="1"/>
          </p:cNvGraphicFramePr>
          <p:nvPr/>
        </p:nvGraphicFramePr>
        <p:xfrm>
          <a:off x="4761250" y="3734402"/>
          <a:ext cx="3547864" cy="701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6966">
                  <a:extLst>
                    <a:ext uri="{9D8B030D-6E8A-4147-A177-3AD203B41FA5}">
                      <a16:colId xmlns:a16="http://schemas.microsoft.com/office/drawing/2014/main" xmlns="" val="1620648663"/>
                    </a:ext>
                  </a:extLst>
                </a:gridCol>
                <a:gridCol w="886966">
                  <a:extLst>
                    <a:ext uri="{9D8B030D-6E8A-4147-A177-3AD203B41FA5}">
                      <a16:colId xmlns:a16="http://schemas.microsoft.com/office/drawing/2014/main" xmlns="" val="3133130019"/>
                    </a:ext>
                  </a:extLst>
                </a:gridCol>
                <a:gridCol w="886966">
                  <a:extLst>
                    <a:ext uri="{9D8B030D-6E8A-4147-A177-3AD203B41FA5}">
                      <a16:colId xmlns:a16="http://schemas.microsoft.com/office/drawing/2014/main" xmlns="" val="562348135"/>
                    </a:ext>
                  </a:extLst>
                </a:gridCol>
                <a:gridCol w="886966">
                  <a:extLst>
                    <a:ext uri="{9D8B030D-6E8A-4147-A177-3AD203B41FA5}">
                      <a16:colId xmlns:a16="http://schemas.microsoft.com/office/drawing/2014/main" xmlns="" val="426875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000" dirty="0">
                        <a:latin typeface="OpenDyslexic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OpenDyslexic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OpenDyslexic" pitchFamily="2" charset="77"/>
                        </a:rPr>
                        <a:t/>
                      </a:r>
                      <a:br>
                        <a:rPr lang="en-US" sz="2000" dirty="0">
                          <a:latin typeface="OpenDyslexic" pitchFamily="2" charset="77"/>
                        </a:rPr>
                      </a:br>
                      <a:endParaRPr lang="en-US" sz="2000" dirty="0">
                        <a:latin typeface="OpenDyslexic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OpenDyslexic" pitchFamily="2" charset="77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20152194"/>
                  </a:ext>
                </a:extLst>
              </a:tr>
            </a:tbl>
          </a:graphicData>
        </a:graphic>
      </p:graphicFrame>
      <p:sp>
        <p:nvSpPr>
          <p:cNvPr id="13" name="Oval 12">
            <a:extLst>
              <a:ext uri="{FF2B5EF4-FFF2-40B4-BE49-F238E27FC236}">
                <a16:creationId xmlns:a16="http://schemas.microsoft.com/office/drawing/2014/main" xmlns="" id="{BC80F079-44C9-734D-A5A5-6BF7986083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8277" y="376185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BA460FE4-5714-634C-8846-409045055C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4447" y="376042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C4C089EB-83F9-0143-842F-93EF80D0CF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0618" y="376185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BA182CE0-8CED-D341-BF96-6940470F1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8277" y="413324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BB44CBD8-937E-CB4A-8053-E6AABA5BFA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0618" y="413324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3191111E-245A-194C-B90B-72467D4332F6}"/>
              </a:ext>
            </a:extLst>
          </p:cNvPr>
          <p:cNvSpPr/>
          <p:nvPr/>
        </p:nvSpPr>
        <p:spPr>
          <a:xfrm>
            <a:off x="4236321" y="4462896"/>
            <a:ext cx="1901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OpenDyslexicAlta" pitchFamily="2" charset="77"/>
              </a:rPr>
              <a:t>6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0792394E-FD53-734B-BA64-81BBC7C17D06}"/>
              </a:ext>
            </a:extLst>
          </p:cNvPr>
          <p:cNvSpPr/>
          <p:nvPr/>
        </p:nvSpPr>
        <p:spPr>
          <a:xfrm>
            <a:off x="5161761" y="4464821"/>
            <a:ext cx="1901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OpenDyslexicAlta" pitchFamily="2" charset="77"/>
              </a:rPr>
              <a:t>6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C9BB6972-E5FC-8741-B8E5-DDBBD3B92F22}"/>
              </a:ext>
            </a:extLst>
          </p:cNvPr>
          <p:cNvSpPr/>
          <p:nvPr/>
        </p:nvSpPr>
        <p:spPr>
          <a:xfrm>
            <a:off x="6031312" y="4459350"/>
            <a:ext cx="1901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OpenDyslexicAlta" pitchFamily="2" charset="77"/>
              </a:rPr>
              <a:t>6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44A7B99B-E494-644B-A13B-E4E3E28E7C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9020" y="414033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4E50A110-D98F-1A47-AF5E-0BDA2806B5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4153" y="376894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839B4191-BB6E-AE41-92EB-541D323D46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0323" y="376751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8514ECCB-E650-384E-9A9D-5ACB39EBF4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6494" y="376894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D9013803-32C7-C846-BD24-2F1566A2C8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4153" y="414033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A938EAB4-329D-3F4F-ACCE-0F2E09124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6494" y="414033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B8462132-4884-8844-BB18-AE578C191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4896" y="414742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4F955731-8E7F-4F49-BF37-4CA0F80474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9677" y="376894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6E2D47A5-8E1E-9149-AA06-972C9D68B2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5847" y="376751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2A92C65D-008A-784E-8373-C6D05329F5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2018" y="376894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2B1654B9-2448-594D-8C61-6DF3A793C5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9677" y="414033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C7D1074F-06B3-5D47-B697-F17548FDE5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2018" y="414033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B076A735-AF86-3D40-9442-F4D133DD7F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0420" y="414742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006351D4-BFD1-3747-9345-94BBBD4BAC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6176" y="376894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B046BA1E-532D-F14D-A6FF-B08D1C35DE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2346" y="376751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xmlns="" id="{D4CC94BA-9830-8B49-B73A-77A32BF8C5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8517" y="3768946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xmlns="" id="{420F8D1B-0B71-E34E-896B-A37663505F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6176" y="414033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xmlns="" id="{E438A643-051C-2540-ABC3-CF173B3425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8517" y="414033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450BD9C5-B361-4540-9C92-D5A7B4D79C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6919" y="4147428"/>
            <a:ext cx="251544" cy="251544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2BEB6EA3-1F57-BE46-A9C0-A01E2D3402A0}"/>
              </a:ext>
            </a:extLst>
          </p:cNvPr>
          <p:cNvSpPr/>
          <p:nvPr/>
        </p:nvSpPr>
        <p:spPr>
          <a:xfrm>
            <a:off x="6891715" y="4466746"/>
            <a:ext cx="1901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OpenDyslexicAlta" pitchFamily="2" charset="77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2771316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89974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Activity 4: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Jamal says, “I can work out 60 ÷ 2, as I know that 6 ÷ 2 = 3 and 60 is the same as 6 tens, so 60 ÷ 2 = 30.”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Do you agree? Use Base 10 pieces, Numicon 10 shapes or place value counters to prove your response.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/>
            </a:r>
            <a:br>
              <a:rPr lang="en-GB" sz="2200" dirty="0"/>
            </a:b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Is it possible to use Jamal’s strategy and similar equipment to solve:</a:t>
            </a:r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80 ÷ 2?</a:t>
            </a:r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70 ÷ 2?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Explain your answer. </a:t>
            </a:r>
          </a:p>
        </p:txBody>
      </p:sp>
    </p:spTree>
    <p:extLst>
      <p:ext uri="{BB962C8B-B14F-4D97-AF65-F5344CB8AC3E}">
        <p14:creationId xmlns:p14="http://schemas.microsoft.com/office/powerpoint/2010/main" val="17563641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89974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Activity 4: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Jamal says, “I can work out 60 ÷ 2, as I know that 6 ÷ 2 = 3 and 60 is the same as 6 tens, so 60 ÷ 2 = 30.”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Do you agree? Use Base 10 pieces, Numicon 10 shapes or place value counters to prove your response.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Yes – 6 tens split into two groups</a:t>
            </a:r>
            <a:br>
              <a:rPr lang="en-GB" sz="2200" dirty="0">
                <a:solidFill>
                  <a:srgbClr val="FF3860"/>
                </a:solidFill>
              </a:rPr>
            </a:br>
            <a:r>
              <a:rPr lang="en-GB" sz="2200" dirty="0">
                <a:solidFill>
                  <a:srgbClr val="FF3860"/>
                </a:solidFill>
              </a:rPr>
              <a:t>makes two groups of 3 tens or 30.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Is it possible to use Jamal’s strategy and similar equipment to solve:</a:t>
            </a:r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80 ÷ 2? </a:t>
            </a:r>
            <a:r>
              <a:rPr lang="en-GB" sz="2200" dirty="0">
                <a:solidFill>
                  <a:srgbClr val="FF3860"/>
                </a:solidFill>
              </a:rPr>
              <a:t>Yes – you can make two groups of 4 tens or 40. </a:t>
            </a:r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70 ÷ 2? </a:t>
            </a:r>
            <a:r>
              <a:rPr lang="en-GB" sz="2200" dirty="0">
                <a:solidFill>
                  <a:srgbClr val="FF3860"/>
                </a:solidFill>
              </a:rPr>
              <a:t>No – you would need to exchange a ten piece for 10 ones pieces, </a:t>
            </a:r>
            <a:br>
              <a:rPr lang="en-GB" sz="2200" dirty="0">
                <a:solidFill>
                  <a:srgbClr val="FF3860"/>
                </a:solidFill>
              </a:rPr>
            </a:br>
            <a:r>
              <a:rPr lang="en-GB" sz="2200" dirty="0">
                <a:solidFill>
                  <a:srgbClr val="FF3860"/>
                </a:solidFill>
              </a:rPr>
              <a:t>as 70 is made up of 7 tens which is an odd amount of tens.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F5AB7E3-3EDC-584F-AE6F-E02829E2D7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7172" y="3429000"/>
            <a:ext cx="2501900" cy="10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9076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213035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Activity 5: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Ruth has 24 stickers and shares them between her 4 friends.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Yasmin also has 24 stickers and share between her 3 friends.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Whose friends will each receive the most stickers?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Explain your answer.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CC42C50-10C2-2D4A-886C-699133C3F2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1" y="1945239"/>
            <a:ext cx="2716695" cy="271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5125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8093764" cy="46672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Activity 5: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Ruth has 24 stickers and shares them between her 4 friends.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Yasmin also has 24 stickers and share between her 3 friends.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Whose friends will each receive the most stickers?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Yasmin’s friends will receive the most stickers as 24 ÷ 3 = 8 meaning each of her friends will receive 8 stickers. Whereas 24 ÷ 4 = 6 which means that each of Ruth’s friends will receive 6 stickers. The scenario shows that if you have the same dividend, the smaller the divisor is the greater the quotient will be!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CC42C50-10C2-2D4A-886C-699133C3F2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1" y="1945239"/>
            <a:ext cx="2716695" cy="271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0220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  <a:endParaRPr lang="en-GB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GB" dirty="0">
                <a:solidFill>
                  <a:srgbClr val="3273DC"/>
                </a:solidFill>
              </a:rPr>
              <a:t>Evaluation: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3273DC"/>
                </a:solidFill>
              </a:rPr>
              <a:t>Is </a:t>
            </a:r>
            <a:r>
              <a:rPr lang="en-GB" sz="2200" dirty="0" err="1">
                <a:solidFill>
                  <a:srgbClr val="3273DC"/>
                </a:solidFill>
              </a:rPr>
              <a:t>Astrobee’s</a:t>
            </a:r>
            <a:r>
              <a:rPr lang="en-GB" sz="2200" dirty="0">
                <a:solidFill>
                  <a:srgbClr val="3273DC"/>
                </a:solidFill>
              </a:rPr>
              <a:t> statement always, sometimes or never true?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3273DC"/>
                </a:solidFill>
              </a:rPr>
              <a:t>Explain your answer. 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47AF9CA8-2B63-A647-9102-E3DE4825A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859" y="3875882"/>
            <a:ext cx="1689100" cy="12446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65108521-6BAD-A844-9D52-F6BAD7C52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0409" y="1690688"/>
            <a:ext cx="4354694" cy="329505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81702E8E-89C0-5241-8AF1-8E4334AE5D89}"/>
              </a:ext>
            </a:extLst>
          </p:cNvPr>
          <p:cNvSpPr/>
          <p:nvPr/>
        </p:nvSpPr>
        <p:spPr>
          <a:xfrm>
            <a:off x="2612948" y="2522606"/>
            <a:ext cx="316961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23D160"/>
              </a:buClr>
              <a:buSzPct val="85000"/>
            </a:pPr>
            <a:r>
              <a:rPr lang="en-GB" sz="2000" dirty="0">
                <a:solidFill>
                  <a:srgbClr val="3273DC"/>
                </a:solidFill>
                <a:latin typeface="OpenDyslexic" pitchFamily="2" charset="77"/>
              </a:rPr>
              <a:t>It is possible to share an odd amount of whole items among an even number of people equally. </a:t>
            </a:r>
          </a:p>
        </p:txBody>
      </p:sp>
    </p:spTree>
    <p:extLst>
      <p:ext uri="{BB962C8B-B14F-4D97-AF65-F5344CB8AC3E}">
        <p14:creationId xmlns:p14="http://schemas.microsoft.com/office/powerpoint/2010/main" val="27100308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  <a:endParaRPr lang="en-GB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54172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>
                <a:solidFill>
                  <a:srgbClr val="3273DC"/>
                </a:solidFill>
              </a:rPr>
              <a:t>Evaluation: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 err="1">
                <a:solidFill>
                  <a:srgbClr val="FF3860"/>
                </a:solidFill>
              </a:rPr>
              <a:t>Astrobee’s</a:t>
            </a:r>
            <a:r>
              <a:rPr lang="en-GB" sz="2200" dirty="0">
                <a:solidFill>
                  <a:srgbClr val="FF3860"/>
                </a:solidFill>
              </a:rPr>
              <a:t> statement is never true. For example, you ca not complete 5 ÷ 2 without giving one person three items and another person two items or having one item leftover. Similarly, you can not complete 13 ÷ 4 without giving one person four items and the others three items, or leaving one item as a remainder.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47AF9CA8-2B63-A647-9102-E3DE4825A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859" y="3875882"/>
            <a:ext cx="1689100" cy="12446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65108521-6BAD-A844-9D52-F6BAD7C52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0409" y="1690688"/>
            <a:ext cx="4354694" cy="329505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81702E8E-89C0-5241-8AF1-8E4334AE5D89}"/>
              </a:ext>
            </a:extLst>
          </p:cNvPr>
          <p:cNvSpPr/>
          <p:nvPr/>
        </p:nvSpPr>
        <p:spPr>
          <a:xfrm>
            <a:off x="2612948" y="2522606"/>
            <a:ext cx="316961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23D160"/>
              </a:buClr>
              <a:buSzPct val="85000"/>
            </a:pPr>
            <a:r>
              <a:rPr lang="en-GB" sz="2000" dirty="0">
                <a:solidFill>
                  <a:srgbClr val="3273DC"/>
                </a:solidFill>
                <a:latin typeface="OpenDyslexic" pitchFamily="2" charset="77"/>
              </a:rPr>
              <a:t>It is possible to share an odd amount of whole items among an even number of people equally. </a:t>
            </a:r>
          </a:p>
        </p:txBody>
      </p:sp>
    </p:spTree>
    <p:extLst>
      <p:ext uri="{BB962C8B-B14F-4D97-AF65-F5344CB8AC3E}">
        <p14:creationId xmlns:p14="http://schemas.microsoft.com/office/powerpoint/2010/main" val="18810201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Starter: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Which one doesn’t belong?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The straws representation doesn’t belong as it represents three groups of ten, whereas the other representations all show four groups of ten. 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118A3710-F10B-1540-8D93-6F8806667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8227" y="2355964"/>
            <a:ext cx="1916391" cy="144525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B4A7941D-D227-584B-B9F3-15A34DB19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8229" y="3118881"/>
            <a:ext cx="1916391" cy="144525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2A275DCF-FAD0-5E49-9CE4-81A18899A1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8228" y="3868684"/>
            <a:ext cx="1916391" cy="144525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15F5A391-F7CD-A547-BB35-3C7804336C6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285046" y="3166973"/>
            <a:ext cx="2249353" cy="1080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64C07AE3-CD6E-2D4F-8F53-BB5C94D8802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279158" y="3166973"/>
            <a:ext cx="2249353" cy="10800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EFE70EF3-C9D5-8048-822F-A29EF139A45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0316788" y="3166974"/>
            <a:ext cx="2249353" cy="1080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17B7F59-FA2F-3C41-920E-E5DB7B00E1F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5763" y="2962312"/>
            <a:ext cx="1081035" cy="110048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3EFA474-C20D-C346-B1F5-617F5045CC5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3490" y="2962312"/>
            <a:ext cx="1081035" cy="110048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1541ED3-3524-E049-87D2-61EEDF681CB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5451" y="3977084"/>
            <a:ext cx="1081035" cy="110048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2DA1B7E0-7BBC-AC4A-BC0B-581AD289E86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6486" y="3962102"/>
            <a:ext cx="1081035" cy="110048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04CF0066-91A3-DD48-956E-E02278269F6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205043" y="3173225"/>
            <a:ext cx="2249353" cy="1080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77A2A724-1288-354B-8572-EF3FE36535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346" y="2962312"/>
            <a:ext cx="1014772" cy="101477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D45ED02C-F14F-A441-AF14-60924AA7B8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9729" y="2825415"/>
            <a:ext cx="1014772" cy="10147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B81FEEF1-24E0-B443-AD00-186F2A5C08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376" y="4002638"/>
            <a:ext cx="1014772" cy="101477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FE5A48EB-3B08-E14F-924A-ECC3CF3207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1759" y="3865741"/>
            <a:ext cx="1014772" cy="101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3773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Success criteria: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 dirty="0"/>
              <a:t>I can use mathematical equipment and pictorial representations to make equal groups by sharing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 dirty="0"/>
              <a:t>I can explain my reasoning when using mathematical equipment and pictorial representations to make equal groups by sharing</a:t>
            </a:r>
          </a:p>
          <a:p>
            <a:pPr lvl="0">
              <a:buClr>
                <a:srgbClr val="23D160"/>
              </a:buClr>
              <a:buSzPct val="85000"/>
              <a:buFont typeface="Wingdings" pitchFamily="2" charset="2"/>
              <a:buChar char="ü"/>
            </a:pP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5920139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46983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Share the counters equally between both ten frames and complete the sentences below: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1AD33BA9-CD1D-BC46-A578-E9846C9C31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1825625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2C9A76EE-76D2-144C-9965-C50DEFA316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1825625"/>
            <a:ext cx="719137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169ECFC1-9931-7D45-8DC5-DCCD7C70A0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1825625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ABDBEBAE-AB26-3E40-8FFD-B97BA0D38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1825625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0429F001-592B-DE40-8B1D-67B0C2F6C6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2544763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C2DF4945-B108-3648-8FF3-4969221E3E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2544763"/>
            <a:ext cx="719137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EB28245F-1BE6-9341-9A07-76340CD1A6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2544763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4B1F3198-2016-364C-AC65-E60E02960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2544763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24640238-DB51-F04A-9025-C85F58C45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1825625"/>
            <a:ext cx="719138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2E2ED586-8C3B-8343-9678-5E469D5F6C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2544763"/>
            <a:ext cx="719138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3A6BB66D-C138-264A-9885-F481AB3793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1031" y="4099026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xmlns="" id="{4A1D7849-2C51-7E4D-9341-6D5781528F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2490" y="3464478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xmlns="" id="{A882876A-4A6E-9F4D-8719-1B381AC5B9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2731" y="4190102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DEE37B16-ADF6-4445-8996-B863F83381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F643A87C-37D9-4F41-9092-E7C62639BF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5053012"/>
            <a:ext cx="719137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DE6B6F11-F161-714D-AF27-7885927B79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1265D05E-6A53-894A-84C0-2C4299BB2F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8F0300B0-75AF-B745-A372-EE8E7F4EF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A55A80E3-7DA8-9146-8E19-C0860CE384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5772150"/>
            <a:ext cx="719137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681EA5B8-112B-4E40-B97B-BF737DE76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22FA9626-434C-434E-9B60-F769DEF9C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xmlns="" id="{2698DAC7-C196-E147-8BFD-7C2AC3F26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5053012"/>
            <a:ext cx="719138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xmlns="" id="{50EF79DB-6296-8A43-8ACC-485C8A41E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5772150"/>
            <a:ext cx="719138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xmlns="" id="{A3ED161B-30EC-8444-B555-B158741D2F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8184" y="3422889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xmlns="" id="{5BB50844-F90A-5B4C-B0F8-7E8E1345BD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51281" y="3489118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xmlns="" id="{A6FE436A-F4D4-7C4A-8EE8-45DA134E59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55126" y="4212258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xmlns="" id="{51A1A73E-57AA-544C-B84F-07F1B9A86173}"/>
              </a:ext>
            </a:extLst>
          </p:cNvPr>
          <p:cNvSpPr/>
          <p:nvPr/>
        </p:nvSpPr>
        <p:spPr>
          <a:xfrm>
            <a:off x="838198" y="3332254"/>
            <a:ext cx="6092689" cy="13255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In total, there are _ counters.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_ ten frames. 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_ counters in each ten frame.</a:t>
            </a:r>
            <a:endParaRPr lang="en-US" sz="2000" dirty="0">
              <a:solidFill>
                <a:srgbClr val="FF3860"/>
              </a:solidFill>
              <a:latin typeface="OpenDyslexicAlta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799644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46983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Share the counters equally between both ten frames and complete the sentences below: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1AD33BA9-CD1D-BC46-A578-E9846C9C31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1825625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2C9A76EE-76D2-144C-9965-C50DEFA316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1825625"/>
            <a:ext cx="719137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169ECFC1-9931-7D45-8DC5-DCCD7C70A0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1825625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ABDBEBAE-AB26-3E40-8FFD-B97BA0D38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1825625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0429F001-592B-DE40-8B1D-67B0C2F6C6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2544763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C2DF4945-B108-3648-8FF3-4969221E3E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2544763"/>
            <a:ext cx="719137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EB28245F-1BE6-9341-9A07-76340CD1A6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2544763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4B1F3198-2016-364C-AC65-E60E02960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2544763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24640238-DB51-F04A-9025-C85F58C45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1825625"/>
            <a:ext cx="719138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2E2ED586-8C3B-8343-9678-5E469D5F6C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2544763"/>
            <a:ext cx="719138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DEE37B16-ADF6-4445-8996-B863F83381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F643A87C-37D9-4F41-9092-E7C62639BF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5053012"/>
            <a:ext cx="719137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DE6B6F11-F161-714D-AF27-7885927B79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1265D05E-6A53-894A-84C0-2C4299BB2F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8F0300B0-75AF-B745-A372-EE8E7F4EF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A55A80E3-7DA8-9146-8E19-C0860CE384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5772150"/>
            <a:ext cx="719137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681EA5B8-112B-4E40-B97B-BF737DE76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22FA9626-434C-434E-9B60-F769DEF9C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xmlns="" id="{2698DAC7-C196-E147-8BFD-7C2AC3F26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5053012"/>
            <a:ext cx="719138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xmlns="" id="{50EF79DB-6296-8A43-8ACC-485C8A41E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5772150"/>
            <a:ext cx="719138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xmlns="" id="{5BB50844-F90A-5B4C-B0F8-7E8E1345BD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1835944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xmlns="" id="{51A1A73E-57AA-544C-B84F-07F1B9A86173}"/>
              </a:ext>
            </a:extLst>
          </p:cNvPr>
          <p:cNvSpPr/>
          <p:nvPr/>
        </p:nvSpPr>
        <p:spPr>
          <a:xfrm>
            <a:off x="838198" y="3332254"/>
            <a:ext cx="6092689" cy="13255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In total, there are _ counters.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_ ten frames. 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_ counters in each ten frame.</a:t>
            </a:r>
            <a:endParaRPr lang="en-US" sz="2000" dirty="0">
              <a:solidFill>
                <a:srgbClr val="FF3860"/>
              </a:solidFill>
              <a:latin typeface="OpenDyslexicAlta" pitchFamily="2" charset="77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D226A065-FCEF-9D43-A4F8-5F37674768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5053012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8733022E-546A-3C46-AECD-A54B0A491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1031" y="4099026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44B96609-512A-C64C-93BD-06F77BE81B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2731" y="4190102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xmlns="" id="{19A49A62-463D-744E-A300-0F87BF7E0B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8184" y="3422889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xmlns="" id="{4D075E79-1E73-EC44-A78E-1B85A46783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55126" y="4212258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616205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46983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Share the counters equally between both ten frames and complete the sentences below: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1AD33BA9-CD1D-BC46-A578-E9846C9C31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1825625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2C9A76EE-76D2-144C-9965-C50DEFA316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1825625"/>
            <a:ext cx="719137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169ECFC1-9931-7D45-8DC5-DCCD7C70A0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1825625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ABDBEBAE-AB26-3E40-8FFD-B97BA0D38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1825625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0429F001-592B-DE40-8B1D-67B0C2F6C6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2544763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C2DF4945-B108-3648-8FF3-4969221E3E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2544763"/>
            <a:ext cx="719137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EB28245F-1BE6-9341-9A07-76340CD1A6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2544763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4B1F3198-2016-364C-AC65-E60E02960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2544763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24640238-DB51-F04A-9025-C85F58C45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1825625"/>
            <a:ext cx="719138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2E2ED586-8C3B-8343-9678-5E469D5F6C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2544763"/>
            <a:ext cx="719138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DEE37B16-ADF6-4445-8996-B863F83381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F643A87C-37D9-4F41-9092-E7C62639BF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5053012"/>
            <a:ext cx="719137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DE6B6F11-F161-714D-AF27-7885927B79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1265D05E-6A53-894A-84C0-2C4299BB2F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8F0300B0-75AF-B745-A372-EE8E7F4EF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A55A80E3-7DA8-9146-8E19-C0860CE384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5772150"/>
            <a:ext cx="719137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681EA5B8-112B-4E40-B97B-BF737DE76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22FA9626-434C-434E-9B60-F769DEF9C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xmlns="" id="{2698DAC7-C196-E147-8BFD-7C2AC3F26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5053012"/>
            <a:ext cx="719138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xmlns="" id="{50EF79DB-6296-8A43-8ACC-485C8A41E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5772150"/>
            <a:ext cx="719138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xmlns="" id="{5BB50844-F90A-5B4C-B0F8-7E8E1345BD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1835944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xmlns="" id="{51A1A73E-57AA-544C-B84F-07F1B9A86173}"/>
              </a:ext>
            </a:extLst>
          </p:cNvPr>
          <p:cNvSpPr/>
          <p:nvPr/>
        </p:nvSpPr>
        <p:spPr>
          <a:xfrm>
            <a:off x="838198" y="3332254"/>
            <a:ext cx="6092689" cy="13255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In total, there are _ counters.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_ ten frames. 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_ counters in each ten frame.</a:t>
            </a:r>
            <a:endParaRPr lang="en-US" sz="2000" dirty="0">
              <a:solidFill>
                <a:srgbClr val="FF3860"/>
              </a:solidFill>
              <a:latin typeface="OpenDyslexicAlta" pitchFamily="2" charset="77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D226A065-FCEF-9D43-A4F8-5F37674768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5053012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8733022E-546A-3C46-AECD-A54B0A491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51281" y="1832942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44B96609-512A-C64C-93BD-06F77BE81B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2731" y="4190102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xmlns="" id="{19A49A62-463D-744E-A300-0F87BF7E0B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8184" y="3422889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xmlns="" id="{4D075E79-1E73-EC44-A78E-1B85A46783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2736" y="5051309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968841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46983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Share the counters equally between both ten frames and complete the sentences below: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1AD33BA9-CD1D-BC46-A578-E9846C9C31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1825625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2C9A76EE-76D2-144C-9965-C50DEFA316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1825625"/>
            <a:ext cx="719137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169ECFC1-9931-7D45-8DC5-DCCD7C70A0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1825625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ABDBEBAE-AB26-3E40-8FFD-B97BA0D38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1825625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0429F001-592B-DE40-8B1D-67B0C2F6C6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2544763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C2DF4945-B108-3648-8FF3-4969221E3E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2544763"/>
            <a:ext cx="719137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EB28245F-1BE6-9341-9A07-76340CD1A6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2544763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4B1F3198-2016-364C-AC65-E60E02960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2544763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24640238-DB51-F04A-9025-C85F58C45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1825625"/>
            <a:ext cx="719138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2E2ED586-8C3B-8343-9678-5E469D5F6C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2544763"/>
            <a:ext cx="719138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DEE37B16-ADF6-4445-8996-B863F83381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F643A87C-37D9-4F41-9092-E7C62639BF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5053012"/>
            <a:ext cx="719137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DE6B6F11-F161-714D-AF27-7885927B79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1265D05E-6A53-894A-84C0-2C4299BB2F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8F0300B0-75AF-B745-A372-EE8E7F4EF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A55A80E3-7DA8-9146-8E19-C0860CE384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5772150"/>
            <a:ext cx="719137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681EA5B8-112B-4E40-B97B-BF737DE76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22FA9626-434C-434E-9B60-F769DEF9C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xmlns="" id="{2698DAC7-C196-E147-8BFD-7C2AC3F26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5053012"/>
            <a:ext cx="719138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xmlns="" id="{50EF79DB-6296-8A43-8ACC-485C8A41E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5772150"/>
            <a:ext cx="719138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xmlns="" id="{5BB50844-F90A-5B4C-B0F8-7E8E1345BD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1835944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xmlns="" id="{51A1A73E-57AA-544C-B84F-07F1B9A86173}"/>
              </a:ext>
            </a:extLst>
          </p:cNvPr>
          <p:cNvSpPr/>
          <p:nvPr/>
        </p:nvSpPr>
        <p:spPr>
          <a:xfrm>
            <a:off x="838198" y="3332254"/>
            <a:ext cx="6092689" cy="13255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In total, there are _ counters.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_ ten frames. 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_ counters in each ten frame.</a:t>
            </a:r>
            <a:endParaRPr lang="en-US" sz="2000" dirty="0">
              <a:solidFill>
                <a:srgbClr val="FF3860"/>
              </a:solidFill>
              <a:latin typeface="OpenDyslexicAlta" pitchFamily="2" charset="77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D226A065-FCEF-9D43-A4F8-5F37674768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5053012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8733022E-546A-3C46-AECD-A54B0A491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51281" y="1832942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44B96609-512A-C64C-93BD-06F77BE81B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872" y="5051309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xmlns="" id="{19A49A62-463D-744E-A300-0F87BF7E0B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1832942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xmlns="" id="{4D075E79-1E73-EC44-A78E-1B85A46783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2736" y="5051309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414192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make equal groups by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46983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Share the counters equally between both ten frames and complete the sentences below: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1AD33BA9-CD1D-BC46-A578-E9846C9C31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1825625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2C9A76EE-76D2-144C-9965-C50DEFA316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1825625"/>
            <a:ext cx="719137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169ECFC1-9931-7D45-8DC5-DCCD7C70A0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1825625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ABDBEBAE-AB26-3E40-8FFD-B97BA0D38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1825625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0429F001-592B-DE40-8B1D-67B0C2F6C6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2544763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C2DF4945-B108-3648-8FF3-4969221E3E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2544763"/>
            <a:ext cx="719137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EB28245F-1BE6-9341-9A07-76340CD1A6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2544763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4B1F3198-2016-364C-AC65-E60E02960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2544763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24640238-DB51-F04A-9025-C85F58C45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1825625"/>
            <a:ext cx="719138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2E2ED586-8C3B-8343-9678-5E469D5F6C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2544763"/>
            <a:ext cx="719138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DEE37B16-ADF6-4445-8996-B863F83381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F643A87C-37D9-4F41-9092-E7C62639BF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5053012"/>
            <a:ext cx="719137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DE6B6F11-F161-714D-AF27-7885927B79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1265D05E-6A53-894A-84C0-2C4299BB2F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5053012"/>
            <a:ext cx="720725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8F0300B0-75AF-B745-A372-EE8E7F4EF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A55A80E3-7DA8-9146-8E19-C0860CE384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0644" y="5772150"/>
            <a:ext cx="719137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681EA5B8-112B-4E40-B97B-BF737DE76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22FA9626-434C-434E-9B60-F769DEF9C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506" y="5772150"/>
            <a:ext cx="720725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xmlns="" id="{2698DAC7-C196-E147-8BFD-7C2AC3F26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5053012"/>
            <a:ext cx="719138" cy="7191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xmlns="" id="{50EF79DB-6296-8A43-8ACC-485C8A41E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231" y="5772150"/>
            <a:ext cx="719138" cy="720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xmlns="" id="{5BB50844-F90A-5B4C-B0F8-7E8E1345BD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1835944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xmlns="" id="{51A1A73E-57AA-544C-B84F-07F1B9A86173}"/>
              </a:ext>
            </a:extLst>
          </p:cNvPr>
          <p:cNvSpPr/>
          <p:nvPr/>
        </p:nvSpPr>
        <p:spPr>
          <a:xfrm>
            <a:off x="838198" y="3332254"/>
            <a:ext cx="6092689" cy="13255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In total, there are </a:t>
            </a:r>
            <a:r>
              <a:rPr lang="en-US" sz="2000" u="sng" dirty="0">
                <a:solidFill>
                  <a:srgbClr val="FF3860"/>
                </a:solidFill>
                <a:latin typeface="OpenDyslexicAlta" pitchFamily="2" charset="77"/>
              </a:rPr>
              <a:t>6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 counters.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</a:t>
            </a:r>
            <a:r>
              <a:rPr lang="en-US" sz="2000" u="sng" dirty="0">
                <a:solidFill>
                  <a:srgbClr val="FF3860"/>
                </a:solidFill>
                <a:latin typeface="OpenDyslexicAlta" pitchFamily="2" charset="77"/>
              </a:rPr>
              <a:t>2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 ten frames. </a:t>
            </a:r>
          </a:p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There are </a:t>
            </a:r>
            <a:r>
              <a:rPr lang="en-US" sz="2000" u="sng" dirty="0">
                <a:solidFill>
                  <a:srgbClr val="FF3860"/>
                </a:solidFill>
                <a:latin typeface="OpenDyslexicAlta" pitchFamily="2" charset="77"/>
              </a:rPr>
              <a:t>3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</a:rPr>
              <a:t> counters in each ten frame.</a:t>
            </a:r>
            <a:endParaRPr lang="en-US" sz="2000" dirty="0">
              <a:solidFill>
                <a:srgbClr val="FF3860"/>
              </a:solidFill>
              <a:latin typeface="OpenDyslexicAlta" pitchFamily="2" charset="77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D226A065-FCEF-9D43-A4F8-5F37674768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919" y="5053012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8733022E-546A-3C46-AECD-A54B0A491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51281" y="1832942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44B96609-512A-C64C-93BD-06F77BE81B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872" y="5051309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xmlns="" id="{19A49A62-463D-744E-A300-0F87BF7E0B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9781" y="1832942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xmlns="" id="{4D075E79-1E73-EC44-A78E-1B85A46783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2736" y="5051309"/>
            <a:ext cx="698500" cy="698500"/>
          </a:xfrm>
          <a:prstGeom prst="ellipse">
            <a:avLst/>
          </a:prstGeom>
          <a:solidFill>
            <a:srgbClr val="FFDD57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229518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ths Shed" id="{5DF74AD8-8BDD-4844-8C46-FFB9DBA0E41D}" vid="{0802D904-F1CF-8847-94FE-D7F26B26A31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0FFBD23-49EF-F148-9BF8-7DB3477A79E2}">
  <we:reference id="wa104380121" version="2.0.0.0" store="en-GB" storeType="OMEX"/>
  <we:alternateReferences>
    <we:reference id="wa104380121" version="2.0.0.0" store="wa10438012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12924</TotalTime>
  <Words>2414</Words>
  <Application>Microsoft Office PowerPoint</Application>
  <PresentationFormat>Custom</PresentationFormat>
  <Paragraphs>470</Paragraphs>
  <Slides>40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9" baseType="lpstr">
      <vt:lpstr>Arial</vt:lpstr>
      <vt:lpstr>OpenDyslexic</vt:lpstr>
      <vt:lpstr>OpenDyslexicAlta</vt:lpstr>
      <vt:lpstr>Lato Light</vt:lpstr>
      <vt:lpstr>Muli</vt:lpstr>
      <vt:lpstr>Wingdings</vt:lpstr>
      <vt:lpstr>Lato</vt:lpstr>
      <vt:lpstr>Calibri</vt:lpstr>
      <vt:lpstr>Office Theme</vt:lpstr>
      <vt:lpstr>PowerPoint Presentation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  <vt:lpstr>To be able to make equal groups by sharing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Spelling Shed 🐝</dc:title>
  <dc:creator>Rob Smith</dc:creator>
  <cp:lastModifiedBy>Susan</cp:lastModifiedBy>
  <cp:revision>593</cp:revision>
  <cp:lastPrinted>2019-06-17T16:19:05Z</cp:lastPrinted>
  <dcterms:created xsi:type="dcterms:W3CDTF">2018-08-06T08:16:18Z</dcterms:created>
  <dcterms:modified xsi:type="dcterms:W3CDTF">2021-03-18T12:18:51Z</dcterms:modified>
</cp:coreProperties>
</file>