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320" r:id="rId2"/>
    <p:sldId id="321" r:id="rId3"/>
    <p:sldId id="382" r:id="rId4"/>
    <p:sldId id="383" r:id="rId5"/>
    <p:sldId id="379" r:id="rId6"/>
    <p:sldId id="380" r:id="rId7"/>
    <p:sldId id="377" r:id="rId8"/>
    <p:sldId id="384" r:id="rId9"/>
    <p:sldId id="396" r:id="rId10"/>
    <p:sldId id="397" r:id="rId11"/>
    <p:sldId id="385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12" r:id="rId20"/>
    <p:sldId id="386" r:id="rId21"/>
    <p:sldId id="391" r:id="rId22"/>
    <p:sldId id="392" r:id="rId23"/>
    <p:sldId id="399" r:id="rId24"/>
    <p:sldId id="400" r:id="rId25"/>
    <p:sldId id="401" r:id="rId26"/>
    <p:sldId id="402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393" r:id="rId36"/>
    <p:sldId id="398" r:id="rId37"/>
    <p:sldId id="403" r:id="rId38"/>
    <p:sldId id="404" r:id="rId39"/>
    <p:sldId id="405" r:id="rId40"/>
    <p:sldId id="406" r:id="rId41"/>
    <p:sldId id="387" r:id="rId42"/>
    <p:sldId id="388" r:id="rId43"/>
    <p:sldId id="422" r:id="rId44"/>
    <p:sldId id="423" r:id="rId45"/>
    <p:sldId id="420" r:id="rId46"/>
    <p:sldId id="421" r:id="rId47"/>
    <p:sldId id="424" r:id="rId48"/>
    <p:sldId id="425" r:id="rId49"/>
    <p:sldId id="426" r:id="rId50"/>
    <p:sldId id="427" r:id="rId51"/>
    <p:sldId id="407" r:id="rId52"/>
    <p:sldId id="408" r:id="rId53"/>
    <p:sldId id="409" r:id="rId54"/>
    <p:sldId id="410" r:id="rId55"/>
    <p:sldId id="389" r:id="rId56"/>
    <p:sldId id="390" r:id="rId57"/>
    <p:sldId id="394" r:id="rId58"/>
    <p:sldId id="395" r:id="rId59"/>
    <p:sldId id="411" r:id="rId60"/>
    <p:sldId id="436" r:id="rId61"/>
    <p:sldId id="437" r:id="rId62"/>
    <p:sldId id="438" r:id="rId63"/>
    <p:sldId id="440" r:id="rId64"/>
    <p:sldId id="441" r:id="rId65"/>
    <p:sldId id="442" r:id="rId66"/>
    <p:sldId id="443" r:id="rId67"/>
    <p:sldId id="370" r:id="rId68"/>
    <p:sldId id="439" r:id="rId69"/>
    <p:sldId id="444" r:id="rId70"/>
  </p:sldIdLst>
  <p:sldSz cx="12192000" cy="6858000"/>
  <p:notesSz cx="6858000" cy="9144000"/>
  <p:embeddedFontLst>
    <p:embeddedFont>
      <p:font typeface="Lato" panose="020F0502020204030203" pitchFamily="34" charset="0"/>
      <p:regular r:id="rId73"/>
      <p:bold r:id="rId74"/>
    </p:embeddedFont>
    <p:embeddedFont>
      <p:font typeface="OpenDyslexicAlta" panose="00000500000000000000" pitchFamily="2" charset="0"/>
      <p:regular r:id="rId75"/>
      <p:bold r:id="rId76"/>
      <p:italic r:id="rId77"/>
      <p:boldItalic r:id="rId78"/>
    </p:embeddedFont>
    <p:embeddedFont>
      <p:font typeface="Lato Light" panose="020F0302020204030203" pitchFamily="34" charset="0"/>
      <p:regular r:id="rId79"/>
    </p:embeddedFont>
    <p:embeddedFont>
      <p:font typeface="Calibri" panose="020F0502020204030204" pitchFamily="34" charset="0"/>
      <p:regular r:id="rId80"/>
      <p:bold r:id="rId81"/>
      <p:italic r:id="rId82"/>
      <p:boldItalic r:id="rId83"/>
    </p:embeddedFont>
    <p:embeddedFont>
      <p:font typeface="Muli" panose="020B0604020202020204" charset="0"/>
      <p:regular r:id="rId84"/>
      <p:bold r:id="rId85"/>
      <p:italic r:id="rId86"/>
      <p:boldItalic r:id="rId8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ael Willetts" initials="R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F337C7"/>
    <a:srgbClr val="209CEE"/>
    <a:srgbClr val="7957D5"/>
    <a:srgbClr val="23D160"/>
    <a:srgbClr val="3273DC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162" autoAdjust="0"/>
    <p:restoredTop sz="84045" autoAdjust="0"/>
  </p:normalViewPr>
  <p:slideViewPr>
    <p:cSldViewPr snapToGrid="0" snapToObjects="1">
      <p:cViewPr varScale="1">
        <p:scale>
          <a:sx n="57" d="100"/>
          <a:sy n="57" d="100"/>
        </p:scale>
        <p:origin x="-64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2.fntdata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5.fntdata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879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367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923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54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224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slide shows a quarter turn in the opposite direction.</a:t>
            </a:r>
            <a:endParaRPr lang="en-US" sz="9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379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321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7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78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364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92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76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27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464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19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451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05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32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359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93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63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572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65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9422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657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1100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374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5782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8442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111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52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022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3653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1702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005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7329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8842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1636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9468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1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3968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306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73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9306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3484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3858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698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6500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9646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4735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990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357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4435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002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2075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8381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973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90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710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893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531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47787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467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40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16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7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16/03/2021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tif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tif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1</a:t>
            </a:r>
            <a:endParaRPr lang="en-GB" dirty="0" smtClean="0"/>
          </a:p>
          <a:p>
            <a:r>
              <a:rPr lang="en-GB" dirty="0" smtClean="0"/>
              <a:t>Term </a:t>
            </a:r>
            <a:r>
              <a:rPr lang="en-GB" dirty="0"/>
              <a:t>4 - Block 1 - Position and Direction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describe turns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 smtClean="0"/>
              <a:t>Position </a:t>
            </a:r>
            <a:r>
              <a:rPr lang="en-GB" dirty="0"/>
              <a:t>and Direction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1559" y="3312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QZYPYRB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="" xmlns:a16="http://schemas.microsoft.com/office/drawing/2014/main" id="{5D61E9F3-29BA-094D-AA45-515292A90949}"/>
              </a:ext>
            </a:extLst>
          </p:cNvPr>
          <p:cNvGraphicFramePr/>
          <p:nvPr/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="" xmlns:a16="http://schemas.microsoft.com/office/drawing/2014/main" id="{D99760DB-419E-F34F-95B0-4A38A4FC4E3F}"/>
              </a:ext>
            </a:extLst>
          </p:cNvPr>
          <p:cNvGraphicFramePr/>
          <p:nvPr/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="" xmlns:a16="http://schemas.microsoft.com/office/drawing/2014/main" id="{1FB1DEC5-0721-7143-BD94-6082CF505535}"/>
              </a:ext>
            </a:extLst>
          </p:cNvPr>
          <p:cNvGraphicFramePr/>
          <p:nvPr/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35627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7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35626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ADB9A2D-35EC-B540-ABE5-570238F49987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404022" y="3283228"/>
            <a:ext cx="5931604" cy="275879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3E17D29-AB1E-594D-846C-AE9E9C743452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2404022" y="3283228"/>
            <a:ext cx="5931605" cy="132556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D25B8A0-CEE5-A84F-91C0-4CBEC463B060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2404022" y="4608791"/>
            <a:ext cx="5931605" cy="132556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86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8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="" xmlns:a16="http://schemas.microsoft.com/office/drawing/2014/main" id="{B52751C7-3285-5740-A54B-7D4615F317A1}"/>
              </a:ext>
            </a:extLst>
          </p:cNvPr>
          <p:cNvSpPr/>
          <p:nvPr/>
        </p:nvSpPr>
        <p:spPr>
          <a:xfrm rot="54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2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65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="" xmlns:a16="http://schemas.microsoft.com/office/drawing/2014/main" id="{B52751C7-3285-5740-A54B-7D4615F317A1}"/>
              </a:ext>
            </a:extLst>
          </p:cNvPr>
          <p:cNvSpPr/>
          <p:nvPr/>
        </p:nvSpPr>
        <p:spPr>
          <a:xfrm rot="162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7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67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="" xmlns:a16="http://schemas.microsoft.com/office/drawing/2014/main" id="{B52751C7-3285-5740-A54B-7D4615F317A1}"/>
              </a:ext>
            </a:extLst>
          </p:cNvPr>
          <p:cNvSpPr/>
          <p:nvPr/>
        </p:nvSpPr>
        <p:spPr>
          <a:xfrm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7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12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="" xmlns:a16="http://schemas.microsoft.com/office/drawing/2014/main" id="{B52751C7-3285-5740-A54B-7D4615F317A1}"/>
              </a:ext>
            </a:extLst>
          </p:cNvPr>
          <p:cNvSpPr/>
          <p:nvPr/>
        </p:nvSpPr>
        <p:spPr>
          <a:xfrm rot="108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92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terms like “full turn”, “half turn”, “quarter turn” and “three-quarter turn”, to describe the rotation of a person, a shape or an object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terms like “full turn”, “half turn”, “quarter turn” and “three-quarter turn”, to describe the rotation of a person, a shape or an object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1743" y="3790184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4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596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11744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4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984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247" y="337901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2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1002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06942" y="342900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8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05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="" xmlns:a16="http://schemas.microsoft.com/office/drawing/2014/main" id="{CC2EA016-9FB2-E24F-9C3E-8AF6C0296A5D}"/>
              </a:ext>
            </a:extLst>
          </p:cNvPr>
          <p:cNvSpPr/>
          <p:nvPr/>
        </p:nvSpPr>
        <p:spPr>
          <a:xfrm rot="10800000"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full and half turns, which pair of shapes do not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Pentagon 3">
            <a:extLst>
              <a:ext uri="{FF2B5EF4-FFF2-40B4-BE49-F238E27FC236}">
                <a16:creationId xmlns="" xmlns:a16="http://schemas.microsoft.com/office/drawing/2014/main" id="{03BFCB03-E036-F748-9FD6-11E959FEF137}"/>
              </a:ext>
            </a:extLst>
          </p:cNvPr>
          <p:cNvSpPr/>
          <p:nvPr/>
        </p:nvSpPr>
        <p:spPr>
          <a:xfrm rot="16200000">
            <a:off x="874643" y="3624041"/>
            <a:ext cx="978408" cy="484632"/>
          </a:xfrm>
          <a:prstGeom prst="homePlat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entagon 16">
            <a:extLst>
              <a:ext uri="{FF2B5EF4-FFF2-40B4-BE49-F238E27FC236}">
                <a16:creationId xmlns="" xmlns:a16="http://schemas.microsoft.com/office/drawing/2014/main" id="{38FA783B-3668-5146-B0C5-F35659AC66B3}"/>
              </a:ext>
            </a:extLst>
          </p:cNvPr>
          <p:cNvSpPr/>
          <p:nvPr/>
        </p:nvSpPr>
        <p:spPr>
          <a:xfrm rot="5400000">
            <a:off x="2140225" y="3675888"/>
            <a:ext cx="978408" cy="484632"/>
          </a:xfrm>
          <a:prstGeom prst="homePlat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="" xmlns:a16="http://schemas.microsoft.com/office/drawing/2014/main" id="{2B4BEEE4-A5BF-9C40-B0D4-44F6F2FA3F42}"/>
              </a:ext>
            </a:extLst>
          </p:cNvPr>
          <p:cNvSpPr/>
          <p:nvPr/>
        </p:nvSpPr>
        <p:spPr>
          <a:xfrm>
            <a:off x="1762540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>
            <a:extLst>
              <a:ext uri="{FF2B5EF4-FFF2-40B4-BE49-F238E27FC236}">
                <a16:creationId xmlns="" xmlns:a16="http://schemas.microsoft.com/office/drawing/2014/main" id="{F8845FDA-9B4A-9F44-B3E8-D9A81476EA39}"/>
              </a:ext>
            </a:extLst>
          </p:cNvPr>
          <p:cNvSpPr/>
          <p:nvPr/>
        </p:nvSpPr>
        <p:spPr>
          <a:xfrm rot="16200000">
            <a:off x="3549197" y="3624041"/>
            <a:ext cx="978408" cy="484632"/>
          </a:xfrm>
          <a:prstGeom prst="homePlate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>
            <a:extLst>
              <a:ext uri="{FF2B5EF4-FFF2-40B4-BE49-F238E27FC236}">
                <a16:creationId xmlns="" xmlns:a16="http://schemas.microsoft.com/office/drawing/2014/main" id="{B5D0285F-E90A-5840-A948-F6AD3C17A3A2}"/>
              </a:ext>
            </a:extLst>
          </p:cNvPr>
          <p:cNvSpPr/>
          <p:nvPr/>
        </p:nvSpPr>
        <p:spPr>
          <a:xfrm rot="5400000">
            <a:off x="4814779" y="3675888"/>
            <a:ext cx="978408" cy="484632"/>
          </a:xfrm>
          <a:prstGeom prst="homePlate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="" xmlns:a16="http://schemas.microsoft.com/office/drawing/2014/main" id="{31E5C761-B995-DA43-AE84-77328DB2096F}"/>
              </a:ext>
            </a:extLst>
          </p:cNvPr>
          <p:cNvSpPr/>
          <p:nvPr/>
        </p:nvSpPr>
        <p:spPr>
          <a:xfrm>
            <a:off x="4437094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>
            <a:extLst>
              <a:ext uri="{FF2B5EF4-FFF2-40B4-BE49-F238E27FC236}">
                <a16:creationId xmlns="" xmlns:a16="http://schemas.microsoft.com/office/drawing/2014/main" id="{AD012A6D-20D9-F843-BE94-2947E73951B6}"/>
              </a:ext>
            </a:extLst>
          </p:cNvPr>
          <p:cNvSpPr/>
          <p:nvPr/>
        </p:nvSpPr>
        <p:spPr>
          <a:xfrm rot="16200000">
            <a:off x="6398815" y="3624041"/>
            <a:ext cx="978408" cy="484632"/>
          </a:xfrm>
          <a:prstGeom prst="homePlat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>
            <a:extLst>
              <a:ext uri="{FF2B5EF4-FFF2-40B4-BE49-F238E27FC236}">
                <a16:creationId xmlns="" xmlns:a16="http://schemas.microsoft.com/office/drawing/2014/main" id="{EB41F327-5E01-6242-8CA2-C1E2737CAE01}"/>
              </a:ext>
            </a:extLst>
          </p:cNvPr>
          <p:cNvSpPr/>
          <p:nvPr/>
        </p:nvSpPr>
        <p:spPr>
          <a:xfrm rot="16200000">
            <a:off x="7664396" y="3624040"/>
            <a:ext cx="978408" cy="484632"/>
          </a:xfrm>
          <a:prstGeom prst="homePlat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="" xmlns:a16="http://schemas.microsoft.com/office/drawing/2014/main" id="{31619084-D4F3-A343-8F43-BEE43D56EA01}"/>
              </a:ext>
            </a:extLst>
          </p:cNvPr>
          <p:cNvSpPr/>
          <p:nvPr/>
        </p:nvSpPr>
        <p:spPr>
          <a:xfrm>
            <a:off x="7286712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24">
            <a:extLst>
              <a:ext uri="{FF2B5EF4-FFF2-40B4-BE49-F238E27FC236}">
                <a16:creationId xmlns="" xmlns:a16="http://schemas.microsoft.com/office/drawing/2014/main" id="{13335230-EC0C-4148-B683-13090D9780EC}"/>
              </a:ext>
            </a:extLst>
          </p:cNvPr>
          <p:cNvSpPr/>
          <p:nvPr/>
        </p:nvSpPr>
        <p:spPr>
          <a:xfrm rot="16200000">
            <a:off x="9073367" y="3624041"/>
            <a:ext cx="978408" cy="484632"/>
          </a:xfrm>
          <a:prstGeom prst="homePlat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entagon 25">
            <a:extLst>
              <a:ext uri="{FF2B5EF4-FFF2-40B4-BE49-F238E27FC236}">
                <a16:creationId xmlns="" xmlns:a16="http://schemas.microsoft.com/office/drawing/2014/main" id="{1284AE62-C066-3742-9C37-B1CB6D5D4715}"/>
              </a:ext>
            </a:extLst>
          </p:cNvPr>
          <p:cNvSpPr/>
          <p:nvPr/>
        </p:nvSpPr>
        <p:spPr>
          <a:xfrm rot="5400000">
            <a:off x="10338949" y="3675888"/>
            <a:ext cx="978408" cy="484632"/>
          </a:xfrm>
          <a:prstGeom prst="homePlat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="" xmlns:a16="http://schemas.microsoft.com/office/drawing/2014/main" id="{7C76E969-4DCF-0943-8ED8-363EA8E0BF58}"/>
              </a:ext>
            </a:extLst>
          </p:cNvPr>
          <p:cNvSpPr/>
          <p:nvPr/>
        </p:nvSpPr>
        <p:spPr>
          <a:xfrm>
            <a:off x="9961264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4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="" xmlns:a16="http://schemas.microsoft.com/office/drawing/2014/main" id="{CC2EA016-9FB2-E24F-9C3E-8AF6C0296A5D}"/>
              </a:ext>
            </a:extLst>
          </p:cNvPr>
          <p:cNvSpPr/>
          <p:nvPr/>
        </p:nvSpPr>
        <p:spPr>
          <a:xfrm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53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="" xmlns:a16="http://schemas.microsoft.com/office/drawing/2014/main" id="{CC2EA016-9FB2-E24F-9C3E-8AF6C0296A5D}"/>
              </a:ext>
            </a:extLst>
          </p:cNvPr>
          <p:cNvSpPr/>
          <p:nvPr/>
        </p:nvSpPr>
        <p:spPr>
          <a:xfrm rot="5400000"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86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="" xmlns:a16="http://schemas.microsoft.com/office/drawing/2014/main" id="{CC2EA016-9FB2-E24F-9C3E-8AF6C0296A5D}"/>
              </a:ext>
            </a:extLst>
          </p:cNvPr>
          <p:cNvSpPr/>
          <p:nvPr/>
        </p:nvSpPr>
        <p:spPr>
          <a:xfrm rot="16200000"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9875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11744" y="311537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66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779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088" y="3326357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78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48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full and half turns, which pair of shapes do not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yellow shapes do not belong as they have made a full turn, whereas the other shapes have made half turns, from pointing up to pointing down.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Pentagon 3">
            <a:extLst>
              <a:ext uri="{FF2B5EF4-FFF2-40B4-BE49-F238E27FC236}">
                <a16:creationId xmlns="" xmlns:a16="http://schemas.microsoft.com/office/drawing/2014/main" id="{03BFCB03-E036-F748-9FD6-11E959FEF137}"/>
              </a:ext>
            </a:extLst>
          </p:cNvPr>
          <p:cNvSpPr/>
          <p:nvPr/>
        </p:nvSpPr>
        <p:spPr>
          <a:xfrm rot="16200000">
            <a:off x="874643" y="3624041"/>
            <a:ext cx="978408" cy="484632"/>
          </a:xfrm>
          <a:prstGeom prst="homePlat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>
            <a:extLst>
              <a:ext uri="{FF2B5EF4-FFF2-40B4-BE49-F238E27FC236}">
                <a16:creationId xmlns="" xmlns:a16="http://schemas.microsoft.com/office/drawing/2014/main" id="{38FA783B-3668-5146-B0C5-F35659AC66B3}"/>
              </a:ext>
            </a:extLst>
          </p:cNvPr>
          <p:cNvSpPr/>
          <p:nvPr/>
        </p:nvSpPr>
        <p:spPr>
          <a:xfrm rot="5400000">
            <a:off x="2140225" y="3675888"/>
            <a:ext cx="978408" cy="484632"/>
          </a:xfrm>
          <a:prstGeom prst="homePlat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="" xmlns:a16="http://schemas.microsoft.com/office/drawing/2014/main" id="{2B4BEEE4-A5BF-9C40-B0D4-44F6F2FA3F42}"/>
              </a:ext>
            </a:extLst>
          </p:cNvPr>
          <p:cNvSpPr/>
          <p:nvPr/>
        </p:nvSpPr>
        <p:spPr>
          <a:xfrm>
            <a:off x="1762540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>
            <a:extLst>
              <a:ext uri="{FF2B5EF4-FFF2-40B4-BE49-F238E27FC236}">
                <a16:creationId xmlns="" xmlns:a16="http://schemas.microsoft.com/office/drawing/2014/main" id="{F8845FDA-9B4A-9F44-B3E8-D9A81476EA39}"/>
              </a:ext>
            </a:extLst>
          </p:cNvPr>
          <p:cNvSpPr/>
          <p:nvPr/>
        </p:nvSpPr>
        <p:spPr>
          <a:xfrm rot="16200000">
            <a:off x="3549197" y="3624041"/>
            <a:ext cx="978408" cy="484632"/>
          </a:xfrm>
          <a:prstGeom prst="homePlate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>
            <a:extLst>
              <a:ext uri="{FF2B5EF4-FFF2-40B4-BE49-F238E27FC236}">
                <a16:creationId xmlns="" xmlns:a16="http://schemas.microsoft.com/office/drawing/2014/main" id="{B5D0285F-E90A-5840-A948-F6AD3C17A3A2}"/>
              </a:ext>
            </a:extLst>
          </p:cNvPr>
          <p:cNvSpPr/>
          <p:nvPr/>
        </p:nvSpPr>
        <p:spPr>
          <a:xfrm rot="5400000">
            <a:off x="4814779" y="3675888"/>
            <a:ext cx="978408" cy="484632"/>
          </a:xfrm>
          <a:prstGeom prst="homePlate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="" xmlns:a16="http://schemas.microsoft.com/office/drawing/2014/main" id="{31E5C761-B995-DA43-AE84-77328DB2096F}"/>
              </a:ext>
            </a:extLst>
          </p:cNvPr>
          <p:cNvSpPr/>
          <p:nvPr/>
        </p:nvSpPr>
        <p:spPr>
          <a:xfrm>
            <a:off x="4437094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>
            <a:extLst>
              <a:ext uri="{FF2B5EF4-FFF2-40B4-BE49-F238E27FC236}">
                <a16:creationId xmlns="" xmlns:a16="http://schemas.microsoft.com/office/drawing/2014/main" id="{AD012A6D-20D9-F843-BE94-2947E73951B6}"/>
              </a:ext>
            </a:extLst>
          </p:cNvPr>
          <p:cNvSpPr/>
          <p:nvPr/>
        </p:nvSpPr>
        <p:spPr>
          <a:xfrm rot="16200000">
            <a:off x="6398815" y="3624041"/>
            <a:ext cx="978408" cy="484632"/>
          </a:xfrm>
          <a:prstGeom prst="homePlat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>
            <a:extLst>
              <a:ext uri="{FF2B5EF4-FFF2-40B4-BE49-F238E27FC236}">
                <a16:creationId xmlns="" xmlns:a16="http://schemas.microsoft.com/office/drawing/2014/main" id="{EB41F327-5E01-6242-8CA2-C1E2737CAE01}"/>
              </a:ext>
            </a:extLst>
          </p:cNvPr>
          <p:cNvSpPr/>
          <p:nvPr/>
        </p:nvSpPr>
        <p:spPr>
          <a:xfrm rot="16200000">
            <a:off x="7664396" y="3624040"/>
            <a:ext cx="978408" cy="484632"/>
          </a:xfrm>
          <a:prstGeom prst="homePlat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="" xmlns:a16="http://schemas.microsoft.com/office/drawing/2014/main" id="{31619084-D4F3-A343-8F43-BEE43D56EA01}"/>
              </a:ext>
            </a:extLst>
          </p:cNvPr>
          <p:cNvSpPr/>
          <p:nvPr/>
        </p:nvSpPr>
        <p:spPr>
          <a:xfrm>
            <a:off x="7286712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24">
            <a:extLst>
              <a:ext uri="{FF2B5EF4-FFF2-40B4-BE49-F238E27FC236}">
                <a16:creationId xmlns="" xmlns:a16="http://schemas.microsoft.com/office/drawing/2014/main" id="{13335230-EC0C-4148-B683-13090D9780EC}"/>
              </a:ext>
            </a:extLst>
          </p:cNvPr>
          <p:cNvSpPr/>
          <p:nvPr/>
        </p:nvSpPr>
        <p:spPr>
          <a:xfrm rot="16200000">
            <a:off x="9073367" y="3624041"/>
            <a:ext cx="978408" cy="484632"/>
          </a:xfrm>
          <a:prstGeom prst="homePlat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entagon 25">
            <a:extLst>
              <a:ext uri="{FF2B5EF4-FFF2-40B4-BE49-F238E27FC236}">
                <a16:creationId xmlns="" xmlns:a16="http://schemas.microsoft.com/office/drawing/2014/main" id="{1284AE62-C066-3742-9C37-B1CB6D5D4715}"/>
              </a:ext>
            </a:extLst>
          </p:cNvPr>
          <p:cNvSpPr/>
          <p:nvPr/>
        </p:nvSpPr>
        <p:spPr>
          <a:xfrm rot="5400000">
            <a:off x="10338949" y="3675888"/>
            <a:ext cx="978408" cy="484632"/>
          </a:xfrm>
          <a:prstGeom prst="homePlate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="" xmlns:a16="http://schemas.microsoft.com/office/drawing/2014/main" id="{7C76E969-4DCF-0943-8ED8-363EA8E0BF58}"/>
              </a:ext>
            </a:extLst>
          </p:cNvPr>
          <p:cNvSpPr/>
          <p:nvPr/>
        </p:nvSpPr>
        <p:spPr>
          <a:xfrm>
            <a:off x="9961264" y="3818227"/>
            <a:ext cx="484632" cy="2400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06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44770" y="342900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6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4012735-917D-6748-A53C-7A131E0CCE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6909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4012735-917D-6748-A53C-7A131E0CCE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4238CA4-E4B6-D84A-9619-52DBBA0320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1745" y="3917135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78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6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="" xmlns:a16="http://schemas.microsoft.com/office/drawing/2014/main" id="{B05B4BE8-3062-204E-8380-81D38E22F4EA}"/>
              </a:ext>
            </a:extLst>
          </p:cNvPr>
          <p:cNvSpPr/>
          <p:nvPr/>
        </p:nvSpPr>
        <p:spPr>
          <a:xfrm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4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10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="" xmlns:a16="http://schemas.microsoft.com/office/drawing/2014/main" id="{B05B4BE8-3062-204E-8380-81D38E22F4EA}"/>
              </a:ext>
            </a:extLst>
          </p:cNvPr>
          <p:cNvSpPr/>
          <p:nvPr/>
        </p:nvSpPr>
        <p:spPr>
          <a:xfrm rot="108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41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="" xmlns:a16="http://schemas.microsoft.com/office/drawing/2014/main" id="{B05B4BE8-3062-204E-8380-81D38E22F4EA}"/>
              </a:ext>
            </a:extLst>
          </p:cNvPr>
          <p:cNvSpPr/>
          <p:nvPr/>
        </p:nvSpPr>
        <p:spPr>
          <a:xfrm rot="162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0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390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Rotation Practice!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1 stands on the spot.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2 gives instructions, like: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half turn.”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full turn.”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three-quarter turn.”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quarter turn the other way.”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09AF46-A096-0D49-B0E9-2AC875B3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089" y="1435100"/>
            <a:ext cx="54229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949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="" xmlns:a16="http://schemas.microsoft.com/office/drawing/2014/main" id="{B05B4BE8-3062-204E-8380-81D38E22F4EA}"/>
              </a:ext>
            </a:extLst>
          </p:cNvPr>
          <p:cNvSpPr/>
          <p:nvPr/>
        </p:nvSpPr>
        <p:spPr>
          <a:xfrm rot="54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5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03172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277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8158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4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5534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81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0849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7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35627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7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35626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0927C3-581E-D84C-A271-FA3EC7CF3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17" y="4255588"/>
            <a:ext cx="2205003" cy="821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09871B-70DE-6448-84D0-885B6548E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08" y="2913390"/>
            <a:ext cx="1344891" cy="805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F4520F-6674-464C-A8FD-6EE6E6A0A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11" y="5610782"/>
            <a:ext cx="26416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3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390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Rotation Practice!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1 stands on the spot.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2 gives instructions, like: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half turn.”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full turn.”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three-quarter turn.”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“Make a quarter turn the other way.”</a:t>
            </a:r>
          </a:p>
          <a:p>
            <a:pPr>
              <a:buClr>
                <a:srgbClr val="23D160"/>
              </a:buClr>
              <a:buSzPct val="85000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09AF46-A096-0D49-B0E9-2AC875B3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089" y="1435100"/>
            <a:ext cx="54229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107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35627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7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35626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ADB9A2D-35EC-B540-ABE5-570238F49987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404022" y="3283228"/>
            <a:ext cx="5931604" cy="275879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3E17D29-AB1E-594D-846C-AE9E9C743452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3043203" y="3283228"/>
            <a:ext cx="5292424" cy="121753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D25B8A0-CEE5-A84F-91C0-4CBEC463B060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3043203" y="4608791"/>
            <a:ext cx="5292424" cy="132556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0927C3-581E-D84C-A271-FA3EC7CF3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17" y="4255588"/>
            <a:ext cx="2205003" cy="821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09871B-70DE-6448-84D0-885B6548E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08" y="2913390"/>
            <a:ext cx="1344891" cy="805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F4520F-6674-464C-A8FD-6EE6E6A0A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11" y="5610782"/>
            <a:ext cx="26416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4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what each shape will look like after the turn it has been given.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820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C7541A2-4090-C84D-BE36-A085F7B7DADC}"/>
              </a:ext>
            </a:extLst>
          </p:cNvPr>
          <p:cNvSpPr/>
          <p:nvPr/>
        </p:nvSpPr>
        <p:spPr>
          <a:xfrm>
            <a:off x="436321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42ACD58-3C9B-DB42-9104-C98574D4D2F8}"/>
              </a:ext>
            </a:extLst>
          </p:cNvPr>
          <p:cNvSpPr/>
          <p:nvPr/>
        </p:nvSpPr>
        <p:spPr>
          <a:xfrm>
            <a:off x="7858505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72E70CF1-3E79-744B-84FC-8ED9BE723C3B}"/>
              </a:ext>
            </a:extLst>
          </p:cNvPr>
          <p:cNvSpPr/>
          <p:nvPr/>
        </p:nvSpPr>
        <p:spPr>
          <a:xfrm>
            <a:off x="2174515" y="4448523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8A169FE2-942E-DB47-A261-30D6FED73C71}"/>
              </a:ext>
            </a:extLst>
          </p:cNvPr>
          <p:cNvSpPr/>
          <p:nvPr/>
        </p:nvSpPr>
        <p:spPr>
          <a:xfrm>
            <a:off x="5732144" y="4444631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F992CB25-D0B8-CA4F-8952-7FB0970511CF}"/>
              </a:ext>
            </a:extLst>
          </p:cNvPr>
          <p:cNvSpPr/>
          <p:nvPr/>
        </p:nvSpPr>
        <p:spPr>
          <a:xfrm>
            <a:off x="9255157" y="4444631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ium 14">
            <a:extLst>
              <a:ext uri="{FF2B5EF4-FFF2-40B4-BE49-F238E27FC236}">
                <a16:creationId xmlns="" xmlns:a16="http://schemas.microsoft.com/office/drawing/2014/main" id="{1CF4C87B-E1E5-6242-A732-634CD73C9400}"/>
              </a:ext>
            </a:extLst>
          </p:cNvPr>
          <p:cNvSpPr/>
          <p:nvPr/>
        </p:nvSpPr>
        <p:spPr>
          <a:xfrm>
            <a:off x="4760838" y="4088713"/>
            <a:ext cx="806233" cy="1072290"/>
          </a:xfrm>
          <a:prstGeom prst="trapezoid">
            <a:avLst>
              <a:gd name="adj" fmla="val 50000"/>
            </a:avLst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="" xmlns:a16="http://schemas.microsoft.com/office/drawing/2014/main" id="{BE9817E4-D2D3-274D-9DB8-C5C7013A6F7F}"/>
              </a:ext>
            </a:extLst>
          </p:cNvPr>
          <p:cNvSpPr/>
          <p:nvPr/>
        </p:nvSpPr>
        <p:spPr>
          <a:xfrm>
            <a:off x="1034609" y="4391623"/>
            <a:ext cx="948329" cy="469733"/>
          </a:xfrm>
          <a:prstGeom prst="homePlate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="" xmlns:a16="http://schemas.microsoft.com/office/drawing/2014/main" id="{50985100-9F09-6B46-8C64-1E34E58E69F7}"/>
              </a:ext>
            </a:extLst>
          </p:cNvPr>
          <p:cNvSpPr/>
          <p:nvPr/>
        </p:nvSpPr>
        <p:spPr>
          <a:xfrm>
            <a:off x="8339725" y="4107169"/>
            <a:ext cx="512727" cy="1035129"/>
          </a:xfrm>
          <a:prstGeom prst="upArrow">
            <a:avLst/>
          </a:prstGeom>
          <a:solidFill>
            <a:srgbClr val="7957D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37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Sketch what each shape will look like after the turn it has been given.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820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C7541A2-4090-C84D-BE36-A085F7B7DADC}"/>
              </a:ext>
            </a:extLst>
          </p:cNvPr>
          <p:cNvSpPr/>
          <p:nvPr/>
        </p:nvSpPr>
        <p:spPr>
          <a:xfrm>
            <a:off x="436321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42ACD58-3C9B-DB42-9104-C98574D4D2F8}"/>
              </a:ext>
            </a:extLst>
          </p:cNvPr>
          <p:cNvSpPr/>
          <p:nvPr/>
        </p:nvSpPr>
        <p:spPr>
          <a:xfrm>
            <a:off x="7858505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                    or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72E70CF1-3E79-744B-84FC-8ED9BE723C3B}"/>
              </a:ext>
            </a:extLst>
          </p:cNvPr>
          <p:cNvSpPr/>
          <p:nvPr/>
        </p:nvSpPr>
        <p:spPr>
          <a:xfrm>
            <a:off x="2174515" y="4448523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8A169FE2-942E-DB47-A261-30D6FED73C71}"/>
              </a:ext>
            </a:extLst>
          </p:cNvPr>
          <p:cNvSpPr/>
          <p:nvPr/>
        </p:nvSpPr>
        <p:spPr>
          <a:xfrm>
            <a:off x="5732144" y="4444631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F992CB25-D0B8-CA4F-8952-7FB0970511CF}"/>
              </a:ext>
            </a:extLst>
          </p:cNvPr>
          <p:cNvSpPr/>
          <p:nvPr/>
        </p:nvSpPr>
        <p:spPr>
          <a:xfrm>
            <a:off x="9255157" y="4444631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ium 14">
            <a:extLst>
              <a:ext uri="{FF2B5EF4-FFF2-40B4-BE49-F238E27FC236}">
                <a16:creationId xmlns="" xmlns:a16="http://schemas.microsoft.com/office/drawing/2014/main" id="{1CF4C87B-E1E5-6242-A732-634CD73C9400}"/>
              </a:ext>
            </a:extLst>
          </p:cNvPr>
          <p:cNvSpPr/>
          <p:nvPr/>
        </p:nvSpPr>
        <p:spPr>
          <a:xfrm>
            <a:off x="4760838" y="4088713"/>
            <a:ext cx="806233" cy="1072290"/>
          </a:xfrm>
          <a:prstGeom prst="trapezoid">
            <a:avLst>
              <a:gd name="adj" fmla="val 50000"/>
            </a:avLst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="" xmlns:a16="http://schemas.microsoft.com/office/drawing/2014/main" id="{BE9817E4-D2D3-274D-9DB8-C5C7013A6F7F}"/>
              </a:ext>
            </a:extLst>
          </p:cNvPr>
          <p:cNvSpPr/>
          <p:nvPr/>
        </p:nvSpPr>
        <p:spPr>
          <a:xfrm>
            <a:off x="1034609" y="4391623"/>
            <a:ext cx="948329" cy="469733"/>
          </a:xfrm>
          <a:prstGeom prst="homePlate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="" xmlns:a16="http://schemas.microsoft.com/office/drawing/2014/main" id="{50985100-9F09-6B46-8C64-1E34E58E69F7}"/>
              </a:ext>
            </a:extLst>
          </p:cNvPr>
          <p:cNvSpPr/>
          <p:nvPr/>
        </p:nvSpPr>
        <p:spPr>
          <a:xfrm>
            <a:off x="8339725" y="4107169"/>
            <a:ext cx="512727" cy="1035129"/>
          </a:xfrm>
          <a:prstGeom prst="upArrow">
            <a:avLst/>
          </a:prstGeom>
          <a:solidFill>
            <a:srgbClr val="7957D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entagon 17">
            <a:extLst>
              <a:ext uri="{FF2B5EF4-FFF2-40B4-BE49-F238E27FC236}">
                <a16:creationId xmlns="" xmlns:a16="http://schemas.microsoft.com/office/drawing/2014/main" id="{05111651-F3A2-854F-9F1D-F2F7787BE475}"/>
              </a:ext>
            </a:extLst>
          </p:cNvPr>
          <p:cNvSpPr/>
          <p:nvPr/>
        </p:nvSpPr>
        <p:spPr>
          <a:xfrm rot="10800000">
            <a:off x="3097735" y="4389866"/>
            <a:ext cx="948329" cy="469733"/>
          </a:xfrm>
          <a:prstGeom prst="homePlate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ium 18">
            <a:extLst>
              <a:ext uri="{FF2B5EF4-FFF2-40B4-BE49-F238E27FC236}">
                <a16:creationId xmlns="" xmlns:a16="http://schemas.microsoft.com/office/drawing/2014/main" id="{EC4EDF47-2683-A64D-A1E4-EC6FB1EC568C}"/>
              </a:ext>
            </a:extLst>
          </p:cNvPr>
          <p:cNvSpPr/>
          <p:nvPr/>
        </p:nvSpPr>
        <p:spPr>
          <a:xfrm>
            <a:off x="6649567" y="4088588"/>
            <a:ext cx="806233" cy="1072290"/>
          </a:xfrm>
          <a:prstGeom prst="trapezoid">
            <a:avLst>
              <a:gd name="adj" fmla="val 50000"/>
            </a:avLst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E67DDED9-3B93-9242-8A5C-F2E47F211CF0}"/>
              </a:ext>
            </a:extLst>
          </p:cNvPr>
          <p:cNvSpPr/>
          <p:nvPr/>
        </p:nvSpPr>
        <p:spPr>
          <a:xfrm rot="16200000">
            <a:off x="10263660" y="3670703"/>
            <a:ext cx="512727" cy="1035129"/>
          </a:xfrm>
          <a:prstGeom prst="upArrow">
            <a:avLst/>
          </a:prstGeom>
          <a:solidFill>
            <a:srgbClr val="7957D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Up Arrow 20">
            <a:extLst>
              <a:ext uri="{FF2B5EF4-FFF2-40B4-BE49-F238E27FC236}">
                <a16:creationId xmlns="" xmlns:a16="http://schemas.microsoft.com/office/drawing/2014/main" id="{0DFDFED9-5C2F-6D43-81B3-15939BD1FB43}"/>
              </a:ext>
            </a:extLst>
          </p:cNvPr>
          <p:cNvSpPr/>
          <p:nvPr/>
        </p:nvSpPr>
        <p:spPr>
          <a:xfrm rot="5400000">
            <a:off x="10360601" y="4543885"/>
            <a:ext cx="512727" cy="1035129"/>
          </a:xfrm>
          <a:prstGeom prst="upArrow">
            <a:avLst/>
          </a:prstGeom>
          <a:solidFill>
            <a:srgbClr val="7957D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4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using the words </a:t>
            </a:r>
            <a:r>
              <a:rPr lang="en-GB" sz="2200" i="1" dirty="0"/>
              <a:t>full</a:t>
            </a:r>
            <a:r>
              <a:rPr lang="en-GB" sz="2200" dirty="0"/>
              <a:t>, </a:t>
            </a:r>
            <a:r>
              <a:rPr lang="en-GB" sz="2200" i="1" dirty="0"/>
              <a:t>half</a:t>
            </a:r>
            <a:r>
              <a:rPr lang="en-GB" sz="2200" dirty="0"/>
              <a:t> and </a:t>
            </a:r>
            <a:r>
              <a:rPr lang="en-GB" sz="2200" i="1" dirty="0"/>
              <a:t>quarter</a:t>
            </a:r>
            <a:r>
              <a:rPr lang="en-GB" sz="2200" dirty="0"/>
              <a:t>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820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hexagon has made a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C7541A2-4090-C84D-BE36-A085F7B7DADC}"/>
              </a:ext>
            </a:extLst>
          </p:cNvPr>
          <p:cNvSpPr/>
          <p:nvPr/>
        </p:nvSpPr>
        <p:spPr>
          <a:xfrm>
            <a:off x="436321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triangle has made a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42ACD58-3C9B-DB42-9104-C98574D4D2F8}"/>
              </a:ext>
            </a:extLst>
          </p:cNvPr>
          <p:cNvSpPr/>
          <p:nvPr/>
        </p:nvSpPr>
        <p:spPr>
          <a:xfrm>
            <a:off x="7858505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</a:t>
            </a:r>
            <a:r>
              <a:rPr lang="en-US" sz="2300" dirty="0">
                <a:solidFill>
                  <a:prstClr val="black"/>
                </a:solidFill>
                <a:latin typeface="OpenDyslexicAlta" pitchFamily="2" charset="77"/>
              </a:rPr>
              <a:t>pentagon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has made a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72E70CF1-3E79-744B-84FC-8ED9BE723C3B}"/>
              </a:ext>
            </a:extLst>
          </p:cNvPr>
          <p:cNvSpPr/>
          <p:nvPr/>
        </p:nvSpPr>
        <p:spPr>
          <a:xfrm>
            <a:off x="2174515" y="3255830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="" xmlns:a16="http://schemas.microsoft.com/office/drawing/2014/main" id="{736B507C-6CFE-8441-A532-FC7BC9450B96}"/>
              </a:ext>
            </a:extLst>
          </p:cNvPr>
          <p:cNvSpPr/>
          <p:nvPr/>
        </p:nvSpPr>
        <p:spPr>
          <a:xfrm>
            <a:off x="949392" y="2974840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="" xmlns:a16="http://schemas.microsoft.com/office/drawing/2014/main" id="{7939652B-DEAC-8D45-AEC0-8129B30219F7}"/>
              </a:ext>
            </a:extLst>
          </p:cNvPr>
          <p:cNvSpPr/>
          <p:nvPr/>
        </p:nvSpPr>
        <p:spPr>
          <a:xfrm rot="5400000">
            <a:off x="3058813" y="2974097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="" xmlns:a16="http://schemas.microsoft.com/office/drawing/2014/main" id="{7C4F7237-E136-CC46-97E8-58B5E51C2822}"/>
              </a:ext>
            </a:extLst>
          </p:cNvPr>
          <p:cNvSpPr/>
          <p:nvPr/>
        </p:nvSpPr>
        <p:spPr>
          <a:xfrm>
            <a:off x="5685617" y="3253533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="" xmlns:a16="http://schemas.microsoft.com/office/drawing/2014/main" id="{83C20310-1A85-5445-85D8-CE1FADAEA929}"/>
              </a:ext>
            </a:extLst>
          </p:cNvPr>
          <p:cNvSpPr/>
          <p:nvPr/>
        </p:nvSpPr>
        <p:spPr>
          <a:xfrm>
            <a:off x="4606798" y="2971800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0660ACAE-4101-0F41-821B-5F88228D9B39}"/>
              </a:ext>
            </a:extLst>
          </p:cNvPr>
          <p:cNvSpPr/>
          <p:nvPr/>
        </p:nvSpPr>
        <p:spPr>
          <a:xfrm rot="10800000">
            <a:off x="6584997" y="2978857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="" xmlns:a16="http://schemas.microsoft.com/office/drawing/2014/main" id="{6A912158-08F4-AE4E-A475-E5B289AA3154}"/>
              </a:ext>
            </a:extLst>
          </p:cNvPr>
          <p:cNvSpPr/>
          <p:nvPr/>
        </p:nvSpPr>
        <p:spPr>
          <a:xfrm>
            <a:off x="9236417" y="3261895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gular Pentagon 27">
            <a:extLst>
              <a:ext uri="{FF2B5EF4-FFF2-40B4-BE49-F238E27FC236}">
                <a16:creationId xmlns="" xmlns:a16="http://schemas.microsoft.com/office/drawing/2014/main" id="{255EBB8F-C855-1D47-9B6C-65AC162B644F}"/>
              </a:ext>
            </a:extLst>
          </p:cNvPr>
          <p:cNvSpPr/>
          <p:nvPr/>
        </p:nvSpPr>
        <p:spPr>
          <a:xfrm>
            <a:off x="8070800" y="297180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gular Pentagon 29">
            <a:extLst>
              <a:ext uri="{FF2B5EF4-FFF2-40B4-BE49-F238E27FC236}">
                <a16:creationId xmlns="" xmlns:a16="http://schemas.microsoft.com/office/drawing/2014/main" id="{D21696FE-F28E-634F-A39D-F209C0C70FA6}"/>
              </a:ext>
            </a:extLst>
          </p:cNvPr>
          <p:cNvSpPr/>
          <p:nvPr/>
        </p:nvSpPr>
        <p:spPr>
          <a:xfrm rot="10800000">
            <a:off x="10171007" y="304725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61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using the words </a:t>
            </a:r>
            <a:r>
              <a:rPr lang="en-GB" sz="2200" i="1" dirty="0"/>
              <a:t>full</a:t>
            </a:r>
            <a:r>
              <a:rPr lang="en-GB" sz="2200" dirty="0"/>
              <a:t>, </a:t>
            </a:r>
            <a:r>
              <a:rPr lang="en-GB" sz="2200" i="1" dirty="0"/>
              <a:t>half</a:t>
            </a:r>
            <a:r>
              <a:rPr lang="en-GB" sz="2200" dirty="0"/>
              <a:t> and </a:t>
            </a:r>
            <a:r>
              <a:rPr lang="en-GB" sz="2200" i="1" dirty="0"/>
              <a:t>quarter</a:t>
            </a:r>
            <a:r>
              <a:rPr lang="en-GB" sz="2200" dirty="0"/>
              <a:t>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820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hexagon has made a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quarter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C7541A2-4090-C84D-BE36-A085F7B7DADC}"/>
              </a:ext>
            </a:extLst>
          </p:cNvPr>
          <p:cNvSpPr/>
          <p:nvPr/>
        </p:nvSpPr>
        <p:spPr>
          <a:xfrm>
            <a:off x="436321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triangle has made a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42ACD58-3C9B-DB42-9104-C98574D4D2F8}"/>
              </a:ext>
            </a:extLst>
          </p:cNvPr>
          <p:cNvSpPr/>
          <p:nvPr/>
        </p:nvSpPr>
        <p:spPr>
          <a:xfrm>
            <a:off x="7858505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</a:t>
            </a:r>
            <a:r>
              <a:rPr lang="en-US" sz="2300" dirty="0">
                <a:solidFill>
                  <a:prstClr val="black"/>
                </a:solidFill>
                <a:latin typeface="OpenDyslexicAlta" pitchFamily="2" charset="77"/>
              </a:rPr>
              <a:t>pentagon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has made a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72E70CF1-3E79-744B-84FC-8ED9BE723C3B}"/>
              </a:ext>
            </a:extLst>
          </p:cNvPr>
          <p:cNvSpPr/>
          <p:nvPr/>
        </p:nvSpPr>
        <p:spPr>
          <a:xfrm>
            <a:off x="2174515" y="3255830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="" xmlns:a16="http://schemas.microsoft.com/office/drawing/2014/main" id="{736B507C-6CFE-8441-A532-FC7BC9450B96}"/>
              </a:ext>
            </a:extLst>
          </p:cNvPr>
          <p:cNvSpPr/>
          <p:nvPr/>
        </p:nvSpPr>
        <p:spPr>
          <a:xfrm>
            <a:off x="949392" y="2974840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="" xmlns:a16="http://schemas.microsoft.com/office/drawing/2014/main" id="{7939652B-DEAC-8D45-AEC0-8129B30219F7}"/>
              </a:ext>
            </a:extLst>
          </p:cNvPr>
          <p:cNvSpPr/>
          <p:nvPr/>
        </p:nvSpPr>
        <p:spPr>
          <a:xfrm rot="5400000">
            <a:off x="3058813" y="2974097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="" xmlns:a16="http://schemas.microsoft.com/office/drawing/2014/main" id="{7C4F7237-E136-CC46-97E8-58B5E51C2822}"/>
              </a:ext>
            </a:extLst>
          </p:cNvPr>
          <p:cNvSpPr/>
          <p:nvPr/>
        </p:nvSpPr>
        <p:spPr>
          <a:xfrm>
            <a:off x="5685617" y="3253533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="" xmlns:a16="http://schemas.microsoft.com/office/drawing/2014/main" id="{83C20310-1A85-5445-85D8-CE1FADAEA929}"/>
              </a:ext>
            </a:extLst>
          </p:cNvPr>
          <p:cNvSpPr/>
          <p:nvPr/>
        </p:nvSpPr>
        <p:spPr>
          <a:xfrm>
            <a:off x="4606798" y="2971800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0660ACAE-4101-0F41-821B-5F88228D9B39}"/>
              </a:ext>
            </a:extLst>
          </p:cNvPr>
          <p:cNvSpPr/>
          <p:nvPr/>
        </p:nvSpPr>
        <p:spPr>
          <a:xfrm rot="10800000">
            <a:off x="6584997" y="2978857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="" xmlns:a16="http://schemas.microsoft.com/office/drawing/2014/main" id="{6A912158-08F4-AE4E-A475-E5B289AA3154}"/>
              </a:ext>
            </a:extLst>
          </p:cNvPr>
          <p:cNvSpPr/>
          <p:nvPr/>
        </p:nvSpPr>
        <p:spPr>
          <a:xfrm>
            <a:off x="9236417" y="3261895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gular Pentagon 27">
            <a:extLst>
              <a:ext uri="{FF2B5EF4-FFF2-40B4-BE49-F238E27FC236}">
                <a16:creationId xmlns="" xmlns:a16="http://schemas.microsoft.com/office/drawing/2014/main" id="{255EBB8F-C855-1D47-9B6C-65AC162B644F}"/>
              </a:ext>
            </a:extLst>
          </p:cNvPr>
          <p:cNvSpPr/>
          <p:nvPr/>
        </p:nvSpPr>
        <p:spPr>
          <a:xfrm>
            <a:off x="8070800" y="297180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gular Pentagon 29">
            <a:extLst>
              <a:ext uri="{FF2B5EF4-FFF2-40B4-BE49-F238E27FC236}">
                <a16:creationId xmlns="" xmlns:a16="http://schemas.microsoft.com/office/drawing/2014/main" id="{D21696FE-F28E-634F-A39D-F209C0C70FA6}"/>
              </a:ext>
            </a:extLst>
          </p:cNvPr>
          <p:cNvSpPr/>
          <p:nvPr/>
        </p:nvSpPr>
        <p:spPr>
          <a:xfrm rot="10800000">
            <a:off x="10171007" y="304725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096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using the words </a:t>
            </a:r>
            <a:r>
              <a:rPr lang="en-GB" sz="2200" i="1" dirty="0"/>
              <a:t>full</a:t>
            </a:r>
            <a:r>
              <a:rPr lang="en-GB" sz="2200" dirty="0"/>
              <a:t>, </a:t>
            </a:r>
            <a:r>
              <a:rPr lang="en-GB" sz="2200" i="1" dirty="0"/>
              <a:t>half</a:t>
            </a:r>
            <a:r>
              <a:rPr lang="en-GB" sz="2200" dirty="0"/>
              <a:t> and </a:t>
            </a:r>
            <a:r>
              <a:rPr lang="en-GB" sz="2200" i="1" dirty="0"/>
              <a:t>quarter</a:t>
            </a:r>
            <a:r>
              <a:rPr lang="en-GB" sz="2200" dirty="0"/>
              <a:t>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820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hexagon has made a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quarter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C7541A2-4090-C84D-BE36-A085F7B7DADC}"/>
              </a:ext>
            </a:extLst>
          </p:cNvPr>
          <p:cNvSpPr/>
          <p:nvPr/>
        </p:nvSpPr>
        <p:spPr>
          <a:xfrm>
            <a:off x="436321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triangle has made a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half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 turn.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42ACD58-3C9B-DB42-9104-C98574D4D2F8}"/>
              </a:ext>
            </a:extLst>
          </p:cNvPr>
          <p:cNvSpPr/>
          <p:nvPr/>
        </p:nvSpPr>
        <p:spPr>
          <a:xfrm>
            <a:off x="7858505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</a:t>
            </a:r>
            <a:r>
              <a:rPr lang="en-US" sz="2300" dirty="0">
                <a:solidFill>
                  <a:prstClr val="black"/>
                </a:solidFill>
                <a:latin typeface="OpenDyslexicAlta" pitchFamily="2" charset="77"/>
              </a:rPr>
              <a:t>pentagon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has made a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72E70CF1-3E79-744B-84FC-8ED9BE723C3B}"/>
              </a:ext>
            </a:extLst>
          </p:cNvPr>
          <p:cNvSpPr/>
          <p:nvPr/>
        </p:nvSpPr>
        <p:spPr>
          <a:xfrm>
            <a:off x="2174515" y="3255830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="" xmlns:a16="http://schemas.microsoft.com/office/drawing/2014/main" id="{736B507C-6CFE-8441-A532-FC7BC9450B96}"/>
              </a:ext>
            </a:extLst>
          </p:cNvPr>
          <p:cNvSpPr/>
          <p:nvPr/>
        </p:nvSpPr>
        <p:spPr>
          <a:xfrm>
            <a:off x="949392" y="2974840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="" xmlns:a16="http://schemas.microsoft.com/office/drawing/2014/main" id="{7939652B-DEAC-8D45-AEC0-8129B30219F7}"/>
              </a:ext>
            </a:extLst>
          </p:cNvPr>
          <p:cNvSpPr/>
          <p:nvPr/>
        </p:nvSpPr>
        <p:spPr>
          <a:xfrm rot="5400000">
            <a:off x="3058813" y="2974097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="" xmlns:a16="http://schemas.microsoft.com/office/drawing/2014/main" id="{7C4F7237-E136-CC46-97E8-58B5E51C2822}"/>
              </a:ext>
            </a:extLst>
          </p:cNvPr>
          <p:cNvSpPr/>
          <p:nvPr/>
        </p:nvSpPr>
        <p:spPr>
          <a:xfrm>
            <a:off x="5685617" y="3253533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="" xmlns:a16="http://schemas.microsoft.com/office/drawing/2014/main" id="{83C20310-1A85-5445-85D8-CE1FADAEA929}"/>
              </a:ext>
            </a:extLst>
          </p:cNvPr>
          <p:cNvSpPr/>
          <p:nvPr/>
        </p:nvSpPr>
        <p:spPr>
          <a:xfrm>
            <a:off x="4606798" y="2971800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0660ACAE-4101-0F41-821B-5F88228D9B39}"/>
              </a:ext>
            </a:extLst>
          </p:cNvPr>
          <p:cNvSpPr/>
          <p:nvPr/>
        </p:nvSpPr>
        <p:spPr>
          <a:xfrm rot="10800000">
            <a:off x="6584997" y="2978857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="" xmlns:a16="http://schemas.microsoft.com/office/drawing/2014/main" id="{6A912158-08F4-AE4E-A475-E5B289AA3154}"/>
              </a:ext>
            </a:extLst>
          </p:cNvPr>
          <p:cNvSpPr/>
          <p:nvPr/>
        </p:nvSpPr>
        <p:spPr>
          <a:xfrm>
            <a:off x="9236417" y="3261895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gular Pentagon 27">
            <a:extLst>
              <a:ext uri="{FF2B5EF4-FFF2-40B4-BE49-F238E27FC236}">
                <a16:creationId xmlns="" xmlns:a16="http://schemas.microsoft.com/office/drawing/2014/main" id="{255EBB8F-C855-1D47-9B6C-65AC162B644F}"/>
              </a:ext>
            </a:extLst>
          </p:cNvPr>
          <p:cNvSpPr/>
          <p:nvPr/>
        </p:nvSpPr>
        <p:spPr>
          <a:xfrm>
            <a:off x="8070800" y="297180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gular Pentagon 29">
            <a:extLst>
              <a:ext uri="{FF2B5EF4-FFF2-40B4-BE49-F238E27FC236}">
                <a16:creationId xmlns="" xmlns:a16="http://schemas.microsoft.com/office/drawing/2014/main" id="{D21696FE-F28E-634F-A39D-F209C0C70FA6}"/>
              </a:ext>
            </a:extLst>
          </p:cNvPr>
          <p:cNvSpPr/>
          <p:nvPr/>
        </p:nvSpPr>
        <p:spPr>
          <a:xfrm rot="10800000">
            <a:off x="10171007" y="304725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342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using the words </a:t>
            </a:r>
            <a:r>
              <a:rPr lang="en-GB" sz="2200" i="1" dirty="0"/>
              <a:t>full</a:t>
            </a:r>
            <a:r>
              <a:rPr lang="en-GB" sz="2200" dirty="0"/>
              <a:t>, </a:t>
            </a:r>
            <a:r>
              <a:rPr lang="en-GB" sz="2200" i="1" dirty="0"/>
              <a:t>half</a:t>
            </a:r>
            <a:r>
              <a:rPr lang="en-GB" sz="2200" dirty="0"/>
              <a:t> and </a:t>
            </a:r>
            <a:r>
              <a:rPr lang="en-GB" sz="2200" i="1" dirty="0"/>
              <a:t>quarter</a:t>
            </a:r>
            <a:r>
              <a:rPr lang="en-GB" sz="2200" dirty="0"/>
              <a:t>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820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hexagon has made a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quarter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C7541A2-4090-C84D-BE36-A085F7B7DADC}"/>
              </a:ext>
            </a:extLst>
          </p:cNvPr>
          <p:cNvSpPr/>
          <p:nvPr/>
        </p:nvSpPr>
        <p:spPr>
          <a:xfrm>
            <a:off x="4363210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triangle has made a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half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 turn.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42ACD58-3C9B-DB42-9104-C98574D4D2F8}"/>
              </a:ext>
            </a:extLst>
          </p:cNvPr>
          <p:cNvSpPr/>
          <p:nvPr/>
        </p:nvSpPr>
        <p:spPr>
          <a:xfrm>
            <a:off x="7858505" y="2756844"/>
            <a:ext cx="3392556" cy="37360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The </a:t>
            </a:r>
            <a:r>
              <a:rPr lang="en-US" sz="2300" dirty="0">
                <a:solidFill>
                  <a:prstClr val="black"/>
                </a:solidFill>
                <a:latin typeface="OpenDyslexicAlta" pitchFamily="2" charset="77"/>
              </a:rPr>
              <a:t>pentagon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has made a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half </a:t>
            </a:r>
            <a:r>
              <a:rPr lang="en-US" sz="2400" dirty="0">
                <a:solidFill>
                  <a:prstClr val="black"/>
                </a:solidFill>
                <a:latin typeface="OpenDyslexicAlta" pitchFamily="2" charset="77"/>
              </a:rPr>
              <a:t> turn. 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72E70CF1-3E79-744B-84FC-8ED9BE723C3B}"/>
              </a:ext>
            </a:extLst>
          </p:cNvPr>
          <p:cNvSpPr/>
          <p:nvPr/>
        </p:nvSpPr>
        <p:spPr>
          <a:xfrm>
            <a:off x="2174515" y="3255830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="" xmlns:a16="http://schemas.microsoft.com/office/drawing/2014/main" id="{736B507C-6CFE-8441-A532-FC7BC9450B96}"/>
              </a:ext>
            </a:extLst>
          </p:cNvPr>
          <p:cNvSpPr/>
          <p:nvPr/>
        </p:nvSpPr>
        <p:spPr>
          <a:xfrm>
            <a:off x="949392" y="2974840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="" xmlns:a16="http://schemas.microsoft.com/office/drawing/2014/main" id="{7939652B-DEAC-8D45-AEC0-8129B30219F7}"/>
              </a:ext>
            </a:extLst>
          </p:cNvPr>
          <p:cNvSpPr/>
          <p:nvPr/>
        </p:nvSpPr>
        <p:spPr>
          <a:xfrm rot="5400000">
            <a:off x="3058813" y="2974097"/>
            <a:ext cx="1060704" cy="914400"/>
          </a:xfrm>
          <a:prstGeom prst="hexagon">
            <a:avLst/>
          </a:prstGeom>
          <a:solidFill>
            <a:srgbClr val="F337C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="" xmlns:a16="http://schemas.microsoft.com/office/drawing/2014/main" id="{7C4F7237-E136-CC46-97E8-58B5E51C2822}"/>
              </a:ext>
            </a:extLst>
          </p:cNvPr>
          <p:cNvSpPr/>
          <p:nvPr/>
        </p:nvSpPr>
        <p:spPr>
          <a:xfrm>
            <a:off x="5685617" y="3253533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="" xmlns:a16="http://schemas.microsoft.com/office/drawing/2014/main" id="{83C20310-1A85-5445-85D8-CE1FADAEA929}"/>
              </a:ext>
            </a:extLst>
          </p:cNvPr>
          <p:cNvSpPr/>
          <p:nvPr/>
        </p:nvSpPr>
        <p:spPr>
          <a:xfrm>
            <a:off x="4606798" y="2971800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0660ACAE-4101-0F41-821B-5F88228D9B39}"/>
              </a:ext>
            </a:extLst>
          </p:cNvPr>
          <p:cNvSpPr/>
          <p:nvPr/>
        </p:nvSpPr>
        <p:spPr>
          <a:xfrm rot="10800000">
            <a:off x="6584997" y="2978857"/>
            <a:ext cx="914400" cy="914400"/>
          </a:xfrm>
          <a:prstGeom prst="rtTriangle">
            <a:avLst/>
          </a:prstGeom>
          <a:solidFill>
            <a:srgbClr val="FFDD5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="" xmlns:a16="http://schemas.microsoft.com/office/drawing/2014/main" id="{6A912158-08F4-AE4E-A475-E5B289AA3154}"/>
              </a:ext>
            </a:extLst>
          </p:cNvPr>
          <p:cNvSpPr/>
          <p:nvPr/>
        </p:nvSpPr>
        <p:spPr>
          <a:xfrm>
            <a:off x="9236417" y="3261895"/>
            <a:ext cx="727712" cy="3604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gular Pentagon 27">
            <a:extLst>
              <a:ext uri="{FF2B5EF4-FFF2-40B4-BE49-F238E27FC236}">
                <a16:creationId xmlns="" xmlns:a16="http://schemas.microsoft.com/office/drawing/2014/main" id="{255EBB8F-C855-1D47-9B6C-65AC162B644F}"/>
              </a:ext>
            </a:extLst>
          </p:cNvPr>
          <p:cNvSpPr/>
          <p:nvPr/>
        </p:nvSpPr>
        <p:spPr>
          <a:xfrm>
            <a:off x="8070800" y="297180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gular Pentagon 29">
            <a:extLst>
              <a:ext uri="{FF2B5EF4-FFF2-40B4-BE49-F238E27FC236}">
                <a16:creationId xmlns="" xmlns:a16="http://schemas.microsoft.com/office/drawing/2014/main" id="{D21696FE-F28E-634F-A39D-F209C0C70FA6}"/>
              </a:ext>
            </a:extLst>
          </p:cNvPr>
          <p:cNvSpPr/>
          <p:nvPr/>
        </p:nvSpPr>
        <p:spPr>
          <a:xfrm rot="10800000">
            <a:off x="10171007" y="3047250"/>
            <a:ext cx="960120" cy="914400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658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Who do you agree with?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720825" y="2522606"/>
            <a:ext cx="29538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 think the arrow has made a quarter turn. Bumble thinks it has made a three-quarter turn.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7FFD9E-B633-284A-8092-FE287D36E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653" y="2556903"/>
            <a:ext cx="4184353" cy="156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agree with both of them! The arrow might have made a quarter turn in one direction and a three-quarter turn in the opposite direction.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720825" y="2522606"/>
            <a:ext cx="29538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 think the arrow has made a quarter turn. Bumble thinks it has made a three-quarter turn.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7FFD9E-B633-284A-8092-FE287D36E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653" y="2556903"/>
            <a:ext cx="4184353" cy="156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833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terms like “full turn”, “half turn”, “quarter turn” and “three-quarter turn”, to describe the rotation of a person, a shape or an object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terms like “full turn”, “half turn”, “quarter turn” and “three-quarter turn”, to describe the rotation of a person, a shape or an object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1751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="" xmlns:a16="http://schemas.microsoft.com/office/drawing/2014/main" id="{5D61E9F3-29BA-094D-AA45-515292A90949}"/>
              </a:ext>
            </a:extLst>
          </p:cNvPr>
          <p:cNvGraphicFramePr/>
          <p:nvPr/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="" xmlns:a16="http://schemas.microsoft.com/office/drawing/2014/main" id="{D99760DB-419E-F34F-95B0-4A38A4FC4E3F}"/>
              </a:ext>
            </a:extLst>
          </p:cNvPr>
          <p:cNvGraphicFramePr/>
          <p:nvPr/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="" xmlns:a16="http://schemas.microsoft.com/office/drawing/2014/main" id="{1FB1DEC5-0721-7143-BD94-6082CF505535}"/>
              </a:ext>
            </a:extLst>
          </p:cNvPr>
          <p:cNvGraphicFramePr/>
          <p:nvPr/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35627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7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35626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</p:spTree>
    <p:extLst>
      <p:ext uri="{BB962C8B-B14F-4D97-AF65-F5344CB8AC3E}">
        <p14:creationId xmlns:p14="http://schemas.microsoft.com/office/powerpoint/2010/main" val="281965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="" xmlns:a16="http://schemas.microsoft.com/office/drawing/2014/main" id="{5D61E9F3-29BA-094D-AA45-515292A90949}"/>
              </a:ext>
            </a:extLst>
          </p:cNvPr>
          <p:cNvGraphicFramePr/>
          <p:nvPr/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="" xmlns:a16="http://schemas.microsoft.com/office/drawing/2014/main" id="{D99760DB-419E-F34F-95B0-4A38A4FC4E3F}"/>
              </a:ext>
            </a:extLst>
          </p:cNvPr>
          <p:cNvGraphicFramePr/>
          <p:nvPr/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="" xmlns:a16="http://schemas.microsoft.com/office/drawing/2014/main" id="{1FB1DEC5-0721-7143-BD94-6082CF505535}"/>
              </a:ext>
            </a:extLst>
          </p:cNvPr>
          <p:cNvGraphicFramePr/>
          <p:nvPr/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35627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7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35626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B5665CA-00F5-8742-82D5-1F5FC8FD58F2}"/>
              </a:ext>
            </a:extLst>
          </p:cNvPr>
          <p:cNvCxnSpPr>
            <a:cxnSpLocks/>
            <a:stCxn id="26" idx="3"/>
            <a:endCxn id="32" idx="1"/>
          </p:cNvCxnSpPr>
          <p:nvPr/>
        </p:nvCxnSpPr>
        <p:spPr>
          <a:xfrm>
            <a:off x="2404022" y="3283228"/>
            <a:ext cx="5931605" cy="13255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601B103-20DA-F749-A9F2-68C729B7DB5A}"/>
              </a:ext>
            </a:extLst>
          </p:cNvPr>
          <p:cNvCxnSpPr>
            <a:cxnSpLocks/>
            <a:stCxn id="27" idx="3"/>
            <a:endCxn id="33" idx="1"/>
          </p:cNvCxnSpPr>
          <p:nvPr/>
        </p:nvCxnSpPr>
        <p:spPr>
          <a:xfrm>
            <a:off x="2404022" y="4608791"/>
            <a:ext cx="5931604" cy="143323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E6B78694-E0C0-3E48-84C4-61BF8B69CF90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 flipV="1">
            <a:off x="2404022" y="3283228"/>
            <a:ext cx="5931605" cy="265112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0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="" xmlns:a16="http://schemas.microsoft.com/office/drawing/2014/main" id="{5D61E9F3-29BA-094D-AA45-515292A909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039696"/>
              </p:ext>
            </p:extLst>
          </p:nvPr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="" xmlns:a16="http://schemas.microsoft.com/office/drawing/2014/main" id="{D99760DB-419E-F34F-95B0-4A38A4FC4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119007"/>
              </p:ext>
            </p:extLst>
          </p:nvPr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="" xmlns:a16="http://schemas.microsoft.com/office/drawing/2014/main" id="{1FB1DEC5-0721-7143-BD94-6082CF505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056461"/>
              </p:ext>
            </p:extLst>
          </p:nvPr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35627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7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35626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</p:spTree>
    <p:extLst>
      <p:ext uri="{BB962C8B-B14F-4D97-AF65-F5344CB8AC3E}">
        <p14:creationId xmlns:p14="http://schemas.microsoft.com/office/powerpoint/2010/main" val="2350259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13697</TotalTime>
  <Words>2337</Words>
  <Application>Microsoft Office PowerPoint</Application>
  <PresentationFormat>Custom</PresentationFormat>
  <Paragraphs>684</Paragraphs>
  <Slides>69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Lato</vt:lpstr>
      <vt:lpstr>OpenDyslexicAlta</vt:lpstr>
      <vt:lpstr>Wingdings</vt:lpstr>
      <vt:lpstr>Lato Light</vt:lpstr>
      <vt:lpstr>Calibri</vt:lpstr>
      <vt:lpstr>Muli</vt:lpstr>
      <vt:lpstr>Office Theme</vt:lpstr>
      <vt:lpstr>PowerPoint Presentation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  <vt:lpstr>To be able to describe turns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708</cp:revision>
  <cp:lastPrinted>2019-06-17T16:19:05Z</cp:lastPrinted>
  <dcterms:created xsi:type="dcterms:W3CDTF">2018-08-06T08:16:18Z</dcterms:created>
  <dcterms:modified xsi:type="dcterms:W3CDTF">2021-03-16T07:50:12Z</dcterms:modified>
</cp:coreProperties>
</file>