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320" r:id="rId2"/>
    <p:sldId id="321" r:id="rId3"/>
    <p:sldId id="376" r:id="rId4"/>
    <p:sldId id="602" r:id="rId5"/>
    <p:sldId id="435" r:id="rId6"/>
    <p:sldId id="650" r:id="rId7"/>
    <p:sldId id="574" r:id="rId8"/>
    <p:sldId id="605" r:id="rId9"/>
    <p:sldId id="607" r:id="rId10"/>
    <p:sldId id="606" r:id="rId11"/>
    <p:sldId id="608" r:id="rId12"/>
    <p:sldId id="611" r:id="rId13"/>
    <p:sldId id="610" r:id="rId14"/>
    <p:sldId id="609" r:id="rId15"/>
    <p:sldId id="612" r:id="rId16"/>
    <p:sldId id="615" r:id="rId17"/>
    <p:sldId id="614" r:id="rId18"/>
    <p:sldId id="613" r:id="rId19"/>
    <p:sldId id="616" r:id="rId20"/>
    <p:sldId id="619" r:id="rId21"/>
    <p:sldId id="618" r:id="rId22"/>
    <p:sldId id="617" r:id="rId23"/>
    <p:sldId id="604" r:id="rId24"/>
    <p:sldId id="620" r:id="rId25"/>
    <p:sldId id="621" r:id="rId26"/>
    <p:sldId id="622" r:id="rId27"/>
    <p:sldId id="623" r:id="rId28"/>
    <p:sldId id="626" r:id="rId29"/>
    <p:sldId id="625" r:id="rId30"/>
    <p:sldId id="624" r:id="rId31"/>
    <p:sldId id="627" r:id="rId32"/>
    <p:sldId id="630" r:id="rId33"/>
    <p:sldId id="629" r:id="rId34"/>
    <p:sldId id="628" r:id="rId35"/>
    <p:sldId id="631" r:id="rId36"/>
    <p:sldId id="634" r:id="rId37"/>
    <p:sldId id="633" r:id="rId38"/>
    <p:sldId id="632" r:id="rId39"/>
    <p:sldId id="655" r:id="rId40"/>
    <p:sldId id="656" r:id="rId41"/>
    <p:sldId id="440" r:id="rId42"/>
    <p:sldId id="635" r:id="rId43"/>
    <p:sldId id="657" r:id="rId44"/>
    <p:sldId id="658" r:id="rId45"/>
    <p:sldId id="442" r:id="rId46"/>
    <p:sldId id="636" r:id="rId47"/>
    <p:sldId id="588" r:id="rId48"/>
    <p:sldId id="640" r:id="rId49"/>
    <p:sldId id="639" r:id="rId50"/>
    <p:sldId id="638" r:id="rId51"/>
    <p:sldId id="641" r:id="rId52"/>
    <p:sldId id="643" r:id="rId53"/>
    <p:sldId id="642" r:id="rId54"/>
    <p:sldId id="645" r:id="rId55"/>
    <p:sldId id="648" r:id="rId56"/>
    <p:sldId id="647" r:id="rId57"/>
    <p:sldId id="646" r:id="rId58"/>
    <p:sldId id="651" r:id="rId59"/>
    <p:sldId id="652" r:id="rId60"/>
    <p:sldId id="644" r:id="rId61"/>
    <p:sldId id="654" r:id="rId62"/>
    <p:sldId id="370" r:id="rId63"/>
    <p:sldId id="653" r:id="rId64"/>
    <p:sldId id="649" r:id="rId65"/>
  </p:sldIdLst>
  <p:sldSz cx="12192000" cy="6858000"/>
  <p:notesSz cx="6858000" cy="9144000"/>
  <p:embeddedFontLst>
    <p:embeddedFont>
      <p:font typeface="Lato" panose="020F0502020204030203" pitchFamily="34" charset="0"/>
      <p:regular r:id="rId68"/>
      <p:bold r:id="rId69"/>
    </p:embeddedFont>
    <p:embeddedFont>
      <p:font typeface="Lato Light" panose="020F0302020204030203" pitchFamily="34" charset="0"/>
      <p:regular r:id="rId70"/>
    </p:embeddedFont>
    <p:embeddedFont>
      <p:font typeface="Calibri" panose="020F0502020204030204" pitchFamily="34" charset="0"/>
      <p:regular r:id="rId71"/>
      <p:bold r:id="rId72"/>
      <p:italic r:id="rId73"/>
      <p:boldItalic r:id="rId74"/>
    </p:embeddedFont>
    <p:embeddedFont>
      <p:font typeface="Muli" panose="020B0604020202020204" charset="0"/>
      <p:regular r:id="rId75"/>
      <p:bold r:id="rId76"/>
      <p:italic r:id="rId77"/>
      <p:boldItalic r:id="rId78"/>
    </p:embeddedFont>
    <p:embeddedFont>
      <p:font typeface="OpenDyslexicAlta" panose="00000500000000000000" pitchFamily="2" charset="0"/>
      <p:regular r:id="rId79"/>
      <p:bold r:id="rId80"/>
      <p:italic r:id="rId81"/>
      <p:boldItalic r:id="rId8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209CEE"/>
    <a:srgbClr val="23D160"/>
    <a:srgbClr val="3273DC"/>
    <a:srgbClr val="7957D5"/>
    <a:srgbClr val="FFDD57"/>
    <a:srgbClr val="F337C7"/>
    <a:srgbClr val="EB9E30"/>
    <a:srgbClr val="000000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64" autoAdjust="0"/>
    <p:restoredTop sz="87926" autoAdjust="0"/>
  </p:normalViewPr>
  <p:slideViewPr>
    <p:cSldViewPr snapToGrid="0" snapToObjects="1">
      <p:cViewPr varScale="1">
        <p:scale>
          <a:sx n="60" d="100"/>
          <a:sy n="60" d="100"/>
        </p:scale>
        <p:origin x="-528" y="-96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1.fntdata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7.fntdata"/><Relationship Id="rId79" Type="http://schemas.openxmlformats.org/officeDocument/2006/relationships/font" Target="fonts/font12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2.fntdata"/><Relationship Id="rId77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5.fntdata"/><Relationship Id="rId80" Type="http://schemas.openxmlformats.org/officeDocument/2006/relationships/font" Target="fonts/font13.fntdata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3.fntdata"/><Relationship Id="rId75" Type="http://schemas.openxmlformats.org/officeDocument/2006/relationships/font" Target="fonts/font8.fntdata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6.fntdata"/><Relationship Id="rId78" Type="http://schemas.openxmlformats.org/officeDocument/2006/relationships/font" Target="fonts/font11.fntdata"/><Relationship Id="rId81" Type="http://schemas.openxmlformats.org/officeDocument/2006/relationships/font" Target="fonts/font14.fntdata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9.fntdata"/><Relationship Id="rId7" Type="http://schemas.openxmlformats.org/officeDocument/2006/relationships/slide" Target="slides/slide6.xml"/><Relationship Id="rId71" Type="http://schemas.openxmlformats.org/officeDocument/2006/relationships/font" Target="fonts/font4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font" Target="fonts/font1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721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159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276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583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868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5366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0464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4538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4779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9997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500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4031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4134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5392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1221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3671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6692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1357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83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8183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8958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708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6212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3295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3712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5105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3959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7324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4596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248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9373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450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213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0261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4508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79143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63045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7390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50462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51544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9411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68045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33474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649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8424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94950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31149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78024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79697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86267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96627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22949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42388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26053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852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93972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138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540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005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924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xmlns="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00" y="928800"/>
            <a:ext cx="5280882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60000" cy="100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60000" cy="100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60000" cy="100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60000" cy="100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60000" cy="100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15/03/2021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tif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tif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tif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tif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4720" y="2666346"/>
            <a:ext cx="9273279" cy="1870364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Stage 1</a:t>
            </a:r>
            <a:endParaRPr lang="en-GB" dirty="0" smtClean="0"/>
          </a:p>
          <a:p>
            <a:r>
              <a:rPr lang="en-GB" dirty="0" smtClean="0"/>
              <a:t>Term </a:t>
            </a:r>
            <a:r>
              <a:rPr lang="en-GB" dirty="0"/>
              <a:t>3 - Block 3 - Multiplication and </a:t>
            </a:r>
            <a:r>
              <a:rPr lang="en-GB" dirty="0" smtClean="0"/>
              <a:t>Division - </a:t>
            </a:r>
            <a:r>
              <a:rPr lang="en-GB" dirty="0"/>
              <a:t>Lesson </a:t>
            </a:r>
            <a:r>
              <a:rPr lang="en-GB" dirty="0" smtClean="0"/>
              <a:t>1</a:t>
            </a:r>
          </a:p>
          <a:p>
            <a:r>
              <a:rPr lang="en-GB" dirty="0" smtClean="0"/>
              <a:t>To </a:t>
            </a:r>
            <a:r>
              <a:rPr lang="en-GB" dirty="0"/>
              <a:t>be able to count in 10s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 smtClean="0"/>
              <a:t>Multiplication </a:t>
            </a:r>
            <a:r>
              <a:rPr lang="en-GB" dirty="0"/>
              <a:t>and Division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711559" y="331200"/>
            <a:ext cx="2128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Quiz:</a:t>
            </a:r>
            <a:r>
              <a:rPr lang="en-GB" sz="2000" b="1" dirty="0" smtClean="0">
                <a:solidFill>
                  <a:schemeClr val="bg1"/>
                </a:solidFill>
              </a:rPr>
              <a:t> </a:t>
            </a:r>
            <a:r>
              <a:rPr lang="en-GB" sz="2000" b="1" dirty="0" smtClean="0">
                <a:solidFill>
                  <a:schemeClr val="bg1"/>
                </a:solidFill>
              </a:rPr>
              <a:t>QUUMAMN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5698AA8-487C-984E-8E20-C0B599165F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6009" y="2733503"/>
            <a:ext cx="1267791" cy="12677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614C9C3-CF77-444B-BFCF-C5AC0B5794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6008" y="3821337"/>
            <a:ext cx="1267791" cy="1267791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CC7B142E-3F0E-DE43-AAC0-325E5A8E74FB}"/>
              </a:ext>
            </a:extLst>
          </p:cNvPr>
          <p:cNvSpPr/>
          <p:nvPr/>
        </p:nvSpPr>
        <p:spPr>
          <a:xfrm>
            <a:off x="838200" y="3119463"/>
            <a:ext cx="8093765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crab has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legs.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20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 legs in total. </a:t>
            </a:r>
          </a:p>
        </p:txBody>
      </p:sp>
    </p:spTree>
    <p:extLst>
      <p:ext uri="{BB962C8B-B14F-4D97-AF65-F5344CB8AC3E}">
        <p14:creationId xmlns:p14="http://schemas.microsoft.com/office/powerpoint/2010/main" val="2589663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5698AA8-487C-984E-8E20-C0B599165F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5105" y="3237086"/>
            <a:ext cx="1267791" cy="12677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614C9C3-CF77-444B-BFCF-C5AC0B5794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5104" y="4324920"/>
            <a:ext cx="1267791" cy="1267791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CC7B142E-3F0E-DE43-AAC0-325E5A8E74FB}"/>
              </a:ext>
            </a:extLst>
          </p:cNvPr>
          <p:cNvSpPr/>
          <p:nvPr/>
        </p:nvSpPr>
        <p:spPr>
          <a:xfrm>
            <a:off x="838200" y="3119463"/>
            <a:ext cx="8093765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crab has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legs.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 legs in total.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DC87546-3ECB-E349-B2BB-D208C58A72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896" y="3237086"/>
            <a:ext cx="1267791" cy="1267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EF22368-4AF7-F440-BB8C-EB66F77456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895" y="4324920"/>
            <a:ext cx="1267791" cy="12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53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5698AA8-487C-984E-8E20-C0B599165F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5105" y="3237086"/>
            <a:ext cx="1267791" cy="12677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614C9C3-CF77-444B-BFCF-C5AC0B5794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5104" y="4324920"/>
            <a:ext cx="1267791" cy="1267791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CC7B142E-3F0E-DE43-AAC0-325E5A8E74FB}"/>
              </a:ext>
            </a:extLst>
          </p:cNvPr>
          <p:cNvSpPr/>
          <p:nvPr/>
        </p:nvSpPr>
        <p:spPr>
          <a:xfrm>
            <a:off x="838200" y="3119463"/>
            <a:ext cx="8093765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crab has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legs.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 legs in total.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DC87546-3ECB-E349-B2BB-D208C58A72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896" y="3237086"/>
            <a:ext cx="1267791" cy="1267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EF22368-4AF7-F440-BB8C-EB66F77456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895" y="4324920"/>
            <a:ext cx="1267791" cy="12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74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5698AA8-487C-984E-8E20-C0B599165F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5105" y="3237086"/>
            <a:ext cx="1267791" cy="12677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614C9C3-CF77-444B-BFCF-C5AC0B5794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5104" y="4324920"/>
            <a:ext cx="1267791" cy="1267791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CC7B142E-3F0E-DE43-AAC0-325E5A8E74FB}"/>
              </a:ext>
            </a:extLst>
          </p:cNvPr>
          <p:cNvSpPr/>
          <p:nvPr/>
        </p:nvSpPr>
        <p:spPr>
          <a:xfrm>
            <a:off x="838200" y="3119463"/>
            <a:ext cx="8093765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crab has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legs.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 legs in total.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DC87546-3ECB-E349-B2BB-D208C58A72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896" y="3237086"/>
            <a:ext cx="1267791" cy="1267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EF22368-4AF7-F440-BB8C-EB66F77456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895" y="4324920"/>
            <a:ext cx="1267791" cy="12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17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5698AA8-487C-984E-8E20-C0B599165F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5105" y="3237086"/>
            <a:ext cx="1267791" cy="12677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614C9C3-CF77-444B-BFCF-C5AC0B5794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5104" y="4324920"/>
            <a:ext cx="1267791" cy="1267791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CC7B142E-3F0E-DE43-AAC0-325E5A8E74FB}"/>
              </a:ext>
            </a:extLst>
          </p:cNvPr>
          <p:cNvSpPr/>
          <p:nvPr/>
        </p:nvSpPr>
        <p:spPr>
          <a:xfrm>
            <a:off x="838200" y="3119463"/>
            <a:ext cx="8093765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crab has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legs.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40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 legs in total.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DC87546-3ECB-E349-B2BB-D208C58A72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896" y="3237086"/>
            <a:ext cx="1267791" cy="1267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EF22368-4AF7-F440-BB8C-EB66F77456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895" y="4324920"/>
            <a:ext cx="1267791" cy="12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709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614C9C3-CF77-444B-BFCF-C5AC0B5794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5104" y="4324920"/>
            <a:ext cx="1267791" cy="1267791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CC7B142E-3F0E-DE43-AAC0-325E5A8E74FB}"/>
              </a:ext>
            </a:extLst>
          </p:cNvPr>
          <p:cNvSpPr/>
          <p:nvPr/>
        </p:nvSpPr>
        <p:spPr>
          <a:xfrm>
            <a:off x="838200" y="3119463"/>
            <a:ext cx="8093765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crab has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legs.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 legs in total.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DC87546-3ECB-E349-B2BB-D208C58A72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8077" y="3187440"/>
            <a:ext cx="1267791" cy="1267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EF22368-4AF7-F440-BB8C-EB66F77456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895" y="4324920"/>
            <a:ext cx="1267791" cy="12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086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614C9C3-CF77-444B-BFCF-C5AC0B5794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5104" y="4324920"/>
            <a:ext cx="1267791" cy="1267791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CC7B142E-3F0E-DE43-AAC0-325E5A8E74FB}"/>
              </a:ext>
            </a:extLst>
          </p:cNvPr>
          <p:cNvSpPr/>
          <p:nvPr/>
        </p:nvSpPr>
        <p:spPr>
          <a:xfrm>
            <a:off x="838200" y="3119463"/>
            <a:ext cx="8093765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crab has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legs.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 legs in total.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DC87546-3ECB-E349-B2BB-D208C58A72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8077" y="3187440"/>
            <a:ext cx="1267791" cy="1267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EF22368-4AF7-F440-BB8C-EB66F77456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895" y="4324920"/>
            <a:ext cx="1267791" cy="12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203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614C9C3-CF77-444B-BFCF-C5AC0B5794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5104" y="4324920"/>
            <a:ext cx="1267791" cy="1267791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CC7B142E-3F0E-DE43-AAC0-325E5A8E74FB}"/>
              </a:ext>
            </a:extLst>
          </p:cNvPr>
          <p:cNvSpPr/>
          <p:nvPr/>
        </p:nvSpPr>
        <p:spPr>
          <a:xfrm>
            <a:off x="838200" y="3119463"/>
            <a:ext cx="8093765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crab has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legs.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3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 legs in total.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DC87546-3ECB-E349-B2BB-D208C58A72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8077" y="3187440"/>
            <a:ext cx="1267791" cy="1267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EF22368-4AF7-F440-BB8C-EB66F77456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895" y="4324920"/>
            <a:ext cx="1267791" cy="12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75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614C9C3-CF77-444B-BFCF-C5AC0B5794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5104" y="4324920"/>
            <a:ext cx="1267791" cy="1267791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CC7B142E-3F0E-DE43-AAC0-325E5A8E74FB}"/>
              </a:ext>
            </a:extLst>
          </p:cNvPr>
          <p:cNvSpPr/>
          <p:nvPr/>
        </p:nvSpPr>
        <p:spPr>
          <a:xfrm>
            <a:off x="838200" y="3119463"/>
            <a:ext cx="8093765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crab has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legs.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3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30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 legs in total.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DC87546-3ECB-E349-B2BB-D208C58A72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8077" y="3187440"/>
            <a:ext cx="1267791" cy="1267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EF22368-4AF7-F440-BB8C-EB66F77456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895" y="4324920"/>
            <a:ext cx="1267791" cy="12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51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5698AA8-487C-984E-8E20-C0B599165F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5105" y="3237086"/>
            <a:ext cx="1267791" cy="12677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614C9C3-CF77-444B-BFCF-C5AC0B5794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5104" y="4324920"/>
            <a:ext cx="1267791" cy="1267791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CC7B142E-3F0E-DE43-AAC0-325E5A8E74FB}"/>
              </a:ext>
            </a:extLst>
          </p:cNvPr>
          <p:cNvSpPr/>
          <p:nvPr/>
        </p:nvSpPr>
        <p:spPr>
          <a:xfrm>
            <a:off x="838200" y="3119463"/>
            <a:ext cx="8093765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crab has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legs.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 legs in total.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DC87546-3ECB-E349-B2BB-D208C58A72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896" y="3237086"/>
            <a:ext cx="1267791" cy="1267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EF22368-4AF7-F440-BB8C-EB66F77456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895" y="4324920"/>
            <a:ext cx="1267791" cy="12677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0F8FF03-C839-E94F-9FB3-6849A5CA69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8999" y="2144626"/>
            <a:ext cx="1267791" cy="12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044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mathematical equipment, number tracks and chanting to count forwards and backwards in 10s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mathematical equipment, number tracks and chanting to count forwards and backwards in 10s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5698AA8-487C-984E-8E20-C0B599165F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5105" y="3237086"/>
            <a:ext cx="1267791" cy="12677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614C9C3-CF77-444B-BFCF-C5AC0B5794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5104" y="4324920"/>
            <a:ext cx="1267791" cy="1267791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CC7B142E-3F0E-DE43-AAC0-325E5A8E74FB}"/>
              </a:ext>
            </a:extLst>
          </p:cNvPr>
          <p:cNvSpPr/>
          <p:nvPr/>
        </p:nvSpPr>
        <p:spPr>
          <a:xfrm>
            <a:off x="838200" y="3119463"/>
            <a:ext cx="8093765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crab has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legs.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 legs in total.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DC87546-3ECB-E349-B2BB-D208C58A72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896" y="3237086"/>
            <a:ext cx="1267791" cy="1267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EF22368-4AF7-F440-BB8C-EB66F77456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895" y="4324920"/>
            <a:ext cx="1267791" cy="12677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0F8FF03-C839-E94F-9FB3-6849A5CA69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8999" y="2144626"/>
            <a:ext cx="1267791" cy="12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41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5698AA8-487C-984E-8E20-C0B599165F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5105" y="3237086"/>
            <a:ext cx="1267791" cy="12677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614C9C3-CF77-444B-BFCF-C5AC0B5794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5104" y="4324920"/>
            <a:ext cx="1267791" cy="1267791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CC7B142E-3F0E-DE43-AAC0-325E5A8E74FB}"/>
              </a:ext>
            </a:extLst>
          </p:cNvPr>
          <p:cNvSpPr/>
          <p:nvPr/>
        </p:nvSpPr>
        <p:spPr>
          <a:xfrm>
            <a:off x="838200" y="3119463"/>
            <a:ext cx="8093765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crab has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legs.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 legs in total.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DC87546-3ECB-E349-B2BB-D208C58A72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896" y="3237086"/>
            <a:ext cx="1267791" cy="1267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EF22368-4AF7-F440-BB8C-EB66F77456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895" y="4324920"/>
            <a:ext cx="1267791" cy="12677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0F8FF03-C839-E94F-9FB3-6849A5CA69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8999" y="2144626"/>
            <a:ext cx="1267791" cy="12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750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5698AA8-487C-984E-8E20-C0B599165F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5105" y="3237086"/>
            <a:ext cx="1267791" cy="12677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614C9C3-CF77-444B-BFCF-C5AC0B5794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5104" y="4324920"/>
            <a:ext cx="1267791" cy="1267791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CC7B142E-3F0E-DE43-AAC0-325E5A8E74FB}"/>
              </a:ext>
            </a:extLst>
          </p:cNvPr>
          <p:cNvSpPr/>
          <p:nvPr/>
        </p:nvSpPr>
        <p:spPr>
          <a:xfrm>
            <a:off x="838200" y="3119463"/>
            <a:ext cx="8093765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crab has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legs.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50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 legs in total.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DC87546-3ECB-E349-B2BB-D208C58A72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896" y="3237086"/>
            <a:ext cx="1267791" cy="1267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EF22368-4AF7-F440-BB8C-EB66F77456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895" y="4324920"/>
            <a:ext cx="1267791" cy="12677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0F8FF03-C839-E94F-9FB3-6849A5CA69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8999" y="2144626"/>
            <a:ext cx="1267791" cy="12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13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4FE575F2-6AD8-ED47-8667-74340408DDD8}"/>
              </a:ext>
            </a:extLst>
          </p:cNvPr>
          <p:cNvSpPr/>
          <p:nvPr/>
        </p:nvSpPr>
        <p:spPr>
          <a:xfrm>
            <a:off x="838201" y="3119463"/>
            <a:ext cx="7272130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bowling lane has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pins.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lanes.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bowling pins in total.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BDD4D5F-D226-064C-85A3-46457AA801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3001" y="3119463"/>
            <a:ext cx="1267791" cy="12677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0DEBD70-BA7A-0F43-AF2D-D6C925A557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4387254"/>
            <a:ext cx="1267791" cy="12677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05B26BA-3118-EC4E-9CE1-7F8028C70C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523" y="4387254"/>
            <a:ext cx="1267791" cy="12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89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4FE575F2-6AD8-ED47-8667-74340408DDD8}"/>
              </a:ext>
            </a:extLst>
          </p:cNvPr>
          <p:cNvSpPr/>
          <p:nvPr/>
        </p:nvSpPr>
        <p:spPr>
          <a:xfrm>
            <a:off x="838201" y="3119463"/>
            <a:ext cx="7272130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bowling lane has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pins.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lanes.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bowling pins in total.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B2047E-060F-734C-8C7F-E8B4D342D1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3001" y="3119463"/>
            <a:ext cx="1267791" cy="12677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441B72A-5603-3448-8B82-5AC0EBB721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4387254"/>
            <a:ext cx="1267791" cy="12677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B0F6436-BEFA-2249-AA66-7F3127DFCA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523" y="4387254"/>
            <a:ext cx="1267791" cy="12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0535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4FE575F2-6AD8-ED47-8667-74340408DDD8}"/>
              </a:ext>
            </a:extLst>
          </p:cNvPr>
          <p:cNvSpPr/>
          <p:nvPr/>
        </p:nvSpPr>
        <p:spPr>
          <a:xfrm>
            <a:off x="838201" y="3119463"/>
            <a:ext cx="7272130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bowling lane has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pins.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3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lanes.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bowling pins in total.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EA2B1C2-7120-2645-B56F-A3A5D36F4F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3001" y="3119463"/>
            <a:ext cx="1267791" cy="12677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814DC52-58DE-F145-B943-AAE52B6D4C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4387254"/>
            <a:ext cx="1267791" cy="12677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B4F66AC-A243-1A46-8405-89E0CCF165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523" y="4387254"/>
            <a:ext cx="1267791" cy="12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92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2D05F7C-8671-1F47-877E-E0A413B5D1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3001" y="3119463"/>
            <a:ext cx="1267791" cy="12677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0E65202-D262-8D49-AB87-A87D09E33A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4387254"/>
            <a:ext cx="1267791" cy="1267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0513DE1-5723-AB4D-9648-D283CDD03A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523" y="4387254"/>
            <a:ext cx="1267791" cy="1267791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4FE575F2-6AD8-ED47-8667-74340408DDD8}"/>
              </a:ext>
            </a:extLst>
          </p:cNvPr>
          <p:cNvSpPr/>
          <p:nvPr/>
        </p:nvSpPr>
        <p:spPr>
          <a:xfrm>
            <a:off x="838201" y="3119463"/>
            <a:ext cx="7272130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bowling lane has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pins.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3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lanes.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30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bowling pins in total. </a:t>
            </a:r>
          </a:p>
        </p:txBody>
      </p:sp>
    </p:spTree>
    <p:extLst>
      <p:ext uri="{BB962C8B-B14F-4D97-AF65-F5344CB8AC3E}">
        <p14:creationId xmlns:p14="http://schemas.microsoft.com/office/powerpoint/2010/main" val="19711542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2D05F7C-8671-1F47-877E-E0A413B5D1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3001" y="3119463"/>
            <a:ext cx="1267791" cy="12677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0E65202-D262-8D49-AB87-A87D09E33A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4387254"/>
            <a:ext cx="1267791" cy="1267791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4FE575F2-6AD8-ED47-8667-74340408DDD8}"/>
              </a:ext>
            </a:extLst>
          </p:cNvPr>
          <p:cNvSpPr/>
          <p:nvPr/>
        </p:nvSpPr>
        <p:spPr>
          <a:xfrm>
            <a:off x="838201" y="3119463"/>
            <a:ext cx="7272130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bowling lane has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pins.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lanes.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bowling pins in total. </a:t>
            </a:r>
          </a:p>
        </p:txBody>
      </p:sp>
    </p:spTree>
    <p:extLst>
      <p:ext uri="{BB962C8B-B14F-4D97-AF65-F5344CB8AC3E}">
        <p14:creationId xmlns:p14="http://schemas.microsoft.com/office/powerpoint/2010/main" val="27443028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2D05F7C-8671-1F47-877E-E0A413B5D1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3001" y="3119463"/>
            <a:ext cx="1267791" cy="12677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0E65202-D262-8D49-AB87-A87D09E33A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4387254"/>
            <a:ext cx="1267791" cy="1267791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4FE575F2-6AD8-ED47-8667-74340408DDD8}"/>
              </a:ext>
            </a:extLst>
          </p:cNvPr>
          <p:cNvSpPr/>
          <p:nvPr/>
        </p:nvSpPr>
        <p:spPr>
          <a:xfrm>
            <a:off x="838201" y="3119463"/>
            <a:ext cx="7272130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bowling lane has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pins.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lanes.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bowling pins in total. </a:t>
            </a:r>
          </a:p>
        </p:txBody>
      </p:sp>
    </p:spTree>
    <p:extLst>
      <p:ext uri="{BB962C8B-B14F-4D97-AF65-F5344CB8AC3E}">
        <p14:creationId xmlns:p14="http://schemas.microsoft.com/office/powerpoint/2010/main" val="3490127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2D05F7C-8671-1F47-877E-E0A413B5D1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3001" y="3119463"/>
            <a:ext cx="1267791" cy="12677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0E65202-D262-8D49-AB87-A87D09E33A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4387254"/>
            <a:ext cx="1267791" cy="1267791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4FE575F2-6AD8-ED47-8667-74340408DDD8}"/>
              </a:ext>
            </a:extLst>
          </p:cNvPr>
          <p:cNvSpPr/>
          <p:nvPr/>
        </p:nvSpPr>
        <p:spPr>
          <a:xfrm>
            <a:off x="838201" y="3119463"/>
            <a:ext cx="7272130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bowling lane has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pins.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lanes.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bowling pins in total. </a:t>
            </a:r>
          </a:p>
        </p:txBody>
      </p:sp>
    </p:spTree>
    <p:extLst>
      <p:ext uri="{BB962C8B-B14F-4D97-AF65-F5344CB8AC3E}">
        <p14:creationId xmlns:p14="http://schemas.microsoft.com/office/powerpoint/2010/main" val="3767714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 not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7C2CBDAC-C835-A045-9E43-59BDD4C4CC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9688" y="2790232"/>
            <a:ext cx="1270000" cy="127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6F2D2F11-E840-E84A-9412-4744240536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8379" y="4001294"/>
            <a:ext cx="1270000" cy="127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8D89486F-FF73-0C49-82A3-757C9EFA0E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379" y="4001294"/>
            <a:ext cx="1270000" cy="127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22F4C494-7B80-0F48-9F3B-C828669A1A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851" y="3016252"/>
            <a:ext cx="978709" cy="198509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027B313D-28B2-C44F-9994-D35CCF18A3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3160" y="3016251"/>
            <a:ext cx="978709" cy="198509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20988297-AE6E-EE47-B159-51293985668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1498" y="3035158"/>
            <a:ext cx="978709" cy="198509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6508570B-B94A-CF4E-B4FE-47B76285084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3064" y="4083843"/>
            <a:ext cx="1498566" cy="71951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8316DA99-763F-2E42-95F3-D25FFE22DBF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2347" y="3146838"/>
            <a:ext cx="1498566" cy="7195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4DC87AE3-2247-D44C-8159-F9300E1360B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4738" y="4083843"/>
            <a:ext cx="1498566" cy="71951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FA0EFF09-53CB-7048-8274-364838690EB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908" y="4003503"/>
            <a:ext cx="1267791" cy="126779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E4243F0E-E7A1-1947-88DB-4A97EA59163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908" y="2598565"/>
            <a:ext cx="1267791" cy="126779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6A53269C-D7A6-D945-8143-63706E06EF4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9976" y="3348490"/>
            <a:ext cx="1267791" cy="12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516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2D05F7C-8671-1F47-877E-E0A413B5D1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3001" y="3119463"/>
            <a:ext cx="1267791" cy="12677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0E65202-D262-8D49-AB87-A87D09E33A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4387254"/>
            <a:ext cx="1267791" cy="1267791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4FE575F2-6AD8-ED47-8667-74340408DDD8}"/>
              </a:ext>
            </a:extLst>
          </p:cNvPr>
          <p:cNvSpPr/>
          <p:nvPr/>
        </p:nvSpPr>
        <p:spPr>
          <a:xfrm>
            <a:off x="838201" y="3119463"/>
            <a:ext cx="7272130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bowling lane has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pins.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lanes.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20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bowling pins in total. </a:t>
            </a:r>
          </a:p>
        </p:txBody>
      </p:sp>
    </p:spTree>
    <p:extLst>
      <p:ext uri="{BB962C8B-B14F-4D97-AF65-F5344CB8AC3E}">
        <p14:creationId xmlns:p14="http://schemas.microsoft.com/office/powerpoint/2010/main" val="11067185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0E65202-D262-8D49-AB87-A87D09E33A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4387254"/>
            <a:ext cx="1267791" cy="1267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0513DE1-5723-AB4D-9648-D283CDD03A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523" y="4387254"/>
            <a:ext cx="1267791" cy="1267791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4FE575F2-6AD8-ED47-8667-74340408DDD8}"/>
              </a:ext>
            </a:extLst>
          </p:cNvPr>
          <p:cNvSpPr/>
          <p:nvPr/>
        </p:nvSpPr>
        <p:spPr>
          <a:xfrm>
            <a:off x="838201" y="3119463"/>
            <a:ext cx="7272130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bowling lane has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pins.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lanes.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bowling pins in total.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6255AAD-C978-0942-B31E-2057767738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3119463"/>
            <a:ext cx="1267791" cy="12677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1CFE63F-0960-8246-B590-A9FD43A9E7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523" y="3119463"/>
            <a:ext cx="1267791" cy="12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588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0E65202-D262-8D49-AB87-A87D09E33A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4387254"/>
            <a:ext cx="1267791" cy="1267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0513DE1-5723-AB4D-9648-D283CDD03A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523" y="4387254"/>
            <a:ext cx="1267791" cy="1267791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4FE575F2-6AD8-ED47-8667-74340408DDD8}"/>
              </a:ext>
            </a:extLst>
          </p:cNvPr>
          <p:cNvSpPr/>
          <p:nvPr/>
        </p:nvSpPr>
        <p:spPr>
          <a:xfrm>
            <a:off x="838201" y="3119463"/>
            <a:ext cx="7272130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bowling lane has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pins.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lanes.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bowling pins in total.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6255AAD-C978-0942-B31E-2057767738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3119463"/>
            <a:ext cx="1267791" cy="12677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1CFE63F-0960-8246-B590-A9FD43A9E7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523" y="3119463"/>
            <a:ext cx="1267791" cy="12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208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0E65202-D262-8D49-AB87-A87D09E33A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4387254"/>
            <a:ext cx="1267791" cy="1267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0513DE1-5723-AB4D-9648-D283CDD03A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523" y="4387254"/>
            <a:ext cx="1267791" cy="1267791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4FE575F2-6AD8-ED47-8667-74340408DDD8}"/>
              </a:ext>
            </a:extLst>
          </p:cNvPr>
          <p:cNvSpPr/>
          <p:nvPr/>
        </p:nvSpPr>
        <p:spPr>
          <a:xfrm>
            <a:off x="838201" y="3119463"/>
            <a:ext cx="7272130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bowling lane has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pins.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lanes.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bowling pins in total.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6255AAD-C978-0942-B31E-2057767738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3119463"/>
            <a:ext cx="1267791" cy="12677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1CFE63F-0960-8246-B590-A9FD43A9E7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523" y="3119463"/>
            <a:ext cx="1267791" cy="12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1983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0E65202-D262-8D49-AB87-A87D09E33A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4387254"/>
            <a:ext cx="1267791" cy="1267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0513DE1-5723-AB4D-9648-D283CDD03A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523" y="4387254"/>
            <a:ext cx="1267791" cy="1267791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4FE575F2-6AD8-ED47-8667-74340408DDD8}"/>
              </a:ext>
            </a:extLst>
          </p:cNvPr>
          <p:cNvSpPr/>
          <p:nvPr/>
        </p:nvSpPr>
        <p:spPr>
          <a:xfrm>
            <a:off x="838201" y="3119463"/>
            <a:ext cx="7272130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bowling lane has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pins.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lanes.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40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bowling pins in total.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6255AAD-C978-0942-B31E-2057767738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3119463"/>
            <a:ext cx="1267791" cy="12677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1CFE63F-0960-8246-B590-A9FD43A9E7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523" y="3119463"/>
            <a:ext cx="1267791" cy="12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5924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0E65202-D262-8D49-AB87-A87D09E33A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4387254"/>
            <a:ext cx="1267791" cy="1267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0513DE1-5723-AB4D-9648-D283CDD03A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523" y="4387254"/>
            <a:ext cx="1267791" cy="1267791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4FE575F2-6AD8-ED47-8667-74340408DDD8}"/>
              </a:ext>
            </a:extLst>
          </p:cNvPr>
          <p:cNvSpPr/>
          <p:nvPr/>
        </p:nvSpPr>
        <p:spPr>
          <a:xfrm>
            <a:off x="838201" y="3119463"/>
            <a:ext cx="7272130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bowling lane has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pins.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lanes.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bowling pins in total.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6255AAD-C978-0942-B31E-2057767738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3119463"/>
            <a:ext cx="1267791" cy="12677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1CFE63F-0960-8246-B590-A9FD43A9E7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523" y="3119463"/>
            <a:ext cx="1267791" cy="12677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F3957D9-BF30-E74D-9FE3-E4433C286E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1851672"/>
            <a:ext cx="1267791" cy="12677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D3E8F96-B56E-074B-B48C-2A0BA5376E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523" y="1851672"/>
            <a:ext cx="1267791" cy="12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268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0E65202-D262-8D49-AB87-A87D09E33A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4387254"/>
            <a:ext cx="1267791" cy="1267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0513DE1-5723-AB4D-9648-D283CDD03A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523" y="4387254"/>
            <a:ext cx="1267791" cy="1267791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4FE575F2-6AD8-ED47-8667-74340408DDD8}"/>
              </a:ext>
            </a:extLst>
          </p:cNvPr>
          <p:cNvSpPr/>
          <p:nvPr/>
        </p:nvSpPr>
        <p:spPr>
          <a:xfrm>
            <a:off x="838201" y="3119463"/>
            <a:ext cx="7272130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bowling lane has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pins.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lanes.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bowling pins in total.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6255AAD-C978-0942-B31E-2057767738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3119463"/>
            <a:ext cx="1267791" cy="12677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1CFE63F-0960-8246-B590-A9FD43A9E7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523" y="3119463"/>
            <a:ext cx="1267791" cy="12677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F3957D9-BF30-E74D-9FE3-E4433C286E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1851672"/>
            <a:ext cx="1267791" cy="12677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D3E8F96-B56E-074B-B48C-2A0BA5376E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523" y="1851672"/>
            <a:ext cx="1267791" cy="12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8365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0E65202-D262-8D49-AB87-A87D09E33A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4387254"/>
            <a:ext cx="1267791" cy="1267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0513DE1-5723-AB4D-9648-D283CDD03A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523" y="4387254"/>
            <a:ext cx="1267791" cy="1267791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4FE575F2-6AD8-ED47-8667-74340408DDD8}"/>
              </a:ext>
            </a:extLst>
          </p:cNvPr>
          <p:cNvSpPr/>
          <p:nvPr/>
        </p:nvSpPr>
        <p:spPr>
          <a:xfrm>
            <a:off x="838201" y="3119463"/>
            <a:ext cx="7272130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bowling lane has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pins.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lanes.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bowling pins in total.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6255AAD-C978-0942-B31E-2057767738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3119463"/>
            <a:ext cx="1267791" cy="12677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1CFE63F-0960-8246-B590-A9FD43A9E7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523" y="3119463"/>
            <a:ext cx="1267791" cy="12677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F3957D9-BF30-E74D-9FE3-E4433C286E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1851672"/>
            <a:ext cx="1267791" cy="12677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D3E8F96-B56E-074B-B48C-2A0BA5376E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523" y="1851672"/>
            <a:ext cx="1267791" cy="12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6264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0E65202-D262-8D49-AB87-A87D09E33A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4387254"/>
            <a:ext cx="1267791" cy="1267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0513DE1-5723-AB4D-9648-D283CDD03A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523" y="4387254"/>
            <a:ext cx="1267791" cy="1267791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4FE575F2-6AD8-ED47-8667-74340408DDD8}"/>
              </a:ext>
            </a:extLst>
          </p:cNvPr>
          <p:cNvSpPr/>
          <p:nvPr/>
        </p:nvSpPr>
        <p:spPr>
          <a:xfrm>
            <a:off x="838201" y="3119463"/>
            <a:ext cx="7272130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bowling lane has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pins.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lanes.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60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bowling pins in total.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6255AAD-C978-0942-B31E-2057767738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3119463"/>
            <a:ext cx="1267791" cy="12677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1CFE63F-0960-8246-B590-A9FD43A9E7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523" y="3119463"/>
            <a:ext cx="1267791" cy="12677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F3957D9-BF30-E74D-9FE3-E4433C286E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1851672"/>
            <a:ext cx="1267791" cy="12677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D3E8F96-B56E-074B-B48C-2A0BA5376E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523" y="1851672"/>
            <a:ext cx="1267791" cy="12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1949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missing from the sequence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xmlns="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FAA2259-966E-F64C-B396-95C34B93A3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773" y="3770809"/>
            <a:ext cx="1342058" cy="27220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EB2B6F6-7650-5D40-8CAA-76B5C6AA79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2181" y="3770809"/>
            <a:ext cx="1342058" cy="27220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E0275155-7AC8-0749-8166-040CB652A7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608" y="3770809"/>
            <a:ext cx="1342058" cy="27220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B1FBA246-6147-7D41-84AB-C4A238734E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401" y="3770809"/>
            <a:ext cx="1342058" cy="27220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6B7A4D3E-C144-EF48-8E32-61FB1F9CD3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8590" y="3770809"/>
            <a:ext cx="1342058" cy="272206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2AA15712-936B-6244-9E79-E3CA9160E7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6657" y="3770809"/>
            <a:ext cx="1342058" cy="272206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642AFD54-5BDF-0447-8633-1ED6B1C35D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5518" y="3770809"/>
            <a:ext cx="1342058" cy="272206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3800CBE8-EBE5-9B49-A306-D70B545132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0945" y="3770809"/>
            <a:ext cx="1342058" cy="272206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89BE6A3D-A28A-E646-93E2-1B00EEA359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244" y="3770809"/>
            <a:ext cx="1342058" cy="272206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CF696C34-AF5D-544F-8D0D-36EE9637F8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942" y="3770809"/>
            <a:ext cx="1342058" cy="272206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FD59B7EB-8B0A-B143-A233-0330882A34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414" y="3770809"/>
            <a:ext cx="1342058" cy="272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45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 not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starfish does not belong, three lots of 5. The others show three lots of 10.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7C2CBDAC-C835-A045-9E43-59BDD4C4CC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9688" y="2790232"/>
            <a:ext cx="1270000" cy="127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6F2D2F11-E840-E84A-9412-4744240536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8379" y="4001294"/>
            <a:ext cx="1270000" cy="127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8D89486F-FF73-0C49-82A3-757C9EFA0E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379" y="4001294"/>
            <a:ext cx="1270000" cy="127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22F4C494-7B80-0F48-9F3B-C828669A1A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851" y="3016252"/>
            <a:ext cx="978709" cy="198509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027B313D-28B2-C44F-9994-D35CCF18A3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3160" y="3016251"/>
            <a:ext cx="978709" cy="198509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20988297-AE6E-EE47-B159-51293985668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1498" y="3035158"/>
            <a:ext cx="978709" cy="198509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6508570B-B94A-CF4E-B4FE-47B76285084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3064" y="4083843"/>
            <a:ext cx="1498566" cy="71951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8316DA99-763F-2E42-95F3-D25FFE22DBF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2347" y="3146838"/>
            <a:ext cx="1498566" cy="7195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4DC87AE3-2247-D44C-8159-F9300E1360B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4738" y="4083843"/>
            <a:ext cx="1498566" cy="71951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FA0EFF09-53CB-7048-8274-364838690EB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908" y="4003503"/>
            <a:ext cx="1267791" cy="126779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E4243F0E-E7A1-1947-88DB-4A97EA59163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908" y="2598565"/>
            <a:ext cx="1267791" cy="126779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6A53269C-D7A6-D945-8143-63706E06EF4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9976" y="3348490"/>
            <a:ext cx="1267791" cy="12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096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missing from the sequence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Four 10 pieces are missing, as the sequence should show: 10, 20, 30, </a:t>
            </a:r>
            <a:r>
              <a:rPr lang="en-GB" sz="2200" b="1" u="sng" dirty="0">
                <a:solidFill>
                  <a:srgbClr val="FF3860"/>
                </a:solidFill>
              </a:rPr>
              <a:t>40</a:t>
            </a:r>
            <a:r>
              <a:rPr lang="en-GB" sz="2200" dirty="0">
                <a:solidFill>
                  <a:srgbClr val="FF3860"/>
                </a:solidFill>
              </a:rPr>
              <a:t>, 50. 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xmlns="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FAA2259-966E-F64C-B396-95C34B93A3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773" y="3770809"/>
            <a:ext cx="1342058" cy="27220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EB2B6F6-7650-5D40-8CAA-76B5C6AA79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2181" y="3770809"/>
            <a:ext cx="1342058" cy="27220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E0275155-7AC8-0749-8166-040CB652A7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608" y="3770809"/>
            <a:ext cx="1342058" cy="27220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B1FBA246-6147-7D41-84AB-C4A238734E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401" y="3770809"/>
            <a:ext cx="1342058" cy="27220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6B7A4D3E-C144-EF48-8E32-61FB1F9CD3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8590" y="3770809"/>
            <a:ext cx="1342058" cy="272206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2AA15712-936B-6244-9E79-E3CA9160E7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6657" y="3770809"/>
            <a:ext cx="1342058" cy="272206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CF154626-7ADF-8242-8227-6EEA7D1353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1081" y="3770809"/>
            <a:ext cx="1342058" cy="272206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A7B11777-092B-DC47-AF9B-820E638884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8" y="3770809"/>
            <a:ext cx="1342058" cy="272206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D9FCFE3D-095F-CF4C-88EC-92F60CC935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807" y="3770809"/>
            <a:ext cx="1342058" cy="272206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327EA466-B162-0741-9C44-05A79E7774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5505" y="3770809"/>
            <a:ext cx="1342058" cy="272206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642AFD54-5BDF-0447-8633-1ED6B1C35D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5518" y="3770809"/>
            <a:ext cx="1342058" cy="272206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3800CBE8-EBE5-9B49-A306-D70B545132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0945" y="3770809"/>
            <a:ext cx="1342058" cy="272206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89BE6A3D-A28A-E646-93E2-1B00EEA359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244" y="3770809"/>
            <a:ext cx="1342058" cy="272206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CF696C34-AF5D-544F-8D0D-36EE9637F8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942" y="3770809"/>
            <a:ext cx="1342058" cy="272206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FD59B7EB-8B0A-B143-A233-0330882A34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414" y="3770809"/>
            <a:ext cx="1342058" cy="2722066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FAE77406-9E82-284E-80B7-D3B25AE6174D}"/>
              </a:ext>
            </a:extLst>
          </p:cNvPr>
          <p:cNvSpPr/>
          <p:nvPr/>
        </p:nvSpPr>
        <p:spPr>
          <a:xfrm>
            <a:off x="6203123" y="3770809"/>
            <a:ext cx="2254195" cy="2564110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endParaRPr lang="en-GB" sz="28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194932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missing from the sequence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xmlns="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2252753F-CB13-A445-A168-EBF01DDDDB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951830"/>
            <a:ext cx="1499857" cy="72013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54D75BE3-207A-104E-B9D9-DC86E05E98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308742"/>
            <a:ext cx="1499857" cy="72013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4072D12F-DAD9-5F4D-BDD5-39487C2EF3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669050"/>
            <a:ext cx="1499857" cy="72013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B973E1CE-298A-FC48-8BAE-CEDC37B3E4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027660"/>
            <a:ext cx="1499857" cy="72013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19B99ACD-5202-954D-A5A6-E2C8074E2C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379507"/>
            <a:ext cx="1499857" cy="72013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2F8EC129-FC5B-8B4A-BF00-4B4726ED2C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665" y="5951830"/>
            <a:ext cx="1499857" cy="72013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9334D16E-DDF7-D24B-974B-ED2497DDE0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665" y="5308742"/>
            <a:ext cx="1499857" cy="72013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7D66844E-2914-0743-93D7-3C3E7382B0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665" y="4669050"/>
            <a:ext cx="1499857" cy="72013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807A8294-EDE3-9C4F-A9AE-E270F4784F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665" y="4027660"/>
            <a:ext cx="1499857" cy="72013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C2E06D52-DA51-7844-B9E1-CFADFA1A25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3130" y="5951830"/>
            <a:ext cx="1499857" cy="72013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D152C0CE-DF13-2140-857C-3554CF08C0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3130" y="5308742"/>
            <a:ext cx="1499857" cy="72013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08D22100-5C43-E84C-8D04-1411AC0CD5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3130" y="4669050"/>
            <a:ext cx="1499857" cy="72013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30CAE527-5BEB-8541-A3D5-104C551AF2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450" y="5951830"/>
            <a:ext cx="1499857" cy="72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199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missing from the sequence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Two 10 pieces are missing, as the sequence should show: 50, 40, 30, </a:t>
            </a:r>
            <a:r>
              <a:rPr lang="en-GB" sz="2200" b="1" u="sng" dirty="0">
                <a:solidFill>
                  <a:srgbClr val="FF3860"/>
                </a:solidFill>
              </a:rPr>
              <a:t>20</a:t>
            </a:r>
            <a:r>
              <a:rPr lang="en-GB" sz="2200" dirty="0">
                <a:solidFill>
                  <a:srgbClr val="FF3860"/>
                </a:solidFill>
              </a:rPr>
              <a:t>, 10. 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xmlns="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2252753F-CB13-A445-A168-EBF01DDDDB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951830"/>
            <a:ext cx="1499857" cy="72013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54D75BE3-207A-104E-B9D9-DC86E05E98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308742"/>
            <a:ext cx="1499857" cy="72013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4072D12F-DAD9-5F4D-BDD5-39487C2EF3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669050"/>
            <a:ext cx="1499857" cy="72013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B973E1CE-298A-FC48-8BAE-CEDC37B3E4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027660"/>
            <a:ext cx="1499857" cy="72013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19B99ACD-5202-954D-A5A6-E2C8074E2C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379507"/>
            <a:ext cx="1499857" cy="72013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2F8EC129-FC5B-8B4A-BF00-4B4726ED2C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665" y="5951830"/>
            <a:ext cx="1499857" cy="72013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9334D16E-DDF7-D24B-974B-ED2497DDE0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665" y="5308742"/>
            <a:ext cx="1499857" cy="72013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7D66844E-2914-0743-93D7-3C3E7382B0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665" y="4669050"/>
            <a:ext cx="1499857" cy="72013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807A8294-EDE3-9C4F-A9AE-E270F4784F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665" y="4027660"/>
            <a:ext cx="1499857" cy="72013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C2E06D52-DA51-7844-B9E1-CFADFA1A25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3130" y="5951830"/>
            <a:ext cx="1499857" cy="72013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D152C0CE-DF13-2140-857C-3554CF08C0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3130" y="5308742"/>
            <a:ext cx="1499857" cy="72013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08D22100-5C43-E84C-8D04-1411AC0CD5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3130" y="4669050"/>
            <a:ext cx="1499857" cy="72013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76C498B7-94F0-8C4D-9309-CC22495736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790" y="5951830"/>
            <a:ext cx="1499857" cy="72013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54A5BC0E-7C98-3240-9CB7-35631AF56D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790" y="5308742"/>
            <a:ext cx="1499857" cy="72013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30CAE527-5BEB-8541-A3D5-104C551AF2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450" y="5951830"/>
            <a:ext cx="1499857" cy="720139"/>
          </a:xfrm>
          <a:prstGeom prst="rect">
            <a:avLst/>
          </a:prstGeom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A8742EA9-0426-A44A-BD8F-4B87775229C1}"/>
              </a:ext>
            </a:extLst>
          </p:cNvPr>
          <p:cNvSpPr/>
          <p:nvPr/>
        </p:nvSpPr>
        <p:spPr>
          <a:xfrm>
            <a:off x="6732103" y="5295490"/>
            <a:ext cx="1747091" cy="1390455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endParaRPr lang="en-GB" sz="28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236389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missing from the sequence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xmlns="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2252753F-CB13-A445-A168-EBF01DDDDB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951830"/>
            <a:ext cx="1499857" cy="72013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54D75BE3-207A-104E-B9D9-DC86E05E98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308742"/>
            <a:ext cx="1499857" cy="72013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4072D12F-DAD9-5F4D-BDD5-39487C2EF3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669050"/>
            <a:ext cx="1499857" cy="72013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B973E1CE-298A-FC48-8BAE-CEDC37B3E4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027660"/>
            <a:ext cx="1499857" cy="72013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19B99ACD-5202-954D-A5A6-E2C8074E2C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379507"/>
            <a:ext cx="1499857" cy="72013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2F8EC129-FC5B-8B4A-BF00-4B4726ED2C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665" y="5951830"/>
            <a:ext cx="1499857" cy="72013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9334D16E-DDF7-D24B-974B-ED2497DDE0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665" y="5308742"/>
            <a:ext cx="1499857" cy="72013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7D66844E-2914-0743-93D7-3C3E7382B0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665" y="4669050"/>
            <a:ext cx="1499857" cy="72013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807A8294-EDE3-9C4F-A9AE-E270F4784F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665" y="4027660"/>
            <a:ext cx="1499857" cy="72013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76C498B7-94F0-8C4D-9309-CC22495736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790" y="5951830"/>
            <a:ext cx="1499857" cy="72013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54A5BC0E-7C98-3240-9CB7-35631AF56D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790" y="5308742"/>
            <a:ext cx="1499857" cy="72013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30CAE527-5BEB-8541-A3D5-104C551AF2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450" y="5951830"/>
            <a:ext cx="1499857" cy="72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884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missing from the sequence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Three 10 pieces are missing, as the sequence should show: 50, 40, </a:t>
            </a:r>
            <a:r>
              <a:rPr lang="en-GB" sz="2200" b="1" u="sng" dirty="0">
                <a:solidFill>
                  <a:srgbClr val="FF3860"/>
                </a:solidFill>
              </a:rPr>
              <a:t>30</a:t>
            </a:r>
            <a:r>
              <a:rPr lang="en-GB" sz="2200" dirty="0">
                <a:solidFill>
                  <a:srgbClr val="FF3860"/>
                </a:solidFill>
              </a:rPr>
              <a:t>, 20, 10. 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xmlns="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2252753F-CB13-A445-A168-EBF01DDDDB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951830"/>
            <a:ext cx="1499857" cy="72013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54D75BE3-207A-104E-B9D9-DC86E05E98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308742"/>
            <a:ext cx="1499857" cy="72013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4072D12F-DAD9-5F4D-BDD5-39487C2EF3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669050"/>
            <a:ext cx="1499857" cy="72013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B973E1CE-298A-FC48-8BAE-CEDC37B3E4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027660"/>
            <a:ext cx="1499857" cy="72013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19B99ACD-5202-954D-A5A6-E2C8074E2C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379507"/>
            <a:ext cx="1499857" cy="72013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2F8EC129-FC5B-8B4A-BF00-4B4726ED2C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665" y="5951830"/>
            <a:ext cx="1499857" cy="72013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9334D16E-DDF7-D24B-974B-ED2497DDE0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665" y="5308742"/>
            <a:ext cx="1499857" cy="72013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7D66844E-2914-0743-93D7-3C3E7382B0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665" y="4669050"/>
            <a:ext cx="1499857" cy="72013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807A8294-EDE3-9C4F-A9AE-E270F4784F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665" y="4027660"/>
            <a:ext cx="1499857" cy="72013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C2E06D52-DA51-7844-B9E1-CFADFA1A25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3130" y="5951830"/>
            <a:ext cx="1499857" cy="72013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D152C0CE-DF13-2140-857C-3554CF08C0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3130" y="5308742"/>
            <a:ext cx="1499857" cy="72013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08D22100-5C43-E84C-8D04-1411AC0CD5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3130" y="4669050"/>
            <a:ext cx="1499857" cy="72013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76C498B7-94F0-8C4D-9309-CC22495736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790" y="5951830"/>
            <a:ext cx="1499857" cy="72013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54A5BC0E-7C98-3240-9CB7-35631AF56D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790" y="5308742"/>
            <a:ext cx="1499857" cy="72013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30CAE527-5BEB-8541-A3D5-104C551AF2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450" y="5951830"/>
            <a:ext cx="1499857" cy="720139"/>
          </a:xfrm>
          <a:prstGeom prst="rect">
            <a:avLst/>
          </a:prstGeom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A8742EA9-0426-A44A-BD8F-4B87775229C1}"/>
              </a:ext>
            </a:extLst>
          </p:cNvPr>
          <p:cNvSpPr/>
          <p:nvPr/>
        </p:nvSpPr>
        <p:spPr>
          <a:xfrm>
            <a:off x="4719512" y="4669050"/>
            <a:ext cx="1747091" cy="2002919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endParaRPr lang="en-GB" sz="28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289768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missing from the sequence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Make a sketch to help explain your answer. 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xmlns="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FAA2259-966E-F64C-B396-95C34B93A3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773" y="3770809"/>
            <a:ext cx="1342058" cy="27220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EB2B6F6-7650-5D40-8CAA-76B5C6AA79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2181" y="3770809"/>
            <a:ext cx="1342058" cy="27220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E0275155-7AC8-0749-8166-040CB652A7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608" y="3770809"/>
            <a:ext cx="1342058" cy="272206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CF154626-7ADF-8242-8227-6EEA7D1353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1081" y="3770809"/>
            <a:ext cx="1342058" cy="272206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A7B11777-092B-DC47-AF9B-820E638884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8" y="3770809"/>
            <a:ext cx="1342058" cy="272206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D9FCFE3D-095F-CF4C-88EC-92F60CC935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807" y="3770809"/>
            <a:ext cx="1342058" cy="272206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327EA466-B162-0741-9C44-05A79E7774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5505" y="3770809"/>
            <a:ext cx="1342058" cy="272206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642AFD54-5BDF-0447-8633-1ED6B1C35D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5518" y="3770809"/>
            <a:ext cx="1342058" cy="272206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3800CBE8-EBE5-9B49-A306-D70B545132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0945" y="3770809"/>
            <a:ext cx="1342058" cy="272206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89BE6A3D-A28A-E646-93E2-1B00EEA359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244" y="3770809"/>
            <a:ext cx="1342058" cy="272206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CF696C34-AF5D-544F-8D0D-36EE9637F8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942" y="3770809"/>
            <a:ext cx="1342058" cy="272206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FD59B7EB-8B0A-B143-A233-0330882A34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414" y="3770809"/>
            <a:ext cx="1342058" cy="272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0620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missing from the sequence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Three 10 pieces are missing, as the sequence should show: 10, 20, </a:t>
            </a:r>
            <a:r>
              <a:rPr lang="en-GB" sz="2200" b="1" u="sng" dirty="0">
                <a:solidFill>
                  <a:srgbClr val="FF3860"/>
                </a:solidFill>
              </a:rPr>
              <a:t>30</a:t>
            </a:r>
            <a:r>
              <a:rPr lang="en-GB" sz="2200" dirty="0">
                <a:solidFill>
                  <a:srgbClr val="FF3860"/>
                </a:solidFill>
              </a:rPr>
              <a:t>, 40, 50. 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xmlns="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FAA2259-966E-F64C-B396-95C34B93A3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773" y="3770809"/>
            <a:ext cx="1342058" cy="27220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EB2B6F6-7650-5D40-8CAA-76B5C6AA79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2181" y="3770809"/>
            <a:ext cx="1342058" cy="27220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E0275155-7AC8-0749-8166-040CB652A7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608" y="3770809"/>
            <a:ext cx="1342058" cy="27220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B1FBA246-6147-7D41-84AB-C4A238734E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401" y="3770809"/>
            <a:ext cx="1342058" cy="27220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6B7A4D3E-C144-EF48-8E32-61FB1F9CD3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8590" y="3770809"/>
            <a:ext cx="1342058" cy="272206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2AA15712-936B-6244-9E79-E3CA9160E7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6657" y="3770809"/>
            <a:ext cx="1342058" cy="272206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CF154626-7ADF-8242-8227-6EEA7D1353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1081" y="3770809"/>
            <a:ext cx="1342058" cy="272206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A7B11777-092B-DC47-AF9B-820E638884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8" y="3770809"/>
            <a:ext cx="1342058" cy="272206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D9FCFE3D-095F-CF4C-88EC-92F60CC935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807" y="3770809"/>
            <a:ext cx="1342058" cy="272206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327EA466-B162-0741-9C44-05A79E7774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5505" y="3770809"/>
            <a:ext cx="1342058" cy="272206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642AFD54-5BDF-0447-8633-1ED6B1C35D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5518" y="3770809"/>
            <a:ext cx="1342058" cy="272206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3800CBE8-EBE5-9B49-A306-D70B545132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0945" y="3770809"/>
            <a:ext cx="1342058" cy="272206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89BE6A3D-A28A-E646-93E2-1B00EEA359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244" y="3770809"/>
            <a:ext cx="1342058" cy="272206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CF696C34-AF5D-544F-8D0D-36EE9637F8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942" y="3770809"/>
            <a:ext cx="1342058" cy="272206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FD59B7EB-8B0A-B143-A233-0330882A34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414" y="3770809"/>
            <a:ext cx="1342058" cy="2722066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FAE77406-9E82-284E-80B7-D3B25AE6174D}"/>
              </a:ext>
            </a:extLst>
          </p:cNvPr>
          <p:cNvSpPr/>
          <p:nvPr/>
        </p:nvSpPr>
        <p:spPr>
          <a:xfrm>
            <a:off x="3579486" y="3810566"/>
            <a:ext cx="1747091" cy="2564110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endParaRPr lang="en-GB" sz="28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905868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11678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number bead string or </a:t>
            </a:r>
            <a:r>
              <a:rPr lang="en-GB" sz="2200" dirty="0" err="1"/>
              <a:t>Rekenrek</a:t>
            </a:r>
            <a:r>
              <a:rPr lang="en-GB" sz="2200" dirty="0"/>
              <a:t> to help you complete the number track.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E52295AC-82BC-3F4A-9F4B-529D91BA4C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656636"/>
              </p:ext>
            </p:extLst>
          </p:nvPr>
        </p:nvGraphicFramePr>
        <p:xfrm>
          <a:off x="2914429" y="4157599"/>
          <a:ext cx="6481362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227">
                  <a:extLst>
                    <a:ext uri="{9D8B030D-6E8A-4147-A177-3AD203B41FA5}">
                      <a16:colId xmlns:a16="http://schemas.microsoft.com/office/drawing/2014/main" xmlns="" val="291587034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822286470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381586874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1746645352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578176692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8257707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30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184435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99B6E70-9C66-6445-BAE1-A9D8D3FCA6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2647284"/>
            <a:ext cx="12192000" cy="135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9436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11678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number bead string or </a:t>
            </a:r>
            <a:r>
              <a:rPr lang="en-GB" sz="2200" dirty="0" err="1"/>
              <a:t>Rekenrek</a:t>
            </a:r>
            <a:r>
              <a:rPr lang="en-GB" sz="2200" dirty="0"/>
              <a:t> to help you complete the number track.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E52295AC-82BC-3F4A-9F4B-529D91BA4CEC}"/>
              </a:ext>
            </a:extLst>
          </p:cNvPr>
          <p:cNvGraphicFramePr>
            <a:graphicFrameLocks noGrp="1"/>
          </p:cNvGraphicFramePr>
          <p:nvPr/>
        </p:nvGraphicFramePr>
        <p:xfrm>
          <a:off x="2914429" y="4157599"/>
          <a:ext cx="6481362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227">
                  <a:extLst>
                    <a:ext uri="{9D8B030D-6E8A-4147-A177-3AD203B41FA5}">
                      <a16:colId xmlns:a16="http://schemas.microsoft.com/office/drawing/2014/main" xmlns="" val="291587034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822286470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381586874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1746645352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578176692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8257707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10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30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184435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99B6E70-9C66-6445-BAE1-A9D8D3FCA6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2647284"/>
            <a:ext cx="12192000" cy="135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0098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11678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number bead string or </a:t>
            </a:r>
            <a:r>
              <a:rPr lang="en-GB" sz="2200" dirty="0" err="1"/>
              <a:t>Rekenrek</a:t>
            </a:r>
            <a:r>
              <a:rPr lang="en-GB" sz="2200" dirty="0"/>
              <a:t> to help you complete the number track.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E52295AC-82BC-3F4A-9F4B-529D91BA4CEC}"/>
              </a:ext>
            </a:extLst>
          </p:cNvPr>
          <p:cNvGraphicFramePr>
            <a:graphicFrameLocks noGrp="1"/>
          </p:cNvGraphicFramePr>
          <p:nvPr/>
        </p:nvGraphicFramePr>
        <p:xfrm>
          <a:off x="2914429" y="4157599"/>
          <a:ext cx="6481362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227">
                  <a:extLst>
                    <a:ext uri="{9D8B030D-6E8A-4147-A177-3AD203B41FA5}">
                      <a16:colId xmlns:a16="http://schemas.microsoft.com/office/drawing/2014/main" xmlns="" val="291587034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822286470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381586874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1746645352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578176692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8257707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10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30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184435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99B6E70-9C66-6445-BAE1-A9D8D3FCA6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2647284"/>
            <a:ext cx="12192000" cy="135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104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counting stick to practice counting in 10s as a class…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xmlns="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25771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  <a:endParaRPr lang="en-GB" sz="3600" dirty="0"/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xmlns="" id="{A2475EAC-D137-4D45-9D36-8A8FFDBF5E67}"/>
              </a:ext>
            </a:extLst>
          </p:cNvPr>
          <p:cNvSpPr/>
          <p:nvPr/>
        </p:nvSpPr>
        <p:spPr>
          <a:xfrm>
            <a:off x="1176239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xmlns="" id="{FEBAB156-B1F2-844E-A993-6696290001B4}"/>
              </a:ext>
            </a:extLst>
          </p:cNvPr>
          <p:cNvSpPr/>
          <p:nvPr/>
        </p:nvSpPr>
        <p:spPr>
          <a:xfrm>
            <a:off x="1979803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14" name="Cube 13">
            <a:extLst>
              <a:ext uri="{FF2B5EF4-FFF2-40B4-BE49-F238E27FC236}">
                <a16:creationId xmlns:a16="http://schemas.microsoft.com/office/drawing/2014/main" xmlns="" id="{68D0FF8B-C5F6-D440-AEEA-52F404804215}"/>
              </a:ext>
            </a:extLst>
          </p:cNvPr>
          <p:cNvSpPr/>
          <p:nvPr/>
        </p:nvSpPr>
        <p:spPr>
          <a:xfrm>
            <a:off x="2786746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15" name="Cube 14">
            <a:extLst>
              <a:ext uri="{FF2B5EF4-FFF2-40B4-BE49-F238E27FC236}">
                <a16:creationId xmlns:a16="http://schemas.microsoft.com/office/drawing/2014/main" xmlns="" id="{3858216F-379E-184A-AB55-8EA08C10D294}"/>
              </a:ext>
            </a:extLst>
          </p:cNvPr>
          <p:cNvSpPr/>
          <p:nvPr/>
        </p:nvSpPr>
        <p:spPr>
          <a:xfrm>
            <a:off x="3590310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20" name="Cube 19">
            <a:extLst>
              <a:ext uri="{FF2B5EF4-FFF2-40B4-BE49-F238E27FC236}">
                <a16:creationId xmlns:a16="http://schemas.microsoft.com/office/drawing/2014/main" xmlns="" id="{EEB1DD93-AB4A-1047-BBB1-91EFD1C7CB98}"/>
              </a:ext>
            </a:extLst>
          </p:cNvPr>
          <p:cNvSpPr/>
          <p:nvPr/>
        </p:nvSpPr>
        <p:spPr>
          <a:xfrm>
            <a:off x="4397253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21" name="Cube 20">
            <a:extLst>
              <a:ext uri="{FF2B5EF4-FFF2-40B4-BE49-F238E27FC236}">
                <a16:creationId xmlns:a16="http://schemas.microsoft.com/office/drawing/2014/main" xmlns="" id="{56AB7660-65E1-3846-9F20-F06BA7DCCB0A}"/>
              </a:ext>
            </a:extLst>
          </p:cNvPr>
          <p:cNvSpPr/>
          <p:nvPr/>
        </p:nvSpPr>
        <p:spPr>
          <a:xfrm>
            <a:off x="5200817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22" name="Cube 21">
            <a:extLst>
              <a:ext uri="{FF2B5EF4-FFF2-40B4-BE49-F238E27FC236}">
                <a16:creationId xmlns:a16="http://schemas.microsoft.com/office/drawing/2014/main" xmlns="" id="{11770EB1-0A6E-E140-B60B-D9D5EE262ACF}"/>
              </a:ext>
            </a:extLst>
          </p:cNvPr>
          <p:cNvSpPr/>
          <p:nvPr/>
        </p:nvSpPr>
        <p:spPr>
          <a:xfrm>
            <a:off x="6007760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23" name="Cube 22">
            <a:extLst>
              <a:ext uri="{FF2B5EF4-FFF2-40B4-BE49-F238E27FC236}">
                <a16:creationId xmlns:a16="http://schemas.microsoft.com/office/drawing/2014/main" xmlns="" id="{A5862CCD-AB1F-084A-A1C7-3FEB6D9CCB8F}"/>
              </a:ext>
            </a:extLst>
          </p:cNvPr>
          <p:cNvSpPr/>
          <p:nvPr/>
        </p:nvSpPr>
        <p:spPr>
          <a:xfrm>
            <a:off x="6811324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24" name="Cube 23">
            <a:extLst>
              <a:ext uri="{FF2B5EF4-FFF2-40B4-BE49-F238E27FC236}">
                <a16:creationId xmlns:a16="http://schemas.microsoft.com/office/drawing/2014/main" xmlns="" id="{2AB6D964-5F27-2443-88C2-513204AB37AF}"/>
              </a:ext>
            </a:extLst>
          </p:cNvPr>
          <p:cNvSpPr/>
          <p:nvPr/>
        </p:nvSpPr>
        <p:spPr>
          <a:xfrm>
            <a:off x="7618267" y="3463454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25" name="Cube 24">
            <a:extLst>
              <a:ext uri="{FF2B5EF4-FFF2-40B4-BE49-F238E27FC236}">
                <a16:creationId xmlns:a16="http://schemas.microsoft.com/office/drawing/2014/main" xmlns="" id="{85EE2700-E3FE-0B4F-BECF-8A118A5037F5}"/>
              </a:ext>
            </a:extLst>
          </p:cNvPr>
          <p:cNvSpPr/>
          <p:nvPr/>
        </p:nvSpPr>
        <p:spPr>
          <a:xfrm>
            <a:off x="8421831" y="3463454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xmlns="" id="{792E02A8-CE48-6845-BBED-DDD47F87D2C0}"/>
              </a:ext>
            </a:extLst>
          </p:cNvPr>
          <p:cNvSpPr/>
          <p:nvPr/>
        </p:nvSpPr>
        <p:spPr>
          <a:xfrm>
            <a:off x="774373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5C7800EF-650C-2C4F-A501-3D6F0E1D01A2}"/>
              </a:ext>
            </a:extLst>
          </p:cNvPr>
          <p:cNvSpPr/>
          <p:nvPr/>
        </p:nvSpPr>
        <p:spPr>
          <a:xfrm>
            <a:off x="1563708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965FCA0D-ECC9-2146-881C-680E173E4611}"/>
              </a:ext>
            </a:extLst>
          </p:cNvPr>
          <p:cNvSpPr/>
          <p:nvPr/>
        </p:nvSpPr>
        <p:spPr>
          <a:xfrm>
            <a:off x="236420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xmlns="" id="{7BABD779-3F2D-F641-B389-8D42B8507CA9}"/>
              </a:ext>
            </a:extLst>
          </p:cNvPr>
          <p:cNvSpPr/>
          <p:nvPr/>
        </p:nvSpPr>
        <p:spPr>
          <a:xfrm>
            <a:off x="315353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xmlns="" id="{E1F628AF-1714-0345-8E89-77C7F00AC06C}"/>
              </a:ext>
            </a:extLst>
          </p:cNvPr>
          <p:cNvSpPr/>
          <p:nvPr/>
        </p:nvSpPr>
        <p:spPr>
          <a:xfrm>
            <a:off x="397940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1E895CD2-1891-4544-BE5C-27751DF6A920}"/>
              </a:ext>
            </a:extLst>
          </p:cNvPr>
          <p:cNvSpPr/>
          <p:nvPr/>
        </p:nvSpPr>
        <p:spPr>
          <a:xfrm>
            <a:off x="476874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xmlns="" id="{17569C6C-5C78-B840-A6D6-9E91DE8C1EEF}"/>
              </a:ext>
            </a:extLst>
          </p:cNvPr>
          <p:cNvSpPr/>
          <p:nvPr/>
        </p:nvSpPr>
        <p:spPr>
          <a:xfrm>
            <a:off x="5569236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xmlns="" id="{18BC6D7B-0FBB-C04A-AC8F-0551E2DB9BEA}"/>
              </a:ext>
            </a:extLst>
          </p:cNvPr>
          <p:cNvSpPr/>
          <p:nvPr/>
        </p:nvSpPr>
        <p:spPr>
          <a:xfrm>
            <a:off x="6358571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xmlns="" id="{FAB4B214-D041-454A-93FA-28C3D154AF13}"/>
              </a:ext>
            </a:extLst>
          </p:cNvPr>
          <p:cNvSpPr/>
          <p:nvPr/>
        </p:nvSpPr>
        <p:spPr>
          <a:xfrm>
            <a:off x="726451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xmlns="" id="{7844AE62-499F-1A4D-BE9F-ADB83799C76B}"/>
              </a:ext>
            </a:extLst>
          </p:cNvPr>
          <p:cNvSpPr/>
          <p:nvPr/>
        </p:nvSpPr>
        <p:spPr>
          <a:xfrm>
            <a:off x="809038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xmlns="" id="{A9E05BCC-4628-ED47-A199-DCEAF0B0E7BC}"/>
              </a:ext>
            </a:extLst>
          </p:cNvPr>
          <p:cNvSpPr/>
          <p:nvPr/>
        </p:nvSpPr>
        <p:spPr>
          <a:xfrm>
            <a:off x="8879720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xmlns="" id="{54EB1ECF-0BA9-1C42-8529-B5E0CCDE8E20}"/>
              </a:ext>
            </a:extLst>
          </p:cNvPr>
          <p:cNvSpPr/>
          <p:nvPr/>
        </p:nvSpPr>
        <p:spPr>
          <a:xfrm>
            <a:off x="823803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xmlns="" id="{E4B7A361-4010-8746-96BB-E2F73D5365CB}"/>
              </a:ext>
            </a:extLst>
          </p:cNvPr>
          <p:cNvSpPr/>
          <p:nvPr/>
        </p:nvSpPr>
        <p:spPr>
          <a:xfrm>
            <a:off x="8929150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100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xmlns="" id="{943667F6-AE83-2842-90C9-8D3F2EDA6E0C}"/>
              </a:ext>
            </a:extLst>
          </p:cNvPr>
          <p:cNvSpPr/>
          <p:nvPr/>
        </p:nvSpPr>
        <p:spPr>
          <a:xfrm>
            <a:off x="1613138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xmlns="" id="{7BD62F82-13EF-6941-855E-22C75E4C9E1E}"/>
              </a:ext>
            </a:extLst>
          </p:cNvPr>
          <p:cNvSpPr/>
          <p:nvPr/>
        </p:nvSpPr>
        <p:spPr>
          <a:xfrm>
            <a:off x="241363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20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xmlns="" id="{21C5DEAE-7B64-AA45-BB78-054A4F5A2853}"/>
              </a:ext>
            </a:extLst>
          </p:cNvPr>
          <p:cNvSpPr/>
          <p:nvPr/>
        </p:nvSpPr>
        <p:spPr>
          <a:xfrm>
            <a:off x="4028837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40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xmlns="" id="{6202059F-EB6C-0948-A34C-7BBEF25FA219}"/>
              </a:ext>
            </a:extLst>
          </p:cNvPr>
          <p:cNvSpPr/>
          <p:nvPr/>
        </p:nvSpPr>
        <p:spPr>
          <a:xfrm>
            <a:off x="7313945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80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xmlns="" id="{03258172-C73F-A648-93B3-E584C725AEA5}"/>
              </a:ext>
            </a:extLst>
          </p:cNvPr>
          <p:cNvSpPr/>
          <p:nvPr/>
        </p:nvSpPr>
        <p:spPr>
          <a:xfrm>
            <a:off x="3202967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30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xmlns="" id="{8DAA5B5E-991C-B047-9F02-FDED6B0B9F97}"/>
              </a:ext>
            </a:extLst>
          </p:cNvPr>
          <p:cNvSpPr/>
          <p:nvPr/>
        </p:nvSpPr>
        <p:spPr>
          <a:xfrm>
            <a:off x="5618666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60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xmlns="" id="{2F704356-8D66-0F4E-A5FD-BEAC8BDB032F}"/>
              </a:ext>
            </a:extLst>
          </p:cNvPr>
          <p:cNvSpPr/>
          <p:nvPr/>
        </p:nvSpPr>
        <p:spPr>
          <a:xfrm>
            <a:off x="481817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50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xmlns="" id="{C908AB09-B746-1844-968B-AA36E2AE422F}"/>
              </a:ext>
            </a:extLst>
          </p:cNvPr>
          <p:cNvSpPr/>
          <p:nvPr/>
        </p:nvSpPr>
        <p:spPr>
          <a:xfrm>
            <a:off x="647660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70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xmlns="" id="{03C3166F-EC2F-3E45-983A-64D138AA2AAE}"/>
              </a:ext>
            </a:extLst>
          </p:cNvPr>
          <p:cNvSpPr/>
          <p:nvPr/>
        </p:nvSpPr>
        <p:spPr>
          <a:xfrm>
            <a:off x="8089374" y="3037965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57603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11678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number bead string or </a:t>
            </a:r>
            <a:r>
              <a:rPr lang="en-GB" sz="2200" dirty="0" err="1"/>
              <a:t>Rekenrek</a:t>
            </a:r>
            <a:r>
              <a:rPr lang="en-GB" sz="2200" dirty="0"/>
              <a:t> to help you complete the number track.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E52295AC-82BC-3F4A-9F4B-529D91BA4CEC}"/>
              </a:ext>
            </a:extLst>
          </p:cNvPr>
          <p:cNvGraphicFramePr>
            <a:graphicFrameLocks noGrp="1"/>
          </p:cNvGraphicFramePr>
          <p:nvPr/>
        </p:nvGraphicFramePr>
        <p:xfrm>
          <a:off x="2914429" y="4157599"/>
          <a:ext cx="6481362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227">
                  <a:extLst>
                    <a:ext uri="{9D8B030D-6E8A-4147-A177-3AD203B41FA5}">
                      <a16:colId xmlns:a16="http://schemas.microsoft.com/office/drawing/2014/main" xmlns="" val="291587034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822286470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381586874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1746645352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578176692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8257707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10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30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60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184435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99B6E70-9C66-6445-BAE1-A9D8D3FCA6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2647284"/>
            <a:ext cx="12192000" cy="135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158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11678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number bead string or </a:t>
            </a:r>
            <a:r>
              <a:rPr lang="en-GB" sz="2200" dirty="0" err="1"/>
              <a:t>Rekenrek</a:t>
            </a:r>
            <a:r>
              <a:rPr lang="en-GB" sz="2200" dirty="0"/>
              <a:t> to help you complete the number track.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99B6E70-9C66-6445-BAE1-A9D8D3FCA6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2647284"/>
            <a:ext cx="12192000" cy="135401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1059A121-449A-DE40-A483-623BB71928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250186"/>
              </p:ext>
            </p:extLst>
          </p:nvPr>
        </p:nvGraphicFramePr>
        <p:xfrm>
          <a:off x="2914429" y="4157599"/>
          <a:ext cx="6481362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227">
                  <a:extLst>
                    <a:ext uri="{9D8B030D-6E8A-4147-A177-3AD203B41FA5}">
                      <a16:colId xmlns:a16="http://schemas.microsoft.com/office/drawing/2014/main" xmlns="" val="291587034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822286470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381586874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1746645352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578176692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8257707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60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90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1844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40836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11678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number bead string or </a:t>
            </a:r>
            <a:r>
              <a:rPr lang="en-GB" sz="2200" dirty="0" err="1"/>
              <a:t>Rekenrek</a:t>
            </a:r>
            <a:r>
              <a:rPr lang="en-GB" sz="2200" dirty="0"/>
              <a:t> to help you complete the number track.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99B6E70-9C66-6445-BAE1-A9D8D3FCA6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2647284"/>
            <a:ext cx="12192000" cy="135401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1059A121-449A-DE40-A483-623BB719281E}"/>
              </a:ext>
            </a:extLst>
          </p:cNvPr>
          <p:cNvGraphicFramePr>
            <a:graphicFrameLocks noGrp="1"/>
          </p:cNvGraphicFramePr>
          <p:nvPr/>
        </p:nvGraphicFramePr>
        <p:xfrm>
          <a:off x="2914429" y="4157599"/>
          <a:ext cx="6481362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227">
                  <a:extLst>
                    <a:ext uri="{9D8B030D-6E8A-4147-A177-3AD203B41FA5}">
                      <a16:colId xmlns:a16="http://schemas.microsoft.com/office/drawing/2014/main" xmlns="" val="291587034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822286470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381586874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1746645352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578176692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8257707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50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60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90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1844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20208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11678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number bead string or </a:t>
            </a:r>
            <a:r>
              <a:rPr lang="en-GB" sz="2200" dirty="0" err="1"/>
              <a:t>Rekenrek</a:t>
            </a:r>
            <a:r>
              <a:rPr lang="en-GB" sz="2200" dirty="0"/>
              <a:t> to help you complete the number track.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99B6E70-9C66-6445-BAE1-A9D8D3FCA6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2647284"/>
            <a:ext cx="12192000" cy="135401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1059A121-449A-DE40-A483-623BB719281E}"/>
              </a:ext>
            </a:extLst>
          </p:cNvPr>
          <p:cNvGraphicFramePr>
            <a:graphicFrameLocks noGrp="1"/>
          </p:cNvGraphicFramePr>
          <p:nvPr/>
        </p:nvGraphicFramePr>
        <p:xfrm>
          <a:off x="2914429" y="4157599"/>
          <a:ext cx="6481362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227">
                  <a:extLst>
                    <a:ext uri="{9D8B030D-6E8A-4147-A177-3AD203B41FA5}">
                      <a16:colId xmlns:a16="http://schemas.microsoft.com/office/drawing/2014/main" xmlns="" val="291587034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822286470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381586874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1746645352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578176692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8257707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50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60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80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90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1844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45355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11678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number bead string or </a:t>
            </a:r>
            <a:r>
              <a:rPr lang="en-GB" sz="2200" dirty="0" err="1"/>
              <a:t>Rekenrek</a:t>
            </a:r>
            <a:r>
              <a:rPr lang="en-GB" sz="2200" dirty="0"/>
              <a:t> to help you complete the number track.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E52295AC-82BC-3F4A-9F4B-529D91BA4C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914800"/>
              </p:ext>
            </p:extLst>
          </p:nvPr>
        </p:nvGraphicFramePr>
        <p:xfrm>
          <a:off x="2914429" y="4157599"/>
          <a:ext cx="6481362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227">
                  <a:extLst>
                    <a:ext uri="{9D8B030D-6E8A-4147-A177-3AD203B41FA5}">
                      <a16:colId xmlns:a16="http://schemas.microsoft.com/office/drawing/2014/main" xmlns="" val="291587034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822286470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381586874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1746645352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578176692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8257707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60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184435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99B6E70-9C66-6445-BAE1-A9D8D3FCA6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2647284"/>
            <a:ext cx="12192000" cy="135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780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11678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number bead string or </a:t>
            </a:r>
            <a:r>
              <a:rPr lang="en-GB" sz="2200" dirty="0" err="1"/>
              <a:t>Rekenrek</a:t>
            </a:r>
            <a:r>
              <a:rPr lang="en-GB" sz="2200" dirty="0"/>
              <a:t> to help you complete the number track.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E52295AC-82BC-3F4A-9F4B-529D91BA4CEC}"/>
              </a:ext>
            </a:extLst>
          </p:cNvPr>
          <p:cNvGraphicFramePr>
            <a:graphicFrameLocks noGrp="1"/>
          </p:cNvGraphicFramePr>
          <p:nvPr/>
        </p:nvGraphicFramePr>
        <p:xfrm>
          <a:off x="2914429" y="4157599"/>
          <a:ext cx="6481362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227">
                  <a:extLst>
                    <a:ext uri="{9D8B030D-6E8A-4147-A177-3AD203B41FA5}">
                      <a16:colId xmlns:a16="http://schemas.microsoft.com/office/drawing/2014/main" xmlns="" val="291587034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822286470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381586874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1746645352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578176692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8257707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30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60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184435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99B6E70-9C66-6445-BAE1-A9D8D3FCA6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2647284"/>
            <a:ext cx="12192000" cy="135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254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11678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number bead string or </a:t>
            </a:r>
            <a:r>
              <a:rPr lang="en-GB" sz="2200" dirty="0" err="1"/>
              <a:t>Rekenrek</a:t>
            </a:r>
            <a:r>
              <a:rPr lang="en-GB" sz="2200" dirty="0"/>
              <a:t> to help you complete the number track.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E52295AC-82BC-3F4A-9F4B-529D91BA4CEC}"/>
              </a:ext>
            </a:extLst>
          </p:cNvPr>
          <p:cNvGraphicFramePr>
            <a:graphicFrameLocks noGrp="1"/>
          </p:cNvGraphicFramePr>
          <p:nvPr/>
        </p:nvGraphicFramePr>
        <p:xfrm>
          <a:off x="2914429" y="4157599"/>
          <a:ext cx="6481362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227">
                  <a:extLst>
                    <a:ext uri="{9D8B030D-6E8A-4147-A177-3AD203B41FA5}">
                      <a16:colId xmlns:a16="http://schemas.microsoft.com/office/drawing/2014/main" xmlns="" val="291587034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822286470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381586874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1746645352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578176692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8257707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30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60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184435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99B6E70-9C66-6445-BAE1-A9D8D3FCA6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2647284"/>
            <a:ext cx="12192000" cy="135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592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11678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number bead string or </a:t>
            </a:r>
            <a:r>
              <a:rPr lang="en-GB" sz="2200" dirty="0" err="1"/>
              <a:t>Rekenrek</a:t>
            </a:r>
            <a:r>
              <a:rPr lang="en-GB" sz="2200" dirty="0"/>
              <a:t> to help you complete the number track.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E52295AC-82BC-3F4A-9F4B-529D91BA4CEC}"/>
              </a:ext>
            </a:extLst>
          </p:cNvPr>
          <p:cNvGraphicFramePr>
            <a:graphicFrameLocks noGrp="1"/>
          </p:cNvGraphicFramePr>
          <p:nvPr/>
        </p:nvGraphicFramePr>
        <p:xfrm>
          <a:off x="2914429" y="4157599"/>
          <a:ext cx="6481362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227">
                  <a:extLst>
                    <a:ext uri="{9D8B030D-6E8A-4147-A177-3AD203B41FA5}">
                      <a16:colId xmlns:a16="http://schemas.microsoft.com/office/drawing/2014/main" xmlns="" val="291587034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822286470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381586874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1746645352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578176692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8257707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30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60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80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184435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99B6E70-9C66-6445-BAE1-A9D8D3FCA6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2647284"/>
            <a:ext cx="12192000" cy="135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0120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hundred square to shade in all the numbers that are said out loud when counting in 10s up to 100.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do all of the numbers have in common?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different about each of the numbers?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D019F33-AD40-D44C-8DA8-9755887A3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152" y="1423194"/>
            <a:ext cx="5283200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614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hundred square to shade in all the numbers that are said out loud when counting in 10s up to 100.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All of the numbers have a 0 in the ones place, but have different digits in the tens place.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D019F33-AD40-D44C-8DA8-9755887A3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152" y="1423194"/>
            <a:ext cx="5283200" cy="5156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B1D8C06-CD99-9A4D-9ACE-0209894A0190}"/>
              </a:ext>
            </a:extLst>
          </p:cNvPr>
          <p:cNvSpPr/>
          <p:nvPr/>
        </p:nvSpPr>
        <p:spPr>
          <a:xfrm>
            <a:off x="11353800" y="1423193"/>
            <a:ext cx="515702" cy="5156200"/>
          </a:xfrm>
          <a:prstGeom prst="rect">
            <a:avLst/>
          </a:prstGeom>
          <a:solidFill>
            <a:srgbClr val="FF38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46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counting stick to practice counting in 10s as a class…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xmlns="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25771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  <a:endParaRPr lang="en-GB" sz="3600" dirty="0"/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xmlns="" id="{A2475EAC-D137-4D45-9D36-8A8FFDBF5E67}"/>
              </a:ext>
            </a:extLst>
          </p:cNvPr>
          <p:cNvSpPr/>
          <p:nvPr/>
        </p:nvSpPr>
        <p:spPr>
          <a:xfrm>
            <a:off x="1176239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xmlns="" id="{FEBAB156-B1F2-844E-A993-6696290001B4}"/>
              </a:ext>
            </a:extLst>
          </p:cNvPr>
          <p:cNvSpPr/>
          <p:nvPr/>
        </p:nvSpPr>
        <p:spPr>
          <a:xfrm>
            <a:off x="1979803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14" name="Cube 13">
            <a:extLst>
              <a:ext uri="{FF2B5EF4-FFF2-40B4-BE49-F238E27FC236}">
                <a16:creationId xmlns:a16="http://schemas.microsoft.com/office/drawing/2014/main" xmlns="" id="{68D0FF8B-C5F6-D440-AEEA-52F404804215}"/>
              </a:ext>
            </a:extLst>
          </p:cNvPr>
          <p:cNvSpPr/>
          <p:nvPr/>
        </p:nvSpPr>
        <p:spPr>
          <a:xfrm>
            <a:off x="2786746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15" name="Cube 14">
            <a:extLst>
              <a:ext uri="{FF2B5EF4-FFF2-40B4-BE49-F238E27FC236}">
                <a16:creationId xmlns:a16="http://schemas.microsoft.com/office/drawing/2014/main" xmlns="" id="{3858216F-379E-184A-AB55-8EA08C10D294}"/>
              </a:ext>
            </a:extLst>
          </p:cNvPr>
          <p:cNvSpPr/>
          <p:nvPr/>
        </p:nvSpPr>
        <p:spPr>
          <a:xfrm>
            <a:off x="3590310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20" name="Cube 19">
            <a:extLst>
              <a:ext uri="{FF2B5EF4-FFF2-40B4-BE49-F238E27FC236}">
                <a16:creationId xmlns:a16="http://schemas.microsoft.com/office/drawing/2014/main" xmlns="" id="{EEB1DD93-AB4A-1047-BBB1-91EFD1C7CB98}"/>
              </a:ext>
            </a:extLst>
          </p:cNvPr>
          <p:cNvSpPr/>
          <p:nvPr/>
        </p:nvSpPr>
        <p:spPr>
          <a:xfrm>
            <a:off x="4397253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21" name="Cube 20">
            <a:extLst>
              <a:ext uri="{FF2B5EF4-FFF2-40B4-BE49-F238E27FC236}">
                <a16:creationId xmlns:a16="http://schemas.microsoft.com/office/drawing/2014/main" xmlns="" id="{56AB7660-65E1-3846-9F20-F06BA7DCCB0A}"/>
              </a:ext>
            </a:extLst>
          </p:cNvPr>
          <p:cNvSpPr/>
          <p:nvPr/>
        </p:nvSpPr>
        <p:spPr>
          <a:xfrm>
            <a:off x="5200817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22" name="Cube 21">
            <a:extLst>
              <a:ext uri="{FF2B5EF4-FFF2-40B4-BE49-F238E27FC236}">
                <a16:creationId xmlns:a16="http://schemas.microsoft.com/office/drawing/2014/main" xmlns="" id="{11770EB1-0A6E-E140-B60B-D9D5EE262ACF}"/>
              </a:ext>
            </a:extLst>
          </p:cNvPr>
          <p:cNvSpPr/>
          <p:nvPr/>
        </p:nvSpPr>
        <p:spPr>
          <a:xfrm>
            <a:off x="6007760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23" name="Cube 22">
            <a:extLst>
              <a:ext uri="{FF2B5EF4-FFF2-40B4-BE49-F238E27FC236}">
                <a16:creationId xmlns:a16="http://schemas.microsoft.com/office/drawing/2014/main" xmlns="" id="{A5862CCD-AB1F-084A-A1C7-3FEB6D9CCB8F}"/>
              </a:ext>
            </a:extLst>
          </p:cNvPr>
          <p:cNvSpPr/>
          <p:nvPr/>
        </p:nvSpPr>
        <p:spPr>
          <a:xfrm>
            <a:off x="6811324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24" name="Cube 23">
            <a:extLst>
              <a:ext uri="{FF2B5EF4-FFF2-40B4-BE49-F238E27FC236}">
                <a16:creationId xmlns:a16="http://schemas.microsoft.com/office/drawing/2014/main" xmlns="" id="{2AB6D964-5F27-2443-88C2-513204AB37AF}"/>
              </a:ext>
            </a:extLst>
          </p:cNvPr>
          <p:cNvSpPr/>
          <p:nvPr/>
        </p:nvSpPr>
        <p:spPr>
          <a:xfrm>
            <a:off x="7618267" y="3463454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25" name="Cube 24">
            <a:extLst>
              <a:ext uri="{FF2B5EF4-FFF2-40B4-BE49-F238E27FC236}">
                <a16:creationId xmlns:a16="http://schemas.microsoft.com/office/drawing/2014/main" xmlns="" id="{85EE2700-E3FE-0B4F-BECF-8A118A5037F5}"/>
              </a:ext>
            </a:extLst>
          </p:cNvPr>
          <p:cNvSpPr/>
          <p:nvPr/>
        </p:nvSpPr>
        <p:spPr>
          <a:xfrm>
            <a:off x="8421831" y="3463454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xmlns="" id="{792E02A8-CE48-6845-BBED-DDD47F87D2C0}"/>
              </a:ext>
            </a:extLst>
          </p:cNvPr>
          <p:cNvSpPr/>
          <p:nvPr/>
        </p:nvSpPr>
        <p:spPr>
          <a:xfrm>
            <a:off x="774373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5C7800EF-650C-2C4F-A501-3D6F0E1D01A2}"/>
              </a:ext>
            </a:extLst>
          </p:cNvPr>
          <p:cNvSpPr/>
          <p:nvPr/>
        </p:nvSpPr>
        <p:spPr>
          <a:xfrm>
            <a:off x="1563708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965FCA0D-ECC9-2146-881C-680E173E4611}"/>
              </a:ext>
            </a:extLst>
          </p:cNvPr>
          <p:cNvSpPr/>
          <p:nvPr/>
        </p:nvSpPr>
        <p:spPr>
          <a:xfrm>
            <a:off x="236420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xmlns="" id="{7BABD779-3F2D-F641-B389-8D42B8507CA9}"/>
              </a:ext>
            </a:extLst>
          </p:cNvPr>
          <p:cNvSpPr/>
          <p:nvPr/>
        </p:nvSpPr>
        <p:spPr>
          <a:xfrm>
            <a:off x="315353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xmlns="" id="{E1F628AF-1714-0345-8E89-77C7F00AC06C}"/>
              </a:ext>
            </a:extLst>
          </p:cNvPr>
          <p:cNvSpPr/>
          <p:nvPr/>
        </p:nvSpPr>
        <p:spPr>
          <a:xfrm>
            <a:off x="397940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1E895CD2-1891-4544-BE5C-27751DF6A920}"/>
              </a:ext>
            </a:extLst>
          </p:cNvPr>
          <p:cNvSpPr/>
          <p:nvPr/>
        </p:nvSpPr>
        <p:spPr>
          <a:xfrm>
            <a:off x="476874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xmlns="" id="{17569C6C-5C78-B840-A6D6-9E91DE8C1EEF}"/>
              </a:ext>
            </a:extLst>
          </p:cNvPr>
          <p:cNvSpPr/>
          <p:nvPr/>
        </p:nvSpPr>
        <p:spPr>
          <a:xfrm>
            <a:off x="5569236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xmlns="" id="{18BC6D7B-0FBB-C04A-AC8F-0551E2DB9BEA}"/>
              </a:ext>
            </a:extLst>
          </p:cNvPr>
          <p:cNvSpPr/>
          <p:nvPr/>
        </p:nvSpPr>
        <p:spPr>
          <a:xfrm>
            <a:off x="6358571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xmlns="" id="{FAB4B214-D041-454A-93FA-28C3D154AF13}"/>
              </a:ext>
            </a:extLst>
          </p:cNvPr>
          <p:cNvSpPr/>
          <p:nvPr/>
        </p:nvSpPr>
        <p:spPr>
          <a:xfrm>
            <a:off x="726451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xmlns="" id="{7844AE62-499F-1A4D-BE9F-ADB83799C76B}"/>
              </a:ext>
            </a:extLst>
          </p:cNvPr>
          <p:cNvSpPr/>
          <p:nvPr/>
        </p:nvSpPr>
        <p:spPr>
          <a:xfrm>
            <a:off x="809038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xmlns="" id="{A9E05BCC-4628-ED47-A199-DCEAF0B0E7BC}"/>
              </a:ext>
            </a:extLst>
          </p:cNvPr>
          <p:cNvSpPr/>
          <p:nvPr/>
        </p:nvSpPr>
        <p:spPr>
          <a:xfrm>
            <a:off x="8879720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xmlns="" id="{54EB1ECF-0BA9-1C42-8529-B5E0CCDE8E20}"/>
              </a:ext>
            </a:extLst>
          </p:cNvPr>
          <p:cNvSpPr/>
          <p:nvPr/>
        </p:nvSpPr>
        <p:spPr>
          <a:xfrm>
            <a:off x="823803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xmlns="" id="{E4B7A361-4010-8746-96BB-E2F73D5365CB}"/>
              </a:ext>
            </a:extLst>
          </p:cNvPr>
          <p:cNvSpPr/>
          <p:nvPr/>
        </p:nvSpPr>
        <p:spPr>
          <a:xfrm>
            <a:off x="8929150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100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xmlns="" id="{943667F6-AE83-2842-90C9-8D3F2EDA6E0C}"/>
              </a:ext>
            </a:extLst>
          </p:cNvPr>
          <p:cNvSpPr/>
          <p:nvPr/>
        </p:nvSpPr>
        <p:spPr>
          <a:xfrm>
            <a:off x="1613138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xmlns="" id="{7BD62F82-13EF-6941-855E-22C75E4C9E1E}"/>
              </a:ext>
            </a:extLst>
          </p:cNvPr>
          <p:cNvSpPr/>
          <p:nvPr/>
        </p:nvSpPr>
        <p:spPr>
          <a:xfrm>
            <a:off x="241363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20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xmlns="" id="{21C5DEAE-7B64-AA45-BB78-054A4F5A2853}"/>
              </a:ext>
            </a:extLst>
          </p:cNvPr>
          <p:cNvSpPr/>
          <p:nvPr/>
        </p:nvSpPr>
        <p:spPr>
          <a:xfrm>
            <a:off x="4028837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40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xmlns="" id="{6202059F-EB6C-0948-A34C-7BBEF25FA219}"/>
              </a:ext>
            </a:extLst>
          </p:cNvPr>
          <p:cNvSpPr/>
          <p:nvPr/>
        </p:nvSpPr>
        <p:spPr>
          <a:xfrm>
            <a:off x="7313945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80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xmlns="" id="{03258172-C73F-A648-93B3-E584C725AEA5}"/>
              </a:ext>
            </a:extLst>
          </p:cNvPr>
          <p:cNvSpPr/>
          <p:nvPr/>
        </p:nvSpPr>
        <p:spPr>
          <a:xfrm>
            <a:off x="3202967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30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xmlns="" id="{8DAA5B5E-991C-B047-9F02-FDED6B0B9F97}"/>
              </a:ext>
            </a:extLst>
          </p:cNvPr>
          <p:cNvSpPr/>
          <p:nvPr/>
        </p:nvSpPr>
        <p:spPr>
          <a:xfrm>
            <a:off x="5618666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60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xmlns="" id="{2F704356-8D66-0F4E-A5FD-BEAC8BDB032F}"/>
              </a:ext>
            </a:extLst>
          </p:cNvPr>
          <p:cNvSpPr/>
          <p:nvPr/>
        </p:nvSpPr>
        <p:spPr>
          <a:xfrm>
            <a:off x="481817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50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xmlns="" id="{C908AB09-B746-1844-968B-AA36E2AE422F}"/>
              </a:ext>
            </a:extLst>
          </p:cNvPr>
          <p:cNvSpPr/>
          <p:nvPr/>
        </p:nvSpPr>
        <p:spPr>
          <a:xfrm>
            <a:off x="647660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70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xmlns="" id="{03C3166F-EC2F-3E45-983A-64D138AA2AAE}"/>
              </a:ext>
            </a:extLst>
          </p:cNvPr>
          <p:cNvSpPr/>
          <p:nvPr/>
        </p:nvSpPr>
        <p:spPr>
          <a:xfrm>
            <a:off x="8089374" y="3037965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416980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3" grpId="0"/>
      <p:bldP spid="54" grpId="0"/>
      <p:bldP spid="55" grpId="0"/>
      <p:bldP spid="56" grpId="0"/>
      <p:bldP spid="6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James is doing some addition calculations. </a:t>
            </a:r>
            <a:br>
              <a:rPr lang="en-GB" sz="2200" dirty="0"/>
            </a:br>
            <a:r>
              <a:rPr lang="en-GB" sz="2200" dirty="0"/>
              <a:t>He needs to use more than 40 counters. </a:t>
            </a:r>
            <a:br>
              <a:rPr lang="en-GB" sz="2200" dirty="0"/>
            </a:br>
            <a:r>
              <a:rPr lang="en-GB" sz="2200" dirty="0"/>
              <a:t>Counters are given out in lots of 10.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Does James have enough counters?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xmlns="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25771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  <a:endParaRPr lang="en-GB" sz="3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CEB5506-8744-B343-9BFD-5385B8C64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7270" y="1825625"/>
            <a:ext cx="2573669" cy="1076739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4CFE90B9-2307-5041-8FF2-2B349BDE8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138" y="1825625"/>
            <a:ext cx="2573669" cy="1076739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39256C96-B6C7-4341-8642-C188AC9BB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139" y="2955711"/>
            <a:ext cx="2573669" cy="107673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71915E90-F878-1D40-AD96-CD296D4F1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0738" y="2955711"/>
            <a:ext cx="2573669" cy="107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441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James is doing some addition calculations. </a:t>
            </a:r>
            <a:br>
              <a:rPr lang="en-GB" sz="2200" dirty="0"/>
            </a:br>
            <a:r>
              <a:rPr lang="en-GB" sz="2200" dirty="0"/>
              <a:t>He needs to use more than 40 counters. </a:t>
            </a:r>
            <a:br>
              <a:rPr lang="en-GB" sz="2200" dirty="0"/>
            </a:br>
            <a:r>
              <a:rPr lang="en-GB" sz="2200" dirty="0"/>
              <a:t>Counters are given out in lots of 10.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James has four lots of 10 counters. 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If he needs more than 40 counters, he will need to ask for more counters, as four lots of 10 counters makes 40 counters. So, he does not have enough counters. 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xmlns="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25771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  <a:endParaRPr lang="en-GB" sz="3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CEB5506-8744-B343-9BFD-5385B8C64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7270" y="1825625"/>
            <a:ext cx="2573669" cy="1076739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4CFE90B9-2307-5041-8FF2-2B349BDE8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138" y="1825625"/>
            <a:ext cx="2573669" cy="1076739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39256C96-B6C7-4341-8642-C188AC9BB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139" y="2955711"/>
            <a:ext cx="2573669" cy="107673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71915E90-F878-1D40-AD96-CD296D4F1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0738" y="2955711"/>
            <a:ext cx="2573669" cy="107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29261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Do you agree with what </a:t>
            </a:r>
            <a:r>
              <a:rPr lang="en-GB" sz="2200" dirty="0" err="1">
                <a:solidFill>
                  <a:srgbClr val="3273DC"/>
                </a:solidFill>
              </a:rPr>
              <a:t>Astrobee</a:t>
            </a:r>
            <a:r>
              <a:rPr lang="en-GB" sz="2200" dirty="0">
                <a:solidFill>
                  <a:srgbClr val="3273DC"/>
                </a:solidFill>
              </a:rPr>
              <a:t> has said?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2EF1B55-7CDC-1F47-B4E4-D113F7193461}"/>
              </a:ext>
            </a:extLst>
          </p:cNvPr>
          <p:cNvSpPr/>
          <p:nvPr/>
        </p:nvSpPr>
        <p:spPr>
          <a:xfrm>
            <a:off x="2478843" y="2675553"/>
            <a:ext cx="34378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If I count in 10s from 0 to 100, I will say 55 out loud. </a:t>
            </a: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36965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No, I do not agree. If you count in 10s from 0 to 100, each of the numbers will have a 0 in the ones place. 55 has the digit 5 in the ones place, so will not be said.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2EF1B55-7CDC-1F47-B4E4-D113F7193461}"/>
              </a:ext>
            </a:extLst>
          </p:cNvPr>
          <p:cNvSpPr/>
          <p:nvPr/>
        </p:nvSpPr>
        <p:spPr>
          <a:xfrm>
            <a:off x="2478843" y="2675553"/>
            <a:ext cx="34378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If I count in 10s from 0 to 100, I will say 55 out loud. </a:t>
            </a:r>
          </a:p>
        </p:txBody>
      </p:sp>
    </p:spTree>
    <p:extLst>
      <p:ext uri="{BB962C8B-B14F-4D97-AF65-F5344CB8AC3E}">
        <p14:creationId xmlns:p14="http://schemas.microsoft.com/office/powerpoint/2010/main" val="39636931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mathematical equipment, number tracks and chanting to count forwards and backwards in 10s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mathematical equipment, number tracks and chanting to count forwards and backwards in 10s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41192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5698AA8-487C-984E-8E20-C0B599165F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6009" y="2733503"/>
            <a:ext cx="1267791" cy="12677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614C9C3-CF77-444B-BFCF-C5AC0B5794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6008" y="3821337"/>
            <a:ext cx="1267791" cy="1267791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CC7B142E-3F0E-DE43-AAC0-325E5A8E74FB}"/>
              </a:ext>
            </a:extLst>
          </p:cNvPr>
          <p:cNvSpPr/>
          <p:nvPr/>
        </p:nvSpPr>
        <p:spPr>
          <a:xfrm>
            <a:off x="838200" y="3119463"/>
            <a:ext cx="8093765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crab has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legs.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 legs in total. </a:t>
            </a:r>
          </a:p>
        </p:txBody>
      </p:sp>
    </p:spTree>
    <p:extLst>
      <p:ext uri="{BB962C8B-B14F-4D97-AF65-F5344CB8AC3E}">
        <p14:creationId xmlns:p14="http://schemas.microsoft.com/office/powerpoint/2010/main" val="1642596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5698AA8-487C-984E-8E20-C0B599165F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6009" y="2733503"/>
            <a:ext cx="1267791" cy="12677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614C9C3-CF77-444B-BFCF-C5AC0B5794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6008" y="3821337"/>
            <a:ext cx="1267791" cy="1267791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CC7B142E-3F0E-DE43-AAC0-325E5A8E74FB}"/>
              </a:ext>
            </a:extLst>
          </p:cNvPr>
          <p:cNvSpPr/>
          <p:nvPr/>
        </p:nvSpPr>
        <p:spPr>
          <a:xfrm>
            <a:off x="838200" y="3119463"/>
            <a:ext cx="8093765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crab has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legs.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 legs in total. </a:t>
            </a:r>
          </a:p>
        </p:txBody>
      </p:sp>
    </p:spTree>
    <p:extLst>
      <p:ext uri="{BB962C8B-B14F-4D97-AF65-F5344CB8AC3E}">
        <p14:creationId xmlns:p14="http://schemas.microsoft.com/office/powerpoint/2010/main" val="2730271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5698AA8-487C-984E-8E20-C0B599165F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6009" y="2733503"/>
            <a:ext cx="1267791" cy="12677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614C9C3-CF77-444B-BFCF-C5AC0B5794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6008" y="3821337"/>
            <a:ext cx="1267791" cy="1267791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CC7B142E-3F0E-DE43-AAC0-325E5A8E74FB}"/>
              </a:ext>
            </a:extLst>
          </p:cNvPr>
          <p:cNvSpPr/>
          <p:nvPr/>
        </p:nvSpPr>
        <p:spPr>
          <a:xfrm>
            <a:off x="838200" y="3119463"/>
            <a:ext cx="8093765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crab has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legs.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 legs in total. </a:t>
            </a:r>
          </a:p>
        </p:txBody>
      </p:sp>
    </p:spTree>
    <p:extLst>
      <p:ext uri="{BB962C8B-B14F-4D97-AF65-F5344CB8AC3E}">
        <p14:creationId xmlns:p14="http://schemas.microsoft.com/office/powerpoint/2010/main" val="3399381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13638</TotalTime>
  <Words>2158</Words>
  <Application>Microsoft Office PowerPoint</Application>
  <PresentationFormat>Custom</PresentationFormat>
  <Paragraphs>690</Paragraphs>
  <Slides>64</Slides>
  <Notes>61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2" baseType="lpstr">
      <vt:lpstr>Arial</vt:lpstr>
      <vt:lpstr>Lato</vt:lpstr>
      <vt:lpstr>Lato Light</vt:lpstr>
      <vt:lpstr>Calibri</vt:lpstr>
      <vt:lpstr>Muli</vt:lpstr>
      <vt:lpstr>OpenDyslexicAlta</vt:lpstr>
      <vt:lpstr>Wingdings</vt:lpstr>
      <vt:lpstr>Office Theme</vt:lpstr>
      <vt:lpstr>PowerPoint Presentation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691</cp:revision>
  <cp:lastPrinted>2019-06-17T16:19:05Z</cp:lastPrinted>
  <dcterms:created xsi:type="dcterms:W3CDTF">2018-08-06T08:16:18Z</dcterms:created>
  <dcterms:modified xsi:type="dcterms:W3CDTF">2021-03-15T15:01:43Z</dcterms:modified>
</cp:coreProperties>
</file>