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46" r:id="rId4"/>
    <p:sldId id="379" r:id="rId5"/>
    <p:sldId id="374" r:id="rId6"/>
    <p:sldId id="386" r:id="rId7"/>
    <p:sldId id="381" r:id="rId8"/>
    <p:sldId id="387" r:id="rId9"/>
    <p:sldId id="385" r:id="rId10"/>
    <p:sldId id="394" r:id="rId11"/>
    <p:sldId id="384" r:id="rId12"/>
    <p:sldId id="395" r:id="rId13"/>
    <p:sldId id="388" r:id="rId14"/>
    <p:sldId id="400" r:id="rId15"/>
    <p:sldId id="389" r:id="rId16"/>
    <p:sldId id="401" r:id="rId17"/>
    <p:sldId id="391" r:id="rId18"/>
    <p:sldId id="402" r:id="rId19"/>
    <p:sldId id="392" r:id="rId20"/>
    <p:sldId id="404" r:id="rId21"/>
    <p:sldId id="393" r:id="rId22"/>
    <p:sldId id="403" r:id="rId23"/>
    <p:sldId id="398" r:id="rId24"/>
    <p:sldId id="406" r:id="rId25"/>
    <p:sldId id="405" r:id="rId26"/>
    <p:sldId id="399" r:id="rId27"/>
    <p:sldId id="396" r:id="rId28"/>
    <p:sldId id="397" r:id="rId29"/>
    <p:sldId id="373" r:id="rId30"/>
    <p:sldId id="380" r:id="rId31"/>
    <p:sldId id="383" r:id="rId32"/>
  </p:sldIdLst>
  <p:sldSz cx="12192000" cy="6858000"/>
  <p:notesSz cx="6858000" cy="9144000"/>
  <p:embeddedFontLst>
    <p:embeddedFont>
      <p:font typeface="Lato" panose="020F0502020204030203" pitchFamily="34" charset="0"/>
      <p:regular r:id="rId35"/>
      <p:bold r:id="rId36"/>
    </p:embeddedFont>
    <p:embeddedFont>
      <p:font typeface="Calibri" panose="020F0502020204030204" pitchFamily="34" charset="0"/>
      <p:regular r:id="rId37"/>
      <p:bold r:id="rId38"/>
      <p:italic r:id="rId39"/>
      <p:boldItalic r:id="rId40"/>
    </p:embeddedFont>
    <p:embeddedFont>
      <p:font typeface="OpenDyslexicAlta" panose="00000500000000000000" pitchFamily="2" charset="0"/>
      <p:regular r:id="rId41"/>
      <p:bold r:id="rId42"/>
      <p:italic r:id="rId43"/>
      <p:boldItalic r:id="rId44"/>
    </p:embeddedFont>
    <p:embeddedFont>
      <p:font typeface="Muli" panose="020B0604020202020204" charset="0"/>
      <p:regular r:id="rId45"/>
      <p:bold r:id="rId46"/>
      <p:italic r:id="rId47"/>
      <p:boldItalic r:id="rId48"/>
    </p:embeddedFont>
    <p:embeddedFont>
      <p:font typeface="Lato Light" panose="020F0302020204030203" pitchFamily="3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7957D5"/>
    <a:srgbClr val="3273DC"/>
    <a:srgbClr val="23D160"/>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6E5D7-64BB-40DC-80AD-AD9D636D6C06}" v="36" dt="2020-03-30T11:05:36.323"/>
    <p1510:client id="{DF9509D8-44BA-450F-A929-B2FE161FC04D}" v="31" dt="2020-03-29T21:57:4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5"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16E5D7-64BB-40DC-80AD-AD9D636D6C06}"/>
    <pc:docChg chg="modSld">
      <pc:chgData name="" userId="" providerId="" clId="Web-{6B16E5D7-64BB-40DC-80AD-AD9D636D6C06}" dt="2020-03-30T11:05:36.011" v="32" actId="20577"/>
      <pc:docMkLst>
        <pc:docMk/>
      </pc:docMkLst>
      <pc:sldChg chg="modSp">
        <pc:chgData name="" userId="" providerId="" clId="Web-{6B16E5D7-64BB-40DC-80AD-AD9D636D6C06}" dt="2020-03-30T11:04:42.947" v="4" actId="20577"/>
        <pc:sldMkLst>
          <pc:docMk/>
          <pc:sldMk cId="2769467985" sldId="346"/>
        </pc:sldMkLst>
        <pc:spChg chg="mod">
          <ac:chgData name="" userId="" providerId="" clId="Web-{6B16E5D7-64BB-40DC-80AD-AD9D636D6C06}" dt="2020-03-30T11:04:42.947" v="4" actId="20577"/>
          <ac:spMkLst>
            <pc:docMk/>
            <pc:sldMk cId="2769467985" sldId="346"/>
            <ac:spMk id="3" creationId="{AF491D1F-0097-3F4A-B04E-14B5096ADCAB}"/>
          </ac:spMkLst>
        </pc:spChg>
      </pc:sldChg>
      <pc:sldChg chg="modSp">
        <pc:chgData name="" userId="" providerId="" clId="Web-{6B16E5D7-64BB-40DC-80AD-AD9D636D6C06}" dt="2020-03-30T11:04:59.275" v="19" actId="20577"/>
        <pc:sldMkLst>
          <pc:docMk/>
          <pc:sldMk cId="1521493731" sldId="379"/>
        </pc:sldMkLst>
        <pc:spChg chg="mod">
          <ac:chgData name="" userId="" providerId="" clId="Web-{6B16E5D7-64BB-40DC-80AD-AD9D636D6C06}" dt="2020-03-30T11:04:59.275" v="19" actId="20577"/>
          <ac:spMkLst>
            <pc:docMk/>
            <pc:sldMk cId="1521493731" sldId="379"/>
            <ac:spMk id="3" creationId="{AF491D1F-0097-3F4A-B04E-14B5096ADCAB}"/>
          </ac:spMkLst>
        </pc:spChg>
      </pc:sldChg>
      <pc:sldChg chg="modSp">
        <pc:chgData name="" userId="" providerId="" clId="Web-{6B16E5D7-64BB-40DC-80AD-AD9D636D6C06}" dt="2020-03-30T11:05:35.995" v="31" actId="20577"/>
        <pc:sldMkLst>
          <pc:docMk/>
          <pc:sldMk cId="2025277027" sldId="397"/>
        </pc:sldMkLst>
        <pc:spChg chg="mod">
          <ac:chgData name="" userId="" providerId="" clId="Web-{6B16E5D7-64BB-40DC-80AD-AD9D636D6C06}" dt="2020-03-30T11:05:35.995" v="31" actId="20577"/>
          <ac:spMkLst>
            <pc:docMk/>
            <pc:sldMk cId="2025277027" sldId="397"/>
            <ac:spMk id="3" creationId="{AF491D1F-0097-3F4A-B04E-14B5096ADCAB}"/>
          </ac:spMkLst>
        </pc:spChg>
      </pc:sldChg>
    </pc:docChg>
  </pc:docChgLst>
  <pc:docChgLst>
    <pc:chgData clId="Web-{DF9509D8-44BA-450F-A929-B2FE161FC04D}"/>
    <pc:docChg chg="modSld">
      <pc:chgData name="" userId="" providerId="" clId="Web-{DF9509D8-44BA-450F-A929-B2FE161FC04D}" dt="2020-03-29T21:57:48.593" v="22" actId="20577"/>
      <pc:docMkLst>
        <pc:docMk/>
      </pc:docMkLst>
      <pc:sldChg chg="modSp">
        <pc:chgData name="" userId="" providerId="" clId="Web-{DF9509D8-44BA-450F-A929-B2FE161FC04D}" dt="2020-03-29T21:53:25.027" v="9" actId="20577"/>
        <pc:sldMkLst>
          <pc:docMk/>
          <pc:sldMk cId="1326799078" sldId="385"/>
        </pc:sldMkLst>
        <pc:spChg chg="mod">
          <ac:chgData name="" userId="" providerId="" clId="Web-{DF9509D8-44BA-450F-A929-B2FE161FC04D}" dt="2020-03-29T21:53:25.027" v="9" actId="20577"/>
          <ac:spMkLst>
            <pc:docMk/>
            <pc:sldMk cId="1326799078" sldId="385"/>
            <ac:spMk id="9" creationId="{59AE2DA1-B7C1-B54C-AA20-FED4A628D412}"/>
          </ac:spMkLst>
        </pc:spChg>
        <pc:spChg chg="mod">
          <ac:chgData name="" userId="" providerId="" clId="Web-{DF9509D8-44BA-450F-A929-B2FE161FC04D}" dt="2020-03-29T21:53:20.777" v="8" actId="20577"/>
          <ac:spMkLst>
            <pc:docMk/>
            <pc:sldMk cId="1326799078" sldId="385"/>
            <ac:spMk id="10" creationId="{06CF0663-8ECE-9F47-A87F-874046464524}"/>
          </ac:spMkLst>
        </pc:spChg>
      </pc:sldChg>
      <pc:sldChg chg="modSp">
        <pc:chgData name="" userId="" providerId="" clId="Web-{DF9509D8-44BA-450F-A929-B2FE161FC04D}" dt="2020-03-29T21:53:14.684" v="7" actId="20577"/>
        <pc:sldMkLst>
          <pc:docMk/>
          <pc:sldMk cId="2951438278" sldId="394"/>
        </pc:sldMkLst>
        <pc:spChg chg="mod">
          <ac:chgData name="" userId="" providerId="" clId="Web-{DF9509D8-44BA-450F-A929-B2FE161FC04D}" dt="2020-03-29T21:53:14.684" v="7" actId="20577"/>
          <ac:spMkLst>
            <pc:docMk/>
            <pc:sldMk cId="2951438278" sldId="394"/>
            <ac:spMk id="10" creationId="{06CF0663-8ECE-9F47-A87F-874046464524}"/>
          </ac:spMkLst>
        </pc:spChg>
      </pc:sldChg>
      <pc:sldChg chg="modSp">
        <pc:chgData name="" userId="" providerId="" clId="Web-{DF9509D8-44BA-450F-A929-B2FE161FC04D}" dt="2020-03-29T21:57:43.250" v="15" actId="20577"/>
        <pc:sldMkLst>
          <pc:docMk/>
          <pc:sldMk cId="1403061411" sldId="396"/>
        </pc:sldMkLst>
        <pc:spChg chg="mod">
          <ac:chgData name="" userId="" providerId="" clId="Web-{DF9509D8-44BA-450F-A929-B2FE161FC04D}" dt="2020-03-29T21:57:43.250" v="15" actId="20577"/>
          <ac:spMkLst>
            <pc:docMk/>
            <pc:sldMk cId="1403061411" sldId="396"/>
            <ac:spMk id="3" creationId="{AF491D1F-0097-3F4A-B04E-14B5096ADCAB}"/>
          </ac:spMkLst>
        </pc:spChg>
      </pc:sldChg>
      <pc:sldChg chg="modSp">
        <pc:chgData name="" userId="" providerId="" clId="Web-{DF9509D8-44BA-450F-A929-B2FE161FC04D}" dt="2020-03-29T21:57:46.843" v="20" actId="20577"/>
        <pc:sldMkLst>
          <pc:docMk/>
          <pc:sldMk cId="2025277027" sldId="397"/>
        </pc:sldMkLst>
        <pc:spChg chg="mod">
          <ac:chgData name="" userId="" providerId="" clId="Web-{DF9509D8-44BA-450F-A929-B2FE161FC04D}" dt="2020-03-29T21:57:46.843" v="20" actId="20577"/>
          <ac:spMkLst>
            <pc:docMk/>
            <pc:sldMk cId="2025277027" sldId="397"/>
            <ac:spMk id="3" creationId="{AF491D1F-0097-3F4A-B04E-14B5096ADCAB}"/>
          </ac:spMkLst>
        </pc:spChg>
      </pc:sldChg>
      <pc:sldChg chg="modSp">
        <pc:chgData name="" userId="" providerId="" clId="Web-{DF9509D8-44BA-450F-A929-B2FE161FC04D}" dt="2020-03-29T21:55:52.093" v="10" actId="20577"/>
        <pc:sldMkLst>
          <pc:docMk/>
          <pc:sldMk cId="3716091623" sldId="405"/>
        </pc:sldMkLst>
        <pc:spChg chg="mod">
          <ac:chgData name="" userId="" providerId="" clId="Web-{DF9509D8-44BA-450F-A929-B2FE161FC04D}" dt="2020-03-29T21:55:52.093" v="10" actId="20577"/>
          <ac:spMkLst>
            <pc:docMk/>
            <pc:sldMk cId="3716091623" sldId="405"/>
            <ac:spMk id="3" creationId="{AF491D1F-0097-3F4A-B04E-14B5096ADC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65275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450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773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07275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8066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36400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26136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91895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083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004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34875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4159998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8288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75310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411137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6390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71959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6953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598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47765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095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602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9643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5904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40421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171344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968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15/03/2021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1</a:t>
            </a:r>
            <a:endParaRPr lang="en-GB" dirty="0" smtClean="0"/>
          </a:p>
          <a:p>
            <a:r>
              <a:rPr lang="en-GB" dirty="0" smtClean="0"/>
              <a:t>Term </a:t>
            </a:r>
            <a:r>
              <a:rPr lang="en-GB" dirty="0"/>
              <a:t>3 - Block 2 - Measurement Weight and </a:t>
            </a:r>
            <a:r>
              <a:rPr lang="en-GB" dirty="0" smtClean="0"/>
              <a:t>Volume</a:t>
            </a:r>
          </a:p>
          <a:p>
            <a:r>
              <a:rPr lang="en-GB" dirty="0" smtClean="0"/>
              <a:t>Lesson </a:t>
            </a:r>
            <a:r>
              <a:rPr lang="en-GB" dirty="0"/>
              <a:t>1 - To be able to explore weight and mass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Weight </a:t>
            </a:r>
            <a:r>
              <a:rPr lang="en-GB" dirty="0"/>
              <a:t>and Volume</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5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QNFEANV</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 orange ball</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295143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09369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16563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11668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305117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127411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348277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128175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73631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38049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295604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332735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86731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heavier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lighter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__________</a:t>
            </a:r>
            <a:r>
              <a:rPr lang="en-US" sz="2400" dirty="0">
                <a:solidFill>
                  <a:schemeClr val="tx1"/>
                </a:solidFill>
                <a:latin typeface="OpenDyslexicAlta" pitchFamily="2" charset="77"/>
              </a:rPr>
              <a:t> is equal to </a:t>
            </a:r>
            <a:r>
              <a:rPr lang="en-US" sz="2400" dirty="0">
                <a:solidFill>
                  <a:schemeClr val="tx1"/>
                </a:solidFill>
                <a:latin typeface="Calibri" panose="020F0502020204030204" pitchFamily="34" charset="0"/>
                <a:cs typeface="Calibri" panose="020F0502020204030204" pitchFamily="34" charset="0"/>
              </a:rPr>
              <a:t>__________</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27524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bear</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heavier than </a:t>
            </a:r>
            <a:r>
              <a:rPr lang="en-US" sz="2200" u="sng" dirty="0">
                <a:solidFill>
                  <a:srgbClr val="FF3860"/>
                </a:solidFill>
                <a:latin typeface="OpenDyslexicAlta" pitchFamily="2" charset="77"/>
                <a:cs typeface="Calibri" panose="020F0502020204030204" pitchFamily="34" charset="0"/>
              </a:rPr>
              <a:t>the pear.</a:t>
            </a:r>
            <a:endParaRPr lang="en-US" sz="2200" u="sng" dirty="0">
              <a:solidFill>
                <a:srgbClr val="FF3860"/>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apple</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lighter than </a:t>
            </a:r>
            <a:r>
              <a:rPr lang="en-US" sz="2200" u="sng" dirty="0">
                <a:solidFill>
                  <a:srgbClr val="FF3860"/>
                </a:solidFill>
                <a:latin typeface="OpenDyslexicAlta" pitchFamily="2" charset="77"/>
                <a:cs typeface="Calibri" panose="020F0502020204030204" pitchFamily="34" charset="0"/>
              </a:rPr>
              <a:t>the toy.</a:t>
            </a:r>
            <a:endParaRPr lang="en-US" sz="2200" u="sng" dirty="0">
              <a:solidFill>
                <a:srgbClr val="FF3860"/>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u="sng" dirty="0">
                <a:solidFill>
                  <a:srgbClr val="FF3860"/>
                </a:solidFill>
                <a:latin typeface="OpenDyslexicAlta" pitchFamily="2" charset="77"/>
                <a:cs typeface="Calibri" panose="020F0502020204030204" pitchFamily="34" charset="0"/>
              </a:rPr>
              <a:t>The ball</a:t>
            </a:r>
            <a:r>
              <a:rPr lang="en-US" sz="2400" dirty="0">
                <a:solidFill>
                  <a:srgbClr val="FF3860"/>
                </a:solidFill>
                <a:latin typeface="OpenDyslexicAlta" pitchFamily="2" charset="77"/>
              </a:rPr>
              <a:t> </a:t>
            </a:r>
            <a:r>
              <a:rPr lang="en-US" sz="2400" dirty="0">
                <a:solidFill>
                  <a:schemeClr val="tx1"/>
                </a:solidFill>
                <a:latin typeface="OpenDyslexicAlta" pitchFamily="2" charset="77"/>
              </a:rPr>
              <a:t>is equal to </a:t>
            </a:r>
            <a:r>
              <a:rPr lang="en-US" sz="2400" u="sng" dirty="0">
                <a:solidFill>
                  <a:srgbClr val="FF3860"/>
                </a:solidFill>
                <a:latin typeface="OpenDyslexicAlta" pitchFamily="2" charset="77"/>
                <a:cs typeface="Calibri" panose="020F0502020204030204" pitchFamily="34" charset="0"/>
              </a:rPr>
              <a:t>the apple.</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9123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vert="horz" lIns="91440" tIns="45720" rIns="91440" bIns="45720" rtlCol="0" anchor="t">
            <a:normAutofit/>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dirty="0">
                <a:latin typeface="Muli"/>
              </a:rPr>
              <a:t>Can you find pairs (or groups) of objects that weigh the same?</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71609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b="1" dirty="0">
                <a:solidFill>
                  <a:srgbClr val="FF3860"/>
                </a:solidFill>
              </a:rPr>
              <a:t>Teacher / peer assessment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65554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t>Who do you agree with? </a:t>
            </a:r>
          </a:p>
          <a:p>
            <a:pPr marL="0" indent="0">
              <a:buClr>
                <a:srgbClr val="23D160"/>
              </a:buClr>
              <a:buSzPct val="85000"/>
              <a:buNone/>
            </a:pPr>
            <a:r>
              <a:rPr lang="en-GB" sz="2200" dirty="0"/>
              <a:t>Explain your answer. </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14030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lnSpcReduction="10000"/>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solidFill>
                  <a:srgbClr val="FF3860"/>
                </a:solidFill>
                <a:latin typeface="Muli"/>
              </a:rPr>
              <a:t>I agree with Yasmin, because the heavier object’s pan will go down. Bigger objects are not always heavier, Eve!</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202527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Can you find objects that match </a:t>
            </a:r>
            <a:r>
              <a:rPr lang="en-GB" sz="2200" dirty="0" err="1">
                <a:solidFill>
                  <a:srgbClr val="3273DC"/>
                </a:solidFill>
              </a:rPr>
              <a:t>Astrobee’s</a:t>
            </a:r>
            <a:r>
              <a:rPr lang="en-GB" sz="2200" dirty="0">
                <a:solidFill>
                  <a:srgbClr val="3273DC"/>
                </a:solidFill>
              </a:rPr>
              <a:t> statement?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04847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10" name="Picture 9" descr="A picture containing soccer&#10;&#10;Description automatically generated">
            <a:extLst>
              <a:ext uri="{FF2B5EF4-FFF2-40B4-BE49-F238E27FC236}">
                <a16:creationId xmlns="" xmlns:a16="http://schemas.microsoft.com/office/drawing/2014/main" id="{848106E5-66F8-BB49-AF08-731217354C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2" name="Picture 11" descr="A picture containing basketball, drawing, game&#10;&#10;Description automatically generated">
            <a:extLst>
              <a:ext uri="{FF2B5EF4-FFF2-40B4-BE49-F238E27FC236}">
                <a16:creationId xmlns="" xmlns:a16="http://schemas.microsoft.com/office/drawing/2014/main" id="{3BDC9578-5B0D-D044-A6EF-81D9176243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4" name="Picture 13" descr="A picture containing baseball, game, sport, white&#10;&#10;Description automatically generated">
            <a:extLst>
              <a:ext uri="{FF2B5EF4-FFF2-40B4-BE49-F238E27FC236}">
                <a16:creationId xmlns="" xmlns:a16="http://schemas.microsoft.com/office/drawing/2014/main" id="{54441344-48FA-6440-BD91-541B721B9D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E1E7762A-0AA7-044A-BF93-7C1F0035EB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8" name="Picture 17" descr="A drawing of a cartoon character&#10;&#10;Description automatically generated">
            <a:extLst>
              <a:ext uri="{FF2B5EF4-FFF2-40B4-BE49-F238E27FC236}">
                <a16:creationId xmlns="" xmlns:a16="http://schemas.microsoft.com/office/drawing/2014/main" id="{D2D93181-EC43-DA4F-9315-6B2C2635D3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91FCA168-D0E5-4C41-8EEF-3F8DC44F1C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22" name="Picture 21" descr="A close up of a logo&#10;&#10;Description automatically generated">
            <a:extLst>
              <a:ext uri="{FF2B5EF4-FFF2-40B4-BE49-F238E27FC236}">
                <a16:creationId xmlns="" xmlns:a16="http://schemas.microsoft.com/office/drawing/2014/main" id="{FECF47E3-5B29-B24E-A878-6538C2E268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24" name="Picture 23" descr="A picture containing drawing&#10;&#10;Description automatically generated">
            <a:extLst>
              <a:ext uri="{FF2B5EF4-FFF2-40B4-BE49-F238E27FC236}">
                <a16:creationId xmlns="" xmlns:a16="http://schemas.microsoft.com/office/drawing/2014/main" id="{948AE826-51D8-FF4F-898F-D8C5556B8A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Teacher / peer assessment</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6082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Tree>
    <p:extLst>
      <p:ext uri="{BB962C8B-B14F-4D97-AF65-F5344CB8AC3E}">
        <p14:creationId xmlns:p14="http://schemas.microsoft.com/office/powerpoint/2010/main" val="337426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second set of scales does not belong as they are balanced. Whereas the other sets of scales each have one object heavier than the other. </a:t>
            </a:r>
            <a:endParaRPr lang="en-GB" sz="2200" dirty="0">
              <a:solidFill>
                <a:srgbClr val="FF3860"/>
              </a:solidFill>
            </a:endParaRP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9" name="Picture 8" descr="A picture containing soccer&#10;&#10;Description automatically generated">
            <a:extLst>
              <a:ext uri="{FF2B5EF4-FFF2-40B4-BE49-F238E27FC236}">
                <a16:creationId xmlns="" xmlns:a16="http://schemas.microsoft.com/office/drawing/2014/main" id="{959F74AA-F80C-0A4D-91BF-E30CECF266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0" name="Picture 9" descr="A picture containing basketball, drawing, game&#10;&#10;Description automatically generated">
            <a:extLst>
              <a:ext uri="{FF2B5EF4-FFF2-40B4-BE49-F238E27FC236}">
                <a16:creationId xmlns="" xmlns:a16="http://schemas.microsoft.com/office/drawing/2014/main" id="{82E0E4E7-F9C6-0B4C-9965-B952FDBB2E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1" name="Picture 10" descr="A picture containing baseball, game, sport, white&#10;&#10;Description automatically generated">
            <a:extLst>
              <a:ext uri="{FF2B5EF4-FFF2-40B4-BE49-F238E27FC236}">
                <a16:creationId xmlns="" xmlns:a16="http://schemas.microsoft.com/office/drawing/2014/main" id="{B90C2AB8-EA1F-8442-92BE-B2A2D92C1C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2B35655F-7DDC-2D49-A3DA-A2E1104FCA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3" name="Picture 12" descr="A drawing of a cartoon character&#10;&#10;Description automatically generated">
            <a:extLst>
              <a:ext uri="{FF2B5EF4-FFF2-40B4-BE49-F238E27FC236}">
                <a16:creationId xmlns="" xmlns:a16="http://schemas.microsoft.com/office/drawing/2014/main" id="{2DC4C792-B308-3445-8D65-DD61678149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14" name="Picture 13" descr="A picture containing drawing&#10;&#10;Description automatically generated">
            <a:extLst>
              <a:ext uri="{FF2B5EF4-FFF2-40B4-BE49-F238E27FC236}">
                <a16:creationId xmlns="" xmlns:a16="http://schemas.microsoft.com/office/drawing/2014/main" id="{3BF92C1E-79B8-2C4A-88B6-BD7F411E0F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1BC5FF4B-E5EB-4347-AFFC-8E7F49E8D0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04506E8A-6348-F14F-97DD-4F1F247B4E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152149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dirty="0"/>
              <a:t>Use the following sentence stems: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32825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b="1" dirty="0">
                <a:solidFill>
                  <a:srgbClr val="FF3860"/>
                </a:solidFill>
              </a:rPr>
              <a:t>Teacher / peer assessment</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13276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13887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9770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6155987" y="3680883"/>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281204" y="3702050"/>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orange ball</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132679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8597</TotalTime>
  <Words>1646</Words>
  <Application>Microsoft Office PowerPoint</Application>
  <PresentationFormat>Custom</PresentationFormat>
  <Paragraphs>326</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Lato</vt:lpstr>
      <vt:lpstr>Calibri</vt:lpstr>
      <vt:lpstr>OpenDyslexicAlta</vt:lpstr>
      <vt:lpstr>Muli</vt:lpstr>
      <vt:lpstr>Lato Light</vt:lpstr>
      <vt:lpstr>Wingdings</vt:lpstr>
      <vt:lpstr>Office Theme</vt:lpstr>
      <vt:lpstr>PowerPoint Presentation</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327</cp:revision>
  <cp:lastPrinted>2019-06-17T16:19:05Z</cp:lastPrinted>
  <dcterms:created xsi:type="dcterms:W3CDTF">2018-08-06T08:16:18Z</dcterms:created>
  <dcterms:modified xsi:type="dcterms:W3CDTF">2021-03-15T14:24:21Z</dcterms:modified>
</cp:coreProperties>
</file>