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webextensions/taskpanes.xml" ContentType="application/vnd.ms-office.webextensiontaskpanes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320" r:id="rId2"/>
    <p:sldId id="321" r:id="rId3"/>
    <p:sldId id="346" r:id="rId4"/>
    <p:sldId id="374" r:id="rId5"/>
    <p:sldId id="377" r:id="rId6"/>
    <p:sldId id="378" r:id="rId7"/>
    <p:sldId id="379" r:id="rId8"/>
    <p:sldId id="380" r:id="rId9"/>
    <p:sldId id="386" r:id="rId10"/>
    <p:sldId id="387" r:id="rId11"/>
    <p:sldId id="382" r:id="rId12"/>
    <p:sldId id="385" r:id="rId13"/>
    <p:sldId id="383" r:id="rId14"/>
    <p:sldId id="384" r:id="rId15"/>
    <p:sldId id="381" r:id="rId16"/>
    <p:sldId id="390" r:id="rId17"/>
    <p:sldId id="375" r:id="rId18"/>
    <p:sldId id="376" r:id="rId19"/>
    <p:sldId id="388" r:id="rId20"/>
    <p:sldId id="389" r:id="rId21"/>
    <p:sldId id="405" r:id="rId22"/>
    <p:sldId id="406" r:id="rId23"/>
    <p:sldId id="391" r:id="rId24"/>
    <p:sldId id="392" r:id="rId25"/>
    <p:sldId id="397" r:id="rId26"/>
    <p:sldId id="398" r:id="rId27"/>
    <p:sldId id="399" r:id="rId28"/>
    <p:sldId id="400" r:id="rId29"/>
    <p:sldId id="393" r:id="rId30"/>
    <p:sldId id="394" r:id="rId31"/>
    <p:sldId id="401" r:id="rId32"/>
    <p:sldId id="402" r:id="rId33"/>
    <p:sldId id="403" r:id="rId34"/>
    <p:sldId id="404" r:id="rId35"/>
    <p:sldId id="395" r:id="rId36"/>
    <p:sldId id="396" r:id="rId37"/>
    <p:sldId id="407" r:id="rId38"/>
    <p:sldId id="408" r:id="rId39"/>
    <p:sldId id="409" r:id="rId40"/>
    <p:sldId id="410" r:id="rId41"/>
    <p:sldId id="413" r:id="rId42"/>
    <p:sldId id="414" r:id="rId43"/>
    <p:sldId id="415" r:id="rId44"/>
    <p:sldId id="417" r:id="rId45"/>
    <p:sldId id="373" r:id="rId46"/>
    <p:sldId id="411" r:id="rId47"/>
    <p:sldId id="412" r:id="rId48"/>
  </p:sldIdLst>
  <p:sldSz cx="12192000" cy="6858000"/>
  <p:notesSz cx="6858000" cy="9144000"/>
  <p:embeddedFontLst>
    <p:embeddedFont>
      <p:font typeface="Lato Light" panose="020F0302020204030203" pitchFamily="34" charset="0"/>
      <p:regular r:id="rId51"/>
    </p:embeddedFont>
    <p:embeddedFont>
      <p:font typeface="OpenDyslexicAlta" panose="00000500000000000000" pitchFamily="2" charset="0"/>
      <p:regular r:id="rId52"/>
      <p:bold r:id="rId53"/>
      <p:italic r:id="rId54"/>
      <p:boldItalic r:id="rId55"/>
    </p:embeddedFont>
    <p:embeddedFont>
      <p:font typeface="Muli" panose="020B0604020202020204" charset="0"/>
      <p:regular r:id="rId56"/>
      <p:bold r:id="rId57"/>
      <p:italic r:id="rId58"/>
      <p:boldItalic r:id="rId59"/>
    </p:embeddedFont>
    <p:embeddedFont>
      <p:font typeface="Lato" panose="020F0502020204030203" pitchFamily="34" charset="0"/>
      <p:regular r:id="rId60"/>
      <p:bold r:id="rId61"/>
    </p:embeddedFont>
    <p:embeddedFont>
      <p:font typeface="Cambria Math" panose="02040503050406030204" pitchFamily="18" charset="0"/>
      <p:regular r:id="rId62"/>
    </p:embeddedFont>
    <p:embeddedFont>
      <p:font typeface="Calibri" panose="020F0502020204030204" pitchFamily="34" charset="0"/>
      <p:regular r:id="rId63"/>
      <p:bold r:id="rId64"/>
      <p:italic r:id="rId65"/>
      <p:boldItalic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860"/>
    <a:srgbClr val="FFDD57"/>
    <a:srgbClr val="7957D5"/>
    <a:srgbClr val="3273DC"/>
    <a:srgbClr val="23D160"/>
    <a:srgbClr val="209CEE"/>
    <a:srgbClr val="000000"/>
    <a:srgbClr val="121212"/>
    <a:srgbClr val="44A6ED"/>
    <a:srgbClr val="A4BF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643" autoAdjust="0"/>
    <p:restoredTop sz="90093" autoAdjust="0"/>
  </p:normalViewPr>
  <p:slideViewPr>
    <p:cSldViewPr snapToGrid="0" snapToObjects="1">
      <p:cViewPr varScale="1">
        <p:scale>
          <a:sx n="70" d="100"/>
          <a:sy n="70" d="100"/>
        </p:scale>
        <p:origin x="-222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3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5" Type="http://schemas.openxmlformats.org/officeDocument/2006/relationships/slide" Target="slides/slide4.xml"/><Relationship Id="rId61" Type="http://schemas.openxmlformats.org/officeDocument/2006/relationships/font" Target="fonts/font1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handoutMaster" Target="handoutMasters/handoutMaster1.xml"/><Relationship Id="rId55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359319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C66A0-413B-D942-BD25-075929779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309553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410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357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794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757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165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0475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7127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2822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593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3615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734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9685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8336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262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2021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3460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7771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1085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7731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070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5400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8458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5870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14644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8602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1344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8099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5279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1276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05181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7662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1781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331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3141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5381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3646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2731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4760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380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644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565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08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478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483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="" xmlns:a16="http://schemas.microsoft.com/office/drawing/2014/main" id="{B2F3C88D-BF6E-6D4C-9A25-CACB03AA20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44985"/>
            <a:ext cx="3369375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1D45BA0-7B16-364F-96FA-7CCD74809633}"/>
              </a:ext>
            </a:extLst>
          </p:cNvPr>
          <p:cNvSpPr txBox="1"/>
          <p:nvPr userDrawn="1"/>
        </p:nvSpPr>
        <p:spPr>
          <a:xfrm>
            <a:off x="3283162" y="6261027"/>
            <a:ext cx="71742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Unit: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="" xmlns:a16="http://schemas.microsoft.com/office/drawing/2014/main" id="{204E8ED3-ED92-2F44-AA0C-C350097398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01412" y="6244985"/>
            <a:ext cx="641969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43EE4B3-C0E4-AE42-921D-72A75F2D0332}"/>
              </a:ext>
            </a:extLst>
          </p:cNvPr>
          <p:cNvSpPr txBox="1"/>
          <p:nvPr userDrawn="1"/>
        </p:nvSpPr>
        <p:spPr>
          <a:xfrm>
            <a:off x="10038030" y="6261027"/>
            <a:ext cx="963382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Lesson: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555FC76-808A-0046-94B4-D7D729C67DD3}"/>
              </a:ext>
            </a:extLst>
          </p:cNvPr>
          <p:cNvSpPr txBox="1"/>
          <p:nvPr userDrawn="1"/>
        </p:nvSpPr>
        <p:spPr>
          <a:xfrm>
            <a:off x="236893" y="6261027"/>
            <a:ext cx="78723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Term: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5F8ED0D7-1D3B-EA40-89A6-FE5BFCF679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5020" y="6247672"/>
            <a:ext cx="2213630" cy="366645"/>
          </a:xfr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Muli" pitchFamily="2" charset="77"/>
              </a:defRPr>
            </a:lvl1pPr>
            <a:lvl2pPr>
              <a:defRPr sz="1800">
                <a:solidFill>
                  <a:schemeClr val="bg1"/>
                </a:solidFill>
                <a:latin typeface="Muli" pitchFamily="2" charset="77"/>
              </a:defRPr>
            </a:lvl2pPr>
            <a:lvl3pPr>
              <a:defRPr sz="1800">
                <a:solidFill>
                  <a:schemeClr val="bg1"/>
                </a:solidFill>
                <a:latin typeface="Muli" pitchFamily="2" charset="77"/>
              </a:defRPr>
            </a:lvl3pPr>
            <a:lvl4pPr>
              <a:defRPr sz="1800">
                <a:solidFill>
                  <a:schemeClr val="bg1"/>
                </a:solidFill>
                <a:latin typeface="Muli" pitchFamily="2" charset="77"/>
              </a:defRPr>
            </a:lvl4pPr>
            <a:lvl5pPr>
              <a:defRPr sz="1800">
                <a:solidFill>
                  <a:schemeClr val="bg1"/>
                </a:solidFill>
                <a:latin typeface="Muli" pitchFamily="2" charset="77"/>
              </a:defRPr>
            </a:lvl5pPr>
          </a:lstStyle>
          <a:p>
            <a:pPr lvl="0"/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961826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764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809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044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757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42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926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21396605"/>
              </p:ext>
            </p:extLst>
          </p:nvPr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56297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77034169"/>
              </p:ext>
            </p:extLst>
          </p:nvPr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87758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99014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0140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3974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15/03/2021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32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53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33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59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0" r:id="rId4"/>
    <p:sldLayoutId id="2147483664" r:id="rId5"/>
    <p:sldLayoutId id="2147483662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Stage 1</a:t>
            </a:r>
            <a:endParaRPr lang="en-GB" dirty="0" smtClean="0"/>
          </a:p>
          <a:p>
            <a:r>
              <a:rPr lang="en-GB" dirty="0" smtClean="0"/>
              <a:t>Term </a:t>
            </a:r>
            <a:r>
              <a:rPr lang="en-GB" dirty="0"/>
              <a:t>3 - Block 1 - Length and Height - Lesson </a:t>
            </a:r>
            <a:r>
              <a:rPr lang="en-GB" dirty="0" smtClean="0"/>
              <a:t>1</a:t>
            </a:r>
          </a:p>
          <a:p>
            <a:r>
              <a:rPr lang="en-GB" dirty="0" smtClean="0"/>
              <a:t>To </a:t>
            </a:r>
            <a:r>
              <a:rPr lang="en-GB" dirty="0"/>
              <a:t>be able to compare lengths and heights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6096D93-4A8A-F349-8E04-EC67E07A6F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21692"/>
            <a:ext cx="3369375" cy="369332"/>
          </a:xfrm>
        </p:spPr>
        <p:txBody>
          <a:bodyPr>
            <a:normAutofit/>
          </a:bodyPr>
          <a:lstStyle/>
          <a:p>
            <a:r>
              <a:rPr lang="en-GB" dirty="0" smtClean="0"/>
              <a:t>Length </a:t>
            </a:r>
            <a:r>
              <a:rPr lang="en-GB" dirty="0"/>
              <a:t>and Height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BE0A8668-F4BF-FD46-97FE-DF79A2E59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0C74A61-CF8A-0745-B69B-DD1646654F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874800" y="331200"/>
            <a:ext cx="196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chemeClr val="bg1"/>
                </a:solidFill>
              </a:rPr>
              <a:t>Quiz:</a:t>
            </a:r>
            <a:r>
              <a:rPr lang="en-GB" sz="2000" b="1" dirty="0" smtClean="0">
                <a:solidFill>
                  <a:schemeClr val="bg1"/>
                </a:solidFill>
              </a:rPr>
              <a:t> </a:t>
            </a:r>
            <a:r>
              <a:rPr lang="en-GB" sz="2000" b="1" dirty="0">
                <a:solidFill>
                  <a:schemeClr val="bg1"/>
                </a:solidFill>
              </a:rPr>
              <a:t>QVMJPXC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285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6742C83-D3E5-AE4C-B58C-76E53CA9E9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2161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5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023725F-F2ED-F34B-812D-EEBCBBA46D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48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023725F-F2ED-F34B-812D-EEBCBBA46D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92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38BA273-2FE4-274A-B0EF-FC6F567F89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69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38BA273-2FE4-274A-B0EF-FC6F567F89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68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24F952E-4E86-4542-A1D9-7C71CA0A86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27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24F952E-4E86-4542-A1D9-7C71CA0A86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99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C81DD76-884E-4D41-93D7-FD7DF1758C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13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A0C3BDB-686D-4E44-96E7-E27BB2A9B7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12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________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935E313-6156-BB4D-85CB-646FD2D650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0747" y="2707774"/>
            <a:ext cx="3604126" cy="3604126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="" xmlns:a16="http://schemas.microsoft.com/office/drawing/2014/main" id="{CB97EC19-4598-8B49-B215-05F71BDC097F}"/>
              </a:ext>
            </a:extLst>
          </p:cNvPr>
          <p:cNvSpPr/>
          <p:nvPr/>
        </p:nvSpPr>
        <p:spPr>
          <a:xfrm>
            <a:off x="6959600" y="5815443"/>
            <a:ext cx="4868120" cy="723040"/>
          </a:xfrm>
          <a:prstGeom prst="roundRect">
            <a:avLst/>
          </a:prstGeom>
          <a:solidFill>
            <a:srgbClr val="FFDD5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u="sng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Extension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: Draw two stick people that are equal in height.</a:t>
            </a:r>
          </a:p>
        </p:txBody>
      </p:sp>
    </p:spTree>
    <p:extLst>
      <p:ext uri="{BB962C8B-B14F-4D97-AF65-F5344CB8AC3E}">
        <p14:creationId xmlns:p14="http://schemas.microsoft.com/office/powerpoint/2010/main" val="3391813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words such as tall, taller, short, shorter, long, longer and equal to compare objects and images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 I can explain my reasoning when using words such as tall, taller, short, shorter, long, longer and equal to compare objects and images</a:t>
            </a:r>
          </a:p>
        </p:txBody>
      </p:sp>
    </p:spTree>
    <p:extLst>
      <p:ext uri="{BB962C8B-B14F-4D97-AF65-F5344CB8AC3E}">
        <p14:creationId xmlns:p14="http://schemas.microsoft.com/office/powerpoint/2010/main" val="43468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935E313-6156-BB4D-85CB-646FD2D650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0747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84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039D547-C702-4E41-835E-89C0711A72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2991559"/>
            <a:ext cx="3622842" cy="362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95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039D547-C702-4E41-835E-89C0711A72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2991559"/>
            <a:ext cx="3622842" cy="362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97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1A604D7-3DBC-BC40-BA8A-6F815E6A3C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3000917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946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1A604D7-3DBC-BC40-BA8A-6F815E6A3C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3000917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89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A4AE657-AD0E-7F4D-8A08-69CE8A0A3E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9" y="3000916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27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A4AE657-AD0E-7F4D-8A08-69CE8A0A3E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9" y="3000916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431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E7F905D-6336-9B41-8F1C-54B99C03AB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9" y="3000917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292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E7F905D-6336-9B41-8F1C-54B99C03AB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9" y="3000917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012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962EF44-F3CC-A244-BDBE-640FBE4430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9" y="3000917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722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Which one doesn’t belong?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365CE0C-B33E-6C42-88E6-60D6AE4243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773" y="2265279"/>
            <a:ext cx="2712453" cy="271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679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962EF44-F3CC-A244-BDBE-640FBE4430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9" y="3000917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81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E46D2B1-F71E-104F-BFF0-9F33280AEB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8" y="3000916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356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E46D2B1-F71E-104F-BFF0-9F33280AEB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8" y="3000916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955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021D064-CD10-BA42-87F8-301CA039A1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8" y="2993793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547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021D064-CD10-BA42-87F8-301CA039A1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8" y="2993793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78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20D0BB4-92D0-3E4F-BF43-3C9F5C9873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9" y="3000917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366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20D0BB4-92D0-3E4F-BF43-3C9F5C9873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9" y="3000917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95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3D96975-88B7-A146-8257-22CA2CE966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7" y="2993792"/>
            <a:ext cx="3604127" cy="3604127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="" xmlns:a16="http://schemas.microsoft.com/office/drawing/2014/main" id="{612FEAFB-38F5-0B4B-B948-8446CE657267}"/>
              </a:ext>
            </a:extLst>
          </p:cNvPr>
          <p:cNvSpPr/>
          <p:nvPr/>
        </p:nvSpPr>
        <p:spPr>
          <a:xfrm>
            <a:off x="3877733" y="5815443"/>
            <a:ext cx="7949987" cy="723040"/>
          </a:xfrm>
          <a:prstGeom prst="roundRect">
            <a:avLst/>
          </a:prstGeom>
          <a:solidFill>
            <a:srgbClr val="FFDD5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u="sng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Extension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: Draw two pencils that are equal in length.</a:t>
            </a:r>
          </a:p>
        </p:txBody>
      </p:sp>
    </p:spTree>
    <p:extLst>
      <p:ext uri="{BB962C8B-B14F-4D97-AF65-F5344CB8AC3E}">
        <p14:creationId xmlns:p14="http://schemas.microsoft.com/office/powerpoint/2010/main" val="23675465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pencils in the image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4620126" y="3429000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pink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longer</a:t>
            </a:r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blue pencil.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4620126" y="4441461"/>
            <a:ext cx="7207594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The blue pencil is </a:t>
            </a:r>
            <a:r>
              <a:rPr lang="en-US" sz="20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000" dirty="0">
                <a:solidFill>
                  <a:prstClr val="black"/>
                </a:solidFill>
                <a:latin typeface="OpenDyslexicAlta" pitchFamily="2" charset="77"/>
                <a:ea typeface="Cambria Math" panose="02040503050406030204" pitchFamily="18" charset="0"/>
              </a:rPr>
              <a:t> than the pink pencil.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3D96975-88B7-A146-8257-22CA2CE966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7" y="2993792"/>
            <a:ext cx="3604127" cy="360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40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cars in the image below by using the words in the box.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354913" y="3297465"/>
            <a:ext cx="4998887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longer 	shorter	taller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B274B49-F565-F44B-9327-577153C4B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90" y="1486449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6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Which one doesn’t belong?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The girl doesn’t belong as all the boys are the same height, but she is taller than the boys.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365CE0C-B33E-6C42-88E6-60D6AE4243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773" y="2265279"/>
            <a:ext cx="2712453" cy="271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975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cars in the image below by using the words in the box.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Example responses: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i="1" dirty="0">
                <a:solidFill>
                  <a:srgbClr val="FF3860"/>
                </a:solidFill>
              </a:rPr>
              <a:t>The red car is taller than the yellow car.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i="1" dirty="0">
                <a:solidFill>
                  <a:srgbClr val="FF3860"/>
                </a:solidFill>
              </a:rPr>
              <a:t>The yellow car is longer than the green car.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354913" y="3297465"/>
            <a:ext cx="4998887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longer 	shorter	taller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B274B49-F565-F44B-9327-577153C4B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90" y="1486449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448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None/>
            </a:pPr>
            <a:r>
              <a:rPr lang="en-GB" sz="2200" u="sng" dirty="0"/>
              <a:t>Part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various objects by finding three of them and ordering them – perhaps some are equal to each other - from longest to shortest:</a:t>
            </a:r>
          </a:p>
          <a:p>
            <a:pPr>
              <a:buClr>
                <a:srgbClr val="23D160"/>
              </a:buClr>
              <a:buSzPct val="85000"/>
            </a:pPr>
            <a:r>
              <a:rPr lang="en-GB" sz="2200" dirty="0"/>
              <a:t>three pieces of classroom equipment</a:t>
            </a:r>
          </a:p>
          <a:p>
            <a:pPr>
              <a:buClr>
                <a:srgbClr val="23D160"/>
              </a:buClr>
              <a:buSzPct val="85000"/>
            </a:pPr>
            <a:r>
              <a:rPr lang="en-GB" sz="2200" dirty="0"/>
              <a:t>three twigs or other natural objects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u="sng" dirty="0"/>
              <a:t>Part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your height with other classmates – one-to-one and in groups.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Who is taller or shorter than whom?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0388268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None/>
            </a:pPr>
            <a:r>
              <a:rPr lang="en-GB" sz="2200" u="sng" dirty="0"/>
              <a:t>Part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various objects by finding three of them and ordering them – perhaps some are equal to each other - from longest to shortest:</a:t>
            </a:r>
          </a:p>
          <a:p>
            <a:pPr>
              <a:buClr>
                <a:srgbClr val="23D160"/>
              </a:buClr>
              <a:buSzPct val="85000"/>
            </a:pPr>
            <a:r>
              <a:rPr lang="en-GB" sz="2200" dirty="0"/>
              <a:t>three pieces of classroom equipment</a:t>
            </a:r>
          </a:p>
          <a:p>
            <a:pPr>
              <a:buClr>
                <a:srgbClr val="23D160"/>
              </a:buClr>
              <a:buSzPct val="85000"/>
            </a:pPr>
            <a:r>
              <a:rPr lang="en-GB" sz="2200" dirty="0"/>
              <a:t>three twigs or other natural objects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u="sng" dirty="0"/>
              <a:t>Part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your height with other classmates – one-to-one and in groups.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b="1" dirty="0">
                <a:solidFill>
                  <a:srgbClr val="FF3860"/>
                </a:solidFill>
              </a:rPr>
              <a:t>Teacher / peer assessment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239675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Activity 5: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Re-write and improve the statements shown above.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071531-CA7D-B846-9060-371D600DF3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1558" y="1471640"/>
            <a:ext cx="3604126" cy="3604126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C7C6E38C-F5A7-B841-AD4F-4D42668483EF}"/>
              </a:ext>
            </a:extLst>
          </p:cNvPr>
          <p:cNvSpPr/>
          <p:nvPr/>
        </p:nvSpPr>
        <p:spPr>
          <a:xfrm>
            <a:off x="838200" y="2302058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a) The girl is short than the boy.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538EFD2C-CE1A-7145-A623-309B563D73A0}"/>
              </a:ext>
            </a:extLst>
          </p:cNvPr>
          <p:cNvSpPr/>
          <p:nvPr/>
        </p:nvSpPr>
        <p:spPr>
          <a:xfrm>
            <a:off x="838200" y="2894238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b) The boy is longer than the girl.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="" xmlns:a16="http://schemas.microsoft.com/office/drawing/2014/main" id="{1572CAAB-60D6-F643-85FA-C6A1000FECF2}"/>
              </a:ext>
            </a:extLst>
          </p:cNvPr>
          <p:cNvSpPr/>
          <p:nvPr/>
        </p:nvSpPr>
        <p:spPr>
          <a:xfrm>
            <a:off x="838200" y="3489601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c) The boy is tall than the girl.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E3FE3C74-63DC-BD4B-B385-D7CDC859FE78}"/>
              </a:ext>
            </a:extLst>
          </p:cNvPr>
          <p:cNvSpPr/>
          <p:nvPr/>
        </p:nvSpPr>
        <p:spPr>
          <a:xfrm>
            <a:off x="838200" y="4558214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a)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="" xmlns:a16="http://schemas.microsoft.com/office/drawing/2014/main" id="{89EC7EBD-FE40-814D-8331-D726E83E0382}"/>
              </a:ext>
            </a:extLst>
          </p:cNvPr>
          <p:cNvSpPr/>
          <p:nvPr/>
        </p:nvSpPr>
        <p:spPr>
          <a:xfrm>
            <a:off x="838200" y="5150394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b)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="" xmlns:a16="http://schemas.microsoft.com/office/drawing/2014/main" id="{476748AC-63C9-3548-8F69-FAC8B1209A2D}"/>
              </a:ext>
            </a:extLst>
          </p:cNvPr>
          <p:cNvSpPr/>
          <p:nvPr/>
        </p:nvSpPr>
        <p:spPr>
          <a:xfrm>
            <a:off x="838200" y="5745757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214885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Activity 5: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Re-write and improve the statements shown above.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071531-CA7D-B846-9060-371D600DF3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1558" y="1471640"/>
            <a:ext cx="3604126" cy="3604126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E3FE3C74-63DC-BD4B-B385-D7CDC859FE78}"/>
              </a:ext>
            </a:extLst>
          </p:cNvPr>
          <p:cNvSpPr/>
          <p:nvPr/>
        </p:nvSpPr>
        <p:spPr>
          <a:xfrm>
            <a:off x="838200" y="4558214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a)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b="1" u="sng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="" xmlns:a16="http://schemas.microsoft.com/office/drawing/2014/main" id="{89EC7EBD-FE40-814D-8331-D726E83E0382}"/>
              </a:ext>
            </a:extLst>
          </p:cNvPr>
          <p:cNvSpPr/>
          <p:nvPr/>
        </p:nvSpPr>
        <p:spPr>
          <a:xfrm>
            <a:off x="838200" y="5150394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OpenDyslexicAlta" pitchFamily="2" charset="77"/>
              </a:rPr>
              <a:t>b) </a:t>
            </a:r>
            <a:r>
              <a:rPr lang="en-GB" sz="2400" dirty="0">
                <a:solidFill>
                  <a:srgbClr val="FF3860"/>
                </a:solidFill>
                <a:latin typeface="OpenDyslexicAlta" pitchFamily="2" charset="77"/>
              </a:rPr>
              <a:t>The boy is </a:t>
            </a:r>
            <a:r>
              <a:rPr lang="en-GB" sz="2400" b="1" u="sng" dirty="0">
                <a:solidFill>
                  <a:srgbClr val="FF3860"/>
                </a:solidFill>
                <a:latin typeface="OpenDyslexicAlta" pitchFamily="2" charset="77"/>
              </a:rPr>
              <a:t>taller</a:t>
            </a:r>
            <a:r>
              <a:rPr lang="en-GB" sz="2400" dirty="0">
                <a:solidFill>
                  <a:srgbClr val="FF3860"/>
                </a:solidFill>
                <a:latin typeface="OpenDyslexicAlta" pitchFamily="2" charset="77"/>
              </a:rPr>
              <a:t> than the girl.</a:t>
            </a:r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="" xmlns:a16="http://schemas.microsoft.com/office/drawing/2014/main" id="{476748AC-63C9-3548-8F69-FAC8B1209A2D}"/>
              </a:ext>
            </a:extLst>
          </p:cNvPr>
          <p:cNvSpPr/>
          <p:nvPr/>
        </p:nvSpPr>
        <p:spPr>
          <a:xfrm>
            <a:off x="838200" y="5745757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  <a:latin typeface="OpenDyslexicAlta" pitchFamily="2" charset="77"/>
              </a:rPr>
              <a:t>c) </a:t>
            </a:r>
            <a:r>
              <a:rPr lang="en-GB" sz="2400" dirty="0">
                <a:solidFill>
                  <a:srgbClr val="FF3860"/>
                </a:solidFill>
                <a:latin typeface="OpenDyslexicAlta" pitchFamily="2" charset="77"/>
              </a:rPr>
              <a:t>The boy is </a:t>
            </a:r>
            <a:r>
              <a:rPr lang="en-GB" sz="2400" b="1" u="sng" dirty="0">
                <a:solidFill>
                  <a:srgbClr val="FF3860"/>
                </a:solidFill>
                <a:latin typeface="OpenDyslexicAlta" pitchFamily="2" charset="77"/>
              </a:rPr>
              <a:t>taller</a:t>
            </a:r>
            <a:r>
              <a:rPr lang="en-GB" sz="2400" dirty="0">
                <a:solidFill>
                  <a:srgbClr val="FF3860"/>
                </a:solidFill>
                <a:latin typeface="OpenDyslexicAlta" pitchFamily="2" charset="77"/>
              </a:rPr>
              <a:t> than the girl.</a:t>
            </a:r>
            <a:endParaRPr lang="en-US" sz="2400" dirty="0">
              <a:solidFill>
                <a:schemeClr val="tx1"/>
              </a:solidFill>
              <a:latin typeface="OpenDyslexicAlta" pitchFamily="2" charset="77"/>
              <a:ea typeface="Cambria Math" panose="02040503050406030204" pitchFamily="18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="" xmlns:a16="http://schemas.microsoft.com/office/drawing/2014/main" id="{C6D1D2AC-4863-C146-B51E-CA1304ABB58E}"/>
              </a:ext>
            </a:extLst>
          </p:cNvPr>
          <p:cNvSpPr/>
          <p:nvPr/>
        </p:nvSpPr>
        <p:spPr>
          <a:xfrm>
            <a:off x="838200" y="2302058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a) The girl is short than the boy.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="" xmlns:a16="http://schemas.microsoft.com/office/drawing/2014/main" id="{F1DFAED7-6305-F445-927E-72CAF5EFC32B}"/>
              </a:ext>
            </a:extLst>
          </p:cNvPr>
          <p:cNvSpPr/>
          <p:nvPr/>
        </p:nvSpPr>
        <p:spPr>
          <a:xfrm>
            <a:off x="838200" y="2894238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b) The boy is longer than the girl.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="" xmlns:a16="http://schemas.microsoft.com/office/drawing/2014/main" id="{1DED6415-9B93-4149-AAF0-95504F6F2F0E}"/>
              </a:ext>
            </a:extLst>
          </p:cNvPr>
          <p:cNvSpPr/>
          <p:nvPr/>
        </p:nvSpPr>
        <p:spPr>
          <a:xfrm>
            <a:off x="838200" y="3489601"/>
            <a:ext cx="6477000" cy="51169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c) The boy is tall than the girl.</a:t>
            </a:r>
          </a:p>
        </p:txBody>
      </p:sp>
    </p:spTree>
    <p:extLst>
      <p:ext uri="{BB962C8B-B14F-4D97-AF65-F5344CB8AC3E}">
        <p14:creationId xmlns:p14="http://schemas.microsoft.com/office/powerpoint/2010/main" val="13101384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To be able to compare lengths and heights</a:t>
            </a:r>
            <a:endParaRPr lang="en-GB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FD4B1EFD-B848-FA40-91D2-C490C8552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Do you agree with </a:t>
            </a:r>
            <a:r>
              <a:rPr lang="en-GB" sz="2200" dirty="0" err="1">
                <a:solidFill>
                  <a:srgbClr val="3273DC"/>
                </a:solidFill>
              </a:rPr>
              <a:t>Astrobee</a:t>
            </a:r>
            <a:r>
              <a:rPr lang="en-GB" sz="2200" dirty="0">
                <a:solidFill>
                  <a:srgbClr val="3273DC"/>
                </a:solidFill>
              </a:rPr>
              <a:t>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Explain your answer.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61007E7-DA24-0541-8BC9-13C77AF59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159" y="3528993"/>
            <a:ext cx="1689100" cy="1244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30D897F0-CA1B-E743-BC34-680E3D4ED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709" y="1257300"/>
            <a:ext cx="4354694" cy="329505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3CA81780-71E8-1D48-9C94-ECFD7CCF7809}"/>
              </a:ext>
            </a:extLst>
          </p:cNvPr>
          <p:cNvSpPr/>
          <p:nvPr/>
        </p:nvSpPr>
        <p:spPr>
          <a:xfrm>
            <a:off x="2945781" y="2396994"/>
            <a:ext cx="33845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000" dirty="0">
                <a:solidFill>
                  <a:srgbClr val="3273DC"/>
                </a:solidFill>
                <a:latin typeface="OpenDyslexicAlta" pitchFamily="2" charset="77"/>
              </a:rPr>
              <a:t>The pink pencil is longer than the blue pencil.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B06B052-AD68-6548-913A-E178E7E50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1759" y="1096963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711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To be able to compare lengths and heights</a:t>
            </a:r>
            <a:endParaRPr lang="en-GB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FD4B1EFD-B848-FA40-91D2-C490C8552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No, I do not agree. The blue pencil is longer than the pink pencil. Astrobee has not lined the two pencils up so they have the same starting point when being compared.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61007E7-DA24-0541-8BC9-13C77AF59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159" y="3528993"/>
            <a:ext cx="1689100" cy="1244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30D897F0-CA1B-E743-BC34-680E3D4ED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709" y="1257300"/>
            <a:ext cx="4354694" cy="329505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3CA81780-71E8-1D48-9C94-ECFD7CCF7809}"/>
              </a:ext>
            </a:extLst>
          </p:cNvPr>
          <p:cNvSpPr/>
          <p:nvPr/>
        </p:nvSpPr>
        <p:spPr>
          <a:xfrm>
            <a:off x="2945781" y="2396994"/>
            <a:ext cx="33845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000" dirty="0">
                <a:solidFill>
                  <a:srgbClr val="3273DC"/>
                </a:solidFill>
                <a:latin typeface="OpenDyslexicAlta" pitchFamily="2" charset="77"/>
              </a:rPr>
              <a:t>The pink pencil is longer than the blue pencil.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B06B052-AD68-6548-913A-E178E7E50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1759" y="1096963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143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use words such as tall, taller, short, shorter, long, longer and equal to compare objects and images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 I can explain my reasoning when using words such as tall, taller, short, shorter, long, longer and equal to compare objects and images</a:t>
            </a:r>
          </a:p>
        </p:txBody>
      </p:sp>
    </p:spTree>
    <p:extLst>
      <p:ext uri="{BB962C8B-B14F-4D97-AF65-F5344CB8AC3E}">
        <p14:creationId xmlns:p14="http://schemas.microsoft.com/office/powerpoint/2010/main" val="1541945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B59B7E9-D6CE-974C-8CB8-046BDF1598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95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B59B7E9-D6CE-974C-8CB8-046BDF1598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67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732F606-7269-2943-8ABE-08491172F4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50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rgbClr val="FF3860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732F606-7269-2943-8ABE-08491172F4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0777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42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To be able to compare lengths and heights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Compare the people in the images by completing the sentences below. 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="" xmlns:a16="http://schemas.microsoft.com/office/drawing/2014/main" id="{48412727-F99B-A64A-A967-A468619569C0}"/>
              </a:ext>
            </a:extLst>
          </p:cNvPr>
          <p:cNvSpPr/>
          <p:nvPr/>
        </p:nvSpPr>
        <p:spPr>
          <a:xfrm>
            <a:off x="6096000" y="3429000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girl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taller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boy.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C4C69CD7-A6D5-F646-B047-596589EEAF3B}"/>
              </a:ext>
            </a:extLst>
          </p:cNvPr>
          <p:cNvSpPr/>
          <p:nvPr/>
        </p:nvSpPr>
        <p:spPr>
          <a:xfrm>
            <a:off x="6096000" y="4441461"/>
            <a:ext cx="5731720" cy="72304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The boy is </a:t>
            </a:r>
            <a:r>
              <a:rPr lang="en-US" sz="2400" dirty="0">
                <a:solidFill>
                  <a:schemeClr val="bg1"/>
                </a:solidFill>
                <a:latin typeface="OpenDyslexicAlta" pitchFamily="2" charset="77"/>
                <a:ea typeface="Cambria Math" panose="02040503050406030204" pitchFamily="18" charset="0"/>
              </a:rPr>
              <a:t>shorter</a:t>
            </a:r>
            <a:r>
              <a:rPr lang="en-US" sz="2400" dirty="0">
                <a:solidFill>
                  <a:schemeClr val="tx1"/>
                </a:solidFill>
                <a:latin typeface="OpenDyslexicAlta" pitchFamily="2" charset="77"/>
                <a:ea typeface="Cambria Math" panose="02040503050406030204" pitchFamily="18" charset="0"/>
              </a:rPr>
              <a:t> than the girl.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6742C83-D3E5-AE4C-B58C-76E53CA9E9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758" y="2721614"/>
            <a:ext cx="3604126" cy="36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824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ths Shed" id="{5DF74AD8-8BDD-4844-8C46-FFB9DBA0E41D}" vid="{0802D904-F1CF-8847-94FE-D7F26B26A3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0FFBD23-49EF-F148-9BF8-7DB3477A79E2}">
  <we:reference id="wa104380121" version="2.0.0.0" store="en-GB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8440</TotalTime>
  <Words>2337</Words>
  <Application>Microsoft Office PowerPoint</Application>
  <PresentationFormat>Custom</PresentationFormat>
  <Paragraphs>426</Paragraphs>
  <Slides>47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Arial</vt:lpstr>
      <vt:lpstr>Lato Light</vt:lpstr>
      <vt:lpstr>OpenDyslexicAlta</vt:lpstr>
      <vt:lpstr>Muli</vt:lpstr>
      <vt:lpstr>Lato</vt:lpstr>
      <vt:lpstr>Cambria Math</vt:lpstr>
      <vt:lpstr>Wingdings</vt:lpstr>
      <vt:lpstr>Calibri</vt:lpstr>
      <vt:lpstr>Office Theme</vt:lpstr>
      <vt:lpstr>PowerPoint Presentation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  <vt:lpstr>To be able to compare lengths and heights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Spelling Shed 🐝</dc:title>
  <dc:creator>Rob Smith</dc:creator>
  <cp:lastModifiedBy>Susan</cp:lastModifiedBy>
  <cp:revision>298</cp:revision>
  <cp:lastPrinted>2019-06-17T16:19:05Z</cp:lastPrinted>
  <dcterms:created xsi:type="dcterms:W3CDTF">2018-08-06T08:16:18Z</dcterms:created>
  <dcterms:modified xsi:type="dcterms:W3CDTF">2021-03-15T12:35:31Z</dcterms:modified>
</cp:coreProperties>
</file>