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0"/>
  </p:notesMasterIdLst>
  <p:handoutMasterIdLst>
    <p:handoutMasterId r:id="rId71"/>
  </p:handoutMasterIdLst>
  <p:sldIdLst>
    <p:sldId id="320" r:id="rId2"/>
    <p:sldId id="321" r:id="rId3"/>
    <p:sldId id="346" r:id="rId4"/>
    <p:sldId id="389" r:id="rId5"/>
    <p:sldId id="379" r:id="rId6"/>
    <p:sldId id="382" r:id="rId7"/>
    <p:sldId id="381" r:id="rId8"/>
    <p:sldId id="380" r:id="rId9"/>
    <p:sldId id="375" r:id="rId10"/>
    <p:sldId id="378" r:id="rId11"/>
    <p:sldId id="377" r:id="rId12"/>
    <p:sldId id="376" r:id="rId13"/>
    <p:sldId id="371" r:id="rId14"/>
    <p:sldId id="374" r:id="rId15"/>
    <p:sldId id="373" r:id="rId16"/>
    <p:sldId id="372" r:id="rId17"/>
    <p:sldId id="383" r:id="rId18"/>
    <p:sldId id="386" r:id="rId19"/>
    <p:sldId id="385" r:id="rId20"/>
    <p:sldId id="384" r:id="rId21"/>
    <p:sldId id="387" r:id="rId22"/>
    <p:sldId id="388" r:id="rId23"/>
    <p:sldId id="357" r:id="rId24"/>
    <p:sldId id="392" r:id="rId25"/>
    <p:sldId id="393" r:id="rId26"/>
    <p:sldId id="394" r:id="rId27"/>
    <p:sldId id="395" r:id="rId28"/>
    <p:sldId id="396" r:id="rId29"/>
    <p:sldId id="391" r:id="rId30"/>
    <p:sldId id="398" r:id="rId31"/>
    <p:sldId id="399" r:id="rId32"/>
    <p:sldId id="400" r:id="rId33"/>
    <p:sldId id="401" r:id="rId34"/>
    <p:sldId id="402" r:id="rId35"/>
    <p:sldId id="403" r:id="rId36"/>
    <p:sldId id="397" r:id="rId37"/>
    <p:sldId id="405" r:id="rId38"/>
    <p:sldId id="404" r:id="rId39"/>
    <p:sldId id="390" r:id="rId40"/>
    <p:sldId id="411" r:id="rId41"/>
    <p:sldId id="410" r:id="rId42"/>
    <p:sldId id="409" r:id="rId43"/>
    <p:sldId id="408" r:id="rId44"/>
    <p:sldId id="407" r:id="rId45"/>
    <p:sldId id="419" r:id="rId46"/>
    <p:sldId id="425" r:id="rId47"/>
    <p:sldId id="424" r:id="rId48"/>
    <p:sldId id="423" r:id="rId49"/>
    <p:sldId id="422" r:id="rId50"/>
    <p:sldId id="421" r:id="rId51"/>
    <p:sldId id="420" r:id="rId52"/>
    <p:sldId id="406" r:id="rId53"/>
    <p:sldId id="418" r:id="rId54"/>
    <p:sldId id="417" r:id="rId55"/>
    <p:sldId id="416" r:id="rId56"/>
    <p:sldId id="415" r:id="rId57"/>
    <p:sldId id="414" r:id="rId58"/>
    <p:sldId id="413" r:id="rId59"/>
    <p:sldId id="412" r:id="rId60"/>
    <p:sldId id="370" r:id="rId61"/>
    <p:sldId id="426" r:id="rId62"/>
    <p:sldId id="427" r:id="rId63"/>
    <p:sldId id="428" r:id="rId64"/>
    <p:sldId id="429" r:id="rId65"/>
    <p:sldId id="430" r:id="rId66"/>
    <p:sldId id="348" r:id="rId67"/>
    <p:sldId id="432" r:id="rId68"/>
    <p:sldId id="431" r:id="rId69"/>
  </p:sldIdLst>
  <p:sldSz cx="12192000" cy="6858000"/>
  <p:notesSz cx="6858000" cy="9144000"/>
  <p:embeddedFontLst>
    <p:embeddedFont>
      <p:font typeface="Lato Light" panose="020F0302020204030203" pitchFamily="34" charset="0"/>
      <p:regular r:id="rId72"/>
    </p:embeddedFont>
    <p:embeddedFont>
      <p:font typeface="Muli" panose="020B0604020202020204" charset="0"/>
      <p:regular r:id="rId73"/>
      <p:bold r:id="rId74"/>
      <p:italic r:id="rId75"/>
      <p:boldItalic r:id="rId76"/>
    </p:embeddedFont>
    <p:embeddedFont>
      <p:font typeface="Lato" panose="020F0502020204030203" pitchFamily="34" charset="0"/>
      <p:regular r:id="rId77"/>
      <p:bold r:id="rId78"/>
    </p:embeddedFont>
    <p:embeddedFont>
      <p:font typeface="OpenDyslexicAlta" panose="00000500000000000000" pitchFamily="2" charset="0"/>
      <p:regular r:id="rId79"/>
      <p:bold r:id="rId80"/>
      <p:italic r:id="rId81"/>
      <p:boldItalic r:id="rId82"/>
    </p:embeddedFont>
    <p:embeddedFont>
      <p:font typeface="Calibri" panose="020F0502020204030204" pitchFamily="34"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3273DC"/>
    <a:srgbClr val="23D160"/>
    <a:srgbClr val="7957D5"/>
    <a:srgbClr val="FFDD57"/>
    <a:srgbClr val="209CEE"/>
    <a:srgbClr val="000000"/>
    <a:srgbClr val="121212"/>
    <a:srgbClr val="44A6ED"/>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80" autoAdjust="0"/>
    <p:restoredTop sz="90093" autoAdjust="0"/>
  </p:normalViewPr>
  <p:slideViewPr>
    <p:cSldViewPr snapToGrid="0" snapToObjects="1">
      <p:cViewPr varScale="1">
        <p:scale>
          <a:sx n="70" d="100"/>
          <a:sy n="70" d="100"/>
        </p:scale>
        <p:origin x="-22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23628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396778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100970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4944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148369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180436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109779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1358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197278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27711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326728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282866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241825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855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217924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340730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22564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152507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412584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130958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222620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14962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147281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383715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49575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03612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17861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363925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3071459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324140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2314224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76100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04668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29442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292556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286346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2971393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175831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88068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463116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909091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302280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12452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2011974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3352412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558667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8312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519760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572691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251475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222676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59</a:t>
            </a:fld>
            <a:endParaRPr lang="en-GB"/>
          </a:p>
        </p:txBody>
      </p:sp>
    </p:spTree>
    <p:extLst>
      <p:ext uri="{BB962C8B-B14F-4D97-AF65-F5344CB8AC3E}">
        <p14:creationId xmlns:p14="http://schemas.microsoft.com/office/powerpoint/2010/main" val="89354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60</a:t>
            </a:fld>
            <a:endParaRPr lang="en-GB"/>
          </a:p>
        </p:txBody>
      </p:sp>
    </p:spTree>
    <p:extLst>
      <p:ext uri="{BB962C8B-B14F-4D97-AF65-F5344CB8AC3E}">
        <p14:creationId xmlns:p14="http://schemas.microsoft.com/office/powerpoint/2010/main" val="2832257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61</a:t>
            </a:fld>
            <a:endParaRPr lang="en-GB"/>
          </a:p>
        </p:txBody>
      </p:sp>
    </p:spTree>
    <p:extLst>
      <p:ext uri="{BB962C8B-B14F-4D97-AF65-F5344CB8AC3E}">
        <p14:creationId xmlns:p14="http://schemas.microsoft.com/office/powerpoint/2010/main" val="367681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384009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62</a:t>
            </a:fld>
            <a:endParaRPr lang="en-GB"/>
          </a:p>
        </p:txBody>
      </p:sp>
    </p:spTree>
    <p:extLst>
      <p:ext uri="{BB962C8B-B14F-4D97-AF65-F5344CB8AC3E}">
        <p14:creationId xmlns:p14="http://schemas.microsoft.com/office/powerpoint/2010/main" val="572839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63</a:t>
            </a:fld>
            <a:endParaRPr lang="en-GB"/>
          </a:p>
        </p:txBody>
      </p:sp>
    </p:spTree>
    <p:extLst>
      <p:ext uri="{BB962C8B-B14F-4D97-AF65-F5344CB8AC3E}">
        <p14:creationId xmlns:p14="http://schemas.microsoft.com/office/powerpoint/2010/main" val="3525596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64</a:t>
            </a:fld>
            <a:endParaRPr lang="en-GB"/>
          </a:p>
        </p:txBody>
      </p:sp>
    </p:spTree>
    <p:extLst>
      <p:ext uri="{BB962C8B-B14F-4D97-AF65-F5344CB8AC3E}">
        <p14:creationId xmlns:p14="http://schemas.microsoft.com/office/powerpoint/2010/main" val="3659262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65</a:t>
            </a:fld>
            <a:endParaRPr lang="en-GB"/>
          </a:p>
        </p:txBody>
      </p:sp>
    </p:spTree>
    <p:extLst>
      <p:ext uri="{BB962C8B-B14F-4D97-AF65-F5344CB8AC3E}">
        <p14:creationId xmlns:p14="http://schemas.microsoft.com/office/powerpoint/2010/main" val="1673959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66</a:t>
            </a:fld>
            <a:endParaRPr lang="en-GB"/>
          </a:p>
        </p:txBody>
      </p:sp>
    </p:spTree>
    <p:extLst>
      <p:ext uri="{BB962C8B-B14F-4D97-AF65-F5344CB8AC3E}">
        <p14:creationId xmlns:p14="http://schemas.microsoft.com/office/powerpoint/2010/main" val="214261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67</a:t>
            </a:fld>
            <a:endParaRPr lang="en-GB"/>
          </a:p>
        </p:txBody>
      </p:sp>
    </p:spTree>
    <p:extLst>
      <p:ext uri="{BB962C8B-B14F-4D97-AF65-F5344CB8AC3E}">
        <p14:creationId xmlns:p14="http://schemas.microsoft.com/office/powerpoint/2010/main" val="365004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385094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26610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297766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 xmlns:a16="http://schemas.microsoft.com/office/drawing/2014/main"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 xmlns:a16="http://schemas.microsoft.com/office/drawing/2014/main"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 xmlns:a16="http://schemas.microsoft.com/office/drawing/2014/main"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 xmlns:a16="http://schemas.microsoft.com/office/drawing/2014/main"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 xmlns:a16="http://schemas.microsoft.com/office/drawing/2014/main"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 xmlns:a16="http://schemas.microsoft.com/office/drawing/2014/main"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15/03/2021</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1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p:txBody>
          <a:bodyPr>
            <a:normAutofit fontScale="92500"/>
          </a:bodyPr>
          <a:lstStyle/>
          <a:p>
            <a:r>
              <a:rPr lang="en-GB" dirty="0" smtClean="0"/>
              <a:t>Stage 1</a:t>
            </a:r>
            <a:endParaRPr lang="en-GB" dirty="0" smtClean="0"/>
          </a:p>
          <a:p>
            <a:r>
              <a:rPr lang="en-GB" dirty="0" smtClean="0"/>
              <a:t>Term </a:t>
            </a:r>
            <a:r>
              <a:rPr lang="en-GB" dirty="0"/>
              <a:t>2 - Block 2 - Addition and Subtraction - Lesson </a:t>
            </a:r>
            <a:r>
              <a:rPr lang="en-GB" dirty="0" smtClean="0"/>
              <a:t>1</a:t>
            </a:r>
          </a:p>
          <a:p>
            <a:r>
              <a:rPr lang="en-GB" dirty="0" smtClean="0"/>
              <a:t>To </a:t>
            </a:r>
            <a:r>
              <a:rPr lang="en-GB" dirty="0"/>
              <a:t>be able to add by counting on</a:t>
            </a:r>
          </a:p>
        </p:txBody>
      </p:sp>
      <p:sp>
        <p:nvSpPr>
          <p:cNvPr id="3" name="Text Placeholder 2">
            <a:extLst>
              <a:ext uri="{FF2B5EF4-FFF2-40B4-BE49-F238E27FC236}">
                <a16:creationId xmlns="" xmlns:a16="http://schemas.microsoft.com/office/drawing/2014/main" id="{46096D93-4A8A-F349-8E04-EC67E07A6F7B}"/>
              </a:ext>
            </a:extLst>
          </p:cNvPr>
          <p:cNvSpPr>
            <a:spLocks noGrp="1"/>
          </p:cNvSpPr>
          <p:nvPr>
            <p:ph type="body" sz="quarter" idx="13"/>
          </p:nvPr>
        </p:nvSpPr>
        <p:spPr>
          <a:xfrm>
            <a:off x="3917911" y="6221692"/>
            <a:ext cx="3369375" cy="369332"/>
          </a:xfrm>
        </p:spPr>
        <p:txBody>
          <a:bodyPr>
            <a:normAutofit/>
          </a:bodyPr>
          <a:lstStyle/>
          <a:p>
            <a:r>
              <a:rPr lang="en-GB" dirty="0" smtClean="0"/>
              <a:t>Addition </a:t>
            </a:r>
            <a:r>
              <a:rPr lang="en-GB" dirty="0"/>
              <a:t>and Subtraction</a:t>
            </a:r>
          </a:p>
        </p:txBody>
      </p:sp>
      <p:sp>
        <p:nvSpPr>
          <p:cNvPr id="6" name="Text Placeholder 5">
            <a:extLst>
              <a:ext uri="{FF2B5EF4-FFF2-40B4-BE49-F238E27FC236}">
                <a16:creationId xmlns="" xmlns:a16="http://schemas.microsoft.com/office/drawing/2014/main"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 xmlns:a16="http://schemas.microsoft.com/office/drawing/2014/main" id="{60C74A61-CF8A-0745-B69B-DD1646654FF2}"/>
              </a:ext>
            </a:extLst>
          </p:cNvPr>
          <p:cNvSpPr>
            <a:spLocks noGrp="1"/>
          </p:cNvSpPr>
          <p:nvPr>
            <p:ph type="body" sz="quarter" idx="15"/>
          </p:nvPr>
        </p:nvSpPr>
        <p:spPr/>
        <p:txBody>
          <a:bodyPr/>
          <a:lstStyle/>
          <a:p>
            <a:r>
              <a:rPr lang="en-US" dirty="0" smtClean="0"/>
              <a:t>2</a:t>
            </a:r>
            <a:endParaRPr lang="en-US" dirty="0"/>
          </a:p>
        </p:txBody>
      </p:sp>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 xmlns:a16="http://schemas.microsoft.com/office/drawing/2014/main" id="{F8D65072-FC35-D84F-937B-70E91C6BD3D3}"/>
              </a:ext>
            </a:extLst>
          </p:cNvPr>
          <p:cNvSpPr txBox="1"/>
          <p:nvPr/>
        </p:nvSpPr>
        <p:spPr>
          <a:xfrm>
            <a:off x="9262471" y="3856383"/>
            <a:ext cx="184731" cy="369332"/>
          </a:xfrm>
          <a:prstGeom prst="rect">
            <a:avLst/>
          </a:prstGeom>
          <a:noFill/>
        </p:spPr>
        <p:txBody>
          <a:bodyPr wrap="none" rtlCol="0">
            <a:spAutoFit/>
          </a:bodyPr>
          <a:lstStyle/>
          <a:p>
            <a:endParaRPr lang="en-US" dirty="0"/>
          </a:p>
        </p:txBody>
      </p:sp>
      <p:sp>
        <p:nvSpPr>
          <p:cNvPr id="12" name="TextBox 11"/>
          <p:cNvSpPr txBox="1"/>
          <p:nvPr/>
        </p:nvSpPr>
        <p:spPr>
          <a:xfrm>
            <a:off x="9874800" y="331200"/>
            <a:ext cx="1965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smtClean="0">
                <a:solidFill>
                  <a:schemeClr val="bg1"/>
                </a:solidFill>
              </a:rPr>
              <a:t>Quiz:</a:t>
            </a:r>
            <a:r>
              <a:rPr lang="en-GB" sz="2000" b="1" dirty="0" smtClean="0">
                <a:solidFill>
                  <a:schemeClr val="bg1"/>
                </a:solidFill>
              </a:rPr>
              <a:t> </a:t>
            </a:r>
            <a:r>
              <a:rPr lang="en-GB" sz="2000" b="1" dirty="0">
                <a:solidFill>
                  <a:schemeClr val="bg1"/>
                </a:solidFill>
              </a:rPr>
              <a:t>QENDWOR</a:t>
            </a:r>
            <a:endParaRPr lang="en-GB" sz="2000" b="1" dirty="0">
              <a:solidFill>
                <a:schemeClr val="bg1"/>
              </a:solidFill>
            </a:endParaRPr>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9434514" y="341029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8496301" y="2812986"/>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5508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73272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42173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814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10069513" y="29059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9348788"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 xmlns:a16="http://schemas.microsoft.com/office/drawing/2014/main" id="{F7E01B99-EB1C-8F49-B67C-C0A528A7CF45}"/>
              </a:ext>
            </a:extLst>
          </p:cNvPr>
          <p:cNvSpPr>
            <a:spLocks noChangeArrowheads="1"/>
          </p:cNvSpPr>
          <p:nvPr/>
        </p:nvSpPr>
        <p:spPr bwMode="auto">
          <a:xfrm>
            <a:off x="8628063"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5165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 xmlns:a16="http://schemas.microsoft.com/office/drawing/2014/main"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41477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 xmlns:a16="http://schemas.microsoft.com/office/drawing/2014/main"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10</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91401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87252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10627297" y="343906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9912257"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9269763"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8278019" y="361724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8628063" y="2810819"/>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4159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31904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 xmlns:a16="http://schemas.microsoft.com/office/drawing/2014/main"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9</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92748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a:t>
            </a:r>
          </a:p>
          <a:p>
            <a:r>
              <a:rPr lang="en-US" sz="2400" dirty="0">
                <a:solidFill>
                  <a:schemeClr val="tx1"/>
                </a:solidFill>
                <a:latin typeface="OpenDyslexicAlta" pitchFamily="2" charset="77"/>
              </a:rPr>
              <a:t>Then another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1300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3860"/>
                </a:solidFill>
                <a:latin typeface="OpenDyslexicAlta" pitchFamily="2" charset="77"/>
              </a:rPr>
              <a:t>Example:</a:t>
            </a:r>
          </a:p>
          <a:p>
            <a:r>
              <a:rPr lang="en-US" sz="2400" dirty="0">
                <a:solidFill>
                  <a:srgbClr val="FF3860"/>
                </a:solidFill>
                <a:latin typeface="OpenDyslexicAlta" pitchFamily="2" charset="77"/>
              </a:rPr>
              <a:t>There were </a:t>
            </a:r>
            <a:r>
              <a:rPr lang="en-US" sz="2400" dirty="0">
                <a:solidFill>
                  <a:srgbClr val="FF3860"/>
                </a:solidFill>
                <a:latin typeface="OpenDyslexicAlta" pitchFamily="2" charset="77"/>
                <a:cs typeface="Calibri" panose="020F0502020204030204" pitchFamily="34" charset="0"/>
              </a:rPr>
              <a:t>2</a:t>
            </a:r>
            <a:r>
              <a:rPr lang="en-US" sz="2400" dirty="0">
                <a:solidFill>
                  <a:srgbClr val="FF3860"/>
                </a:solidFill>
                <a:latin typeface="OpenDyslexicAlta" pitchFamily="2" charset="77"/>
              </a:rPr>
              <a:t> people at the bus stop. </a:t>
            </a:r>
          </a:p>
          <a:p>
            <a:r>
              <a:rPr lang="en-US" sz="2400" dirty="0">
                <a:solidFill>
                  <a:srgbClr val="FF3860"/>
                </a:solidFill>
                <a:latin typeface="OpenDyslexicAlta" pitchFamily="2" charset="77"/>
              </a:rPr>
              <a:t>Then another </a:t>
            </a:r>
            <a:r>
              <a:rPr lang="en-US" sz="2400" dirty="0">
                <a:solidFill>
                  <a:srgbClr val="FF3860"/>
                </a:solidFill>
                <a:latin typeface="OpenDyslexicAlta" pitchFamily="2" charset="77"/>
                <a:cs typeface="Calibri" panose="020F0502020204030204" pitchFamily="34" charset="0"/>
              </a:rPr>
              <a:t>7</a:t>
            </a:r>
            <a:r>
              <a:rPr lang="en-US" sz="2400" dirty="0">
                <a:solidFill>
                  <a:srgbClr val="FF3860"/>
                </a:solidFill>
                <a:latin typeface="OpenDyslexicAlta" pitchFamily="2" charset="77"/>
              </a:rPr>
              <a:t> people arrived. </a:t>
            </a:r>
          </a:p>
          <a:p>
            <a:r>
              <a:rPr lang="en-US" sz="2400" dirty="0">
                <a:solidFill>
                  <a:srgbClr val="FF3860"/>
                </a:solidFill>
                <a:latin typeface="OpenDyslexicAlta" pitchFamily="2" charset="77"/>
              </a:rPr>
              <a:t>There are </a:t>
            </a:r>
            <a:r>
              <a:rPr lang="en-US" sz="2400" u="sng" dirty="0">
                <a:solidFill>
                  <a:srgbClr val="FF3860"/>
                </a:solidFill>
                <a:latin typeface="OpenDyslexicAlta" pitchFamily="2" charset="77"/>
                <a:cs typeface="Calibri" panose="020F0502020204030204" pitchFamily="34" charset="0"/>
              </a:rPr>
              <a:t>9</a:t>
            </a:r>
            <a:r>
              <a:rPr lang="en-US" sz="2400" dirty="0">
                <a:solidFill>
                  <a:srgbClr val="FF3860"/>
                </a:solidFill>
                <a:latin typeface="OpenDyslexicAlta" pitchFamily="2" charset="77"/>
              </a:rPr>
              <a:t> people at the bus stop now. </a:t>
            </a:r>
          </a:p>
        </p:txBody>
      </p:sp>
      <p:sp>
        <p:nvSpPr>
          <p:cNvPr id="15" name="Rectangle 14">
            <a:extLst>
              <a:ext uri="{FF2B5EF4-FFF2-40B4-BE49-F238E27FC236}">
                <a16:creationId xmlns="" xmlns:a16="http://schemas.microsoft.com/office/drawing/2014/main" id="{327D019B-D572-B94C-BBCF-81A16A8CF873}"/>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6" name="Rectangle 15">
            <a:extLst>
              <a:ext uri="{FF2B5EF4-FFF2-40B4-BE49-F238E27FC236}">
                <a16:creationId xmlns="" xmlns:a16="http://schemas.microsoft.com/office/drawing/2014/main" id="{45CC63C6-3BD8-2848-8687-24E51F3EDA6D}"/>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7" name="Rectangle 16">
            <a:extLst>
              <a:ext uri="{FF2B5EF4-FFF2-40B4-BE49-F238E27FC236}">
                <a16:creationId xmlns="" xmlns:a16="http://schemas.microsoft.com/office/drawing/2014/main" id="{4196DD79-0DE3-D444-B46F-CFCA30E2CFB6}"/>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8" name="Rectangle 17">
            <a:extLst>
              <a:ext uri="{FF2B5EF4-FFF2-40B4-BE49-F238E27FC236}">
                <a16:creationId xmlns="" xmlns:a16="http://schemas.microsoft.com/office/drawing/2014/main" id="{A4C3ACB8-B6F8-9848-B3A0-18050B89E3FF}"/>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9" name="Rectangle 18">
            <a:extLst>
              <a:ext uri="{FF2B5EF4-FFF2-40B4-BE49-F238E27FC236}">
                <a16:creationId xmlns="" xmlns:a16="http://schemas.microsoft.com/office/drawing/2014/main" id="{7E5157EE-000A-A848-A97B-70C462D3BB96}"/>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0" name="Rectangle 19">
            <a:extLst>
              <a:ext uri="{FF2B5EF4-FFF2-40B4-BE49-F238E27FC236}">
                <a16:creationId xmlns="" xmlns:a16="http://schemas.microsoft.com/office/drawing/2014/main" id="{5B275109-68C5-ED45-9408-5623475F206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1" name="Rectangle 20">
            <a:extLst>
              <a:ext uri="{FF2B5EF4-FFF2-40B4-BE49-F238E27FC236}">
                <a16:creationId xmlns="" xmlns:a16="http://schemas.microsoft.com/office/drawing/2014/main" id="{4B6C1559-6ADC-0B49-973C-3B906856451E}"/>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 xmlns:a16="http://schemas.microsoft.com/office/drawing/2014/main" id="{95CE7AED-5261-6D4E-9DC3-85F8DF315CC6}"/>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3" name="Rectangle 22">
            <a:extLst>
              <a:ext uri="{FF2B5EF4-FFF2-40B4-BE49-F238E27FC236}">
                <a16:creationId xmlns="" xmlns:a16="http://schemas.microsoft.com/office/drawing/2014/main" id="{08573E3C-0193-BA48-9A96-06A2D67C1CED}"/>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 xmlns:a16="http://schemas.microsoft.com/office/drawing/2014/main" id="{3C186E3A-E895-FF41-BFD0-03038D46FBA0}"/>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Oval 25">
            <a:extLst>
              <a:ext uri="{FF2B5EF4-FFF2-40B4-BE49-F238E27FC236}">
                <a16:creationId xmlns="" xmlns:a16="http://schemas.microsoft.com/office/drawing/2014/main" id="{CA3A63E0-E86E-574C-A545-E7B9AEFA2ED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Oval 26">
            <a:extLst>
              <a:ext uri="{FF2B5EF4-FFF2-40B4-BE49-F238E27FC236}">
                <a16:creationId xmlns="" xmlns:a16="http://schemas.microsoft.com/office/drawing/2014/main" id="{B7ACDE35-75C4-264A-8B0C-F7A59F2150CC}"/>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Oval 27">
            <a:extLst>
              <a:ext uri="{FF2B5EF4-FFF2-40B4-BE49-F238E27FC236}">
                <a16:creationId xmlns="" xmlns:a16="http://schemas.microsoft.com/office/drawing/2014/main" id="{FEB72135-2A86-0B49-AB77-46F0AA5BE49F}"/>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Oval 28">
            <a:extLst>
              <a:ext uri="{FF2B5EF4-FFF2-40B4-BE49-F238E27FC236}">
                <a16:creationId xmlns="" xmlns:a16="http://schemas.microsoft.com/office/drawing/2014/main" id="{6B972928-1259-1449-B427-6246C0301E65}"/>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Oval 29">
            <a:extLst>
              <a:ext uri="{FF2B5EF4-FFF2-40B4-BE49-F238E27FC236}">
                <a16:creationId xmlns="" xmlns:a16="http://schemas.microsoft.com/office/drawing/2014/main" id="{AFD251DC-A4A2-3746-ACC0-1E4D13392D26}"/>
              </a:ext>
            </a:extLst>
          </p:cNvPr>
          <p:cNvSpPr>
            <a:spLocks noChangeArrowheads="1"/>
          </p:cNvSpPr>
          <p:nvPr/>
        </p:nvSpPr>
        <p:spPr bwMode="auto">
          <a:xfrm>
            <a:off x="5746750"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1" name="Oval 30">
            <a:extLst>
              <a:ext uri="{FF2B5EF4-FFF2-40B4-BE49-F238E27FC236}">
                <a16:creationId xmlns="" xmlns:a16="http://schemas.microsoft.com/office/drawing/2014/main" id="{31133C71-DE74-B242-9436-4E483B3AC7AB}"/>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a:extLst>
              <a:ext uri="{FF2B5EF4-FFF2-40B4-BE49-F238E27FC236}">
                <a16:creationId xmlns="" xmlns:a16="http://schemas.microsoft.com/office/drawing/2014/main" id="{D9A8361F-FF6E-B448-82DF-D96947EB2371}"/>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Oval 32">
            <a:extLst>
              <a:ext uri="{FF2B5EF4-FFF2-40B4-BE49-F238E27FC236}">
                <a16:creationId xmlns="" xmlns:a16="http://schemas.microsoft.com/office/drawing/2014/main" id="{0B3DABAE-1305-5544-829A-4E5548216E1A}"/>
              </a:ext>
            </a:extLst>
          </p:cNvPr>
          <p:cNvSpPr>
            <a:spLocks noChangeArrowheads="1"/>
          </p:cNvSpPr>
          <p:nvPr/>
        </p:nvSpPr>
        <p:spPr bwMode="auto">
          <a:xfrm>
            <a:off x="6467475"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4" name="Oval 33">
            <a:extLst>
              <a:ext uri="{FF2B5EF4-FFF2-40B4-BE49-F238E27FC236}">
                <a16:creationId xmlns="" xmlns:a16="http://schemas.microsoft.com/office/drawing/2014/main" id="{3FE8105D-871A-5E4B-B8E3-2FE65D2B32E4}"/>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95497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8672084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73925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98688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4169899032"/>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54441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297385659"/>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29243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59458861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4003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r>
              <a:rPr lang="en-GB" sz="2200" dirty="0">
                <a:solidFill>
                  <a:srgbClr val="FF3860"/>
                </a:solidFill>
              </a:rPr>
              <a:t>Now, Farmer Sam has 17 apples.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93716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150666778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40891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sp>
        <p:nvSpPr>
          <p:cNvPr id="20" name="Rectangle 19">
            <a:extLst>
              <a:ext uri="{FF2B5EF4-FFF2-40B4-BE49-F238E27FC236}">
                <a16:creationId xmlns="" xmlns:a16="http://schemas.microsoft.com/office/drawing/2014/main"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 xmlns:a16="http://schemas.microsoft.com/office/drawing/2014/main"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 xmlns:a16="http://schemas.microsoft.com/office/drawing/2014/main"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 xmlns:a16="http://schemas.microsoft.com/office/drawing/2014/main"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 xmlns:a16="http://schemas.microsoft.com/office/drawing/2014/main"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 xmlns:a16="http://schemas.microsoft.com/office/drawing/2014/main"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 xmlns:a16="http://schemas.microsoft.com/office/drawing/2014/main"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 xmlns:a16="http://schemas.microsoft.com/office/drawing/2014/main"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 xmlns:a16="http://schemas.microsoft.com/office/drawing/2014/main"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 xmlns:a16="http://schemas.microsoft.com/office/drawing/2014/main"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 xmlns:a16="http://schemas.microsoft.com/office/drawing/2014/main"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 xmlns:a16="http://schemas.microsoft.com/office/drawing/2014/main"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 xmlns:a16="http://schemas.microsoft.com/office/drawing/2014/main"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 xmlns:a16="http://schemas.microsoft.com/office/drawing/2014/main"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 xmlns:a16="http://schemas.microsoft.com/office/drawing/2014/main"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 xmlns:a16="http://schemas.microsoft.com/office/drawing/2014/main"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 xmlns:a16="http://schemas.microsoft.com/office/drawing/2014/main"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 xmlns:a16="http://schemas.microsoft.com/office/drawing/2014/main"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 xmlns:a16="http://schemas.microsoft.com/office/drawing/2014/main"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 xmlns:a16="http://schemas.microsoft.com/office/drawing/2014/main"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 xmlns:a16="http://schemas.microsoft.com/office/drawing/2014/main"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 xmlns:a16="http://schemas.microsoft.com/office/drawing/2014/main"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 xmlns:a16="http://schemas.microsoft.com/office/drawing/2014/main"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32034779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25127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36674694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06576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29089809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38329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53338529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389497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6630899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230877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a:t>
            </a:r>
          </a:p>
          <a:p>
            <a:pPr marL="0" indent="0">
              <a:buClr>
                <a:srgbClr val="23D160"/>
              </a:buClr>
              <a:buSzPct val="85000"/>
              <a:buNone/>
            </a:pPr>
            <a:r>
              <a:rPr lang="en-GB" sz="2200" dirty="0">
                <a:solidFill>
                  <a:srgbClr val="FF3860"/>
                </a:solidFill>
              </a:rPr>
              <a:t>Now, Jamal has 16 stickers.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9547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401998462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969041488"/>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96597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384399268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969041488"/>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3516398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r>
              <a:rPr lang="en-GB" sz="2200" dirty="0">
                <a:solidFill>
                  <a:srgbClr val="FF3860"/>
                </a:solidFill>
              </a:rPr>
              <a:t>Now, Yasmin has 19 badges.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 xmlns:a16="http://schemas.microsoft.com/office/drawing/2014/main" id="{143BA0EA-4E14-5D46-907E-EB916C6BB84C}"/>
              </a:ext>
            </a:extLst>
          </p:cNvPr>
          <p:cNvGraphicFramePr>
            <a:graphicFrameLocks noGrp="1"/>
          </p:cNvGraphicFramePr>
          <p:nvPr>
            <p:extLst>
              <p:ext uri="{D42A27DB-BD31-4B8C-83A1-F6EECF244321}">
                <p14:modId xmlns:p14="http://schemas.microsoft.com/office/powerpoint/2010/main" val="205171704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 xmlns:a16="http://schemas.microsoft.com/office/drawing/2014/main" val="3832304379"/>
                    </a:ext>
                  </a:extLst>
                </a:gridCol>
                <a:gridCol w="812800">
                  <a:extLst>
                    <a:ext uri="{9D8B030D-6E8A-4147-A177-3AD203B41FA5}">
                      <a16:colId xmlns="" xmlns:a16="http://schemas.microsoft.com/office/drawing/2014/main" val="1969041488"/>
                    </a:ext>
                  </a:extLst>
                </a:gridCol>
                <a:gridCol w="812800">
                  <a:extLst>
                    <a:ext uri="{9D8B030D-6E8A-4147-A177-3AD203B41FA5}">
                      <a16:colId xmlns="" xmlns:a16="http://schemas.microsoft.com/office/drawing/2014/main" val="250777113"/>
                    </a:ext>
                  </a:extLst>
                </a:gridCol>
                <a:gridCol w="812800">
                  <a:extLst>
                    <a:ext uri="{9D8B030D-6E8A-4147-A177-3AD203B41FA5}">
                      <a16:colId xmlns="" xmlns:a16="http://schemas.microsoft.com/office/drawing/2014/main" val="1303083688"/>
                    </a:ext>
                  </a:extLst>
                </a:gridCol>
                <a:gridCol w="812800">
                  <a:extLst>
                    <a:ext uri="{9D8B030D-6E8A-4147-A177-3AD203B41FA5}">
                      <a16:colId xmlns="" xmlns:a16="http://schemas.microsoft.com/office/drawing/2014/main" val="2666476212"/>
                    </a:ext>
                  </a:extLst>
                </a:gridCol>
                <a:gridCol w="812800">
                  <a:extLst>
                    <a:ext uri="{9D8B030D-6E8A-4147-A177-3AD203B41FA5}">
                      <a16:colId xmlns="" xmlns:a16="http://schemas.microsoft.com/office/drawing/2014/main"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chemeClr val="tx1"/>
                          </a:solidFill>
                          <a:latin typeface="OpenDyslexicAlta" pitchFamily="2" charset="77"/>
                        </a:rPr>
                        <a:t>17</a:t>
                      </a:r>
                    </a:p>
                  </a:txBody>
                  <a:tcPr>
                    <a:solidFill>
                      <a:schemeClr val="bg1"/>
                    </a:solidFill>
                  </a:tcPr>
                </a:tc>
                <a:tc>
                  <a:txBody>
                    <a:bodyPr/>
                    <a:lstStyle/>
                    <a:p>
                      <a:pPr algn="ctr"/>
                      <a:r>
                        <a:rPr lang="en-US" sz="3600" dirty="0">
                          <a:solidFill>
                            <a:schemeClr val="tx1"/>
                          </a:solidFill>
                          <a:latin typeface="OpenDyslexicAlta" pitchFamily="2" charset="77"/>
                        </a:rPr>
                        <a:t>18</a:t>
                      </a:r>
                    </a:p>
                  </a:txBody>
                  <a:tcPr>
                    <a:solidFill>
                      <a:schemeClr val="bg1"/>
                    </a:solidFill>
                  </a:tcPr>
                </a:tc>
                <a:tc>
                  <a:txBody>
                    <a:bodyPr/>
                    <a:lstStyle/>
                    <a:p>
                      <a:pPr algn="ctr"/>
                      <a:r>
                        <a:rPr lang="en-US" sz="3600" dirty="0">
                          <a:solidFill>
                            <a:srgbClr val="FF3860"/>
                          </a:solidFill>
                          <a:latin typeface="OpenDyslexicAlta" pitchFamily="2" charset="77"/>
                        </a:rPr>
                        <a:t>19</a:t>
                      </a:r>
                    </a:p>
                  </a:txBody>
                  <a:tcPr>
                    <a:solidFill>
                      <a:schemeClr val="bg1"/>
                    </a:solidFill>
                  </a:tcPr>
                </a:tc>
                <a:extLst>
                  <a:ext uri="{0D108BD9-81ED-4DB2-BD59-A6C34878D82A}">
                    <a16:rowId xmlns="" xmlns:a16="http://schemas.microsoft.com/office/drawing/2014/main" val="3963596720"/>
                  </a:ext>
                </a:extLst>
              </a:tr>
            </a:tbl>
          </a:graphicData>
        </a:graphic>
      </p:graphicFrame>
    </p:spTree>
    <p:extLst>
      <p:ext uri="{BB962C8B-B14F-4D97-AF65-F5344CB8AC3E}">
        <p14:creationId xmlns:p14="http://schemas.microsoft.com/office/powerpoint/2010/main" val="174288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0280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0" y="1825625"/>
            <a:ext cx="10515600" cy="4826966"/>
          </a:xfrm>
        </p:spPr>
        <p:txBody>
          <a:bodyPr>
            <a:normAutofit/>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have the same starting number, 5. However, the ten frame shows three more red counters added to make 8. Whereas, the number line shows counting on by two more jumps making a total of 7. </a:t>
            </a:r>
          </a:p>
        </p:txBody>
      </p:sp>
      <p:sp>
        <p:nvSpPr>
          <p:cNvPr id="20" name="Rectangle 19">
            <a:extLst>
              <a:ext uri="{FF2B5EF4-FFF2-40B4-BE49-F238E27FC236}">
                <a16:creationId xmlns="" xmlns:a16="http://schemas.microsoft.com/office/drawing/2014/main"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 xmlns:a16="http://schemas.microsoft.com/office/drawing/2014/main"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 xmlns:a16="http://schemas.microsoft.com/office/drawing/2014/main"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 xmlns:a16="http://schemas.microsoft.com/office/drawing/2014/main"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 xmlns:a16="http://schemas.microsoft.com/office/drawing/2014/main"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 xmlns:a16="http://schemas.microsoft.com/office/drawing/2014/main"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 xmlns:a16="http://schemas.microsoft.com/office/drawing/2014/main"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 xmlns:a16="http://schemas.microsoft.com/office/drawing/2014/main"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 xmlns:a16="http://schemas.microsoft.com/office/drawing/2014/main"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 xmlns:a16="http://schemas.microsoft.com/office/drawing/2014/main"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 xmlns:a16="http://schemas.microsoft.com/office/drawing/2014/main"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 xmlns:a16="http://schemas.microsoft.com/office/drawing/2014/main"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 xmlns:a16="http://schemas.microsoft.com/office/drawing/2014/main"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 xmlns:a16="http://schemas.microsoft.com/office/drawing/2014/main"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 xmlns:a16="http://schemas.microsoft.com/office/drawing/2014/main"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 xmlns:a16="http://schemas.microsoft.com/office/drawing/2014/main"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 xmlns:a16="http://schemas.microsoft.com/office/drawing/2014/main"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 xmlns:a16="http://schemas.microsoft.com/office/drawing/2014/main"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 xmlns:a16="http://schemas.microsoft.com/office/drawing/2014/main"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 xmlns:a16="http://schemas.microsoft.com/office/drawing/2014/main"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 xmlns:a16="http://schemas.microsoft.com/office/drawing/2014/main"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 xmlns:a16="http://schemas.microsoft.com/office/drawing/2014/main"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 xmlns:a16="http://schemas.microsoft.com/office/drawing/2014/main"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1372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2054135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58263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 xmlns:a16="http://schemas.microsoft.com/office/drawing/2014/main"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207207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 xmlns:a16="http://schemas.microsoft.com/office/drawing/2014/main"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 xmlns:a16="http://schemas.microsoft.com/office/drawing/2014/main"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 xmlns:a16="http://schemas.microsoft.com/office/drawing/2014/main"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 xmlns:a16="http://schemas.microsoft.com/office/drawing/2014/main"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 xmlns:a16="http://schemas.microsoft.com/office/drawing/2014/main"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 xmlns:a16="http://schemas.microsoft.com/office/drawing/2014/main"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 xmlns:a16="http://schemas.microsoft.com/office/drawing/2014/main"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 xmlns:a16="http://schemas.microsoft.com/office/drawing/2014/main"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 xmlns:a16="http://schemas.microsoft.com/office/drawing/2014/main"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 xmlns:a16="http://schemas.microsoft.com/office/drawing/2014/main"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5</a:t>
            </a:r>
          </a:p>
        </p:txBody>
      </p:sp>
    </p:spTree>
    <p:extLst>
      <p:ext uri="{BB962C8B-B14F-4D97-AF65-F5344CB8AC3E}">
        <p14:creationId xmlns:p14="http://schemas.microsoft.com/office/powerpoint/2010/main" val="2186917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81228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44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23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4858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280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093476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300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15" name="Oval 14">
            <a:extLst>
              <a:ext uri="{FF2B5EF4-FFF2-40B4-BE49-F238E27FC236}">
                <a16:creationId xmlns="" xmlns:a16="http://schemas.microsoft.com/office/drawing/2014/main"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44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17689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60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91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1114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3493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318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 xmlns:a16="http://schemas.microsoft.com/office/drawing/2014/main"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7355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 xmlns:a16="http://schemas.microsoft.com/office/drawing/2014/main"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 xmlns:a16="http://schemas.microsoft.com/office/drawing/2014/main"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 xmlns:a16="http://schemas.microsoft.com/office/drawing/2014/main"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 xmlns:a16="http://schemas.microsoft.com/office/drawing/2014/main"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 xmlns:a16="http://schemas.microsoft.com/office/drawing/2014/main"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12</a:t>
            </a:r>
          </a:p>
        </p:txBody>
      </p:sp>
      <p:sp>
        <p:nvSpPr>
          <p:cNvPr id="15" name="Oval 14">
            <a:extLst>
              <a:ext uri="{FF2B5EF4-FFF2-40B4-BE49-F238E27FC236}">
                <a16:creationId xmlns="" xmlns:a16="http://schemas.microsoft.com/office/drawing/2014/main"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 xmlns:a16="http://schemas.microsoft.com/office/drawing/2014/main"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 xmlns:a16="http://schemas.microsoft.com/office/drawing/2014/main"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 xmlns:a16="http://schemas.microsoft.com/office/drawing/2014/main"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 xmlns:a16="http://schemas.microsoft.com/office/drawing/2014/main"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55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10065450" y="300932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9269763" y="343603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8474076"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141360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pic>
        <p:nvPicPr>
          <p:cNvPr id="55" name="Picture 54">
            <a:extLst>
              <a:ext uri="{FF2B5EF4-FFF2-40B4-BE49-F238E27FC236}">
                <a16:creationId xmlns="" xmlns:a16="http://schemas.microsoft.com/office/drawing/2014/main" id="{854F671C-F38C-8842-B625-F3F79D11074E}"/>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56" name="Oval 55">
            <a:extLst>
              <a:ext uri="{FF2B5EF4-FFF2-40B4-BE49-F238E27FC236}">
                <a16:creationId xmlns="" xmlns:a16="http://schemas.microsoft.com/office/drawing/2014/main" id="{F4BE3FC5-81BD-3748-8957-1A75D489253E}"/>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rved Down Arrow 56">
            <a:extLst>
              <a:ext uri="{FF2B5EF4-FFF2-40B4-BE49-F238E27FC236}">
                <a16:creationId xmlns="" xmlns:a16="http://schemas.microsoft.com/office/drawing/2014/main" id="{42E665D5-DA69-D84D-8DEF-56B5F4D031A7}"/>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 xmlns:a16="http://schemas.microsoft.com/office/drawing/2014/main" id="{75EDF586-7901-2A42-A02D-8AEA5FE00425}"/>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rved Down Arrow 67">
            <a:extLst>
              <a:ext uri="{FF2B5EF4-FFF2-40B4-BE49-F238E27FC236}">
                <a16:creationId xmlns="" xmlns:a16="http://schemas.microsoft.com/office/drawing/2014/main" id="{4BFC2567-CD5B-FF4B-8944-9A68C720F7A5}"/>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a:extLst>
              <a:ext uri="{FF2B5EF4-FFF2-40B4-BE49-F238E27FC236}">
                <a16:creationId xmlns="" xmlns:a16="http://schemas.microsoft.com/office/drawing/2014/main" id="{01C924EF-5314-5241-8679-513D1F9739FF}"/>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urved Down Arrow 69">
            <a:extLst>
              <a:ext uri="{FF2B5EF4-FFF2-40B4-BE49-F238E27FC236}">
                <a16:creationId xmlns="" xmlns:a16="http://schemas.microsoft.com/office/drawing/2014/main" id="{6BE6F1E3-1C2C-984A-A334-8EC1D529B4E8}"/>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7210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sp>
        <p:nvSpPr>
          <p:cNvPr id="34" name="Rounded Rectangle 33">
            <a:extLst>
              <a:ext uri="{FF2B5EF4-FFF2-40B4-BE49-F238E27FC236}">
                <a16:creationId xmlns=""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43" name="Rounded Rectangle 42">
            <a:extLst>
              <a:ext uri="{FF2B5EF4-FFF2-40B4-BE49-F238E27FC236}">
                <a16:creationId xmlns=""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pic>
        <p:nvPicPr>
          <p:cNvPr id="20" name="Picture 19">
            <a:extLst>
              <a:ext uri="{FF2B5EF4-FFF2-40B4-BE49-F238E27FC236}">
                <a16:creationId xmlns="" xmlns:a16="http://schemas.microsoft.com/office/drawing/2014/main" id="{4947E3ED-856B-1D46-97BC-FC6FD6B38979}"/>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21" name="Oval 20">
            <a:extLst>
              <a:ext uri="{FF2B5EF4-FFF2-40B4-BE49-F238E27FC236}">
                <a16:creationId xmlns="" xmlns:a16="http://schemas.microsoft.com/office/drawing/2014/main" id="{2FA16E7E-0229-104B-9867-4EE32CDD8CCC}"/>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Down Arrow 21">
            <a:extLst>
              <a:ext uri="{FF2B5EF4-FFF2-40B4-BE49-F238E27FC236}">
                <a16:creationId xmlns="" xmlns:a16="http://schemas.microsoft.com/office/drawing/2014/main" id="{F1A9DB9E-AF64-1745-A21B-1BD1F8BDE712}"/>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 xmlns:a16="http://schemas.microsoft.com/office/drawing/2014/main" id="{37852B37-C4AE-DD4C-989C-165401571E2F}"/>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rved Down Arrow 27">
            <a:extLst>
              <a:ext uri="{FF2B5EF4-FFF2-40B4-BE49-F238E27FC236}">
                <a16:creationId xmlns="" xmlns:a16="http://schemas.microsoft.com/office/drawing/2014/main" id="{730CA376-C72D-6E47-B258-19E4C249F971}"/>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 xmlns:a16="http://schemas.microsoft.com/office/drawing/2014/main" id="{E56F039D-FA87-184F-875F-410C57D5495E}"/>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 xmlns:a16="http://schemas.microsoft.com/office/drawing/2014/main" id="{DDA95340-2D83-B244-B7DD-29F6740423BE}"/>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6073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OpenDyslexicAlta" pitchFamily="2" charset="77"/>
            </a:endParaRPr>
          </a:p>
        </p:txBody>
      </p:sp>
      <p:sp>
        <p:nvSpPr>
          <p:cNvPr id="46" name="Rounded Rectangle 45">
            <a:extLst>
              <a:ext uri="{FF2B5EF4-FFF2-40B4-BE49-F238E27FC236}">
                <a16:creationId xmlns=""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7" name="Rounded Rectangle 26">
            <a:extLst>
              <a:ext uri="{FF2B5EF4-FFF2-40B4-BE49-F238E27FC236}">
                <a16:creationId xmlns="" xmlns:a16="http://schemas.microsoft.com/office/drawing/2014/main" id="{A969A582-424D-9548-B24A-3D42BA23573B}"/>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170331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 xmlns:a16="http://schemas.microsoft.com/office/drawing/2014/main"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 xmlns:a16="http://schemas.microsoft.com/office/drawing/2014/main"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 xmlns:a16="http://schemas.microsoft.com/office/drawing/2014/main"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 xmlns:a16="http://schemas.microsoft.com/office/drawing/2014/main"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 xmlns:a16="http://schemas.microsoft.com/office/drawing/2014/main"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34" name="Rounded Rectangle 33">
            <a:extLst>
              <a:ext uri="{FF2B5EF4-FFF2-40B4-BE49-F238E27FC236}">
                <a16:creationId xmlns="" xmlns:a16="http://schemas.microsoft.com/office/drawing/2014/main"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 xmlns:a16="http://schemas.microsoft.com/office/drawing/2014/main"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 xmlns:a16="http://schemas.microsoft.com/office/drawing/2014/main"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 xmlns:a16="http://schemas.microsoft.com/office/drawing/2014/main"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 xmlns:a16="http://schemas.microsoft.com/office/drawing/2014/main"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43" name="Rounded Rectangle 42">
            <a:extLst>
              <a:ext uri="{FF2B5EF4-FFF2-40B4-BE49-F238E27FC236}">
                <a16:creationId xmlns="" xmlns:a16="http://schemas.microsoft.com/office/drawing/2014/main"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 xmlns:a16="http://schemas.microsoft.com/office/drawing/2014/main"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 xmlns:a16="http://schemas.microsoft.com/office/drawing/2014/main"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8</a:t>
            </a:r>
          </a:p>
        </p:txBody>
      </p:sp>
      <p:sp>
        <p:nvSpPr>
          <p:cNvPr id="46" name="Rounded Rectangle 45">
            <a:extLst>
              <a:ext uri="{FF2B5EF4-FFF2-40B4-BE49-F238E27FC236}">
                <a16:creationId xmlns="" xmlns:a16="http://schemas.microsoft.com/office/drawing/2014/main"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 xmlns:a16="http://schemas.microsoft.com/office/drawing/2014/main"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19" name="Rounded Rectangle 18">
            <a:extLst>
              <a:ext uri="{FF2B5EF4-FFF2-40B4-BE49-F238E27FC236}">
                <a16:creationId xmlns="" xmlns:a16="http://schemas.microsoft.com/office/drawing/2014/main" id="{DB60D9A5-0596-074B-B4EC-4B6CBB68D436}"/>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79600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t>What are their results?</a:t>
            </a:r>
          </a:p>
          <a:p>
            <a:pPr marL="0" indent="0">
              <a:buClr>
                <a:srgbClr val="23D160"/>
              </a:buClr>
              <a:buSzPct val="85000"/>
              <a:buNone/>
            </a:pPr>
            <a:r>
              <a:rPr lang="en-GB" sz="2200" dirty="0"/>
              <a:t>Does this work for other numbers too?</a:t>
            </a:r>
          </a:p>
          <a:p>
            <a:pPr marL="0" indent="0">
              <a:buClr>
                <a:srgbClr val="23D160"/>
              </a:buClr>
              <a:buSzPct val="85000"/>
              <a:buNone/>
            </a:pPr>
            <a:r>
              <a:rPr lang="en-GB" sz="2200" dirty="0"/>
              <a:t>Have you noticed a pattern?</a:t>
            </a:r>
          </a:p>
          <a:p>
            <a:pPr marL="0" indent="0">
              <a:buClr>
                <a:srgbClr val="23D160"/>
              </a:buClr>
              <a:buSzPct val="85000"/>
              <a:buNone/>
            </a:pPr>
            <a:r>
              <a:rPr lang="en-GB" sz="2200" dirty="0"/>
              <a:t>Whose strategy do you prefer?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20" name="Picture 19">
            <a:extLst>
              <a:ext uri="{FF2B5EF4-FFF2-40B4-BE49-F238E27FC236}">
                <a16:creationId xmlns="" xmlns:a16="http://schemas.microsoft.com/office/drawing/2014/main"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 xmlns:a16="http://schemas.microsoft.com/office/drawing/2014/main" id="{3032C7EB-06FA-3C4C-A381-761D70473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3181834"/>
            <a:ext cx="5055014" cy="2527507"/>
          </a:xfrm>
          <a:prstGeom prst="rect">
            <a:avLst/>
          </a:prstGeom>
        </p:spPr>
      </p:pic>
    </p:spTree>
    <p:extLst>
      <p:ext uri="{BB962C8B-B14F-4D97-AF65-F5344CB8AC3E}">
        <p14:creationId xmlns:p14="http://schemas.microsoft.com/office/powerpoint/2010/main" val="179748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get the total 15. </a:t>
            </a:r>
          </a:p>
          <a:p>
            <a:pPr marL="0" indent="0">
              <a:buClr>
                <a:srgbClr val="23D160"/>
              </a:buClr>
              <a:buSzPct val="85000"/>
              <a:buNone/>
            </a:pPr>
            <a:r>
              <a:rPr lang="en-GB" sz="2200" dirty="0">
                <a:solidFill>
                  <a:srgbClr val="FF3860"/>
                </a:solidFill>
              </a:rPr>
              <a:t>It does work for other numbers. </a:t>
            </a:r>
          </a:p>
          <a:p>
            <a:pPr marL="0" indent="0">
              <a:buClr>
                <a:srgbClr val="23D160"/>
              </a:buClr>
              <a:buSzPct val="85000"/>
              <a:buNone/>
            </a:pPr>
            <a:r>
              <a:rPr lang="en-GB" sz="2200" dirty="0">
                <a:solidFill>
                  <a:srgbClr val="FF3860"/>
                </a:solidFill>
              </a:rPr>
              <a:t>If you start with a number, then count on by another number and then do the opposite, the answer will be the same!</a:t>
            </a:r>
          </a:p>
          <a:p>
            <a:pPr marL="0" indent="0">
              <a:buClr>
                <a:srgbClr val="23D160"/>
              </a:buClr>
              <a:buSzPct val="85000"/>
              <a:buNone/>
            </a:pPr>
            <a:r>
              <a:rPr lang="en-GB" sz="2200" dirty="0">
                <a:solidFill>
                  <a:srgbClr val="FF3860"/>
                </a:solidFill>
              </a:rPr>
              <a:t>Ruth’s strategy is quicker as it means you don’t have to count so many times. Therefore, it’s easier to start with the larger number and count on by the smaller number. </a:t>
            </a:r>
          </a:p>
        </p:txBody>
      </p:sp>
      <p:pic>
        <p:nvPicPr>
          <p:cNvPr id="20" name="Picture 19">
            <a:extLst>
              <a:ext uri="{FF2B5EF4-FFF2-40B4-BE49-F238E27FC236}">
                <a16:creationId xmlns="" xmlns:a16="http://schemas.microsoft.com/office/drawing/2014/main"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 xmlns:a16="http://schemas.microsoft.com/office/drawing/2014/main" id="{3032C7EB-06FA-3C4C-A381-761D70473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886" y="3181834"/>
            <a:ext cx="5047200" cy="2523600"/>
          </a:xfrm>
          <a:prstGeom prst="rect">
            <a:avLst/>
          </a:prstGeom>
        </p:spPr>
      </p:pic>
      <p:sp>
        <p:nvSpPr>
          <p:cNvPr id="6" name="Oval 5">
            <a:extLst>
              <a:ext uri="{FF2B5EF4-FFF2-40B4-BE49-F238E27FC236}">
                <a16:creationId xmlns="" xmlns:a16="http://schemas.microsoft.com/office/drawing/2014/main" id="{2F2B1592-6007-FF4B-8258-0E28033638D9}"/>
              </a:ext>
            </a:extLst>
          </p:cNvPr>
          <p:cNvSpPr/>
          <p:nvPr/>
        </p:nvSpPr>
        <p:spPr>
          <a:xfrm>
            <a:off x="8890162" y="3317662"/>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E818ADBB-6B9D-864C-8F4E-A0006312A837}"/>
              </a:ext>
            </a:extLst>
          </p:cNvPr>
          <p:cNvSpPr/>
          <p:nvPr/>
        </p:nvSpPr>
        <p:spPr>
          <a:xfrm>
            <a:off x="10283537" y="33176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rved Down Arrow 7">
            <a:extLst>
              <a:ext uri="{FF2B5EF4-FFF2-40B4-BE49-F238E27FC236}">
                <a16:creationId xmlns="" xmlns:a16="http://schemas.microsoft.com/office/drawing/2014/main" id="{3914979F-6815-3346-BB52-714B90B41744}"/>
              </a:ext>
            </a:extLst>
          </p:cNvPr>
          <p:cNvSpPr/>
          <p:nvPr/>
        </p:nvSpPr>
        <p:spPr>
          <a:xfrm>
            <a:off x="9011659"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a:extLst>
              <a:ext uri="{FF2B5EF4-FFF2-40B4-BE49-F238E27FC236}">
                <a16:creationId xmlns="" xmlns:a16="http://schemas.microsoft.com/office/drawing/2014/main" id="{AB68F676-FDFC-4E4A-88D9-F231626C415D}"/>
              </a:ext>
            </a:extLst>
          </p:cNvPr>
          <p:cNvSpPr/>
          <p:nvPr/>
        </p:nvSpPr>
        <p:spPr>
          <a:xfrm>
            <a:off x="9257573"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a:extLst>
              <a:ext uri="{FF2B5EF4-FFF2-40B4-BE49-F238E27FC236}">
                <a16:creationId xmlns="" xmlns:a16="http://schemas.microsoft.com/office/drawing/2014/main" id="{9D9F53D2-2DBE-2148-A97B-F0C2CDE8ACB5}"/>
              </a:ext>
            </a:extLst>
          </p:cNvPr>
          <p:cNvSpPr/>
          <p:nvPr/>
        </p:nvSpPr>
        <p:spPr>
          <a:xfrm>
            <a:off x="9459967"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a:extLst>
              <a:ext uri="{FF2B5EF4-FFF2-40B4-BE49-F238E27FC236}">
                <a16:creationId xmlns="" xmlns:a16="http://schemas.microsoft.com/office/drawing/2014/main" id="{F0F0077D-31B7-A34C-8A6D-7E4555968A25}"/>
              </a:ext>
            </a:extLst>
          </p:cNvPr>
          <p:cNvSpPr/>
          <p:nvPr/>
        </p:nvSpPr>
        <p:spPr>
          <a:xfrm>
            <a:off x="9728496"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 xmlns:a16="http://schemas.microsoft.com/office/drawing/2014/main" id="{5F01E8EA-1EFE-A34E-BF85-27B84E3B851E}"/>
              </a:ext>
            </a:extLst>
          </p:cNvPr>
          <p:cNvSpPr/>
          <p:nvPr/>
        </p:nvSpPr>
        <p:spPr>
          <a:xfrm>
            <a:off x="9974410"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a:extLst>
              <a:ext uri="{FF2B5EF4-FFF2-40B4-BE49-F238E27FC236}">
                <a16:creationId xmlns="" xmlns:a16="http://schemas.microsoft.com/office/drawing/2014/main" id="{E04DC52B-C5D6-CD4C-BAEF-CFCAEC8D3E0E}"/>
              </a:ext>
            </a:extLst>
          </p:cNvPr>
          <p:cNvSpPr/>
          <p:nvPr/>
        </p:nvSpPr>
        <p:spPr>
          <a:xfrm>
            <a:off x="10176804"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a:extLst>
              <a:ext uri="{FF2B5EF4-FFF2-40B4-BE49-F238E27FC236}">
                <a16:creationId xmlns="" xmlns:a16="http://schemas.microsoft.com/office/drawing/2014/main" id="{032212AE-C7B0-E64B-BC83-521A97A8CCFD}"/>
              </a:ext>
            </a:extLst>
          </p:cNvPr>
          <p:cNvSpPr/>
          <p:nvPr/>
        </p:nvSpPr>
        <p:spPr>
          <a:xfrm>
            <a:off x="830448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a:extLst>
              <a:ext uri="{FF2B5EF4-FFF2-40B4-BE49-F238E27FC236}">
                <a16:creationId xmlns="" xmlns:a16="http://schemas.microsoft.com/office/drawing/2014/main" id="{D1EF4255-1195-CE41-89F5-620B74732E1A}"/>
              </a:ext>
            </a:extLst>
          </p:cNvPr>
          <p:cNvSpPr/>
          <p:nvPr/>
        </p:nvSpPr>
        <p:spPr>
          <a:xfrm>
            <a:off x="855040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 xmlns:a16="http://schemas.microsoft.com/office/drawing/2014/main" id="{CF6CC332-73F8-534F-8958-EF189D39B01C}"/>
              </a:ext>
            </a:extLst>
          </p:cNvPr>
          <p:cNvSpPr/>
          <p:nvPr/>
        </p:nvSpPr>
        <p:spPr>
          <a:xfrm>
            <a:off x="875279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 xmlns:a16="http://schemas.microsoft.com/office/drawing/2014/main" id="{CA3E81BE-8F53-584A-BD48-8CE7FC2F51FD}"/>
              </a:ext>
            </a:extLst>
          </p:cNvPr>
          <p:cNvSpPr/>
          <p:nvPr/>
        </p:nvSpPr>
        <p:spPr>
          <a:xfrm>
            <a:off x="899250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 xmlns:a16="http://schemas.microsoft.com/office/drawing/2014/main" id="{B448F819-3FA1-684C-95A0-C710058F4DDB}"/>
              </a:ext>
            </a:extLst>
          </p:cNvPr>
          <p:cNvSpPr/>
          <p:nvPr/>
        </p:nvSpPr>
        <p:spPr>
          <a:xfrm>
            <a:off x="923842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2">
            <a:extLst>
              <a:ext uri="{FF2B5EF4-FFF2-40B4-BE49-F238E27FC236}">
                <a16:creationId xmlns="" xmlns:a16="http://schemas.microsoft.com/office/drawing/2014/main" id="{ABB6F01D-6998-5248-82AD-0FE1CA206379}"/>
              </a:ext>
            </a:extLst>
          </p:cNvPr>
          <p:cNvSpPr/>
          <p:nvPr/>
        </p:nvSpPr>
        <p:spPr>
          <a:xfrm>
            <a:off x="944081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a:extLst>
              <a:ext uri="{FF2B5EF4-FFF2-40B4-BE49-F238E27FC236}">
                <a16:creationId xmlns="" xmlns:a16="http://schemas.microsoft.com/office/drawing/2014/main" id="{2CF84C27-5F8F-7C4B-8F14-D129DFB5D938}"/>
              </a:ext>
            </a:extLst>
          </p:cNvPr>
          <p:cNvSpPr/>
          <p:nvPr/>
        </p:nvSpPr>
        <p:spPr>
          <a:xfrm>
            <a:off x="9699529"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 xmlns:a16="http://schemas.microsoft.com/office/drawing/2014/main" id="{26A0740A-F7C3-3C4A-B508-0335704548BB}"/>
              </a:ext>
            </a:extLst>
          </p:cNvPr>
          <p:cNvSpPr/>
          <p:nvPr/>
        </p:nvSpPr>
        <p:spPr>
          <a:xfrm>
            <a:off x="9945443"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 xmlns:a16="http://schemas.microsoft.com/office/drawing/2014/main" id="{7DD98822-2909-E04F-A0C2-D9C90166BC4E}"/>
              </a:ext>
            </a:extLst>
          </p:cNvPr>
          <p:cNvSpPr/>
          <p:nvPr/>
        </p:nvSpPr>
        <p:spPr>
          <a:xfrm>
            <a:off x="10147837"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 xmlns:a16="http://schemas.microsoft.com/office/drawing/2014/main" id="{0C379D9E-078D-E841-AB54-F08BADEA7E02}"/>
              </a:ext>
            </a:extLst>
          </p:cNvPr>
          <p:cNvSpPr/>
          <p:nvPr/>
        </p:nvSpPr>
        <p:spPr>
          <a:xfrm>
            <a:off x="8173470" y="4443634"/>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3A0A6AA0-4561-C848-A2B3-BD8B71732940}"/>
              </a:ext>
            </a:extLst>
          </p:cNvPr>
          <p:cNvSpPr/>
          <p:nvPr/>
        </p:nvSpPr>
        <p:spPr>
          <a:xfrm>
            <a:off x="10270974" y="4422088"/>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843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spTree>
    <p:extLst>
      <p:ext uri="{BB962C8B-B14F-4D97-AF65-F5344CB8AC3E}">
        <p14:creationId xmlns:p14="http://schemas.microsoft.com/office/powerpoint/2010/main" val="341087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err="1">
                <a:solidFill>
                  <a:srgbClr val="FF3860"/>
                </a:solidFill>
              </a:rPr>
              <a:t>Astrobee</a:t>
            </a:r>
            <a:r>
              <a:rPr lang="en-GB" sz="2200" dirty="0">
                <a:solidFill>
                  <a:srgbClr val="FF3860"/>
                </a:solidFill>
              </a:rPr>
              <a:t> is incorrect – when counting on, you do not count the number you are starting from. So, you would say 13, 14, 15, 16, 17, 18. The answer is 18.</a:t>
            </a: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pic>
        <p:nvPicPr>
          <p:cNvPr id="20" name="Picture 19">
            <a:extLst>
              <a:ext uri="{FF2B5EF4-FFF2-40B4-BE49-F238E27FC236}">
                <a16:creationId xmlns="" xmlns:a16="http://schemas.microsoft.com/office/drawing/2014/main" id="{CC40F88E-ED8A-D54F-B057-0891CA312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sp>
        <p:nvSpPr>
          <p:cNvPr id="21" name="Oval 20">
            <a:extLst>
              <a:ext uri="{FF2B5EF4-FFF2-40B4-BE49-F238E27FC236}">
                <a16:creationId xmlns="" xmlns:a16="http://schemas.microsoft.com/office/drawing/2014/main" id="{4B3E22CD-BB78-A443-AAD4-774282911779}"/>
              </a:ext>
            </a:extLst>
          </p:cNvPr>
          <p:cNvSpPr/>
          <p:nvPr/>
        </p:nvSpPr>
        <p:spPr>
          <a:xfrm>
            <a:off x="9588662" y="3330362"/>
            <a:ext cx="313376" cy="313376"/>
          </a:xfrm>
          <a:prstGeom prst="ellipse">
            <a:avLst/>
          </a:prstGeom>
          <a:noFill/>
          <a:ln w="38100">
            <a:solidFill>
              <a:srgbClr val="327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E033B541-BD65-D643-B133-ABBF54F4FE02}"/>
              </a:ext>
            </a:extLst>
          </p:cNvPr>
          <p:cNvSpPr/>
          <p:nvPr/>
        </p:nvSpPr>
        <p:spPr>
          <a:xfrm>
            <a:off x="10982037" y="33303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rved Down Arrow 22">
            <a:extLst>
              <a:ext uri="{FF2B5EF4-FFF2-40B4-BE49-F238E27FC236}">
                <a16:creationId xmlns="" xmlns:a16="http://schemas.microsoft.com/office/drawing/2014/main" id="{8235C1BE-D14D-6940-BA71-4EF206240D44}"/>
              </a:ext>
            </a:extLst>
          </p:cNvPr>
          <p:cNvSpPr/>
          <p:nvPr/>
        </p:nvSpPr>
        <p:spPr>
          <a:xfrm>
            <a:off x="9710159"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 xmlns:a16="http://schemas.microsoft.com/office/drawing/2014/main" id="{C702C883-C5C0-5D4D-B3C1-083FBAF41682}"/>
              </a:ext>
            </a:extLst>
          </p:cNvPr>
          <p:cNvSpPr/>
          <p:nvPr/>
        </p:nvSpPr>
        <p:spPr>
          <a:xfrm>
            <a:off x="9956073"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 xmlns:a16="http://schemas.microsoft.com/office/drawing/2014/main" id="{592984B6-54A6-B846-A44E-0CD593E318D8}"/>
              </a:ext>
            </a:extLst>
          </p:cNvPr>
          <p:cNvSpPr/>
          <p:nvPr/>
        </p:nvSpPr>
        <p:spPr>
          <a:xfrm>
            <a:off x="10158467"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Down Arrow 26">
            <a:extLst>
              <a:ext uri="{FF2B5EF4-FFF2-40B4-BE49-F238E27FC236}">
                <a16:creationId xmlns="" xmlns:a16="http://schemas.microsoft.com/office/drawing/2014/main" id="{D8BB5140-969D-2942-AC1E-B23FA7826C81}"/>
              </a:ext>
            </a:extLst>
          </p:cNvPr>
          <p:cNvSpPr/>
          <p:nvPr/>
        </p:nvSpPr>
        <p:spPr>
          <a:xfrm>
            <a:off x="10426996"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 xmlns:a16="http://schemas.microsoft.com/office/drawing/2014/main" id="{0EC3DF0B-7A31-544C-9B5C-16E9CF5A9127}"/>
              </a:ext>
            </a:extLst>
          </p:cNvPr>
          <p:cNvSpPr/>
          <p:nvPr/>
        </p:nvSpPr>
        <p:spPr>
          <a:xfrm>
            <a:off x="10672910"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 xmlns:a16="http://schemas.microsoft.com/office/drawing/2014/main" id="{5638D9F3-56F4-F840-AF48-29F8F1AA0582}"/>
              </a:ext>
            </a:extLst>
          </p:cNvPr>
          <p:cNvSpPr/>
          <p:nvPr/>
        </p:nvSpPr>
        <p:spPr>
          <a:xfrm>
            <a:off x="10875304"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267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Tree>
    <p:extLst>
      <p:ext uri="{BB962C8B-B14F-4D97-AF65-F5344CB8AC3E}">
        <p14:creationId xmlns:p14="http://schemas.microsoft.com/office/powerpoint/2010/main" val="146804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2734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 xmlns:a16="http://schemas.microsoft.com/office/drawing/2014/main"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 xmlns:a16="http://schemas.microsoft.com/office/drawing/2014/main"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43392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 xmlns:a16="http://schemas.microsoft.com/office/drawing/2014/main"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 xmlns:a16="http://schemas.microsoft.com/office/drawing/2014/main"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 xmlns:a16="http://schemas.microsoft.com/office/drawing/2014/main"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 xmlns:a16="http://schemas.microsoft.com/office/drawing/2014/main"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 xmlns:a16="http://schemas.microsoft.com/office/drawing/2014/main"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 xmlns:a16="http://schemas.microsoft.com/office/drawing/2014/main"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 xmlns:a16="http://schemas.microsoft.com/office/drawing/2014/main"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 xmlns:a16="http://schemas.microsoft.com/office/drawing/2014/main"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 xmlns:a16="http://schemas.microsoft.com/office/drawing/2014/main"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 xmlns:a16="http://schemas.microsoft.com/office/drawing/2014/main"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 xmlns:a16="http://schemas.microsoft.com/office/drawing/2014/main"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 xmlns:a16="http://schemas.microsoft.com/office/drawing/2014/main"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 xmlns:a16="http://schemas.microsoft.com/office/drawing/2014/main"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 xmlns:a16="http://schemas.microsoft.com/office/drawing/2014/main"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 xmlns:a16="http://schemas.microsoft.com/office/drawing/2014/main"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 xmlns:a16="http://schemas.microsoft.com/office/drawing/2014/main"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 xmlns:a16="http://schemas.microsoft.com/office/drawing/2014/main"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81975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8382</TotalTime>
  <Words>3576</Words>
  <Application>Microsoft Office PowerPoint</Application>
  <PresentationFormat>Custom</PresentationFormat>
  <Paragraphs>1111</Paragraphs>
  <Slides>68</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Lato Light</vt:lpstr>
      <vt:lpstr>Muli</vt:lpstr>
      <vt:lpstr>Lato</vt:lpstr>
      <vt:lpstr>Wingdings</vt:lpstr>
      <vt:lpstr>OpenDyslexicAlta</vt:lpstr>
      <vt:lpstr>Calibri</vt:lpstr>
      <vt:lpstr>Office Theme</vt:lpstr>
      <vt:lpstr>PowerPoint Presentation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268</cp:revision>
  <cp:lastPrinted>2019-06-17T16:19:05Z</cp:lastPrinted>
  <dcterms:created xsi:type="dcterms:W3CDTF">2018-08-06T08:16:18Z</dcterms:created>
  <dcterms:modified xsi:type="dcterms:W3CDTF">2021-03-15T09:58:21Z</dcterms:modified>
</cp:coreProperties>
</file>