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0"/>
  </p:notesMasterIdLst>
  <p:handoutMasterIdLst>
    <p:handoutMasterId r:id="rId61"/>
  </p:handoutMasterIdLst>
  <p:sldIdLst>
    <p:sldId id="320" r:id="rId2"/>
    <p:sldId id="321" r:id="rId3"/>
    <p:sldId id="346" r:id="rId4"/>
    <p:sldId id="396" r:id="rId5"/>
    <p:sldId id="397" r:id="rId6"/>
    <p:sldId id="398" r:id="rId7"/>
    <p:sldId id="399" r:id="rId8"/>
    <p:sldId id="400" r:id="rId9"/>
    <p:sldId id="401" r:id="rId10"/>
    <p:sldId id="417" r:id="rId11"/>
    <p:sldId id="416" r:id="rId12"/>
    <p:sldId id="418" r:id="rId13"/>
    <p:sldId id="419" r:id="rId14"/>
    <p:sldId id="420" r:id="rId15"/>
    <p:sldId id="421" r:id="rId16"/>
    <p:sldId id="422" r:id="rId17"/>
    <p:sldId id="441" r:id="rId18"/>
    <p:sldId id="442" r:id="rId19"/>
    <p:sldId id="439" r:id="rId20"/>
    <p:sldId id="440" r:id="rId21"/>
    <p:sldId id="437" r:id="rId22"/>
    <p:sldId id="448" r:id="rId23"/>
    <p:sldId id="436" r:id="rId24"/>
    <p:sldId id="449" r:id="rId25"/>
    <p:sldId id="433" r:id="rId26"/>
    <p:sldId id="434" r:id="rId27"/>
    <p:sldId id="431" r:id="rId28"/>
    <p:sldId id="432" r:id="rId29"/>
    <p:sldId id="451" r:id="rId30"/>
    <p:sldId id="452" r:id="rId31"/>
    <p:sldId id="428" r:id="rId32"/>
    <p:sldId id="450" r:id="rId33"/>
    <p:sldId id="426" r:id="rId34"/>
    <p:sldId id="454" r:id="rId35"/>
    <p:sldId id="423" r:id="rId36"/>
    <p:sldId id="424" r:id="rId37"/>
    <p:sldId id="443" r:id="rId38"/>
    <p:sldId id="405" r:id="rId39"/>
    <p:sldId id="406" r:id="rId40"/>
    <p:sldId id="407" r:id="rId41"/>
    <p:sldId id="408" r:id="rId42"/>
    <p:sldId id="382" r:id="rId43"/>
    <p:sldId id="402" r:id="rId44"/>
    <p:sldId id="403" r:id="rId45"/>
    <p:sldId id="404" r:id="rId46"/>
    <p:sldId id="411" r:id="rId47"/>
    <p:sldId id="415" r:id="rId48"/>
    <p:sldId id="413" r:id="rId49"/>
    <p:sldId id="414" r:id="rId50"/>
    <p:sldId id="384" r:id="rId51"/>
    <p:sldId id="409" r:id="rId52"/>
    <p:sldId id="394" r:id="rId53"/>
    <p:sldId id="445" r:id="rId54"/>
    <p:sldId id="446" r:id="rId55"/>
    <p:sldId id="447" r:id="rId56"/>
    <p:sldId id="372" r:id="rId57"/>
    <p:sldId id="444" r:id="rId58"/>
    <p:sldId id="395" r:id="rId59"/>
  </p:sldIdLst>
  <p:sldSz cx="12192000" cy="6858000"/>
  <p:notesSz cx="6858000" cy="9144000"/>
  <p:embeddedFontLst>
    <p:embeddedFont>
      <p:font typeface="OpenDyslexicAlta" panose="00000500000000000000" pitchFamily="2" charset="0"/>
      <p:regular r:id="rId62"/>
      <p:bold r:id="rId63"/>
      <p:italic r:id="rId64"/>
      <p:boldItalic r:id="rId65"/>
    </p:embeddedFont>
    <p:embeddedFont>
      <p:font typeface="Muli" panose="020B0604020202020204" charset="0"/>
      <p:regular r:id="rId66"/>
      <p:bold r:id="rId67"/>
      <p:italic r:id="rId68"/>
      <p:boldItalic r:id="rId69"/>
    </p:embeddedFont>
    <p:embeddedFont>
      <p:font typeface="Calibri" panose="020F0502020204030204" pitchFamily="34" charset="0"/>
      <p:regular r:id="rId70"/>
      <p:bold r:id="rId71"/>
      <p:italic r:id="rId72"/>
      <p:boldItalic r:id="rId73"/>
    </p:embeddedFont>
    <p:embeddedFont>
      <p:font typeface="Lato Light" panose="020F0302020204030203" pitchFamily="34" charset="0"/>
      <p:regular r:id="rId74"/>
    </p:embeddedFont>
    <p:embeddedFont>
      <p:font typeface="Lato" panose="020F0502020204030203" pitchFamily="34" charset="0"/>
      <p:regular r:id="rId75"/>
      <p:bold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3273DC"/>
    <a:srgbClr val="7957D5"/>
    <a:srgbClr val="209CEE"/>
    <a:srgbClr val="23D160"/>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7483" autoAdjust="0"/>
  </p:normalViewPr>
  <p:slideViewPr>
    <p:cSldViewPr snapToGrid="0" snapToObjects="1">
      <p:cViewPr varScale="1">
        <p:scale>
          <a:sx n="60" d="100"/>
          <a:sy n="60" d="100"/>
        </p:scale>
        <p:origin x="-522" y="-90"/>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974441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99467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174464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16142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594752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207922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453305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31714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415307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87291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32192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339504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505167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396715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459977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916525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3245449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4075876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2922613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744128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1856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117540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583723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3168420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271864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612702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793890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 for further practice.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2400287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1883087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1250716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3680756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221782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910098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49903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2256860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660031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1630044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1630745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33030080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2511944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1828383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3692088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51</a:t>
            </a:fld>
            <a:endParaRPr lang="en-GB"/>
          </a:p>
        </p:txBody>
      </p:sp>
    </p:spTree>
    <p:extLst>
      <p:ext uri="{BB962C8B-B14F-4D97-AF65-F5344CB8AC3E}">
        <p14:creationId xmlns:p14="http://schemas.microsoft.com/office/powerpoint/2010/main" val="303283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336293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52</a:t>
            </a:fld>
            <a:endParaRPr lang="en-GB"/>
          </a:p>
        </p:txBody>
      </p:sp>
    </p:spTree>
    <p:extLst>
      <p:ext uri="{BB962C8B-B14F-4D97-AF65-F5344CB8AC3E}">
        <p14:creationId xmlns:p14="http://schemas.microsoft.com/office/powerpoint/2010/main" val="19961654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53</a:t>
            </a:fld>
            <a:endParaRPr lang="en-GB"/>
          </a:p>
        </p:txBody>
      </p:sp>
    </p:spTree>
    <p:extLst>
      <p:ext uri="{BB962C8B-B14F-4D97-AF65-F5344CB8AC3E}">
        <p14:creationId xmlns:p14="http://schemas.microsoft.com/office/powerpoint/2010/main" val="27211009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54</a:t>
            </a:fld>
            <a:endParaRPr lang="en-GB"/>
          </a:p>
        </p:txBody>
      </p:sp>
    </p:spTree>
    <p:extLst>
      <p:ext uri="{BB962C8B-B14F-4D97-AF65-F5344CB8AC3E}">
        <p14:creationId xmlns:p14="http://schemas.microsoft.com/office/powerpoint/2010/main" val="4053638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55</a:t>
            </a:fld>
            <a:endParaRPr lang="en-GB"/>
          </a:p>
        </p:txBody>
      </p:sp>
    </p:spTree>
    <p:extLst>
      <p:ext uri="{BB962C8B-B14F-4D97-AF65-F5344CB8AC3E}">
        <p14:creationId xmlns:p14="http://schemas.microsoft.com/office/powerpoint/2010/main" val="3464028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56</a:t>
            </a:fld>
            <a:endParaRPr lang="en-GB"/>
          </a:p>
        </p:txBody>
      </p:sp>
    </p:spTree>
    <p:extLst>
      <p:ext uri="{BB962C8B-B14F-4D97-AF65-F5344CB8AC3E}">
        <p14:creationId xmlns:p14="http://schemas.microsoft.com/office/powerpoint/2010/main" val="27549551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2358589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95825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83256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3051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811870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Muli" pitchFamily="2" charset="77"/>
              </a:defRPr>
            </a:lvl1pPr>
          </a:lstStyle>
          <a:p>
            <a:r>
              <a:rPr lang="en-GB"/>
              <a:t>10/07/2019</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Muli" pitchFamily="2" charset="77"/>
              </a:defRPr>
            </a:lvl1pPr>
          </a:lstStyle>
          <a:p>
            <a:r>
              <a:rPr lang="en-GB"/>
              <a:t>10/07/2019</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0.tiff"/><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8.png"/><Relationship Id="rId7"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1.tiff"/></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21.tif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92500"/>
          </a:bodyPr>
          <a:lstStyle/>
          <a:p>
            <a:r>
              <a:rPr lang="en-GB" dirty="0" smtClean="0"/>
              <a:t>Year 1</a:t>
            </a:r>
          </a:p>
          <a:p>
            <a:r>
              <a:rPr lang="en-GB" dirty="0" smtClean="0"/>
              <a:t>Term </a:t>
            </a:r>
            <a:r>
              <a:rPr lang="en-GB" dirty="0"/>
              <a:t>2 - Block 1 - Place Value (Within 20) - Lesson 1 </a:t>
            </a:r>
          </a:p>
          <a:p>
            <a:r>
              <a:rPr lang="en-GB" dirty="0" smtClean="0"/>
              <a:t>To </a:t>
            </a:r>
            <a:r>
              <a:rPr lang="en-GB" dirty="0"/>
              <a:t>be able to count and write numbers up to 20</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smtClean="0"/>
              <a:t>Place </a:t>
            </a:r>
            <a:r>
              <a:rPr lang="en-GB" dirty="0"/>
              <a:t>Value (Within 20)</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smtClean="0"/>
              <a:t>2</a:t>
            </a:r>
            <a:endParaRPr lang="en-US" dirty="0"/>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5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QPYLWAG</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spTree>
    <p:extLst>
      <p:ext uri="{BB962C8B-B14F-4D97-AF65-F5344CB8AC3E}">
        <p14:creationId xmlns:p14="http://schemas.microsoft.com/office/powerpoint/2010/main" val="3972336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 xmlns:a16="http://schemas.microsoft.com/office/drawing/2014/main"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7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 xmlns:a16="http://schemas.microsoft.com/office/drawing/2014/main"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FBEB3DE-FA95-BA4D-BEC7-9BD562101BD9}"/>
              </a:ext>
            </a:extLst>
          </p:cNvPr>
          <p:cNvCxnSpPr>
            <a:cxnSpLocks/>
          </p:cNvCxnSpPr>
          <p:nvPr/>
        </p:nvCxnSpPr>
        <p:spPr>
          <a:xfrm>
            <a:off x="1690255" y="4073236"/>
            <a:ext cx="6040581" cy="2103727"/>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30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 xmlns:a16="http://schemas.microsoft.com/office/drawing/2014/main"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FBEB3DE-FA95-BA4D-BEC7-9BD562101BD9}"/>
              </a:ext>
            </a:extLst>
          </p:cNvPr>
          <p:cNvCxnSpPr>
            <a:cxnSpLocks/>
          </p:cNvCxnSpPr>
          <p:nvPr/>
        </p:nvCxnSpPr>
        <p:spPr>
          <a:xfrm>
            <a:off x="1690255" y="4073236"/>
            <a:ext cx="6040581" cy="2103727"/>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1574B46B-626A-734F-8911-DB81012CC65C}"/>
              </a:ext>
            </a:extLst>
          </p:cNvPr>
          <p:cNvCxnSpPr>
            <a:cxnSpLocks/>
          </p:cNvCxnSpPr>
          <p:nvPr/>
        </p:nvCxnSpPr>
        <p:spPr>
          <a:xfrm flipV="1">
            <a:off x="1690255" y="4272863"/>
            <a:ext cx="6838307" cy="93644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97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7</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49444" y="3811242"/>
            <a:ext cx="830677" cy="707886"/>
          </a:xfrm>
          <a:prstGeom prst="rect">
            <a:avLst/>
          </a:prstGeom>
        </p:spPr>
        <p:txBody>
          <a:bodyPr wrap="none">
            <a:spAutoFit/>
          </a:bodyPr>
          <a:lstStyle/>
          <a:p>
            <a:pPr algn="ctr"/>
            <a:r>
              <a:rPr lang="en-US" sz="4000" dirty="0">
                <a:latin typeface="OpenDyslexicAlta" pitchFamily="2" charset="77"/>
              </a:rPr>
              <a:t>14</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78918" y="4877987"/>
            <a:ext cx="532518" cy="707886"/>
          </a:xfrm>
          <a:prstGeom prst="rect">
            <a:avLst/>
          </a:prstGeom>
        </p:spPr>
        <p:txBody>
          <a:bodyPr wrap="none">
            <a:spAutoFit/>
          </a:bodyPr>
          <a:lstStyle/>
          <a:p>
            <a:pPr algn="ctr"/>
            <a:r>
              <a:rPr lang="en-US" sz="4000" dirty="0">
                <a:latin typeface="OpenDyslexicAlta" pitchFamily="2" charset="77"/>
              </a:rPr>
              <a:t>4</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649444" y="5948523"/>
            <a:ext cx="830677" cy="707886"/>
          </a:xfrm>
          <a:prstGeom prst="rect">
            <a:avLst/>
          </a:prstGeom>
        </p:spPr>
        <p:txBody>
          <a:bodyPr wrap="none">
            <a:spAutoFit/>
          </a:bodyPr>
          <a:lstStyle/>
          <a:p>
            <a:pPr algn="ctr"/>
            <a:r>
              <a:rPr lang="en-US" sz="4000" dirty="0">
                <a:latin typeface="OpenDyslexicAlta" pitchFamily="2" charset="77"/>
              </a:rPr>
              <a:t>20</a:t>
            </a:r>
          </a:p>
        </p:txBody>
      </p:sp>
      <p:pic>
        <p:nvPicPr>
          <p:cNvPr id="16" name="Picture 15">
            <a:extLst>
              <a:ext uri="{FF2B5EF4-FFF2-40B4-BE49-F238E27FC236}">
                <a16:creationId xmlns=""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7" y="1627129"/>
            <a:ext cx="1442478" cy="2925747"/>
          </a:xfrm>
          <a:prstGeom prst="rect">
            <a:avLst/>
          </a:prstGeom>
        </p:spPr>
      </p:pic>
      <p:pic>
        <p:nvPicPr>
          <p:cNvPr id="17" name="Picture 16">
            <a:extLst>
              <a:ext uri="{FF2B5EF4-FFF2-40B4-BE49-F238E27FC236}">
                <a16:creationId xmlns="" xmlns:a16="http://schemas.microsoft.com/office/drawing/2014/main" id="{E8724C20-CBE9-2A41-A356-A5D3CD049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9270198" y="2088750"/>
            <a:ext cx="1442478" cy="2925747"/>
          </a:xfrm>
          <a:prstGeom prst="rect">
            <a:avLst/>
          </a:prstGeom>
        </p:spPr>
      </p:pic>
      <p:pic>
        <p:nvPicPr>
          <p:cNvPr id="5" name="Picture 4">
            <a:extLst>
              <a:ext uri="{FF2B5EF4-FFF2-40B4-BE49-F238E27FC236}">
                <a16:creationId xmlns="" xmlns:a16="http://schemas.microsoft.com/office/drawing/2014/main" id="{7D58F9BB-FF2B-154E-816A-84B21DA275FD}"/>
              </a:ext>
            </a:extLst>
          </p:cNvPr>
          <p:cNvPicPr>
            <a:picLocks noChangeAspect="1"/>
          </p:cNvPicPr>
          <p:nvPr/>
        </p:nvPicPr>
        <p:blipFill>
          <a:blip r:embed="rId4"/>
          <a:stretch>
            <a:fillRect/>
          </a:stretch>
        </p:blipFill>
        <p:spPr>
          <a:xfrm>
            <a:off x="7924801" y="5782768"/>
            <a:ext cx="3852208" cy="788389"/>
          </a:xfrm>
          <a:prstGeom prst="rect">
            <a:avLst/>
          </a:prstGeom>
        </p:spPr>
      </p:pic>
      <p:pic>
        <p:nvPicPr>
          <p:cNvPr id="106" name="Picture 105">
            <a:extLst>
              <a:ext uri="{FF2B5EF4-FFF2-40B4-BE49-F238E27FC236}">
                <a16:creationId xmlns="" xmlns:a16="http://schemas.microsoft.com/office/drawing/2014/main" id="{55464296-4150-C44E-A9B6-BBF12706F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6674" y="4602502"/>
            <a:ext cx="2249353" cy="1080000"/>
          </a:xfrm>
          <a:prstGeom prst="rect">
            <a:avLst/>
          </a:prstGeom>
        </p:spPr>
      </p:pic>
      <p:pic>
        <p:nvPicPr>
          <p:cNvPr id="107" name="Picture 106">
            <a:extLst>
              <a:ext uri="{FF2B5EF4-FFF2-40B4-BE49-F238E27FC236}">
                <a16:creationId xmlns="" xmlns:a16="http://schemas.microsoft.com/office/drawing/2014/main" id="{4E3EF84D-9798-E144-A11A-5F45B1134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901" y="3779124"/>
            <a:ext cx="830678" cy="858368"/>
          </a:xfrm>
          <a:prstGeom prst="rect">
            <a:avLst/>
          </a:prstGeom>
        </p:spPr>
      </p:pic>
      <p:pic>
        <p:nvPicPr>
          <p:cNvPr id="108" name="Picture 107">
            <a:extLst>
              <a:ext uri="{FF2B5EF4-FFF2-40B4-BE49-F238E27FC236}">
                <a16:creationId xmlns="" xmlns:a16="http://schemas.microsoft.com/office/drawing/2014/main" id="{F525AFCC-B2B0-6447-8578-0CFF4E46B6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2013" y="3778386"/>
            <a:ext cx="830678" cy="858368"/>
          </a:xfrm>
          <a:prstGeom prst="rect">
            <a:avLst/>
          </a:prstGeom>
        </p:spPr>
      </p:pic>
      <p:pic>
        <p:nvPicPr>
          <p:cNvPr id="109" name="Picture 108">
            <a:extLst>
              <a:ext uri="{FF2B5EF4-FFF2-40B4-BE49-F238E27FC236}">
                <a16:creationId xmlns="" xmlns:a16="http://schemas.microsoft.com/office/drawing/2014/main" id="{A0A84FD0-A8C8-014F-AA36-AE3ECCDB2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293" y="3779124"/>
            <a:ext cx="830678" cy="858368"/>
          </a:xfrm>
          <a:prstGeom prst="rect">
            <a:avLst/>
          </a:prstGeom>
        </p:spPr>
      </p:pic>
      <p:pic>
        <p:nvPicPr>
          <p:cNvPr id="110" name="Picture 109">
            <a:extLst>
              <a:ext uri="{FF2B5EF4-FFF2-40B4-BE49-F238E27FC236}">
                <a16:creationId xmlns="" xmlns:a16="http://schemas.microsoft.com/office/drawing/2014/main" id="{F55E728A-ADF7-514B-BCA0-4E297387D4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48405" y="3778386"/>
            <a:ext cx="830678" cy="858368"/>
          </a:xfrm>
          <a:prstGeom prst="rect">
            <a:avLst/>
          </a:prstGeom>
        </p:spPr>
      </p:pic>
      <p:cxnSp>
        <p:nvCxnSpPr>
          <p:cNvPr id="111" name="Straight Connector 110">
            <a:extLst>
              <a:ext uri="{FF2B5EF4-FFF2-40B4-BE49-F238E27FC236}">
                <a16:creationId xmlns="" xmlns:a16="http://schemas.microsoft.com/office/drawing/2014/main" id="{305CE9A9-6F7C-DA41-ADD4-2038B8DED5F9}"/>
              </a:ext>
            </a:extLst>
          </p:cNvPr>
          <p:cNvCxnSpPr>
            <a:cxnSpLocks/>
          </p:cNvCxnSpPr>
          <p:nvPr/>
        </p:nvCxnSpPr>
        <p:spPr>
          <a:xfrm>
            <a:off x="1455274" y="3191435"/>
            <a:ext cx="7433627" cy="2017874"/>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FBEB3DE-FA95-BA4D-BEC7-9BD562101BD9}"/>
              </a:ext>
            </a:extLst>
          </p:cNvPr>
          <p:cNvCxnSpPr>
            <a:cxnSpLocks/>
          </p:cNvCxnSpPr>
          <p:nvPr/>
        </p:nvCxnSpPr>
        <p:spPr>
          <a:xfrm>
            <a:off x="1690255" y="4073236"/>
            <a:ext cx="6040581" cy="2103727"/>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1574B46B-626A-734F-8911-DB81012CC65C}"/>
              </a:ext>
            </a:extLst>
          </p:cNvPr>
          <p:cNvCxnSpPr>
            <a:cxnSpLocks/>
          </p:cNvCxnSpPr>
          <p:nvPr/>
        </p:nvCxnSpPr>
        <p:spPr>
          <a:xfrm flipV="1">
            <a:off x="1690255" y="4272863"/>
            <a:ext cx="6838307" cy="93644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AA25E94B-85BF-3F4F-9FDD-30EEFB97C4D5}"/>
              </a:ext>
            </a:extLst>
          </p:cNvPr>
          <p:cNvCxnSpPr>
            <a:cxnSpLocks/>
          </p:cNvCxnSpPr>
          <p:nvPr/>
        </p:nvCxnSpPr>
        <p:spPr>
          <a:xfrm flipV="1">
            <a:off x="1690255" y="3191435"/>
            <a:ext cx="6838307" cy="298552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2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69F15D00-898F-094B-8C70-F9A402C813C4}"/>
              </a:ext>
            </a:extLst>
          </p:cNvPr>
          <p:cNvSpPr/>
          <p:nvPr/>
        </p:nvSpPr>
        <p:spPr>
          <a:xfrm>
            <a:off x="671886" y="2846254"/>
            <a:ext cx="816249" cy="707886"/>
          </a:xfrm>
          <a:prstGeom prst="rect">
            <a:avLst/>
          </a:prstGeom>
        </p:spPr>
        <p:txBody>
          <a:bodyPr wrap="none">
            <a:spAutoFit/>
          </a:bodyPr>
          <a:lstStyle/>
          <a:p>
            <a:pPr algn="ctr"/>
            <a:r>
              <a:rPr lang="en-US" sz="4000" dirty="0">
                <a:latin typeface="OpenDyslexicAlta" pitchFamily="2" charset="77"/>
              </a:rPr>
              <a:t>19</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56657" y="3811242"/>
            <a:ext cx="816250" cy="707886"/>
          </a:xfrm>
          <a:prstGeom prst="rect">
            <a:avLst/>
          </a:prstGeom>
        </p:spPr>
        <p:txBody>
          <a:bodyPr wrap="none">
            <a:spAutoFit/>
          </a:bodyPr>
          <a:lstStyle/>
          <a:p>
            <a:pPr algn="ctr"/>
            <a:r>
              <a:rPr lang="en-US" sz="4000" dirty="0">
                <a:latin typeface="OpenDyslexicAlta" pitchFamily="2" charset="77"/>
              </a:rPr>
              <a:t>10</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633045" y="4877987"/>
            <a:ext cx="824265" cy="707886"/>
          </a:xfrm>
          <a:prstGeom prst="rect">
            <a:avLst/>
          </a:prstGeom>
        </p:spPr>
        <p:txBody>
          <a:bodyPr wrap="none">
            <a:spAutoFit/>
          </a:bodyPr>
          <a:lstStyle/>
          <a:p>
            <a:pPr algn="ctr"/>
            <a:r>
              <a:rPr lang="en-US" sz="4000" dirty="0">
                <a:latin typeface="OpenDyslexicAlta" pitchFamily="2" charset="77"/>
              </a:rPr>
              <a:t>18</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674291" y="5948523"/>
            <a:ext cx="780983" cy="707886"/>
          </a:xfrm>
          <a:prstGeom prst="rect">
            <a:avLst/>
          </a:prstGeom>
        </p:spPr>
        <p:txBody>
          <a:bodyPr wrap="none">
            <a:spAutoFit/>
          </a:bodyPr>
          <a:lstStyle/>
          <a:p>
            <a:pPr algn="ctr"/>
            <a:r>
              <a:rPr lang="en-US" sz="4000" dirty="0">
                <a:latin typeface="OpenDyslexicAlta" pitchFamily="2" charset="77"/>
              </a:rPr>
              <a:t>11</a:t>
            </a:r>
          </a:p>
        </p:txBody>
      </p:sp>
      <p:pic>
        <p:nvPicPr>
          <p:cNvPr id="21" name="Picture 20">
            <a:extLst>
              <a:ext uri="{FF2B5EF4-FFF2-40B4-BE49-F238E27FC236}">
                <a16:creationId xmlns="" xmlns:a16="http://schemas.microsoft.com/office/drawing/2014/main" id="{1E2B17B4-88D7-A842-98A0-8FE3336AD9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1435" y="4528563"/>
            <a:ext cx="1871373" cy="900072"/>
          </a:xfrm>
          <a:prstGeom prst="rect">
            <a:avLst/>
          </a:prstGeom>
        </p:spPr>
      </p:pic>
      <p:pic>
        <p:nvPicPr>
          <p:cNvPr id="22" name="Picture 21">
            <a:extLst>
              <a:ext uri="{FF2B5EF4-FFF2-40B4-BE49-F238E27FC236}">
                <a16:creationId xmlns="" xmlns:a16="http://schemas.microsoft.com/office/drawing/2014/main" id="{1ED147DF-E526-2F4F-AABE-ABAE07BC32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20062" y="4530117"/>
            <a:ext cx="1871373" cy="898518"/>
          </a:xfrm>
          <a:prstGeom prst="rect">
            <a:avLst/>
          </a:prstGeom>
        </p:spPr>
      </p:pic>
      <p:pic>
        <p:nvPicPr>
          <p:cNvPr id="23" name="Picture 22">
            <a:extLst>
              <a:ext uri="{FF2B5EF4-FFF2-40B4-BE49-F238E27FC236}">
                <a16:creationId xmlns="" xmlns:a16="http://schemas.microsoft.com/office/drawing/2014/main" id="{D68CB3A0-0BF5-F843-AB0E-64C543D41AAF}"/>
              </a:ext>
            </a:extLst>
          </p:cNvPr>
          <p:cNvPicPr>
            <a:picLocks noChangeAspect="1"/>
          </p:cNvPicPr>
          <p:nvPr/>
        </p:nvPicPr>
        <p:blipFill>
          <a:blip r:embed="rId5"/>
          <a:stretch>
            <a:fillRect/>
          </a:stretch>
        </p:blipFill>
        <p:spPr>
          <a:xfrm>
            <a:off x="9055749" y="5515761"/>
            <a:ext cx="1871373" cy="1411301"/>
          </a:xfrm>
          <a:prstGeom prst="rect">
            <a:avLst/>
          </a:prstGeom>
        </p:spPr>
      </p:pic>
      <p:pic>
        <p:nvPicPr>
          <p:cNvPr id="4" name="Picture 3">
            <a:extLst>
              <a:ext uri="{FF2B5EF4-FFF2-40B4-BE49-F238E27FC236}">
                <a16:creationId xmlns="" xmlns:a16="http://schemas.microsoft.com/office/drawing/2014/main" id="{2051215F-5E05-1F4F-A88B-9A4EAB177F77}"/>
              </a:ext>
            </a:extLst>
          </p:cNvPr>
          <p:cNvPicPr>
            <a:picLocks noChangeAspect="1"/>
          </p:cNvPicPr>
          <p:nvPr/>
        </p:nvPicPr>
        <p:blipFill>
          <a:blip r:embed="rId6"/>
          <a:stretch>
            <a:fillRect/>
          </a:stretch>
        </p:blipFill>
        <p:spPr>
          <a:xfrm>
            <a:off x="7451009" y="3499184"/>
            <a:ext cx="4411799" cy="893989"/>
          </a:xfrm>
          <a:prstGeom prst="rect">
            <a:avLst/>
          </a:prstGeom>
        </p:spPr>
      </p:pic>
      <p:pic>
        <p:nvPicPr>
          <p:cNvPr id="105" name="Picture 104">
            <a:extLst>
              <a:ext uri="{FF2B5EF4-FFF2-40B4-BE49-F238E27FC236}">
                <a16:creationId xmlns="" xmlns:a16="http://schemas.microsoft.com/office/drawing/2014/main" id="{7FD60F82-103F-E741-BCC9-E8615A6DAC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8684640" y="1650270"/>
            <a:ext cx="1442478" cy="2925747"/>
          </a:xfrm>
          <a:prstGeom prst="rect">
            <a:avLst/>
          </a:prstGeom>
        </p:spPr>
      </p:pic>
      <p:pic>
        <p:nvPicPr>
          <p:cNvPr id="111" name="Picture 110">
            <a:extLst>
              <a:ext uri="{FF2B5EF4-FFF2-40B4-BE49-F238E27FC236}">
                <a16:creationId xmlns="" xmlns:a16="http://schemas.microsoft.com/office/drawing/2014/main" id="{A7EB87FB-27C8-A543-81D9-B199A80EF8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10703865" y="2846254"/>
            <a:ext cx="515250" cy="467998"/>
          </a:xfrm>
          <a:prstGeom prst="rect">
            <a:avLst/>
          </a:prstGeom>
        </p:spPr>
      </p:pic>
    </p:spTree>
    <p:extLst>
      <p:ext uri="{BB962C8B-B14F-4D97-AF65-F5344CB8AC3E}">
        <p14:creationId xmlns:p14="http://schemas.microsoft.com/office/powerpoint/2010/main" val="374514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69F15D00-898F-094B-8C70-F9A402C813C4}"/>
              </a:ext>
            </a:extLst>
          </p:cNvPr>
          <p:cNvSpPr/>
          <p:nvPr/>
        </p:nvSpPr>
        <p:spPr>
          <a:xfrm>
            <a:off x="671886" y="2846254"/>
            <a:ext cx="816249" cy="707886"/>
          </a:xfrm>
          <a:prstGeom prst="rect">
            <a:avLst/>
          </a:prstGeom>
        </p:spPr>
        <p:txBody>
          <a:bodyPr wrap="none">
            <a:spAutoFit/>
          </a:bodyPr>
          <a:lstStyle/>
          <a:p>
            <a:pPr algn="ctr"/>
            <a:r>
              <a:rPr lang="en-US" sz="4000" dirty="0">
                <a:latin typeface="OpenDyslexicAlta" pitchFamily="2" charset="77"/>
              </a:rPr>
              <a:t>19</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56657" y="3811242"/>
            <a:ext cx="816250" cy="707886"/>
          </a:xfrm>
          <a:prstGeom prst="rect">
            <a:avLst/>
          </a:prstGeom>
        </p:spPr>
        <p:txBody>
          <a:bodyPr wrap="none">
            <a:spAutoFit/>
          </a:bodyPr>
          <a:lstStyle/>
          <a:p>
            <a:pPr algn="ctr"/>
            <a:r>
              <a:rPr lang="en-US" sz="4000" dirty="0">
                <a:latin typeface="OpenDyslexicAlta" pitchFamily="2" charset="77"/>
              </a:rPr>
              <a:t>10</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633045" y="4877987"/>
            <a:ext cx="824265" cy="707886"/>
          </a:xfrm>
          <a:prstGeom prst="rect">
            <a:avLst/>
          </a:prstGeom>
        </p:spPr>
        <p:txBody>
          <a:bodyPr wrap="none">
            <a:spAutoFit/>
          </a:bodyPr>
          <a:lstStyle/>
          <a:p>
            <a:pPr algn="ctr"/>
            <a:r>
              <a:rPr lang="en-US" sz="4000" dirty="0">
                <a:latin typeface="OpenDyslexicAlta" pitchFamily="2" charset="77"/>
              </a:rPr>
              <a:t>18</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674291" y="5948523"/>
            <a:ext cx="780983" cy="707886"/>
          </a:xfrm>
          <a:prstGeom prst="rect">
            <a:avLst/>
          </a:prstGeom>
        </p:spPr>
        <p:txBody>
          <a:bodyPr wrap="none">
            <a:spAutoFit/>
          </a:bodyPr>
          <a:lstStyle/>
          <a:p>
            <a:pPr algn="ctr"/>
            <a:r>
              <a:rPr lang="en-US" sz="4000" dirty="0">
                <a:latin typeface="OpenDyslexicAlta" pitchFamily="2" charset="77"/>
              </a:rPr>
              <a:t>11</a:t>
            </a:r>
          </a:p>
        </p:txBody>
      </p:sp>
      <p:pic>
        <p:nvPicPr>
          <p:cNvPr id="16" name="Picture 15">
            <a:extLst>
              <a:ext uri="{FF2B5EF4-FFF2-40B4-BE49-F238E27FC236}">
                <a16:creationId xmlns="" xmlns:a16="http://schemas.microsoft.com/office/drawing/2014/main" id="{27D450F9-C321-A943-B602-DDA6C5BD9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8684640" y="1650270"/>
            <a:ext cx="1442478" cy="2925747"/>
          </a:xfrm>
          <a:prstGeom prst="rect">
            <a:avLst/>
          </a:prstGeom>
        </p:spPr>
      </p:pic>
      <p:pic>
        <p:nvPicPr>
          <p:cNvPr id="18" name="Picture 17">
            <a:extLst>
              <a:ext uri="{FF2B5EF4-FFF2-40B4-BE49-F238E27FC236}">
                <a16:creationId xmlns="" xmlns:a16="http://schemas.microsoft.com/office/drawing/2014/main" id="{E9C3C2D4-2569-9F45-9AE4-AC688F5FE6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0703865" y="2846254"/>
            <a:ext cx="515250" cy="467998"/>
          </a:xfrm>
          <a:prstGeom prst="rect">
            <a:avLst/>
          </a:prstGeom>
        </p:spPr>
      </p:pic>
      <p:pic>
        <p:nvPicPr>
          <p:cNvPr id="21" name="Picture 20">
            <a:extLst>
              <a:ext uri="{FF2B5EF4-FFF2-40B4-BE49-F238E27FC236}">
                <a16:creationId xmlns="" xmlns:a16="http://schemas.microsoft.com/office/drawing/2014/main" id="{1E2B17B4-88D7-A842-98A0-8FE3336AD9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91435" y="4528563"/>
            <a:ext cx="1871373" cy="900072"/>
          </a:xfrm>
          <a:prstGeom prst="rect">
            <a:avLst/>
          </a:prstGeom>
        </p:spPr>
      </p:pic>
      <p:pic>
        <p:nvPicPr>
          <p:cNvPr id="22" name="Picture 21">
            <a:extLst>
              <a:ext uri="{FF2B5EF4-FFF2-40B4-BE49-F238E27FC236}">
                <a16:creationId xmlns="" xmlns:a16="http://schemas.microsoft.com/office/drawing/2014/main" id="{1ED147DF-E526-2F4F-AABE-ABAE07BC32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20062" y="4530117"/>
            <a:ext cx="1871373" cy="898518"/>
          </a:xfrm>
          <a:prstGeom prst="rect">
            <a:avLst/>
          </a:prstGeom>
        </p:spPr>
      </p:pic>
      <p:pic>
        <p:nvPicPr>
          <p:cNvPr id="23" name="Picture 22">
            <a:extLst>
              <a:ext uri="{FF2B5EF4-FFF2-40B4-BE49-F238E27FC236}">
                <a16:creationId xmlns="" xmlns:a16="http://schemas.microsoft.com/office/drawing/2014/main" id="{D68CB3A0-0BF5-F843-AB0E-64C543D41AAF}"/>
              </a:ext>
            </a:extLst>
          </p:cNvPr>
          <p:cNvPicPr>
            <a:picLocks noChangeAspect="1"/>
          </p:cNvPicPr>
          <p:nvPr/>
        </p:nvPicPr>
        <p:blipFill>
          <a:blip r:embed="rId7"/>
          <a:stretch>
            <a:fillRect/>
          </a:stretch>
        </p:blipFill>
        <p:spPr>
          <a:xfrm>
            <a:off x="9055749" y="5515761"/>
            <a:ext cx="1871373" cy="1411301"/>
          </a:xfrm>
          <a:prstGeom prst="rect">
            <a:avLst/>
          </a:prstGeom>
        </p:spPr>
      </p:pic>
      <p:pic>
        <p:nvPicPr>
          <p:cNvPr id="4" name="Picture 3">
            <a:extLst>
              <a:ext uri="{FF2B5EF4-FFF2-40B4-BE49-F238E27FC236}">
                <a16:creationId xmlns="" xmlns:a16="http://schemas.microsoft.com/office/drawing/2014/main" id="{2051215F-5E05-1F4F-A88B-9A4EAB177F77}"/>
              </a:ext>
            </a:extLst>
          </p:cNvPr>
          <p:cNvPicPr>
            <a:picLocks noChangeAspect="1"/>
          </p:cNvPicPr>
          <p:nvPr/>
        </p:nvPicPr>
        <p:blipFill>
          <a:blip r:embed="rId8"/>
          <a:stretch>
            <a:fillRect/>
          </a:stretch>
        </p:blipFill>
        <p:spPr>
          <a:xfrm>
            <a:off x="7451009" y="3499184"/>
            <a:ext cx="4411799" cy="893989"/>
          </a:xfrm>
          <a:prstGeom prst="rect">
            <a:avLst/>
          </a:prstGeom>
        </p:spPr>
      </p:pic>
      <p:cxnSp>
        <p:nvCxnSpPr>
          <p:cNvPr id="14" name="Straight Connector 13">
            <a:extLst>
              <a:ext uri="{FF2B5EF4-FFF2-40B4-BE49-F238E27FC236}">
                <a16:creationId xmlns="" xmlns:a16="http://schemas.microsoft.com/office/drawing/2014/main" id="{29196E51-5DC3-4C4E-AAF6-6F30B7F1BFBB}"/>
              </a:ext>
            </a:extLst>
          </p:cNvPr>
          <p:cNvCxnSpPr>
            <a:cxnSpLocks/>
          </p:cNvCxnSpPr>
          <p:nvPr/>
        </p:nvCxnSpPr>
        <p:spPr>
          <a:xfrm>
            <a:off x="1698171" y="3274080"/>
            <a:ext cx="6421891" cy="179430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F228AA2E-E44C-CE44-AA21-F3A9079FD232}"/>
              </a:ext>
            </a:extLst>
          </p:cNvPr>
          <p:cNvCxnSpPr>
            <a:cxnSpLocks/>
            <a:endCxn id="23" idx="1"/>
          </p:cNvCxnSpPr>
          <p:nvPr/>
        </p:nvCxnSpPr>
        <p:spPr>
          <a:xfrm>
            <a:off x="1690255" y="4073236"/>
            <a:ext cx="7365494" cy="214817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F99E3B9-A937-3C41-BD32-C8EBFC4F6806}"/>
              </a:ext>
            </a:extLst>
          </p:cNvPr>
          <p:cNvCxnSpPr>
            <a:cxnSpLocks/>
          </p:cNvCxnSpPr>
          <p:nvPr/>
        </p:nvCxnSpPr>
        <p:spPr>
          <a:xfrm flipV="1">
            <a:off x="1488135" y="3811243"/>
            <a:ext cx="5722562" cy="125714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2162F5C-1E35-604E-A526-B67537B5E891}"/>
              </a:ext>
            </a:extLst>
          </p:cNvPr>
          <p:cNvCxnSpPr>
            <a:cxnSpLocks/>
          </p:cNvCxnSpPr>
          <p:nvPr/>
        </p:nvCxnSpPr>
        <p:spPr>
          <a:xfrm flipV="1">
            <a:off x="1488135" y="3046757"/>
            <a:ext cx="6245076" cy="3174656"/>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69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11</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eleven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4145586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11</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eleven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414858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12</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twelve</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2084261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and write numbers up to 20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count forwards using a variety of representations: concrete, pictorial, numeral and worded number sequences, exploring the numbers 11 - 20</a:t>
            </a:r>
          </a:p>
          <a:p>
            <a:pPr>
              <a:buClr>
                <a:srgbClr val="23D160"/>
              </a:buClr>
              <a:buSzPct val="85000"/>
              <a:buFont typeface="Wingdings" pitchFamily="2" charset="2"/>
              <a:buChar char="ü"/>
            </a:pPr>
            <a:r>
              <a:rPr lang="en-GB" sz="2200" dirty="0"/>
              <a:t> I can explain my reasoning when counting forwards using a variety of representations: concrete, pictorial, numeral and worded number sequences, exploring the numbers 11 - 20</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12</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twelve</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502575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267027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dirty="0">
                <a:solidFill>
                  <a:srgbClr val="FF3860"/>
                </a:solidFill>
                <a:latin typeface="OpenDyslexicAlta" pitchFamily="2" charset="77"/>
              </a:rPr>
              <a:t>13</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thirteen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119204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3705470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14</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fourteen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8040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15</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fifteen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260845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15</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fifteen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656667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16</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sixteen</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3401024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16</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sixteen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13618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
        <p:nvSpPr>
          <p:cNvPr id="42" name="Oval 41">
            <a:extLst>
              <a:ext uri="{FF2B5EF4-FFF2-40B4-BE49-F238E27FC236}">
                <a16:creationId xmlns="" xmlns:a16="http://schemas.microsoft.com/office/drawing/2014/main" id="{67C0483F-FA04-48C4-9FDF-A36507DF6654}"/>
              </a:ext>
            </a:extLst>
          </p:cNvPr>
          <p:cNvSpPr>
            <a:spLocks noChangeArrowheads="1"/>
          </p:cNvSpPr>
          <p:nvPr/>
        </p:nvSpPr>
        <p:spPr bwMode="auto">
          <a:xfrm>
            <a:off x="8403408" y="3085682"/>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216221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17" name="Picture 16">
            <a:extLst>
              <a:ext uri="{FF2B5EF4-FFF2-40B4-BE49-F238E27FC236}">
                <a16:creationId xmlns="" xmlns:a16="http://schemas.microsoft.com/office/drawing/2014/main" id="{CAE298D6-115D-9E4B-AF0E-9C2CC7221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719972"/>
            <a:ext cx="1462360" cy="2966072"/>
          </a:xfrm>
          <a:prstGeom prst="rect">
            <a:avLst/>
          </a:prstGeom>
        </p:spPr>
      </p:pic>
      <p:pic>
        <p:nvPicPr>
          <p:cNvPr id="18" name="Picture 17">
            <a:extLst>
              <a:ext uri="{FF2B5EF4-FFF2-40B4-BE49-F238E27FC236}">
                <a16:creationId xmlns="" xmlns:a16="http://schemas.microsoft.com/office/drawing/2014/main" id="{5F8B6563-60A1-9E49-9EAE-04C8038F0D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782053" y="3663007"/>
            <a:ext cx="2249353" cy="1080000"/>
          </a:xfrm>
          <a:prstGeom prst="rect">
            <a:avLst/>
          </a:prstGeom>
        </p:spPr>
      </p:pic>
      <p:pic>
        <p:nvPicPr>
          <p:cNvPr id="19" name="Picture 18">
            <a:extLst>
              <a:ext uri="{FF2B5EF4-FFF2-40B4-BE49-F238E27FC236}">
                <a16:creationId xmlns="" xmlns:a16="http://schemas.microsoft.com/office/drawing/2014/main" id="{EE6EAB89-C682-9B4B-82E0-45B6AC9ED4CD}"/>
              </a:ext>
            </a:extLst>
          </p:cNvPr>
          <p:cNvPicPr>
            <a:picLocks noChangeAspect="1"/>
          </p:cNvPicPr>
          <p:nvPr/>
        </p:nvPicPr>
        <p:blipFill>
          <a:blip r:embed="rId5"/>
          <a:stretch>
            <a:fillRect/>
          </a:stretch>
        </p:blipFill>
        <p:spPr>
          <a:xfrm>
            <a:off x="8596750" y="3081591"/>
            <a:ext cx="2982624" cy="2249354"/>
          </a:xfrm>
          <a:prstGeom prst="rect">
            <a:avLst/>
          </a:prstGeom>
        </p:spPr>
      </p:pic>
      <p:pic>
        <p:nvPicPr>
          <p:cNvPr id="26" name="Picture 25">
            <a:extLst>
              <a:ext uri="{FF2B5EF4-FFF2-40B4-BE49-F238E27FC236}">
                <a16:creationId xmlns="" xmlns:a16="http://schemas.microsoft.com/office/drawing/2014/main" id="{16E61898-D18C-B243-A52D-A9B669E791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0027" y="3123007"/>
            <a:ext cx="2160000" cy="2160000"/>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17</a:t>
            </a: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seventeen</a:t>
            </a:r>
          </a:p>
        </p:txBody>
      </p:sp>
      <p:sp>
        <p:nvSpPr>
          <p:cNvPr id="42" name="Oval 41">
            <a:extLst>
              <a:ext uri="{FF2B5EF4-FFF2-40B4-BE49-F238E27FC236}">
                <a16:creationId xmlns="" xmlns:a16="http://schemas.microsoft.com/office/drawing/2014/main" id="{B1932DFE-EAE5-4908-8569-16D95056AA68}"/>
              </a:ext>
            </a:extLst>
          </p:cNvPr>
          <p:cNvSpPr>
            <a:spLocks noChangeArrowheads="1"/>
          </p:cNvSpPr>
          <p:nvPr/>
        </p:nvSpPr>
        <p:spPr bwMode="auto">
          <a:xfrm>
            <a:off x="8392295"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Tree>
    <p:extLst>
      <p:ext uri="{BB962C8B-B14F-4D97-AF65-F5344CB8AC3E}">
        <p14:creationId xmlns:p14="http://schemas.microsoft.com/office/powerpoint/2010/main" val="1699576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3794541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18</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eighteen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080883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 xmlns:a16="http://schemas.microsoft.com/office/drawing/2014/main"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259998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 xmlns:a16="http://schemas.microsoft.com/office/drawing/2014/main"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19</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nineteen</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3409116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4" name="Oval 43">
            <a:extLst>
              <a:ext uri="{FF2B5EF4-FFF2-40B4-BE49-F238E27FC236}">
                <a16:creationId xmlns="" xmlns:a16="http://schemas.microsoft.com/office/drawing/2014/main" id="{31EE8B2C-A0C7-564F-9818-A998F7A66317}"/>
              </a:ext>
            </a:extLst>
          </p:cNvPr>
          <p:cNvSpPr>
            <a:spLocks noChangeArrowheads="1"/>
          </p:cNvSpPr>
          <p:nvPr/>
        </p:nvSpPr>
        <p:spPr bwMode="auto">
          <a:xfrm>
            <a:off x="910190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 xmlns:a16="http://schemas.microsoft.com/office/drawing/2014/main"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20</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twenty</a:t>
            </a:r>
            <a:endParaRPr lang="en-US" sz="3600" u="sng" dirty="0">
              <a:solidFill>
                <a:schemeClr val="bg1"/>
              </a:solidFill>
              <a:latin typeface="OpenDyslexicAlta" pitchFamily="2" charset="77"/>
            </a:endParaRPr>
          </a:p>
        </p:txBody>
      </p:sp>
    </p:spTree>
    <p:extLst>
      <p:ext uri="{BB962C8B-B14F-4D97-AF65-F5344CB8AC3E}">
        <p14:creationId xmlns:p14="http://schemas.microsoft.com/office/powerpoint/2010/main" val="174800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Write the numeral and worded form for the number shown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4" name="Oval 43">
            <a:extLst>
              <a:ext uri="{FF2B5EF4-FFF2-40B4-BE49-F238E27FC236}">
                <a16:creationId xmlns="" xmlns:a16="http://schemas.microsoft.com/office/drawing/2014/main" id="{31EE8B2C-A0C7-564F-9818-A998F7A66317}"/>
              </a:ext>
            </a:extLst>
          </p:cNvPr>
          <p:cNvSpPr>
            <a:spLocks noChangeArrowheads="1"/>
          </p:cNvSpPr>
          <p:nvPr/>
        </p:nvSpPr>
        <p:spPr bwMode="auto">
          <a:xfrm>
            <a:off x="9101908" y="3075363"/>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 xmlns:a16="http://schemas.microsoft.com/office/drawing/2014/main" id="{03355D64-177A-ED4D-9160-A2AEAA504081}"/>
              </a:ext>
            </a:extLst>
          </p:cNvPr>
          <p:cNvSpPr>
            <a:spLocks noChangeArrowheads="1"/>
          </p:cNvSpPr>
          <p:nvPr/>
        </p:nvSpPr>
        <p:spPr bwMode="auto">
          <a:xfrm>
            <a:off x="9101908" y="3794501"/>
            <a:ext cx="696913" cy="698500"/>
          </a:xfrm>
          <a:prstGeom prst="ellipse">
            <a:avLst/>
          </a:prstGeom>
          <a:solidFill>
            <a:srgbClr val="FFDD57"/>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3860"/>
                </a:solidFill>
                <a:latin typeface="OpenDyslexicAlta" pitchFamily="2" charset="77"/>
              </a:rPr>
              <a:t>20</a:t>
            </a:r>
            <a:endParaRPr lang="en-US" sz="4800" u="sng" dirty="0">
              <a:solidFill>
                <a:srgbClr val="FF3860"/>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3860"/>
                </a:solidFill>
                <a:latin typeface="OpenDyslexicAlta" pitchFamily="2" charset="77"/>
              </a:rPr>
              <a:t>twenty</a:t>
            </a:r>
            <a:endParaRPr lang="en-US" sz="3600" u="sng" dirty="0">
              <a:solidFill>
                <a:srgbClr val="FF3860"/>
              </a:solidFill>
              <a:latin typeface="OpenDyslexicAlta" pitchFamily="2" charset="77"/>
            </a:endParaRPr>
          </a:p>
        </p:txBody>
      </p:sp>
    </p:spTree>
    <p:extLst>
      <p:ext uri="{BB962C8B-B14F-4D97-AF65-F5344CB8AC3E}">
        <p14:creationId xmlns:p14="http://schemas.microsoft.com/office/powerpoint/2010/main" val="1208622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349829"/>
            <a:ext cx="10515600" cy="4827134"/>
          </a:xfrm>
        </p:spPr>
        <p:txBody>
          <a:bodyPr/>
          <a:lstStyle/>
          <a:p>
            <a:pPr marL="0" indent="0">
              <a:buNone/>
            </a:pPr>
            <a:r>
              <a:rPr lang="en-GB" dirty="0"/>
              <a:t>Activity Two:</a:t>
            </a:r>
          </a:p>
          <a:p>
            <a:pPr marL="0" indent="0">
              <a:buClr>
                <a:srgbClr val="23D160"/>
              </a:buClr>
              <a:buSzPct val="85000"/>
              <a:buNone/>
            </a:pPr>
            <a:endParaRPr lang="en-GB" sz="600" dirty="0"/>
          </a:p>
          <a:p>
            <a:pPr marL="0" indent="0">
              <a:buClr>
                <a:srgbClr val="23D160"/>
              </a:buClr>
              <a:buSzPct val="85000"/>
              <a:buNone/>
            </a:pPr>
            <a:r>
              <a:rPr lang="en-GB" sz="2200" dirty="0"/>
              <a:t>Use the template below to</a:t>
            </a:r>
            <a:r>
              <a:rPr lang="en-US" sz="2200" dirty="0"/>
              <a:t> write your own worded / numeral form numbers and draw counters to match.</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3A3D8C17-4FBD-7F41-B55D-AAFF8DB4F8FB}"/>
              </a:ext>
            </a:extLst>
          </p:cNvPr>
          <p:cNvSpPr>
            <a:spLocks noChangeArrowheads="1"/>
          </p:cNvSpPr>
          <p:nvPr/>
        </p:nvSpPr>
        <p:spPr bwMode="auto">
          <a:xfrm>
            <a:off x="224708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7" name="Rectangle 6">
            <a:extLst>
              <a:ext uri="{FF2B5EF4-FFF2-40B4-BE49-F238E27FC236}">
                <a16:creationId xmlns="" xmlns:a16="http://schemas.microsoft.com/office/drawing/2014/main" id="{5E789F55-8243-7A45-AEE2-C25A05B8909C}"/>
              </a:ext>
            </a:extLst>
          </p:cNvPr>
          <p:cNvSpPr>
            <a:spLocks noChangeArrowheads="1"/>
          </p:cNvSpPr>
          <p:nvPr/>
        </p:nvSpPr>
        <p:spPr bwMode="auto">
          <a:xfrm>
            <a:off x="296781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8" name="Rectangle 7">
            <a:extLst>
              <a:ext uri="{FF2B5EF4-FFF2-40B4-BE49-F238E27FC236}">
                <a16:creationId xmlns="" xmlns:a16="http://schemas.microsoft.com/office/drawing/2014/main" id="{7DD916EE-7E5F-3E47-845A-42F5449A0E19}"/>
              </a:ext>
            </a:extLst>
          </p:cNvPr>
          <p:cNvSpPr>
            <a:spLocks noChangeArrowheads="1"/>
          </p:cNvSpPr>
          <p:nvPr/>
        </p:nvSpPr>
        <p:spPr bwMode="auto">
          <a:xfrm>
            <a:off x="368694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9" name="Rectangle 8">
            <a:extLst>
              <a:ext uri="{FF2B5EF4-FFF2-40B4-BE49-F238E27FC236}">
                <a16:creationId xmlns="" xmlns:a16="http://schemas.microsoft.com/office/drawing/2014/main" id="{F903BEDF-DF02-654F-A89A-57C2977BBCF0}"/>
              </a:ext>
            </a:extLst>
          </p:cNvPr>
          <p:cNvSpPr>
            <a:spLocks noChangeArrowheads="1"/>
          </p:cNvSpPr>
          <p:nvPr/>
        </p:nvSpPr>
        <p:spPr bwMode="auto">
          <a:xfrm>
            <a:off x="440767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0" name="Rectangle 9">
            <a:extLst>
              <a:ext uri="{FF2B5EF4-FFF2-40B4-BE49-F238E27FC236}">
                <a16:creationId xmlns="" xmlns:a16="http://schemas.microsoft.com/office/drawing/2014/main" id="{A9F98552-C4A7-E448-803A-3C0B89B9CBB3}"/>
              </a:ext>
            </a:extLst>
          </p:cNvPr>
          <p:cNvSpPr>
            <a:spLocks noChangeArrowheads="1"/>
          </p:cNvSpPr>
          <p:nvPr/>
        </p:nvSpPr>
        <p:spPr bwMode="auto">
          <a:xfrm>
            <a:off x="224708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1" name="Rectangle 10">
            <a:extLst>
              <a:ext uri="{FF2B5EF4-FFF2-40B4-BE49-F238E27FC236}">
                <a16:creationId xmlns="" xmlns:a16="http://schemas.microsoft.com/office/drawing/2014/main" id="{5D7C8480-6771-5D43-AC03-4D0ED7349D4D}"/>
              </a:ext>
            </a:extLst>
          </p:cNvPr>
          <p:cNvSpPr>
            <a:spLocks noChangeArrowheads="1"/>
          </p:cNvSpPr>
          <p:nvPr/>
        </p:nvSpPr>
        <p:spPr bwMode="auto">
          <a:xfrm>
            <a:off x="296781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2" name="Rectangle 11">
            <a:extLst>
              <a:ext uri="{FF2B5EF4-FFF2-40B4-BE49-F238E27FC236}">
                <a16:creationId xmlns="" xmlns:a16="http://schemas.microsoft.com/office/drawing/2014/main" id="{DEBA2598-68C4-5B4B-9C5F-A3B3E431ABB6}"/>
              </a:ext>
            </a:extLst>
          </p:cNvPr>
          <p:cNvSpPr>
            <a:spLocks noChangeArrowheads="1"/>
          </p:cNvSpPr>
          <p:nvPr/>
        </p:nvSpPr>
        <p:spPr bwMode="auto">
          <a:xfrm>
            <a:off x="368694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3" name="Rectangle 12">
            <a:extLst>
              <a:ext uri="{FF2B5EF4-FFF2-40B4-BE49-F238E27FC236}">
                <a16:creationId xmlns="" xmlns:a16="http://schemas.microsoft.com/office/drawing/2014/main" id="{2E35334C-0A01-B341-8F28-B6E4ADE2790D}"/>
              </a:ext>
            </a:extLst>
          </p:cNvPr>
          <p:cNvSpPr>
            <a:spLocks noChangeArrowheads="1"/>
          </p:cNvSpPr>
          <p:nvPr/>
        </p:nvSpPr>
        <p:spPr bwMode="auto">
          <a:xfrm>
            <a:off x="440767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4" name="Rectangle 13">
            <a:extLst>
              <a:ext uri="{FF2B5EF4-FFF2-40B4-BE49-F238E27FC236}">
                <a16:creationId xmlns="" xmlns:a16="http://schemas.microsoft.com/office/drawing/2014/main" id="{A1A0EFC7-4484-3C47-868E-2DFA971662FE}"/>
              </a:ext>
            </a:extLst>
          </p:cNvPr>
          <p:cNvSpPr>
            <a:spLocks noChangeArrowheads="1"/>
          </p:cNvSpPr>
          <p:nvPr/>
        </p:nvSpPr>
        <p:spPr bwMode="auto">
          <a:xfrm>
            <a:off x="512839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5" name="Rectangle 14">
            <a:extLst>
              <a:ext uri="{FF2B5EF4-FFF2-40B4-BE49-F238E27FC236}">
                <a16:creationId xmlns="" xmlns:a16="http://schemas.microsoft.com/office/drawing/2014/main" id="{B18C2358-2F89-D047-929D-D23196335204}"/>
              </a:ext>
            </a:extLst>
          </p:cNvPr>
          <p:cNvSpPr>
            <a:spLocks noChangeArrowheads="1"/>
          </p:cNvSpPr>
          <p:nvPr/>
        </p:nvSpPr>
        <p:spPr bwMode="auto">
          <a:xfrm>
            <a:off x="512839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16" name="Oval 15">
            <a:extLst>
              <a:ext uri="{FF2B5EF4-FFF2-40B4-BE49-F238E27FC236}">
                <a16:creationId xmlns="" xmlns:a16="http://schemas.microsoft.com/office/drawing/2014/main" id="{7ED2AA4A-D8B7-A84B-94EB-0CC8EC0E2184}"/>
              </a:ext>
            </a:extLst>
          </p:cNvPr>
          <p:cNvSpPr>
            <a:spLocks noChangeArrowheads="1"/>
          </p:cNvSpPr>
          <p:nvPr/>
        </p:nvSpPr>
        <p:spPr bwMode="auto">
          <a:xfrm>
            <a:off x="2247086"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Oval 16">
            <a:extLst>
              <a:ext uri="{FF2B5EF4-FFF2-40B4-BE49-F238E27FC236}">
                <a16:creationId xmlns="" xmlns:a16="http://schemas.microsoft.com/office/drawing/2014/main" id="{046C9F7F-F63E-344F-85A2-37C8B35D2431}"/>
              </a:ext>
            </a:extLst>
          </p:cNvPr>
          <p:cNvSpPr>
            <a:spLocks noChangeArrowheads="1"/>
          </p:cNvSpPr>
          <p:nvPr/>
        </p:nvSpPr>
        <p:spPr bwMode="auto">
          <a:xfrm>
            <a:off x="298844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Oval 17">
            <a:extLst>
              <a:ext uri="{FF2B5EF4-FFF2-40B4-BE49-F238E27FC236}">
                <a16:creationId xmlns="" xmlns:a16="http://schemas.microsoft.com/office/drawing/2014/main" id="{BC36CFFC-4AC0-FE49-984D-C1DB4FC3BB8D}"/>
              </a:ext>
            </a:extLst>
          </p:cNvPr>
          <p:cNvSpPr>
            <a:spLocks noChangeArrowheads="1"/>
          </p:cNvSpPr>
          <p:nvPr/>
        </p:nvSpPr>
        <p:spPr bwMode="auto">
          <a:xfrm>
            <a:off x="2247086"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Oval 18">
            <a:extLst>
              <a:ext uri="{FF2B5EF4-FFF2-40B4-BE49-F238E27FC236}">
                <a16:creationId xmlns="" xmlns:a16="http://schemas.microsoft.com/office/drawing/2014/main" id="{C4E73444-A714-1247-ACB8-0D399F60A99A}"/>
              </a:ext>
            </a:extLst>
          </p:cNvPr>
          <p:cNvSpPr>
            <a:spLocks noChangeArrowheads="1"/>
          </p:cNvSpPr>
          <p:nvPr/>
        </p:nvSpPr>
        <p:spPr bwMode="auto">
          <a:xfrm>
            <a:off x="2967811"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0" name="Oval 19">
            <a:extLst>
              <a:ext uri="{FF2B5EF4-FFF2-40B4-BE49-F238E27FC236}">
                <a16:creationId xmlns="" xmlns:a16="http://schemas.microsoft.com/office/drawing/2014/main" id="{BFACC88A-2A04-3249-8DDC-8B343E0A7958}"/>
              </a:ext>
            </a:extLst>
          </p:cNvPr>
          <p:cNvSpPr>
            <a:spLocks noChangeArrowheads="1"/>
          </p:cNvSpPr>
          <p:nvPr/>
        </p:nvSpPr>
        <p:spPr bwMode="auto">
          <a:xfrm>
            <a:off x="368694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Oval 20">
            <a:extLst>
              <a:ext uri="{FF2B5EF4-FFF2-40B4-BE49-F238E27FC236}">
                <a16:creationId xmlns="" xmlns:a16="http://schemas.microsoft.com/office/drawing/2014/main" id="{F507F591-4601-6548-87B6-CDA622F222EB}"/>
              </a:ext>
            </a:extLst>
          </p:cNvPr>
          <p:cNvSpPr>
            <a:spLocks noChangeArrowheads="1"/>
          </p:cNvSpPr>
          <p:nvPr/>
        </p:nvSpPr>
        <p:spPr bwMode="auto">
          <a:xfrm>
            <a:off x="3686948"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Oval 21">
            <a:extLst>
              <a:ext uri="{FF2B5EF4-FFF2-40B4-BE49-F238E27FC236}">
                <a16:creationId xmlns="" xmlns:a16="http://schemas.microsoft.com/office/drawing/2014/main" id="{486B6FB5-72F9-6544-9BB4-D7C84CC29431}"/>
              </a:ext>
            </a:extLst>
          </p:cNvPr>
          <p:cNvSpPr>
            <a:spLocks noChangeArrowheads="1"/>
          </p:cNvSpPr>
          <p:nvPr/>
        </p:nvSpPr>
        <p:spPr bwMode="auto">
          <a:xfrm>
            <a:off x="4407673"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Oval 22">
            <a:extLst>
              <a:ext uri="{FF2B5EF4-FFF2-40B4-BE49-F238E27FC236}">
                <a16:creationId xmlns="" xmlns:a16="http://schemas.microsoft.com/office/drawing/2014/main" id="{28523E36-9F4E-864F-8C3A-EF89732AAA32}"/>
              </a:ext>
            </a:extLst>
          </p:cNvPr>
          <p:cNvSpPr>
            <a:spLocks noChangeArrowheads="1"/>
          </p:cNvSpPr>
          <p:nvPr/>
        </p:nvSpPr>
        <p:spPr bwMode="auto">
          <a:xfrm>
            <a:off x="4407673"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Oval 23">
            <a:extLst>
              <a:ext uri="{FF2B5EF4-FFF2-40B4-BE49-F238E27FC236}">
                <a16:creationId xmlns="" xmlns:a16="http://schemas.microsoft.com/office/drawing/2014/main" id="{F4BA6021-32A1-6B4A-B2EB-332051EB1220}"/>
              </a:ext>
            </a:extLst>
          </p:cNvPr>
          <p:cNvSpPr>
            <a:spLocks noChangeArrowheads="1"/>
          </p:cNvSpPr>
          <p:nvPr/>
        </p:nvSpPr>
        <p:spPr bwMode="auto">
          <a:xfrm>
            <a:off x="5128398" y="3075363"/>
            <a:ext cx="696913"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5" name="Oval 24">
            <a:extLst>
              <a:ext uri="{FF2B5EF4-FFF2-40B4-BE49-F238E27FC236}">
                <a16:creationId xmlns="" xmlns:a16="http://schemas.microsoft.com/office/drawing/2014/main" id="{1F0D9029-D5CE-C049-8E41-4499FAFEA06B}"/>
              </a:ext>
            </a:extLst>
          </p:cNvPr>
          <p:cNvSpPr>
            <a:spLocks noChangeArrowheads="1"/>
          </p:cNvSpPr>
          <p:nvPr/>
        </p:nvSpPr>
        <p:spPr bwMode="auto">
          <a:xfrm>
            <a:off x="5128398" y="3794501"/>
            <a:ext cx="696913"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Rectangle 25">
            <a:extLst>
              <a:ext uri="{FF2B5EF4-FFF2-40B4-BE49-F238E27FC236}">
                <a16:creationId xmlns="" xmlns:a16="http://schemas.microsoft.com/office/drawing/2014/main" id="{21CED896-CC9A-6A4D-B727-0134D7F43279}"/>
              </a:ext>
            </a:extLst>
          </p:cNvPr>
          <p:cNvSpPr>
            <a:spLocks noChangeArrowheads="1"/>
          </p:cNvSpPr>
          <p:nvPr/>
        </p:nvSpPr>
        <p:spPr bwMode="auto">
          <a:xfrm>
            <a:off x="6220596"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7" name="Rectangle 26">
            <a:extLst>
              <a:ext uri="{FF2B5EF4-FFF2-40B4-BE49-F238E27FC236}">
                <a16:creationId xmlns="" xmlns:a16="http://schemas.microsoft.com/office/drawing/2014/main" id="{EC521522-7C9B-9940-B35D-E02A8467F0C1}"/>
              </a:ext>
            </a:extLst>
          </p:cNvPr>
          <p:cNvSpPr>
            <a:spLocks noChangeArrowheads="1"/>
          </p:cNvSpPr>
          <p:nvPr/>
        </p:nvSpPr>
        <p:spPr bwMode="auto">
          <a:xfrm>
            <a:off x="6941321" y="3075363"/>
            <a:ext cx="719137"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8" name="Rectangle 27">
            <a:extLst>
              <a:ext uri="{FF2B5EF4-FFF2-40B4-BE49-F238E27FC236}">
                <a16:creationId xmlns="" xmlns:a16="http://schemas.microsoft.com/office/drawing/2014/main" id="{89462F40-7645-E74F-9A14-8A34913A912B}"/>
              </a:ext>
            </a:extLst>
          </p:cNvPr>
          <p:cNvSpPr>
            <a:spLocks noChangeArrowheads="1"/>
          </p:cNvSpPr>
          <p:nvPr/>
        </p:nvSpPr>
        <p:spPr bwMode="auto">
          <a:xfrm>
            <a:off x="7660458"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29" name="Rectangle 28">
            <a:extLst>
              <a:ext uri="{FF2B5EF4-FFF2-40B4-BE49-F238E27FC236}">
                <a16:creationId xmlns="" xmlns:a16="http://schemas.microsoft.com/office/drawing/2014/main" id="{837246FF-1631-274C-83AE-A8C559FC3946}"/>
              </a:ext>
            </a:extLst>
          </p:cNvPr>
          <p:cNvSpPr>
            <a:spLocks noChangeArrowheads="1"/>
          </p:cNvSpPr>
          <p:nvPr/>
        </p:nvSpPr>
        <p:spPr bwMode="auto">
          <a:xfrm>
            <a:off x="8381183" y="3075363"/>
            <a:ext cx="720725"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0" name="Rectangle 29">
            <a:extLst>
              <a:ext uri="{FF2B5EF4-FFF2-40B4-BE49-F238E27FC236}">
                <a16:creationId xmlns="" xmlns:a16="http://schemas.microsoft.com/office/drawing/2014/main" id="{E53CF33E-4EBB-3048-8326-245719903C97}"/>
              </a:ext>
            </a:extLst>
          </p:cNvPr>
          <p:cNvSpPr>
            <a:spLocks noChangeArrowheads="1"/>
          </p:cNvSpPr>
          <p:nvPr/>
        </p:nvSpPr>
        <p:spPr bwMode="auto">
          <a:xfrm>
            <a:off x="6220596"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1" name="Rectangle 30">
            <a:extLst>
              <a:ext uri="{FF2B5EF4-FFF2-40B4-BE49-F238E27FC236}">
                <a16:creationId xmlns="" xmlns:a16="http://schemas.microsoft.com/office/drawing/2014/main" id="{F8541C36-73F3-514E-B620-9E0F2BB83B82}"/>
              </a:ext>
            </a:extLst>
          </p:cNvPr>
          <p:cNvSpPr>
            <a:spLocks noChangeArrowheads="1"/>
          </p:cNvSpPr>
          <p:nvPr/>
        </p:nvSpPr>
        <p:spPr bwMode="auto">
          <a:xfrm>
            <a:off x="6941321" y="3794501"/>
            <a:ext cx="719137"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2" name="Rectangle 31">
            <a:extLst>
              <a:ext uri="{FF2B5EF4-FFF2-40B4-BE49-F238E27FC236}">
                <a16:creationId xmlns="" xmlns:a16="http://schemas.microsoft.com/office/drawing/2014/main" id="{B8E61F3C-3454-DB45-B657-4AC322596543}"/>
              </a:ext>
            </a:extLst>
          </p:cNvPr>
          <p:cNvSpPr>
            <a:spLocks noChangeArrowheads="1"/>
          </p:cNvSpPr>
          <p:nvPr/>
        </p:nvSpPr>
        <p:spPr bwMode="auto">
          <a:xfrm>
            <a:off x="7660458"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3" name="Rectangle 32">
            <a:extLst>
              <a:ext uri="{FF2B5EF4-FFF2-40B4-BE49-F238E27FC236}">
                <a16:creationId xmlns="" xmlns:a16="http://schemas.microsoft.com/office/drawing/2014/main" id="{353DBDF6-6D56-EB47-B75C-2A4E545FCEAA}"/>
              </a:ext>
            </a:extLst>
          </p:cNvPr>
          <p:cNvSpPr>
            <a:spLocks noChangeArrowheads="1"/>
          </p:cNvSpPr>
          <p:nvPr/>
        </p:nvSpPr>
        <p:spPr bwMode="auto">
          <a:xfrm>
            <a:off x="8381183" y="3794501"/>
            <a:ext cx="720725"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4" name="Rectangle 33">
            <a:extLst>
              <a:ext uri="{FF2B5EF4-FFF2-40B4-BE49-F238E27FC236}">
                <a16:creationId xmlns="" xmlns:a16="http://schemas.microsoft.com/office/drawing/2014/main" id="{1F079F53-BB2C-674A-915C-53BEB759B36F}"/>
              </a:ext>
            </a:extLst>
          </p:cNvPr>
          <p:cNvSpPr>
            <a:spLocks noChangeArrowheads="1"/>
          </p:cNvSpPr>
          <p:nvPr/>
        </p:nvSpPr>
        <p:spPr bwMode="auto">
          <a:xfrm>
            <a:off x="9101908" y="3075363"/>
            <a:ext cx="719138" cy="719138"/>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5" name="Rectangle 34">
            <a:extLst>
              <a:ext uri="{FF2B5EF4-FFF2-40B4-BE49-F238E27FC236}">
                <a16:creationId xmlns="" xmlns:a16="http://schemas.microsoft.com/office/drawing/2014/main" id="{304D06D5-EE8F-8845-B2B4-DCB16BC89DDF}"/>
              </a:ext>
            </a:extLst>
          </p:cNvPr>
          <p:cNvSpPr>
            <a:spLocks noChangeArrowheads="1"/>
          </p:cNvSpPr>
          <p:nvPr/>
        </p:nvSpPr>
        <p:spPr bwMode="auto">
          <a:xfrm>
            <a:off x="9101908" y="3794501"/>
            <a:ext cx="719138" cy="720725"/>
          </a:xfrm>
          <a:prstGeom prst="rect">
            <a:avLst/>
          </a:prstGeom>
          <a:solidFill>
            <a:schemeClr val="bg1"/>
          </a:solidFill>
          <a:ln w="25400">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36" name="Oval 35">
            <a:extLst>
              <a:ext uri="{FF2B5EF4-FFF2-40B4-BE49-F238E27FC236}">
                <a16:creationId xmlns="" xmlns:a16="http://schemas.microsoft.com/office/drawing/2014/main" id="{CC18EF61-804F-EE41-A35E-3092E3D6933F}"/>
              </a:ext>
            </a:extLst>
          </p:cNvPr>
          <p:cNvSpPr>
            <a:spLocks noChangeArrowheads="1"/>
          </p:cNvSpPr>
          <p:nvPr/>
        </p:nvSpPr>
        <p:spPr bwMode="auto">
          <a:xfrm>
            <a:off x="6220596"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Oval 36">
            <a:extLst>
              <a:ext uri="{FF2B5EF4-FFF2-40B4-BE49-F238E27FC236}">
                <a16:creationId xmlns="" xmlns:a16="http://schemas.microsoft.com/office/drawing/2014/main" id="{AF45D78B-5BFB-8444-B79C-F59763CCA304}"/>
              </a:ext>
            </a:extLst>
          </p:cNvPr>
          <p:cNvSpPr>
            <a:spLocks noChangeArrowheads="1"/>
          </p:cNvSpPr>
          <p:nvPr/>
        </p:nvSpPr>
        <p:spPr bwMode="auto">
          <a:xfrm>
            <a:off x="696195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Oval 37">
            <a:extLst>
              <a:ext uri="{FF2B5EF4-FFF2-40B4-BE49-F238E27FC236}">
                <a16:creationId xmlns="" xmlns:a16="http://schemas.microsoft.com/office/drawing/2014/main" id="{EC4850FA-5584-B648-8E21-ED61C1C27B8D}"/>
              </a:ext>
            </a:extLst>
          </p:cNvPr>
          <p:cNvSpPr>
            <a:spLocks noChangeArrowheads="1"/>
          </p:cNvSpPr>
          <p:nvPr/>
        </p:nvSpPr>
        <p:spPr bwMode="auto">
          <a:xfrm>
            <a:off x="6220596"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Oval 38">
            <a:extLst>
              <a:ext uri="{FF2B5EF4-FFF2-40B4-BE49-F238E27FC236}">
                <a16:creationId xmlns="" xmlns:a16="http://schemas.microsoft.com/office/drawing/2014/main" id="{D297AF9F-6CAF-7043-8067-1C69EECF8175}"/>
              </a:ext>
            </a:extLst>
          </p:cNvPr>
          <p:cNvSpPr>
            <a:spLocks noChangeArrowheads="1"/>
          </p:cNvSpPr>
          <p:nvPr/>
        </p:nvSpPr>
        <p:spPr bwMode="auto">
          <a:xfrm>
            <a:off x="6941321"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Oval 39">
            <a:extLst>
              <a:ext uri="{FF2B5EF4-FFF2-40B4-BE49-F238E27FC236}">
                <a16:creationId xmlns="" xmlns:a16="http://schemas.microsoft.com/office/drawing/2014/main" id="{CF902C68-31FF-F34D-B4EB-E72A92A34DB3}"/>
              </a:ext>
            </a:extLst>
          </p:cNvPr>
          <p:cNvSpPr>
            <a:spLocks noChangeArrowheads="1"/>
          </p:cNvSpPr>
          <p:nvPr/>
        </p:nvSpPr>
        <p:spPr bwMode="auto">
          <a:xfrm>
            <a:off x="7660458"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Oval 40">
            <a:extLst>
              <a:ext uri="{FF2B5EF4-FFF2-40B4-BE49-F238E27FC236}">
                <a16:creationId xmlns="" xmlns:a16="http://schemas.microsoft.com/office/drawing/2014/main" id="{ACAFCFEF-2E2A-BE4C-A418-56E1C50F4EC8}"/>
              </a:ext>
            </a:extLst>
          </p:cNvPr>
          <p:cNvSpPr>
            <a:spLocks noChangeArrowheads="1"/>
          </p:cNvSpPr>
          <p:nvPr/>
        </p:nvSpPr>
        <p:spPr bwMode="auto">
          <a:xfrm>
            <a:off x="7660458"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2" name="Oval 41">
            <a:extLst>
              <a:ext uri="{FF2B5EF4-FFF2-40B4-BE49-F238E27FC236}">
                <a16:creationId xmlns="" xmlns:a16="http://schemas.microsoft.com/office/drawing/2014/main" id="{BABEDDBE-F1EE-8A4C-85B2-DAB7990C9D9C}"/>
              </a:ext>
            </a:extLst>
          </p:cNvPr>
          <p:cNvSpPr>
            <a:spLocks noChangeArrowheads="1"/>
          </p:cNvSpPr>
          <p:nvPr/>
        </p:nvSpPr>
        <p:spPr bwMode="auto">
          <a:xfrm>
            <a:off x="8381183"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Oval 42">
            <a:extLst>
              <a:ext uri="{FF2B5EF4-FFF2-40B4-BE49-F238E27FC236}">
                <a16:creationId xmlns="" xmlns:a16="http://schemas.microsoft.com/office/drawing/2014/main" id="{B895306E-5C22-1E40-8152-9075E0577356}"/>
              </a:ext>
            </a:extLst>
          </p:cNvPr>
          <p:cNvSpPr>
            <a:spLocks noChangeArrowheads="1"/>
          </p:cNvSpPr>
          <p:nvPr/>
        </p:nvSpPr>
        <p:spPr bwMode="auto">
          <a:xfrm>
            <a:off x="8381183"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Rounded Rectangle 45">
            <a:extLst>
              <a:ext uri="{FF2B5EF4-FFF2-40B4-BE49-F238E27FC236}">
                <a16:creationId xmlns="" xmlns:a16="http://schemas.microsoft.com/office/drawing/2014/main" id="{FB10B622-F077-A745-9011-253FC2E49763}"/>
              </a:ext>
            </a:extLst>
          </p:cNvPr>
          <p:cNvSpPr/>
          <p:nvPr/>
        </p:nvSpPr>
        <p:spPr>
          <a:xfrm>
            <a:off x="2471024"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OpenDyslexicAlta" pitchFamily="2" charset="77"/>
              </a:rPr>
              <a:t>18</a:t>
            </a:r>
            <a:endParaRPr lang="en-US" sz="4800" u="sng"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F70FB2FB-C1D4-914D-A54D-E26C255BD012}"/>
              </a:ext>
            </a:extLst>
          </p:cNvPr>
          <p:cNvSpPr/>
          <p:nvPr/>
        </p:nvSpPr>
        <p:spPr>
          <a:xfrm>
            <a:off x="6433422" y="5234364"/>
            <a:ext cx="3152571" cy="668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OpenDyslexicAlta" pitchFamily="2" charset="77"/>
              </a:rPr>
              <a:t>eighteen</a:t>
            </a:r>
            <a:endParaRPr lang="en-US" sz="3600" u="sng" dirty="0">
              <a:solidFill>
                <a:schemeClr val="bg1"/>
              </a:solidFill>
              <a:latin typeface="OpenDyslexicAlta" pitchFamily="2" charset="77"/>
            </a:endParaRPr>
          </a:p>
        </p:txBody>
      </p:sp>
      <p:sp>
        <p:nvSpPr>
          <p:cNvPr id="44" name="Oval 43">
            <a:extLst>
              <a:ext uri="{FF2B5EF4-FFF2-40B4-BE49-F238E27FC236}">
                <a16:creationId xmlns="" xmlns:a16="http://schemas.microsoft.com/office/drawing/2014/main" id="{93F46907-549C-F841-BD5D-60A9F4DB929E}"/>
              </a:ext>
            </a:extLst>
          </p:cNvPr>
          <p:cNvSpPr>
            <a:spLocks noChangeArrowheads="1"/>
          </p:cNvSpPr>
          <p:nvPr/>
        </p:nvSpPr>
        <p:spPr bwMode="auto">
          <a:xfrm>
            <a:off x="9112227" y="3794501"/>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Oval 44">
            <a:extLst>
              <a:ext uri="{FF2B5EF4-FFF2-40B4-BE49-F238E27FC236}">
                <a16:creationId xmlns="" xmlns:a16="http://schemas.microsoft.com/office/drawing/2014/main" id="{35A84CC4-8930-B34D-B18C-ED9967442F6B}"/>
              </a:ext>
            </a:extLst>
          </p:cNvPr>
          <p:cNvSpPr>
            <a:spLocks noChangeArrowheads="1"/>
          </p:cNvSpPr>
          <p:nvPr/>
        </p:nvSpPr>
        <p:spPr bwMode="auto">
          <a:xfrm>
            <a:off x="9112227" y="3075363"/>
            <a:ext cx="698500" cy="698500"/>
          </a:xfrm>
          <a:prstGeom prst="ellipse">
            <a:avLst/>
          </a:prstGeom>
          <a:solidFill>
            <a:schemeClr val="bg1"/>
          </a:solidFill>
          <a:ln w="1270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1213080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3562129895"/>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8</a:t>
                      </a: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1016951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8</a:t>
                      </a: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r>
                        <a:rPr lang="en-US" sz="5400" dirty="0">
                          <a:solidFill>
                            <a:srgbClr val="FF3860"/>
                          </a:solidFill>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373598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hand doesn’t belong as it represents five, whereas the other representations all show total amounts of ten. </a:t>
            </a:r>
          </a:p>
        </p:txBody>
      </p:sp>
      <p:pic>
        <p:nvPicPr>
          <p:cNvPr id="17" name="Picture 16">
            <a:extLst>
              <a:ext uri="{FF2B5EF4-FFF2-40B4-BE49-F238E27FC236}">
                <a16:creationId xmlns="" xmlns:a16="http://schemas.microsoft.com/office/drawing/2014/main" id="{CAE298D6-115D-9E4B-AF0E-9C2CC7221B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2719972"/>
            <a:ext cx="1462360" cy="2966072"/>
          </a:xfrm>
          <a:prstGeom prst="rect">
            <a:avLst/>
          </a:prstGeom>
        </p:spPr>
      </p:pic>
      <p:pic>
        <p:nvPicPr>
          <p:cNvPr id="18" name="Picture 17">
            <a:extLst>
              <a:ext uri="{FF2B5EF4-FFF2-40B4-BE49-F238E27FC236}">
                <a16:creationId xmlns="" xmlns:a16="http://schemas.microsoft.com/office/drawing/2014/main" id="{5F8B6563-60A1-9E49-9EAE-04C8038F0D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782053" y="3663007"/>
            <a:ext cx="2249353" cy="1080000"/>
          </a:xfrm>
          <a:prstGeom prst="rect">
            <a:avLst/>
          </a:prstGeom>
        </p:spPr>
      </p:pic>
      <p:pic>
        <p:nvPicPr>
          <p:cNvPr id="19" name="Picture 18">
            <a:extLst>
              <a:ext uri="{FF2B5EF4-FFF2-40B4-BE49-F238E27FC236}">
                <a16:creationId xmlns="" xmlns:a16="http://schemas.microsoft.com/office/drawing/2014/main" id="{EE6EAB89-C682-9B4B-82E0-45B6AC9ED4CD}"/>
              </a:ext>
            </a:extLst>
          </p:cNvPr>
          <p:cNvPicPr>
            <a:picLocks noChangeAspect="1"/>
          </p:cNvPicPr>
          <p:nvPr/>
        </p:nvPicPr>
        <p:blipFill>
          <a:blip r:embed="rId5"/>
          <a:stretch>
            <a:fillRect/>
          </a:stretch>
        </p:blipFill>
        <p:spPr>
          <a:xfrm>
            <a:off x="8596750" y="3081591"/>
            <a:ext cx="2982624" cy="2249354"/>
          </a:xfrm>
          <a:prstGeom prst="rect">
            <a:avLst/>
          </a:prstGeom>
        </p:spPr>
      </p:pic>
      <p:pic>
        <p:nvPicPr>
          <p:cNvPr id="26" name="Picture 25">
            <a:extLst>
              <a:ext uri="{FF2B5EF4-FFF2-40B4-BE49-F238E27FC236}">
                <a16:creationId xmlns="" xmlns:a16="http://schemas.microsoft.com/office/drawing/2014/main" id="{16E61898-D18C-B243-A52D-A9B669E791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0027" y="3123007"/>
            <a:ext cx="2160000" cy="2160000"/>
          </a:xfrm>
          <a:prstGeom prst="rect">
            <a:avLst/>
          </a:prstGeom>
        </p:spPr>
      </p:pic>
    </p:spTree>
    <p:extLst>
      <p:ext uri="{BB962C8B-B14F-4D97-AF65-F5344CB8AC3E}">
        <p14:creationId xmlns:p14="http://schemas.microsoft.com/office/powerpoint/2010/main" val="2030504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2205926805"/>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975805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9</a:t>
                      </a:r>
                    </a:p>
                  </a:txBody>
                  <a:tcPr anchor="ctr">
                    <a:solidFill>
                      <a:schemeClr val="bg1"/>
                    </a:solidFill>
                  </a:tcPr>
                </a:tc>
                <a:tc>
                  <a:txBody>
                    <a:bodyPr/>
                    <a:lstStyle/>
                    <a:p>
                      <a:pPr algn="ctr"/>
                      <a:r>
                        <a:rPr lang="en-US" sz="5400" dirty="0">
                          <a:solidFill>
                            <a:srgbClr val="FF3860"/>
                          </a:solidFill>
                          <a:latin typeface="OpenDyslexicAlta" pitchFamily="2" charset="77"/>
                        </a:rPr>
                        <a:t>8</a:t>
                      </a: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257978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892493859"/>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1132389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10</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16</a:t>
                      </a: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1487522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F3E96494-261E-B445-A5E4-4D6D4DF46B88}"/>
              </a:ext>
            </a:extLst>
          </p:cNvPr>
          <p:cNvGraphicFramePr>
            <a:graphicFrameLocks noGrp="1"/>
          </p:cNvGraphicFramePr>
          <p:nvPr>
            <p:extLst>
              <p:ext uri="{D42A27DB-BD31-4B8C-83A1-F6EECF244321}">
                <p14:modId xmlns:p14="http://schemas.microsoft.com/office/powerpoint/2010/main" val="2807628454"/>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2648320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F3E96494-261E-B445-A5E4-4D6D4DF46B88}"/>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latin typeface="OpenDyslexicAlta" pitchFamily="2" charset="77"/>
                        </a:rPr>
                        <a:t>11</a:t>
                      </a:r>
                    </a:p>
                  </a:txBody>
                  <a:tcPr anchor="ctr">
                    <a:solidFill>
                      <a:schemeClr val="bg1"/>
                    </a:solidFill>
                  </a:tcPr>
                </a:tc>
                <a:tc>
                  <a:txBody>
                    <a:bodyPr/>
                    <a:lstStyle/>
                    <a:p>
                      <a:pPr algn="ctr"/>
                      <a:r>
                        <a:rPr lang="en-US" sz="5400" dirty="0">
                          <a:solidFill>
                            <a:srgbClr val="FF3860"/>
                          </a:solidFill>
                          <a:latin typeface="OpenDyslexicAlta" pitchFamily="2" charset="77"/>
                        </a:rPr>
                        <a:t>10</a:t>
                      </a: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394958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1452647349"/>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2000039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14</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r>
                        <a:rPr lang="en-US" sz="5400" dirty="0">
                          <a:solidFill>
                            <a:srgbClr val="FF3860"/>
                          </a:solidFill>
                          <a:latin typeface="OpenDyslexicAlta" pitchFamily="2" charset="77"/>
                        </a:rPr>
                        <a:t>18</a:t>
                      </a: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r>
                        <a:rPr lang="en-US" sz="5400" dirty="0">
                          <a:solidFill>
                            <a:srgbClr val="FF3860"/>
                          </a:solidFill>
                          <a:latin typeface="OpenDyslexicAlta" pitchFamily="2" charset="77"/>
                        </a:rPr>
                        <a:t>20</a:t>
                      </a: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1426720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F3E96494-261E-B445-A5E4-4D6D4DF46B88}"/>
              </a:ext>
            </a:extLst>
          </p:cNvPr>
          <p:cNvGraphicFramePr>
            <a:graphicFrameLocks noGrp="1"/>
          </p:cNvGraphicFramePr>
          <p:nvPr>
            <p:extLst>
              <p:ext uri="{D42A27DB-BD31-4B8C-83A1-F6EECF244321}">
                <p14:modId xmlns:p14="http://schemas.microsoft.com/office/powerpoint/2010/main" val="451152960"/>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20</a:t>
                      </a: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2013168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7" name="Table 6">
            <a:extLst>
              <a:ext uri="{FF2B5EF4-FFF2-40B4-BE49-F238E27FC236}">
                <a16:creationId xmlns="" xmlns:a16="http://schemas.microsoft.com/office/drawing/2014/main" id="{F3E96494-261E-B445-A5E4-4D6D4DF46B88}"/>
              </a:ext>
            </a:extLst>
          </p:cNvPr>
          <p:cNvGraphicFramePr>
            <a:graphicFrameLocks noGrp="1"/>
          </p:cNvGraphicFramePr>
          <p:nvPr>
            <p:extLst>
              <p:ext uri="{D42A27DB-BD31-4B8C-83A1-F6EECF244321}">
                <p14:modId xmlns:p14="http://schemas.microsoft.com/office/powerpoint/2010/main" val="1185343778"/>
              </p:ext>
            </p:extLst>
          </p:nvPr>
        </p:nvGraphicFramePr>
        <p:xfrm>
          <a:off x="2415540" y="3544094"/>
          <a:ext cx="736092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tblGrid>
              <a:tr h="370840">
                <a:tc>
                  <a:txBody>
                    <a:bodyPr/>
                    <a:lstStyle/>
                    <a:p>
                      <a:pPr algn="ctr"/>
                      <a:r>
                        <a:rPr lang="en-US" sz="5400" dirty="0">
                          <a:latin typeface="OpenDyslexicAlta" pitchFamily="2" charset="77"/>
                        </a:rPr>
                        <a:t>20</a:t>
                      </a:r>
                    </a:p>
                  </a:txBody>
                  <a:tcPr anchor="ctr">
                    <a:solidFill>
                      <a:schemeClr val="bg1"/>
                    </a:solidFill>
                  </a:tcPr>
                </a:tc>
                <a:tc>
                  <a:txBody>
                    <a:bodyPr/>
                    <a:lstStyle/>
                    <a:p>
                      <a:pPr algn="ctr"/>
                      <a:r>
                        <a:rPr lang="en-US" sz="5400" dirty="0">
                          <a:latin typeface="OpenDyslexicAlta" pitchFamily="2" charset="77"/>
                        </a:rPr>
                        <a:t>19</a:t>
                      </a:r>
                    </a:p>
                  </a:txBody>
                  <a:tcPr anchor="ctr">
                    <a:solidFill>
                      <a:schemeClr val="bg1"/>
                    </a:solidFill>
                  </a:tcPr>
                </a:tc>
                <a:tc>
                  <a:txBody>
                    <a:bodyPr/>
                    <a:lstStyle/>
                    <a:p>
                      <a:pPr algn="ctr"/>
                      <a:r>
                        <a:rPr lang="en-US" sz="5400" dirty="0">
                          <a:solidFill>
                            <a:srgbClr val="FF3860"/>
                          </a:solidFill>
                          <a:latin typeface="OpenDyslexicAlta" pitchFamily="2" charset="77"/>
                        </a:rPr>
                        <a:t>18</a:t>
                      </a:r>
                    </a:p>
                  </a:txBody>
                  <a:tcPr anchor="ctr">
                    <a:solidFill>
                      <a:schemeClr val="bg1"/>
                    </a:solidFill>
                  </a:tcPr>
                </a:tc>
                <a:tc>
                  <a:txBody>
                    <a:bodyPr/>
                    <a:lstStyle/>
                    <a:p>
                      <a:pPr algn="ctr"/>
                      <a:r>
                        <a:rPr lang="en-US" sz="5400" dirty="0">
                          <a:latin typeface="OpenDyslexicAlta" pitchFamily="2" charset="77"/>
                        </a:rPr>
                        <a:t>17</a:t>
                      </a:r>
                    </a:p>
                  </a:txBody>
                  <a:tcPr anchor="ctr">
                    <a:solidFill>
                      <a:schemeClr val="bg1"/>
                    </a:solidFill>
                  </a:tcPr>
                </a:tc>
                <a:tc>
                  <a:txBody>
                    <a:bodyPr/>
                    <a:lstStyle/>
                    <a:p>
                      <a:pPr algn="ctr"/>
                      <a:r>
                        <a:rPr lang="en-US" sz="5400" dirty="0">
                          <a:solidFill>
                            <a:srgbClr val="FF3860"/>
                          </a:solidFill>
                          <a:latin typeface="OpenDyslexicAlta" pitchFamily="2" charset="77"/>
                        </a:rPr>
                        <a:t>16</a:t>
                      </a:r>
                    </a:p>
                  </a:txBody>
                  <a:tcPr anchor="ctr">
                    <a:solidFill>
                      <a:schemeClr val="bg1"/>
                    </a:solidFill>
                  </a:tcPr>
                </a:tc>
                <a:tc>
                  <a:txBody>
                    <a:bodyPr/>
                    <a:lstStyle/>
                    <a:p>
                      <a:pPr algn="ctr"/>
                      <a:r>
                        <a:rPr lang="en-US" sz="5400" dirty="0">
                          <a:latin typeface="OpenDyslexicAlta" pitchFamily="2" charset="77"/>
                        </a:rPr>
                        <a:t>15</a:t>
                      </a:r>
                    </a:p>
                  </a:txBody>
                  <a:tcPr anchor="ctr">
                    <a:solidFill>
                      <a:schemeClr val="bg1"/>
                    </a:solidFill>
                  </a:tcPr>
                </a:tc>
                <a:tc>
                  <a:txBody>
                    <a:bodyPr/>
                    <a:lstStyle/>
                    <a:p>
                      <a:pPr algn="ctr"/>
                      <a:r>
                        <a:rPr lang="en-US" sz="5400" dirty="0">
                          <a:solidFill>
                            <a:srgbClr val="FF3860"/>
                          </a:solidFill>
                          <a:latin typeface="OpenDyslexicAlta" pitchFamily="2" charset="77"/>
                        </a:rPr>
                        <a:t>14</a:t>
                      </a: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224440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spTree>
    <p:extLst>
      <p:ext uri="{BB962C8B-B14F-4D97-AF65-F5344CB8AC3E}">
        <p14:creationId xmlns:p14="http://schemas.microsoft.com/office/powerpoint/2010/main" val="1992951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extLst>
              <p:ext uri="{D42A27DB-BD31-4B8C-83A1-F6EECF244321}">
                <p14:modId xmlns:p14="http://schemas.microsoft.com/office/powerpoint/2010/main" val="1301441053"/>
              </p:ext>
            </p:extLst>
          </p:nvPr>
        </p:nvGraphicFramePr>
        <p:xfrm>
          <a:off x="838199" y="324358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gridCol w="1051560">
                  <a:extLst>
                    <a:ext uri="{9D8B030D-6E8A-4147-A177-3AD203B41FA5}">
                      <a16:colId xmlns="" xmlns:a16="http://schemas.microsoft.com/office/drawing/2014/main" val="4126971809"/>
                    </a:ext>
                  </a:extLst>
                </a:gridCol>
                <a:gridCol w="1051560">
                  <a:extLst>
                    <a:ext uri="{9D8B030D-6E8A-4147-A177-3AD203B41FA5}">
                      <a16:colId xmlns="" xmlns:a16="http://schemas.microsoft.com/office/drawing/2014/main" val="560410288"/>
                    </a:ext>
                  </a:extLst>
                </a:gridCol>
                <a:gridCol w="1051560">
                  <a:extLst>
                    <a:ext uri="{9D8B030D-6E8A-4147-A177-3AD203B41FA5}">
                      <a16:colId xmlns="" xmlns:a16="http://schemas.microsoft.com/office/drawing/2014/main" val="3726318058"/>
                    </a:ext>
                  </a:extLst>
                </a:gridCol>
              </a:tblGrid>
              <a:tr h="370840">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11</a:t>
                      </a:r>
                    </a:p>
                  </a:txBody>
                  <a:tcPr anchor="ctr">
                    <a:solidFill>
                      <a:schemeClr val="bg1"/>
                    </a:solidFill>
                  </a:tcPr>
                </a:tc>
                <a:tc>
                  <a:txBody>
                    <a:bodyPr/>
                    <a:lstStyle/>
                    <a:p>
                      <a:pPr algn="ctr"/>
                      <a:r>
                        <a:rPr lang="en-US" sz="5400" dirty="0">
                          <a:solidFill>
                            <a:schemeClr val="tx1"/>
                          </a:solidFill>
                          <a:latin typeface="OpenDyslexicAlta" pitchFamily="2" charset="77"/>
                        </a:rPr>
                        <a:t>12</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r>
                        <a:rPr lang="en-US" sz="5400" dirty="0">
                          <a:solidFill>
                            <a:schemeClr val="tx1"/>
                          </a:solidFill>
                          <a:latin typeface="OpenDyslexicAlta" pitchFamily="2" charset="77"/>
                        </a:rPr>
                        <a:t>17</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graphicFrame>
        <p:nvGraphicFramePr>
          <p:cNvPr id="7" name="Table 6">
            <a:extLst>
              <a:ext uri="{FF2B5EF4-FFF2-40B4-BE49-F238E27FC236}">
                <a16:creationId xmlns="" xmlns:a16="http://schemas.microsoft.com/office/drawing/2014/main" id="{8B5A7296-D1C8-AE4F-815F-0E6D5BA61CDB}"/>
              </a:ext>
            </a:extLst>
          </p:cNvPr>
          <p:cNvGraphicFramePr>
            <a:graphicFrameLocks noGrp="1"/>
          </p:cNvGraphicFramePr>
          <p:nvPr>
            <p:extLst>
              <p:ext uri="{D42A27DB-BD31-4B8C-83A1-F6EECF244321}">
                <p14:modId xmlns:p14="http://schemas.microsoft.com/office/powerpoint/2010/main" val="2866387782"/>
              </p:ext>
            </p:extLst>
          </p:nvPr>
        </p:nvGraphicFramePr>
        <p:xfrm>
          <a:off x="801688" y="469277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gridCol w="1051560">
                  <a:extLst>
                    <a:ext uri="{9D8B030D-6E8A-4147-A177-3AD203B41FA5}">
                      <a16:colId xmlns="" xmlns:a16="http://schemas.microsoft.com/office/drawing/2014/main" val="4126971809"/>
                    </a:ext>
                  </a:extLst>
                </a:gridCol>
                <a:gridCol w="1051560">
                  <a:extLst>
                    <a:ext uri="{9D8B030D-6E8A-4147-A177-3AD203B41FA5}">
                      <a16:colId xmlns="" xmlns:a16="http://schemas.microsoft.com/office/drawing/2014/main" val="560410288"/>
                    </a:ext>
                  </a:extLst>
                </a:gridCol>
                <a:gridCol w="1051560">
                  <a:extLst>
                    <a:ext uri="{9D8B030D-6E8A-4147-A177-3AD203B41FA5}">
                      <a16:colId xmlns="" xmlns:a16="http://schemas.microsoft.com/office/drawing/2014/main" val="3726318058"/>
                    </a:ext>
                  </a:extLst>
                </a:gridCol>
              </a:tblGrid>
              <a:tr h="370840">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19</a:t>
                      </a:r>
                    </a:p>
                  </a:txBody>
                  <a:tcPr anchor="ctr">
                    <a:solidFill>
                      <a:schemeClr val="bg1"/>
                    </a:solidFill>
                  </a:tcPr>
                </a:tc>
                <a:tc>
                  <a:txBody>
                    <a:bodyPr/>
                    <a:lstStyle/>
                    <a:p>
                      <a:pPr algn="ctr"/>
                      <a:r>
                        <a:rPr lang="en-US" sz="5400" dirty="0">
                          <a:solidFill>
                            <a:schemeClr val="tx1"/>
                          </a:solidFill>
                          <a:latin typeface="OpenDyslexicAlta" pitchFamily="2" charset="77"/>
                        </a:rPr>
                        <a:t>18</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r>
                        <a:rPr lang="en-US" sz="5400" dirty="0">
                          <a:solidFill>
                            <a:schemeClr val="tx1"/>
                          </a:solidFill>
                          <a:latin typeface="OpenDyslexicAlta" pitchFamily="2" charset="77"/>
                        </a:rPr>
                        <a:t>13</a:t>
                      </a: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tc>
                  <a:txBody>
                    <a:bodyPr/>
                    <a:lstStyle/>
                    <a:p>
                      <a:pPr algn="ctr"/>
                      <a:endParaRPr lang="en-US" sz="5400" dirty="0">
                        <a:solidFill>
                          <a:srgbClr val="FF3860"/>
                        </a:solidFill>
                        <a:latin typeface="OpenDyslexicAlta" pitchFamily="2" charset="77"/>
                      </a:endParaRP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806247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5" name="Table 4">
            <a:extLst>
              <a:ext uri="{FF2B5EF4-FFF2-40B4-BE49-F238E27FC236}">
                <a16:creationId xmlns="" xmlns:a16="http://schemas.microsoft.com/office/drawing/2014/main" id="{D4929E3C-A1BD-894F-991A-8F388AB9E99A}"/>
              </a:ext>
            </a:extLst>
          </p:cNvPr>
          <p:cNvGraphicFramePr>
            <a:graphicFrameLocks noGrp="1"/>
          </p:cNvGraphicFramePr>
          <p:nvPr/>
        </p:nvGraphicFramePr>
        <p:xfrm>
          <a:off x="838199" y="324358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gridCol w="1051560">
                  <a:extLst>
                    <a:ext uri="{9D8B030D-6E8A-4147-A177-3AD203B41FA5}">
                      <a16:colId xmlns="" xmlns:a16="http://schemas.microsoft.com/office/drawing/2014/main" val="4126971809"/>
                    </a:ext>
                  </a:extLst>
                </a:gridCol>
                <a:gridCol w="1051560">
                  <a:extLst>
                    <a:ext uri="{9D8B030D-6E8A-4147-A177-3AD203B41FA5}">
                      <a16:colId xmlns="" xmlns:a16="http://schemas.microsoft.com/office/drawing/2014/main" val="560410288"/>
                    </a:ext>
                  </a:extLst>
                </a:gridCol>
                <a:gridCol w="1051560">
                  <a:extLst>
                    <a:ext uri="{9D8B030D-6E8A-4147-A177-3AD203B41FA5}">
                      <a16:colId xmlns="" xmlns:a16="http://schemas.microsoft.com/office/drawing/2014/main" val="3726318058"/>
                    </a:ext>
                  </a:extLst>
                </a:gridCol>
              </a:tblGrid>
              <a:tr h="370840">
                <a:tc>
                  <a:txBody>
                    <a:bodyPr/>
                    <a:lstStyle/>
                    <a:p>
                      <a:pPr algn="ctr"/>
                      <a:r>
                        <a:rPr lang="en-US" sz="5400" dirty="0">
                          <a:solidFill>
                            <a:srgbClr val="FF3860"/>
                          </a:solidFill>
                          <a:latin typeface="OpenDyslexicAlta" pitchFamily="2" charset="77"/>
                        </a:rPr>
                        <a:t>10</a:t>
                      </a:r>
                    </a:p>
                  </a:txBody>
                  <a:tcPr anchor="ctr">
                    <a:solidFill>
                      <a:schemeClr val="bg1"/>
                    </a:solidFill>
                  </a:tcPr>
                </a:tc>
                <a:tc>
                  <a:txBody>
                    <a:bodyPr/>
                    <a:lstStyle/>
                    <a:p>
                      <a:pPr algn="ctr"/>
                      <a:r>
                        <a:rPr lang="en-US" sz="5400" dirty="0">
                          <a:solidFill>
                            <a:schemeClr val="tx1"/>
                          </a:solidFill>
                          <a:latin typeface="OpenDyslexicAlta" pitchFamily="2" charset="77"/>
                        </a:rPr>
                        <a:t>11</a:t>
                      </a:r>
                    </a:p>
                  </a:txBody>
                  <a:tcPr anchor="ctr">
                    <a:solidFill>
                      <a:schemeClr val="bg1"/>
                    </a:solidFill>
                  </a:tcPr>
                </a:tc>
                <a:tc>
                  <a:txBody>
                    <a:bodyPr/>
                    <a:lstStyle/>
                    <a:p>
                      <a:pPr algn="ctr"/>
                      <a:r>
                        <a:rPr lang="en-US" sz="5400" dirty="0">
                          <a:solidFill>
                            <a:schemeClr val="tx1"/>
                          </a:solidFill>
                          <a:latin typeface="OpenDyslexicAlta" pitchFamily="2" charset="77"/>
                        </a:rPr>
                        <a:t>12</a:t>
                      </a:r>
                    </a:p>
                  </a:txBody>
                  <a:tcPr anchor="ctr">
                    <a:solidFill>
                      <a:schemeClr val="bg1"/>
                    </a:solidFill>
                  </a:tcPr>
                </a:tc>
                <a:tc>
                  <a:txBody>
                    <a:bodyPr/>
                    <a:lstStyle/>
                    <a:p>
                      <a:pPr algn="ctr"/>
                      <a:r>
                        <a:rPr lang="en-US" sz="5400" dirty="0">
                          <a:solidFill>
                            <a:srgbClr val="FF3860"/>
                          </a:solidFill>
                          <a:latin typeface="OpenDyslexicAlta" pitchFamily="2" charset="77"/>
                        </a:rPr>
                        <a:t>13</a:t>
                      </a: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r>
                        <a:rPr lang="en-US" sz="5400" dirty="0">
                          <a:solidFill>
                            <a:srgbClr val="FF3860"/>
                          </a:solidFill>
                          <a:latin typeface="OpenDyslexicAlta" pitchFamily="2" charset="77"/>
                        </a:rPr>
                        <a:t>15</a:t>
                      </a: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r>
                        <a:rPr lang="en-US" sz="5400" dirty="0">
                          <a:solidFill>
                            <a:schemeClr val="tx1"/>
                          </a:solidFill>
                          <a:latin typeface="OpenDyslexicAlta" pitchFamily="2" charset="77"/>
                        </a:rPr>
                        <a:t>17</a:t>
                      </a:r>
                    </a:p>
                  </a:txBody>
                  <a:tcPr anchor="ctr">
                    <a:solidFill>
                      <a:schemeClr val="bg1"/>
                    </a:solidFill>
                  </a:tcPr>
                </a:tc>
                <a:tc>
                  <a:txBody>
                    <a:bodyPr/>
                    <a:lstStyle/>
                    <a:p>
                      <a:pPr algn="ctr"/>
                      <a:r>
                        <a:rPr lang="en-US" sz="5400" dirty="0">
                          <a:solidFill>
                            <a:srgbClr val="FF3860"/>
                          </a:solidFill>
                          <a:latin typeface="OpenDyslexicAlta" pitchFamily="2" charset="77"/>
                        </a:rPr>
                        <a:t>18</a:t>
                      </a:r>
                    </a:p>
                  </a:txBody>
                  <a:tcPr anchor="ctr">
                    <a:solidFill>
                      <a:schemeClr val="bg1"/>
                    </a:solidFill>
                  </a:tcPr>
                </a:tc>
                <a:tc>
                  <a:txBody>
                    <a:bodyPr/>
                    <a:lstStyle/>
                    <a:p>
                      <a:pPr algn="ctr"/>
                      <a:r>
                        <a:rPr lang="en-US" sz="5400" dirty="0">
                          <a:solidFill>
                            <a:srgbClr val="FF3860"/>
                          </a:solidFill>
                          <a:latin typeface="OpenDyslexicAlta" pitchFamily="2" charset="77"/>
                        </a:rPr>
                        <a:t>19</a:t>
                      </a:r>
                    </a:p>
                  </a:txBody>
                  <a:tcPr anchor="ctr">
                    <a:solidFill>
                      <a:schemeClr val="bg1"/>
                    </a:solidFill>
                  </a:tcPr>
                </a:tc>
                <a:extLst>
                  <a:ext uri="{0D108BD9-81ED-4DB2-BD59-A6C34878D82A}">
                    <a16:rowId xmlns="" xmlns:a16="http://schemas.microsoft.com/office/drawing/2014/main" val="2646738786"/>
                  </a:ext>
                </a:extLst>
              </a:tr>
            </a:tbl>
          </a:graphicData>
        </a:graphic>
      </p:graphicFrame>
      <p:graphicFrame>
        <p:nvGraphicFramePr>
          <p:cNvPr id="7" name="Table 6">
            <a:extLst>
              <a:ext uri="{FF2B5EF4-FFF2-40B4-BE49-F238E27FC236}">
                <a16:creationId xmlns="" xmlns:a16="http://schemas.microsoft.com/office/drawing/2014/main" id="{8B5A7296-D1C8-AE4F-815F-0E6D5BA61CDB}"/>
              </a:ext>
            </a:extLst>
          </p:cNvPr>
          <p:cNvGraphicFramePr>
            <a:graphicFrameLocks noGrp="1"/>
          </p:cNvGraphicFramePr>
          <p:nvPr/>
        </p:nvGraphicFramePr>
        <p:xfrm>
          <a:off x="801688" y="4692770"/>
          <a:ext cx="10515600" cy="914400"/>
        </p:xfrm>
        <a:graphic>
          <a:graphicData uri="http://schemas.openxmlformats.org/drawingml/2006/table">
            <a:tbl>
              <a:tblPr firstRow="1" bandRow="1">
                <a:tableStyleId>{5940675A-B579-460E-94D1-54222C63F5DA}</a:tableStyleId>
              </a:tblPr>
              <a:tblGrid>
                <a:gridCol w="1051560">
                  <a:extLst>
                    <a:ext uri="{9D8B030D-6E8A-4147-A177-3AD203B41FA5}">
                      <a16:colId xmlns="" xmlns:a16="http://schemas.microsoft.com/office/drawing/2014/main" val="3779966947"/>
                    </a:ext>
                  </a:extLst>
                </a:gridCol>
                <a:gridCol w="1051560">
                  <a:extLst>
                    <a:ext uri="{9D8B030D-6E8A-4147-A177-3AD203B41FA5}">
                      <a16:colId xmlns="" xmlns:a16="http://schemas.microsoft.com/office/drawing/2014/main" val="2215907387"/>
                    </a:ext>
                  </a:extLst>
                </a:gridCol>
                <a:gridCol w="1051560">
                  <a:extLst>
                    <a:ext uri="{9D8B030D-6E8A-4147-A177-3AD203B41FA5}">
                      <a16:colId xmlns="" xmlns:a16="http://schemas.microsoft.com/office/drawing/2014/main" val="1031551292"/>
                    </a:ext>
                  </a:extLst>
                </a:gridCol>
                <a:gridCol w="1051560">
                  <a:extLst>
                    <a:ext uri="{9D8B030D-6E8A-4147-A177-3AD203B41FA5}">
                      <a16:colId xmlns="" xmlns:a16="http://schemas.microsoft.com/office/drawing/2014/main" val="4176233524"/>
                    </a:ext>
                  </a:extLst>
                </a:gridCol>
                <a:gridCol w="1051560">
                  <a:extLst>
                    <a:ext uri="{9D8B030D-6E8A-4147-A177-3AD203B41FA5}">
                      <a16:colId xmlns="" xmlns:a16="http://schemas.microsoft.com/office/drawing/2014/main" val="3909969630"/>
                    </a:ext>
                  </a:extLst>
                </a:gridCol>
                <a:gridCol w="1051560">
                  <a:extLst>
                    <a:ext uri="{9D8B030D-6E8A-4147-A177-3AD203B41FA5}">
                      <a16:colId xmlns="" xmlns:a16="http://schemas.microsoft.com/office/drawing/2014/main" val="3534801324"/>
                    </a:ext>
                  </a:extLst>
                </a:gridCol>
                <a:gridCol w="1051560">
                  <a:extLst>
                    <a:ext uri="{9D8B030D-6E8A-4147-A177-3AD203B41FA5}">
                      <a16:colId xmlns="" xmlns:a16="http://schemas.microsoft.com/office/drawing/2014/main" val="4084479536"/>
                    </a:ext>
                  </a:extLst>
                </a:gridCol>
                <a:gridCol w="1051560">
                  <a:extLst>
                    <a:ext uri="{9D8B030D-6E8A-4147-A177-3AD203B41FA5}">
                      <a16:colId xmlns="" xmlns:a16="http://schemas.microsoft.com/office/drawing/2014/main" val="4126971809"/>
                    </a:ext>
                  </a:extLst>
                </a:gridCol>
                <a:gridCol w="1051560">
                  <a:extLst>
                    <a:ext uri="{9D8B030D-6E8A-4147-A177-3AD203B41FA5}">
                      <a16:colId xmlns="" xmlns:a16="http://schemas.microsoft.com/office/drawing/2014/main" val="560410288"/>
                    </a:ext>
                  </a:extLst>
                </a:gridCol>
                <a:gridCol w="1051560">
                  <a:extLst>
                    <a:ext uri="{9D8B030D-6E8A-4147-A177-3AD203B41FA5}">
                      <a16:colId xmlns="" xmlns:a16="http://schemas.microsoft.com/office/drawing/2014/main" val="3726318058"/>
                    </a:ext>
                  </a:extLst>
                </a:gridCol>
              </a:tblGrid>
              <a:tr h="370840">
                <a:tc>
                  <a:txBody>
                    <a:bodyPr/>
                    <a:lstStyle/>
                    <a:p>
                      <a:pPr algn="ctr"/>
                      <a:r>
                        <a:rPr lang="en-US" sz="5400" dirty="0">
                          <a:solidFill>
                            <a:srgbClr val="FF3860"/>
                          </a:solidFill>
                          <a:latin typeface="OpenDyslexicAlta" pitchFamily="2" charset="77"/>
                        </a:rPr>
                        <a:t>20</a:t>
                      </a:r>
                    </a:p>
                  </a:txBody>
                  <a:tcPr anchor="ctr">
                    <a:solidFill>
                      <a:schemeClr val="bg1"/>
                    </a:solidFill>
                  </a:tcPr>
                </a:tc>
                <a:tc>
                  <a:txBody>
                    <a:bodyPr/>
                    <a:lstStyle/>
                    <a:p>
                      <a:pPr algn="ctr"/>
                      <a:r>
                        <a:rPr lang="en-US" sz="5400" dirty="0">
                          <a:solidFill>
                            <a:schemeClr val="tx1"/>
                          </a:solidFill>
                          <a:latin typeface="OpenDyslexicAlta" pitchFamily="2" charset="77"/>
                        </a:rPr>
                        <a:t>19</a:t>
                      </a:r>
                    </a:p>
                  </a:txBody>
                  <a:tcPr anchor="ctr">
                    <a:solidFill>
                      <a:schemeClr val="bg1"/>
                    </a:solidFill>
                  </a:tcPr>
                </a:tc>
                <a:tc>
                  <a:txBody>
                    <a:bodyPr/>
                    <a:lstStyle/>
                    <a:p>
                      <a:pPr algn="ctr"/>
                      <a:r>
                        <a:rPr lang="en-US" sz="5400" dirty="0">
                          <a:solidFill>
                            <a:schemeClr val="tx1"/>
                          </a:solidFill>
                          <a:latin typeface="OpenDyslexicAlta" pitchFamily="2" charset="77"/>
                        </a:rPr>
                        <a:t>18</a:t>
                      </a:r>
                    </a:p>
                  </a:txBody>
                  <a:tcPr anchor="ctr">
                    <a:solidFill>
                      <a:schemeClr val="bg1"/>
                    </a:solidFill>
                  </a:tcPr>
                </a:tc>
                <a:tc>
                  <a:txBody>
                    <a:bodyPr/>
                    <a:lstStyle/>
                    <a:p>
                      <a:pPr algn="ctr"/>
                      <a:r>
                        <a:rPr lang="en-US" sz="5400" dirty="0">
                          <a:solidFill>
                            <a:srgbClr val="FF3860"/>
                          </a:solidFill>
                          <a:latin typeface="OpenDyslexicAlta" pitchFamily="2" charset="77"/>
                        </a:rPr>
                        <a:t>17</a:t>
                      </a:r>
                    </a:p>
                  </a:txBody>
                  <a:tcPr anchor="ctr">
                    <a:solidFill>
                      <a:schemeClr val="bg1"/>
                    </a:solidFill>
                  </a:tcPr>
                </a:tc>
                <a:tc>
                  <a:txBody>
                    <a:bodyPr/>
                    <a:lstStyle/>
                    <a:p>
                      <a:pPr algn="ctr"/>
                      <a:r>
                        <a:rPr lang="en-US" sz="5400" dirty="0">
                          <a:solidFill>
                            <a:schemeClr val="tx1"/>
                          </a:solidFill>
                          <a:latin typeface="OpenDyslexicAlta" pitchFamily="2" charset="77"/>
                        </a:rPr>
                        <a:t>16</a:t>
                      </a:r>
                    </a:p>
                  </a:txBody>
                  <a:tcPr anchor="ctr">
                    <a:solidFill>
                      <a:schemeClr val="bg1"/>
                    </a:solidFill>
                  </a:tcPr>
                </a:tc>
                <a:tc>
                  <a:txBody>
                    <a:bodyPr/>
                    <a:lstStyle/>
                    <a:p>
                      <a:pPr algn="ctr"/>
                      <a:r>
                        <a:rPr lang="en-US" sz="5400" dirty="0">
                          <a:solidFill>
                            <a:srgbClr val="FF3860"/>
                          </a:solidFill>
                          <a:latin typeface="OpenDyslexicAlta" pitchFamily="2" charset="77"/>
                        </a:rPr>
                        <a:t>15</a:t>
                      </a:r>
                    </a:p>
                  </a:txBody>
                  <a:tcPr anchor="ctr">
                    <a:solidFill>
                      <a:schemeClr val="bg1"/>
                    </a:solidFill>
                  </a:tcPr>
                </a:tc>
                <a:tc>
                  <a:txBody>
                    <a:bodyPr/>
                    <a:lstStyle/>
                    <a:p>
                      <a:pPr algn="ctr"/>
                      <a:r>
                        <a:rPr lang="en-US" sz="5400" dirty="0">
                          <a:solidFill>
                            <a:schemeClr val="tx1"/>
                          </a:solidFill>
                          <a:latin typeface="OpenDyslexicAlta" pitchFamily="2" charset="77"/>
                        </a:rPr>
                        <a:t>14</a:t>
                      </a:r>
                    </a:p>
                  </a:txBody>
                  <a:tcPr anchor="ctr">
                    <a:solidFill>
                      <a:schemeClr val="bg1"/>
                    </a:solidFill>
                  </a:tcPr>
                </a:tc>
                <a:tc>
                  <a:txBody>
                    <a:bodyPr/>
                    <a:lstStyle/>
                    <a:p>
                      <a:pPr algn="ctr"/>
                      <a:r>
                        <a:rPr lang="en-US" sz="5400" dirty="0">
                          <a:solidFill>
                            <a:schemeClr val="tx1"/>
                          </a:solidFill>
                          <a:latin typeface="OpenDyslexicAlta" pitchFamily="2" charset="77"/>
                        </a:rPr>
                        <a:t>13</a:t>
                      </a:r>
                    </a:p>
                  </a:txBody>
                  <a:tcPr anchor="ctr">
                    <a:solidFill>
                      <a:schemeClr val="bg1"/>
                    </a:solidFill>
                  </a:tcPr>
                </a:tc>
                <a:tc>
                  <a:txBody>
                    <a:bodyPr/>
                    <a:lstStyle/>
                    <a:p>
                      <a:pPr algn="ctr"/>
                      <a:r>
                        <a:rPr lang="en-US" sz="5400" dirty="0">
                          <a:solidFill>
                            <a:srgbClr val="FF3860"/>
                          </a:solidFill>
                          <a:latin typeface="OpenDyslexicAlta" pitchFamily="2" charset="77"/>
                        </a:rPr>
                        <a:t>12</a:t>
                      </a:r>
                    </a:p>
                  </a:txBody>
                  <a:tcPr anchor="ctr">
                    <a:solidFill>
                      <a:schemeClr val="bg1"/>
                    </a:solidFill>
                  </a:tcPr>
                </a:tc>
                <a:tc>
                  <a:txBody>
                    <a:bodyPr/>
                    <a:lstStyle/>
                    <a:p>
                      <a:pPr algn="ctr"/>
                      <a:r>
                        <a:rPr lang="en-US" sz="5400" dirty="0">
                          <a:solidFill>
                            <a:srgbClr val="FF3860"/>
                          </a:solidFill>
                          <a:latin typeface="OpenDyslexicAlta" pitchFamily="2" charset="77"/>
                        </a:rPr>
                        <a:t>11</a:t>
                      </a:r>
                    </a:p>
                  </a:txBody>
                  <a:tcPr anchor="ctr">
                    <a:solidFill>
                      <a:schemeClr val="bg1"/>
                    </a:solidFill>
                  </a:tcPr>
                </a:tc>
                <a:extLst>
                  <a:ext uri="{0D108BD9-81ED-4DB2-BD59-A6C34878D82A}">
                    <a16:rowId xmlns="" xmlns:a16="http://schemas.microsoft.com/office/drawing/2014/main" val="2646738786"/>
                  </a:ext>
                </a:extLst>
              </a:tr>
            </a:tbl>
          </a:graphicData>
        </a:graphic>
      </p:graphicFrame>
    </p:spTree>
    <p:extLst>
      <p:ext uri="{BB962C8B-B14F-4D97-AF65-F5344CB8AC3E}">
        <p14:creationId xmlns:p14="http://schemas.microsoft.com/office/powerpoint/2010/main" val="1469112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lvl="0" indent="0">
              <a:buClr>
                <a:srgbClr val="23D160"/>
              </a:buClr>
              <a:buSzPct val="85000"/>
              <a:buNone/>
            </a:pPr>
            <a:r>
              <a:rPr lang="en-GB" sz="2200" dirty="0">
                <a:solidFill>
                  <a:prstClr val="black"/>
                </a:solidFill>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Why doesn’t it belong?</a:t>
            </a:r>
          </a:p>
          <a:p>
            <a:pPr marL="0" indent="0">
              <a:buClr>
                <a:srgbClr val="23D160"/>
              </a:buClr>
              <a:buSzPct val="85000"/>
              <a:buNone/>
            </a:pPr>
            <a:r>
              <a:rPr lang="en-GB" sz="2200" dirty="0"/>
              <a:t>Explain your answer. </a:t>
            </a:r>
          </a:p>
        </p:txBody>
      </p:sp>
      <p:sp>
        <p:nvSpPr>
          <p:cNvPr id="4" name="Rounded Rectangle 3">
            <a:extLst>
              <a:ext uri="{FF2B5EF4-FFF2-40B4-BE49-F238E27FC236}">
                <a16:creationId xmlns="" xmlns:a16="http://schemas.microsoft.com/office/drawing/2014/main"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12</a:t>
            </a:r>
          </a:p>
        </p:txBody>
      </p:sp>
      <p:sp>
        <p:nvSpPr>
          <p:cNvPr id="5" name="Rounded Rectangle 4">
            <a:extLst>
              <a:ext uri="{FF2B5EF4-FFF2-40B4-BE49-F238E27FC236}">
                <a16:creationId xmlns="" xmlns:a16="http://schemas.microsoft.com/office/drawing/2014/main"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6" name="Rounded Rectangle 5">
            <a:extLst>
              <a:ext uri="{FF2B5EF4-FFF2-40B4-BE49-F238E27FC236}">
                <a16:creationId xmlns="" xmlns:a16="http://schemas.microsoft.com/office/drawing/2014/main"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15</a:t>
            </a:r>
          </a:p>
        </p:txBody>
      </p:sp>
      <p:sp>
        <p:nvSpPr>
          <p:cNvPr id="7" name="Rounded Rectangle 6">
            <a:extLst>
              <a:ext uri="{FF2B5EF4-FFF2-40B4-BE49-F238E27FC236}">
                <a16:creationId xmlns="" xmlns:a16="http://schemas.microsoft.com/office/drawing/2014/main"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8" name="Rounded Rectangle 7">
            <a:extLst>
              <a:ext uri="{FF2B5EF4-FFF2-40B4-BE49-F238E27FC236}">
                <a16:creationId xmlns="" xmlns:a16="http://schemas.microsoft.com/office/drawing/2014/main"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 xmlns:a16="http://schemas.microsoft.com/office/drawing/2014/main"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 xmlns:a16="http://schemas.microsoft.com/office/drawing/2014/main"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71</a:t>
            </a:r>
          </a:p>
        </p:txBody>
      </p:sp>
      <p:sp>
        <p:nvSpPr>
          <p:cNvPr id="11" name="Rounded Rectangle 10">
            <a:extLst>
              <a:ext uri="{FF2B5EF4-FFF2-40B4-BE49-F238E27FC236}">
                <a16:creationId xmlns="" xmlns:a16="http://schemas.microsoft.com/office/drawing/2014/main"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12" name="Rounded Rectangle 11">
            <a:extLst>
              <a:ext uri="{FF2B5EF4-FFF2-40B4-BE49-F238E27FC236}">
                <a16:creationId xmlns="" xmlns:a16="http://schemas.microsoft.com/office/drawing/2014/main"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13" name="Rounded Rectangle 12">
            <a:extLst>
              <a:ext uri="{FF2B5EF4-FFF2-40B4-BE49-F238E27FC236}">
                <a16:creationId xmlns="" xmlns:a16="http://schemas.microsoft.com/office/drawing/2014/main"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Tree>
    <p:extLst>
      <p:ext uri="{BB962C8B-B14F-4D97-AF65-F5344CB8AC3E}">
        <p14:creationId xmlns:p14="http://schemas.microsoft.com/office/powerpoint/2010/main" val="3909153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t>Talking Time:</a:t>
            </a:r>
          </a:p>
          <a:p>
            <a:pPr marL="0" lvl="0" indent="0">
              <a:buClr>
                <a:srgbClr val="23D160"/>
              </a:buClr>
              <a:buSzPct val="85000"/>
              <a:buNone/>
            </a:pPr>
            <a:r>
              <a:rPr lang="en-GB" sz="2200" dirty="0">
                <a:solidFill>
                  <a:prstClr val="black"/>
                </a:solidFill>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number that doesn’t belong is 71, as it is not part of the sequence, the other numbers are counting up from 12 to 19. The digits in the tens and ones places have been put in the wrong order, 17 should be in its place. </a:t>
            </a:r>
          </a:p>
        </p:txBody>
      </p:sp>
      <p:sp>
        <p:nvSpPr>
          <p:cNvPr id="4" name="Rounded Rectangle 3">
            <a:extLst>
              <a:ext uri="{FF2B5EF4-FFF2-40B4-BE49-F238E27FC236}">
                <a16:creationId xmlns="" xmlns:a16="http://schemas.microsoft.com/office/drawing/2014/main"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12</a:t>
            </a:r>
          </a:p>
        </p:txBody>
      </p:sp>
      <p:sp>
        <p:nvSpPr>
          <p:cNvPr id="5" name="Rounded Rectangle 4">
            <a:extLst>
              <a:ext uri="{FF2B5EF4-FFF2-40B4-BE49-F238E27FC236}">
                <a16:creationId xmlns="" xmlns:a16="http://schemas.microsoft.com/office/drawing/2014/main"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6" name="Rounded Rectangle 5">
            <a:extLst>
              <a:ext uri="{FF2B5EF4-FFF2-40B4-BE49-F238E27FC236}">
                <a16:creationId xmlns="" xmlns:a16="http://schemas.microsoft.com/office/drawing/2014/main"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15</a:t>
            </a:r>
          </a:p>
        </p:txBody>
      </p:sp>
      <p:sp>
        <p:nvSpPr>
          <p:cNvPr id="7" name="Rounded Rectangle 6">
            <a:extLst>
              <a:ext uri="{FF2B5EF4-FFF2-40B4-BE49-F238E27FC236}">
                <a16:creationId xmlns="" xmlns:a16="http://schemas.microsoft.com/office/drawing/2014/main"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8" name="Rounded Rectangle 7">
            <a:extLst>
              <a:ext uri="{FF2B5EF4-FFF2-40B4-BE49-F238E27FC236}">
                <a16:creationId xmlns="" xmlns:a16="http://schemas.microsoft.com/office/drawing/2014/main"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 xmlns:a16="http://schemas.microsoft.com/office/drawing/2014/main"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 xmlns:a16="http://schemas.microsoft.com/office/drawing/2014/main"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71</a:t>
            </a:r>
          </a:p>
        </p:txBody>
      </p:sp>
      <p:sp>
        <p:nvSpPr>
          <p:cNvPr id="11" name="Rounded Rectangle 10">
            <a:extLst>
              <a:ext uri="{FF2B5EF4-FFF2-40B4-BE49-F238E27FC236}">
                <a16:creationId xmlns="" xmlns:a16="http://schemas.microsoft.com/office/drawing/2014/main"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12" name="Rounded Rectangle 11">
            <a:extLst>
              <a:ext uri="{FF2B5EF4-FFF2-40B4-BE49-F238E27FC236}">
                <a16:creationId xmlns="" xmlns:a16="http://schemas.microsoft.com/office/drawing/2014/main"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13" name="Rounded Rectangle 12">
            <a:extLst>
              <a:ext uri="{FF2B5EF4-FFF2-40B4-BE49-F238E27FC236}">
                <a16:creationId xmlns="" xmlns:a16="http://schemas.microsoft.com/office/drawing/2014/main"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14" name="Rounded Rectangle 13">
            <a:extLst>
              <a:ext uri="{FF2B5EF4-FFF2-40B4-BE49-F238E27FC236}">
                <a16:creationId xmlns="" xmlns:a16="http://schemas.microsoft.com/office/drawing/2014/main" id="{AE74FF9B-F812-A049-A3C2-5FDE8EE41049}"/>
              </a:ext>
            </a:extLst>
          </p:cNvPr>
          <p:cNvSpPr/>
          <p:nvPr/>
        </p:nvSpPr>
        <p:spPr>
          <a:xfrm>
            <a:off x="5601476" y="4184290"/>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3860"/>
                </a:solidFill>
                <a:latin typeface="OpenDyslexicAlta" pitchFamily="2" charset="77"/>
              </a:rPr>
              <a:t>x</a:t>
            </a:r>
          </a:p>
        </p:txBody>
      </p:sp>
    </p:spTree>
    <p:extLst>
      <p:ext uri="{BB962C8B-B14F-4D97-AF65-F5344CB8AC3E}">
        <p14:creationId xmlns:p14="http://schemas.microsoft.com/office/powerpoint/2010/main" val="4271579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4:</a:t>
            </a:r>
          </a:p>
          <a:p>
            <a:pPr marL="0" lvl="0" indent="0">
              <a:buClr>
                <a:srgbClr val="23D160"/>
              </a:buClr>
              <a:buSzPct val="85000"/>
              <a:buNone/>
            </a:pPr>
            <a:r>
              <a:rPr lang="en-GB" sz="2200" dirty="0">
                <a:solidFill>
                  <a:prstClr val="black"/>
                </a:solidFill>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Why doesn’t it belong?</a:t>
            </a:r>
          </a:p>
          <a:p>
            <a:pPr marL="0" indent="0">
              <a:buClr>
                <a:srgbClr val="23D160"/>
              </a:buClr>
              <a:buSzPct val="85000"/>
              <a:buNone/>
            </a:pPr>
            <a:r>
              <a:rPr lang="en-GB" sz="2200" dirty="0"/>
              <a:t>Explain your answer. </a:t>
            </a:r>
          </a:p>
        </p:txBody>
      </p:sp>
      <p:sp>
        <p:nvSpPr>
          <p:cNvPr id="4" name="Rounded Rectangle 3">
            <a:extLst>
              <a:ext uri="{FF2B5EF4-FFF2-40B4-BE49-F238E27FC236}">
                <a16:creationId xmlns="" xmlns:a16="http://schemas.microsoft.com/office/drawing/2014/main"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20</a:t>
            </a:r>
          </a:p>
        </p:txBody>
      </p:sp>
      <p:sp>
        <p:nvSpPr>
          <p:cNvPr id="5" name="Rounded Rectangle 4">
            <a:extLst>
              <a:ext uri="{FF2B5EF4-FFF2-40B4-BE49-F238E27FC236}">
                <a16:creationId xmlns="" xmlns:a16="http://schemas.microsoft.com/office/drawing/2014/main"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6" name="Rounded Rectangle 5">
            <a:extLst>
              <a:ext uri="{FF2B5EF4-FFF2-40B4-BE49-F238E27FC236}">
                <a16:creationId xmlns="" xmlns:a16="http://schemas.microsoft.com/office/drawing/2014/main"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17</a:t>
            </a:r>
          </a:p>
        </p:txBody>
      </p:sp>
      <p:sp>
        <p:nvSpPr>
          <p:cNvPr id="7" name="Rounded Rectangle 6">
            <a:extLst>
              <a:ext uri="{FF2B5EF4-FFF2-40B4-BE49-F238E27FC236}">
                <a16:creationId xmlns="" xmlns:a16="http://schemas.microsoft.com/office/drawing/2014/main"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8" name="Rounded Rectangle 7">
            <a:extLst>
              <a:ext uri="{FF2B5EF4-FFF2-40B4-BE49-F238E27FC236}">
                <a16:creationId xmlns="" xmlns:a16="http://schemas.microsoft.com/office/drawing/2014/main"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 xmlns:a16="http://schemas.microsoft.com/office/drawing/2014/main"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 xmlns:a16="http://schemas.microsoft.com/office/drawing/2014/main"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51</a:t>
            </a:r>
          </a:p>
        </p:txBody>
      </p:sp>
      <p:sp>
        <p:nvSpPr>
          <p:cNvPr id="11" name="Rounded Rectangle 10">
            <a:extLst>
              <a:ext uri="{FF2B5EF4-FFF2-40B4-BE49-F238E27FC236}">
                <a16:creationId xmlns="" xmlns:a16="http://schemas.microsoft.com/office/drawing/2014/main"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12" name="Rounded Rectangle 11">
            <a:extLst>
              <a:ext uri="{FF2B5EF4-FFF2-40B4-BE49-F238E27FC236}">
                <a16:creationId xmlns="" xmlns:a16="http://schemas.microsoft.com/office/drawing/2014/main"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13" name="Rounded Rectangle 12">
            <a:extLst>
              <a:ext uri="{FF2B5EF4-FFF2-40B4-BE49-F238E27FC236}">
                <a16:creationId xmlns="" xmlns:a16="http://schemas.microsoft.com/office/drawing/2014/main"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14" name="Rounded Rectangle 13">
            <a:extLst>
              <a:ext uri="{FF2B5EF4-FFF2-40B4-BE49-F238E27FC236}">
                <a16:creationId xmlns="" xmlns:a16="http://schemas.microsoft.com/office/drawing/2014/main" id="{6ABCB05F-A139-CB44-8D80-03370F340363}"/>
              </a:ext>
            </a:extLst>
          </p:cNvPr>
          <p:cNvSpPr/>
          <p:nvPr/>
        </p:nvSpPr>
        <p:spPr>
          <a:xfrm>
            <a:off x="5601476" y="4184290"/>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3860"/>
                </a:solidFill>
                <a:latin typeface="OpenDyslexicAlta" pitchFamily="2" charset="77"/>
              </a:rPr>
              <a:t>x</a:t>
            </a:r>
          </a:p>
        </p:txBody>
      </p:sp>
    </p:spTree>
    <p:extLst>
      <p:ext uri="{BB962C8B-B14F-4D97-AF65-F5344CB8AC3E}">
        <p14:creationId xmlns:p14="http://schemas.microsoft.com/office/powerpoint/2010/main" val="3021294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t>Activity 4:</a:t>
            </a:r>
          </a:p>
          <a:p>
            <a:pPr marL="0" lvl="0" indent="0">
              <a:buClr>
                <a:srgbClr val="23D160"/>
              </a:buClr>
              <a:buSzPct val="85000"/>
              <a:buNone/>
            </a:pPr>
            <a:r>
              <a:rPr lang="en-GB" sz="2200" dirty="0">
                <a:solidFill>
                  <a:prstClr val="black"/>
                </a:solidFill>
              </a:rPr>
              <a:t>Cross out the number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lvl="0" indent="0">
              <a:buClr>
                <a:srgbClr val="23D160"/>
              </a:buClr>
              <a:buSzPct val="85000"/>
              <a:buNone/>
            </a:pPr>
            <a:r>
              <a:rPr lang="en-GB" sz="2200" dirty="0">
                <a:solidFill>
                  <a:srgbClr val="FF3860"/>
                </a:solidFill>
              </a:rPr>
              <a:t>The number that doesn’t belong is 51 , as it is not part of the sequence, the other numbers are counting down from 20 to 13. The digits in the tens and ones places have been put in the wrong order, 15 should be in its place. </a:t>
            </a:r>
          </a:p>
        </p:txBody>
      </p:sp>
      <p:sp>
        <p:nvSpPr>
          <p:cNvPr id="4" name="Rounded Rectangle 3">
            <a:extLst>
              <a:ext uri="{FF2B5EF4-FFF2-40B4-BE49-F238E27FC236}">
                <a16:creationId xmlns="" xmlns:a16="http://schemas.microsoft.com/office/drawing/2014/main" id="{B29C1E39-BA2C-A948-800F-4B4B062C5178}"/>
              </a:ext>
            </a:extLst>
          </p:cNvPr>
          <p:cNvSpPr/>
          <p:nvPr/>
        </p:nvSpPr>
        <p:spPr>
          <a:xfrm>
            <a:off x="4757057" y="3029629"/>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20</a:t>
            </a:r>
          </a:p>
        </p:txBody>
      </p:sp>
      <p:sp>
        <p:nvSpPr>
          <p:cNvPr id="5" name="Rounded Rectangle 4">
            <a:extLst>
              <a:ext uri="{FF2B5EF4-FFF2-40B4-BE49-F238E27FC236}">
                <a16:creationId xmlns="" xmlns:a16="http://schemas.microsoft.com/office/drawing/2014/main" id="{EEFCE251-4E26-E248-9FE2-D269E3CE0A09}"/>
              </a:ext>
            </a:extLst>
          </p:cNvPr>
          <p:cNvSpPr/>
          <p:nvPr/>
        </p:nvSpPr>
        <p:spPr>
          <a:xfrm>
            <a:off x="5606404" y="3029628"/>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19</a:t>
            </a:r>
          </a:p>
        </p:txBody>
      </p:sp>
      <p:sp>
        <p:nvSpPr>
          <p:cNvPr id="6" name="Rounded Rectangle 5">
            <a:extLst>
              <a:ext uri="{FF2B5EF4-FFF2-40B4-BE49-F238E27FC236}">
                <a16:creationId xmlns="" xmlns:a16="http://schemas.microsoft.com/office/drawing/2014/main" id="{BB1DFEE9-C175-4A47-A27A-7DB967EA3B85}"/>
              </a:ext>
            </a:extLst>
          </p:cNvPr>
          <p:cNvSpPr/>
          <p:nvPr/>
        </p:nvSpPr>
        <p:spPr>
          <a:xfrm>
            <a:off x="7315057" y="3029627"/>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17</a:t>
            </a:r>
          </a:p>
        </p:txBody>
      </p:sp>
      <p:sp>
        <p:nvSpPr>
          <p:cNvPr id="7" name="Rounded Rectangle 6">
            <a:extLst>
              <a:ext uri="{FF2B5EF4-FFF2-40B4-BE49-F238E27FC236}">
                <a16:creationId xmlns="" xmlns:a16="http://schemas.microsoft.com/office/drawing/2014/main" id="{76233AED-B6B0-884B-87E3-606A7BBA6F40}"/>
              </a:ext>
            </a:extLst>
          </p:cNvPr>
          <p:cNvSpPr/>
          <p:nvPr/>
        </p:nvSpPr>
        <p:spPr>
          <a:xfrm>
            <a:off x="6460194" y="3032036"/>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18</a:t>
            </a:r>
          </a:p>
        </p:txBody>
      </p:sp>
      <p:sp>
        <p:nvSpPr>
          <p:cNvPr id="8" name="Rounded Rectangle 7">
            <a:extLst>
              <a:ext uri="{FF2B5EF4-FFF2-40B4-BE49-F238E27FC236}">
                <a16:creationId xmlns="" xmlns:a16="http://schemas.microsoft.com/office/drawing/2014/main" id="{867B2CBC-BAD7-F14F-A904-E749F080E23F}"/>
              </a:ext>
            </a:extLst>
          </p:cNvPr>
          <p:cNvSpPr/>
          <p:nvPr/>
        </p:nvSpPr>
        <p:spPr>
          <a:xfrm>
            <a:off x="5626219" y="3029626"/>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9" name="Rounded Rectangle 8">
            <a:extLst>
              <a:ext uri="{FF2B5EF4-FFF2-40B4-BE49-F238E27FC236}">
                <a16:creationId xmlns="" xmlns:a16="http://schemas.microsoft.com/office/drawing/2014/main" id="{7BD2BCB6-2610-A74A-B111-C9C5F98CF351}"/>
              </a:ext>
            </a:extLst>
          </p:cNvPr>
          <p:cNvSpPr/>
          <p:nvPr/>
        </p:nvSpPr>
        <p:spPr>
          <a:xfrm>
            <a:off x="4757057" y="4184295"/>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16</a:t>
            </a:r>
          </a:p>
        </p:txBody>
      </p:sp>
      <p:sp>
        <p:nvSpPr>
          <p:cNvPr id="10" name="Rounded Rectangle 9">
            <a:extLst>
              <a:ext uri="{FF2B5EF4-FFF2-40B4-BE49-F238E27FC236}">
                <a16:creationId xmlns="" xmlns:a16="http://schemas.microsoft.com/office/drawing/2014/main" id="{05F2118A-70E5-7649-BD2D-CC4624D5AA77}"/>
              </a:ext>
            </a:extLst>
          </p:cNvPr>
          <p:cNvSpPr/>
          <p:nvPr/>
        </p:nvSpPr>
        <p:spPr>
          <a:xfrm>
            <a:off x="5606404" y="4184294"/>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51</a:t>
            </a:r>
          </a:p>
        </p:txBody>
      </p:sp>
      <p:sp>
        <p:nvSpPr>
          <p:cNvPr id="11" name="Rounded Rectangle 10">
            <a:extLst>
              <a:ext uri="{FF2B5EF4-FFF2-40B4-BE49-F238E27FC236}">
                <a16:creationId xmlns="" xmlns:a16="http://schemas.microsoft.com/office/drawing/2014/main" id="{FD0FFF4D-E7AC-7B49-B722-6188A4D34C1C}"/>
              </a:ext>
            </a:extLst>
          </p:cNvPr>
          <p:cNvSpPr/>
          <p:nvPr/>
        </p:nvSpPr>
        <p:spPr>
          <a:xfrm>
            <a:off x="7315057" y="4184293"/>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13</a:t>
            </a:r>
          </a:p>
        </p:txBody>
      </p:sp>
      <p:sp>
        <p:nvSpPr>
          <p:cNvPr id="12" name="Rounded Rectangle 11">
            <a:extLst>
              <a:ext uri="{FF2B5EF4-FFF2-40B4-BE49-F238E27FC236}">
                <a16:creationId xmlns="" xmlns:a16="http://schemas.microsoft.com/office/drawing/2014/main" id="{91E467CE-63C2-164F-A1B6-4984BCF414C9}"/>
              </a:ext>
            </a:extLst>
          </p:cNvPr>
          <p:cNvSpPr/>
          <p:nvPr/>
        </p:nvSpPr>
        <p:spPr>
          <a:xfrm>
            <a:off x="6460194" y="4186702"/>
            <a:ext cx="730074" cy="7987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14</a:t>
            </a:r>
          </a:p>
        </p:txBody>
      </p:sp>
      <p:sp>
        <p:nvSpPr>
          <p:cNvPr id="13" name="Rounded Rectangle 12">
            <a:extLst>
              <a:ext uri="{FF2B5EF4-FFF2-40B4-BE49-F238E27FC236}">
                <a16:creationId xmlns="" xmlns:a16="http://schemas.microsoft.com/office/drawing/2014/main" id="{F82B51E7-E7AB-D843-BA96-CE5A4D0A983A}"/>
              </a:ext>
            </a:extLst>
          </p:cNvPr>
          <p:cNvSpPr/>
          <p:nvPr/>
        </p:nvSpPr>
        <p:spPr>
          <a:xfrm>
            <a:off x="5626219" y="4184292"/>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3860"/>
              </a:solidFill>
              <a:latin typeface="OpenDyslexicAlta" pitchFamily="2" charset="77"/>
            </a:endParaRPr>
          </a:p>
        </p:txBody>
      </p:sp>
      <p:sp>
        <p:nvSpPr>
          <p:cNvPr id="14" name="Rounded Rectangle 13">
            <a:extLst>
              <a:ext uri="{FF2B5EF4-FFF2-40B4-BE49-F238E27FC236}">
                <a16:creationId xmlns="" xmlns:a16="http://schemas.microsoft.com/office/drawing/2014/main" id="{6ABCB05F-A139-CB44-8D80-03370F340363}"/>
              </a:ext>
            </a:extLst>
          </p:cNvPr>
          <p:cNvSpPr/>
          <p:nvPr/>
        </p:nvSpPr>
        <p:spPr>
          <a:xfrm>
            <a:off x="5601476" y="4184290"/>
            <a:ext cx="730074" cy="7987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3860"/>
                </a:solidFill>
                <a:latin typeface="OpenDyslexicAlta" pitchFamily="2" charset="77"/>
              </a:rPr>
              <a:t>x</a:t>
            </a:r>
          </a:p>
        </p:txBody>
      </p:sp>
    </p:spTree>
    <p:extLst>
      <p:ext uri="{BB962C8B-B14F-4D97-AF65-F5344CB8AC3E}">
        <p14:creationId xmlns:p14="http://schemas.microsoft.com/office/powerpoint/2010/main" val="3962769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 with </a:t>
            </a:r>
            <a:r>
              <a:rPr lang="en-GB" sz="2200" dirty="0" err="1">
                <a:solidFill>
                  <a:srgbClr val="3273DC"/>
                </a:solidFill>
              </a:rPr>
              <a:t>Astrobee</a:t>
            </a:r>
            <a:r>
              <a:rPr lang="en-GB" sz="2200" dirty="0">
                <a:solidFill>
                  <a:srgbClr val="3273DC"/>
                </a:solidFill>
              </a:rPr>
              <a: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BC0B19C8-9203-384B-9711-51C5129C4B1C}"/>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20261225-8553-224F-B340-C7A2B2B907A1}"/>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DB1FEC97-37B1-234D-8CBA-4CA9E9C7D396}"/>
              </a:ext>
            </a:extLst>
          </p:cNvPr>
          <p:cNvSpPr/>
          <p:nvPr/>
        </p:nvSpPr>
        <p:spPr>
          <a:xfrm>
            <a:off x="2945781" y="2119996"/>
            <a:ext cx="3384550"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If I start counting from 7 and count all the way to 20, I will say 14.</a:t>
            </a:r>
          </a:p>
        </p:txBody>
      </p:sp>
    </p:spTree>
    <p:extLst>
      <p:ext uri="{BB962C8B-B14F-4D97-AF65-F5344CB8AC3E}">
        <p14:creationId xmlns:p14="http://schemas.microsoft.com/office/powerpoint/2010/main" val="2399654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Yes, I agree with </a:t>
            </a:r>
            <a:r>
              <a:rPr lang="en-GB" sz="2200" dirty="0" err="1">
                <a:solidFill>
                  <a:srgbClr val="FF3860"/>
                </a:solidFill>
              </a:rPr>
              <a:t>Astrobee</a:t>
            </a:r>
            <a:r>
              <a:rPr lang="en-GB" sz="2200" dirty="0">
                <a:solidFill>
                  <a:srgbClr val="FF3860"/>
                </a:solidFill>
              </a:rPr>
              <a:t>. Fourteen comes between seven and twenty, so if you’re counting from seven to twenty, you will say fourteen (after thirteen and before fifteen when counting forwards).</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BC0B19C8-9203-384B-9711-51C5129C4B1C}"/>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20261225-8553-224F-B340-C7A2B2B907A1}"/>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DB1FEC97-37B1-234D-8CBA-4CA9E9C7D396}"/>
              </a:ext>
            </a:extLst>
          </p:cNvPr>
          <p:cNvSpPr/>
          <p:nvPr/>
        </p:nvSpPr>
        <p:spPr>
          <a:xfrm>
            <a:off x="2945781" y="2119996"/>
            <a:ext cx="3384550"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If I start counting from 7 and count all the way to 20, I will say 14.</a:t>
            </a:r>
          </a:p>
        </p:txBody>
      </p:sp>
    </p:spTree>
    <p:extLst>
      <p:ext uri="{BB962C8B-B14F-4D97-AF65-F5344CB8AC3E}">
        <p14:creationId xmlns:p14="http://schemas.microsoft.com/office/powerpoint/2010/main" val="3569492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count and write numbers up to 20</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count forwards using a variety of representations: concrete, pictorial, numeral and worded number sequences, exploring the numbers 11 - 20</a:t>
            </a:r>
          </a:p>
          <a:p>
            <a:pPr>
              <a:buClr>
                <a:srgbClr val="23D160"/>
              </a:buClr>
              <a:buSzPct val="85000"/>
              <a:buFont typeface="Wingdings" pitchFamily="2" charset="2"/>
              <a:buChar char="ü"/>
            </a:pPr>
            <a:r>
              <a:rPr lang="en-GB" sz="2200" dirty="0"/>
              <a:t> I can explain my reasoning when counting forwards using a variety of representations: concrete, pictorial, numeral and worded number sequences, exploring the numbers 11 - 20</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3278846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 xmlns:a16="http://schemas.microsoft.com/office/drawing/2014/main"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803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 xmlns:a16="http://schemas.microsoft.com/office/drawing/2014/main"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D2D93BFF-CC22-4143-A324-B6DD24D69567}"/>
              </a:ext>
            </a:extLst>
          </p:cNvPr>
          <p:cNvCxnSpPr>
            <a:cxnSpLocks/>
          </p:cNvCxnSpPr>
          <p:nvPr/>
        </p:nvCxnSpPr>
        <p:spPr>
          <a:xfrm flipV="1">
            <a:off x="1455274" y="3191435"/>
            <a:ext cx="4766232" cy="95025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32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 xmlns:a16="http://schemas.microsoft.com/office/drawing/2014/main"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D2D93BFF-CC22-4143-A324-B6DD24D69567}"/>
              </a:ext>
            </a:extLst>
          </p:cNvPr>
          <p:cNvCxnSpPr>
            <a:cxnSpLocks/>
          </p:cNvCxnSpPr>
          <p:nvPr/>
        </p:nvCxnSpPr>
        <p:spPr>
          <a:xfrm flipV="1">
            <a:off x="1455274" y="3191435"/>
            <a:ext cx="4766232" cy="95025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4F94807-44D2-E549-A7D4-2B0CD70C7D96}"/>
              </a:ext>
            </a:extLst>
          </p:cNvPr>
          <p:cNvCxnSpPr>
            <a:cxnSpLocks/>
          </p:cNvCxnSpPr>
          <p:nvPr/>
        </p:nvCxnSpPr>
        <p:spPr>
          <a:xfrm>
            <a:off x="1455274" y="5127812"/>
            <a:ext cx="6170893" cy="104915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94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solidFill>
                  <a:prstClr val="black"/>
                </a:solidFill>
              </a:rPr>
              <a:t>To be able to count and write numbers up to 20</a:t>
            </a:r>
            <a:endParaRPr lang="en-GB"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Match each of the numbers below to its representation:</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71D11F84-DC92-3C45-B80D-63EF96CD08AA}"/>
              </a:ext>
            </a:extLst>
          </p:cNvPr>
          <p:cNvPicPr>
            <a:picLocks noChangeAspect="1"/>
          </p:cNvPicPr>
          <p:nvPr/>
        </p:nvPicPr>
        <p:blipFill>
          <a:blip r:embed="rId3"/>
          <a:stretch>
            <a:fillRect/>
          </a:stretch>
        </p:blipFill>
        <p:spPr>
          <a:xfrm>
            <a:off x="6096000" y="2732515"/>
            <a:ext cx="5838322" cy="935365"/>
          </a:xfrm>
          <a:prstGeom prst="rect">
            <a:avLst/>
          </a:prstGeom>
        </p:spPr>
      </p:pic>
      <p:sp>
        <p:nvSpPr>
          <p:cNvPr id="6" name="Rectangle 5">
            <a:extLst>
              <a:ext uri="{FF2B5EF4-FFF2-40B4-BE49-F238E27FC236}">
                <a16:creationId xmlns="" xmlns:a16="http://schemas.microsoft.com/office/drawing/2014/main" id="{69F15D00-898F-094B-8C70-F9A402C813C4}"/>
              </a:ext>
            </a:extLst>
          </p:cNvPr>
          <p:cNvSpPr/>
          <p:nvPr/>
        </p:nvSpPr>
        <p:spPr>
          <a:xfrm>
            <a:off x="828979" y="2846254"/>
            <a:ext cx="502062" cy="707886"/>
          </a:xfrm>
          <a:prstGeom prst="rect">
            <a:avLst/>
          </a:prstGeom>
        </p:spPr>
        <p:txBody>
          <a:bodyPr wrap="none">
            <a:spAutoFit/>
          </a:bodyPr>
          <a:lstStyle/>
          <a:p>
            <a:pPr algn="ctr"/>
            <a:r>
              <a:rPr lang="en-US" sz="4000" dirty="0">
                <a:latin typeface="OpenDyslexicAlta" pitchFamily="2" charset="77"/>
              </a:rPr>
              <a:t>5</a:t>
            </a:r>
          </a:p>
        </p:txBody>
      </p:sp>
      <p:sp>
        <p:nvSpPr>
          <p:cNvPr id="36" name="Rectangle 35">
            <a:extLst>
              <a:ext uri="{FF2B5EF4-FFF2-40B4-BE49-F238E27FC236}">
                <a16:creationId xmlns="" xmlns:a16="http://schemas.microsoft.com/office/drawing/2014/main" id="{C3B8CF08-DE2D-5F4E-8E70-D729CBEC0B46}"/>
              </a:ext>
            </a:extLst>
          </p:cNvPr>
          <p:cNvSpPr/>
          <p:nvPr/>
        </p:nvSpPr>
        <p:spPr>
          <a:xfrm>
            <a:off x="674290" y="3811242"/>
            <a:ext cx="780984" cy="707886"/>
          </a:xfrm>
          <a:prstGeom prst="rect">
            <a:avLst/>
          </a:prstGeom>
        </p:spPr>
        <p:txBody>
          <a:bodyPr wrap="none">
            <a:spAutoFit/>
          </a:bodyPr>
          <a:lstStyle/>
          <a:p>
            <a:pPr algn="ctr"/>
            <a:r>
              <a:rPr lang="en-US" sz="4000" dirty="0">
                <a:latin typeface="OpenDyslexicAlta" pitchFamily="2" charset="77"/>
              </a:rPr>
              <a:t>11</a:t>
            </a:r>
          </a:p>
        </p:txBody>
      </p:sp>
      <p:sp>
        <p:nvSpPr>
          <p:cNvPr id="37" name="Rectangle 36">
            <a:extLst>
              <a:ext uri="{FF2B5EF4-FFF2-40B4-BE49-F238E27FC236}">
                <a16:creationId xmlns="" xmlns:a16="http://schemas.microsoft.com/office/drawing/2014/main" id="{2AB2A105-5A85-5D45-9299-29D2F3516936}"/>
              </a:ext>
            </a:extLst>
          </p:cNvPr>
          <p:cNvSpPr/>
          <p:nvPr/>
        </p:nvSpPr>
        <p:spPr>
          <a:xfrm>
            <a:off x="786131" y="4877987"/>
            <a:ext cx="518091" cy="707886"/>
          </a:xfrm>
          <a:prstGeom prst="rect">
            <a:avLst/>
          </a:prstGeom>
        </p:spPr>
        <p:txBody>
          <a:bodyPr wrap="none">
            <a:spAutoFit/>
          </a:bodyPr>
          <a:lstStyle/>
          <a:p>
            <a:pPr algn="ctr"/>
            <a:r>
              <a:rPr lang="en-US" sz="4000" dirty="0">
                <a:latin typeface="OpenDyslexicAlta" pitchFamily="2" charset="77"/>
              </a:rPr>
              <a:t>9</a:t>
            </a:r>
          </a:p>
        </p:txBody>
      </p:sp>
      <p:sp>
        <p:nvSpPr>
          <p:cNvPr id="38" name="Rectangle 37">
            <a:extLst>
              <a:ext uri="{FF2B5EF4-FFF2-40B4-BE49-F238E27FC236}">
                <a16:creationId xmlns="" xmlns:a16="http://schemas.microsoft.com/office/drawing/2014/main" id="{21374159-CF6B-374A-AD08-2CA28D13D3C6}"/>
              </a:ext>
            </a:extLst>
          </p:cNvPr>
          <p:cNvSpPr/>
          <p:nvPr/>
        </p:nvSpPr>
        <p:spPr>
          <a:xfrm>
            <a:off x="798523" y="5948523"/>
            <a:ext cx="532518" cy="707886"/>
          </a:xfrm>
          <a:prstGeom prst="rect">
            <a:avLst/>
          </a:prstGeom>
        </p:spPr>
        <p:txBody>
          <a:bodyPr wrap="none">
            <a:spAutoFit/>
          </a:bodyPr>
          <a:lstStyle/>
          <a:p>
            <a:pPr algn="ctr"/>
            <a:r>
              <a:rPr lang="en-US" sz="4000" dirty="0">
                <a:latin typeface="OpenDyslexicAlta" pitchFamily="2" charset="77"/>
              </a:rPr>
              <a:t>4</a:t>
            </a:r>
          </a:p>
        </p:txBody>
      </p:sp>
      <p:pic>
        <p:nvPicPr>
          <p:cNvPr id="39" name="Picture 38">
            <a:extLst>
              <a:ext uri="{FF2B5EF4-FFF2-40B4-BE49-F238E27FC236}">
                <a16:creationId xmlns="" xmlns:a16="http://schemas.microsoft.com/office/drawing/2014/main" id="{94B9BE15-3910-D947-97A7-7F9491485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045" y="3508367"/>
            <a:ext cx="1340231" cy="1340231"/>
          </a:xfrm>
          <a:prstGeom prst="rect">
            <a:avLst/>
          </a:prstGeom>
        </p:spPr>
      </p:pic>
      <p:pic>
        <p:nvPicPr>
          <p:cNvPr id="40" name="Picture 39">
            <a:extLst>
              <a:ext uri="{FF2B5EF4-FFF2-40B4-BE49-F238E27FC236}">
                <a16:creationId xmlns="" xmlns:a16="http://schemas.microsoft.com/office/drawing/2014/main" id="{5916E125-A0DD-3F48-A0F2-1213C60073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426" y="5636963"/>
            <a:ext cx="2245467" cy="1080000"/>
          </a:xfrm>
          <a:prstGeom prst="rect">
            <a:avLst/>
          </a:prstGeom>
        </p:spPr>
      </p:pic>
      <p:pic>
        <p:nvPicPr>
          <p:cNvPr id="41" name="Picture 40">
            <a:extLst>
              <a:ext uri="{FF2B5EF4-FFF2-40B4-BE49-F238E27FC236}">
                <a16:creationId xmlns="" xmlns:a16="http://schemas.microsoft.com/office/drawing/2014/main" id="{156CF769-EC9B-1140-B8A8-447E3460DE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6167" y="5000411"/>
            <a:ext cx="532518" cy="542101"/>
          </a:xfrm>
          <a:prstGeom prst="rect">
            <a:avLst/>
          </a:prstGeom>
        </p:spPr>
      </p:pic>
      <p:pic>
        <p:nvPicPr>
          <p:cNvPr id="42" name="Picture 41">
            <a:extLst>
              <a:ext uri="{FF2B5EF4-FFF2-40B4-BE49-F238E27FC236}">
                <a16:creationId xmlns="" xmlns:a16="http://schemas.microsoft.com/office/drawing/2014/main" id="{106C6434-F6F3-494A-8FE2-5547EFF98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6087" y="4988606"/>
            <a:ext cx="532518" cy="542101"/>
          </a:xfrm>
          <a:prstGeom prst="rect">
            <a:avLst/>
          </a:prstGeom>
        </p:spPr>
      </p:pic>
      <p:pic>
        <p:nvPicPr>
          <p:cNvPr id="43" name="Picture 42">
            <a:extLst>
              <a:ext uri="{FF2B5EF4-FFF2-40B4-BE49-F238E27FC236}">
                <a16:creationId xmlns="" xmlns:a16="http://schemas.microsoft.com/office/drawing/2014/main" id="{E201EDAE-CCA5-9341-B89B-5EE085C3DA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6007" y="4988606"/>
            <a:ext cx="532518" cy="542101"/>
          </a:xfrm>
          <a:prstGeom prst="rect">
            <a:avLst/>
          </a:prstGeom>
        </p:spPr>
      </p:pic>
      <p:pic>
        <p:nvPicPr>
          <p:cNvPr id="44" name="Picture 43">
            <a:extLst>
              <a:ext uri="{FF2B5EF4-FFF2-40B4-BE49-F238E27FC236}">
                <a16:creationId xmlns="" xmlns:a16="http://schemas.microsoft.com/office/drawing/2014/main" id="{466A20EE-58CC-D443-A72C-5C7B001E9B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1131" y="4983535"/>
            <a:ext cx="532518" cy="542101"/>
          </a:xfrm>
          <a:prstGeom prst="rect">
            <a:avLst/>
          </a:prstGeom>
        </p:spPr>
      </p:pic>
      <p:pic>
        <p:nvPicPr>
          <p:cNvPr id="45" name="Picture 44">
            <a:extLst>
              <a:ext uri="{FF2B5EF4-FFF2-40B4-BE49-F238E27FC236}">
                <a16:creationId xmlns="" xmlns:a16="http://schemas.microsoft.com/office/drawing/2014/main" id="{182B45A1-76F3-1A45-8F13-3186D4148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36622" y="5000411"/>
            <a:ext cx="532518" cy="542101"/>
          </a:xfrm>
          <a:prstGeom prst="rect">
            <a:avLst/>
          </a:prstGeom>
        </p:spPr>
      </p:pic>
      <p:cxnSp>
        <p:nvCxnSpPr>
          <p:cNvPr id="7" name="Straight Connector 6">
            <a:extLst>
              <a:ext uri="{FF2B5EF4-FFF2-40B4-BE49-F238E27FC236}">
                <a16:creationId xmlns="" xmlns:a16="http://schemas.microsoft.com/office/drawing/2014/main" id="{8497CD5E-B589-504F-9E29-4F2714B46826}"/>
              </a:ext>
            </a:extLst>
          </p:cNvPr>
          <p:cNvCxnSpPr>
            <a:cxnSpLocks/>
          </p:cNvCxnSpPr>
          <p:nvPr/>
        </p:nvCxnSpPr>
        <p:spPr>
          <a:xfrm>
            <a:off x="1455274" y="3191435"/>
            <a:ext cx="6003361" cy="209774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D2D93BFF-CC22-4143-A324-B6DD24D69567}"/>
              </a:ext>
            </a:extLst>
          </p:cNvPr>
          <p:cNvCxnSpPr>
            <a:cxnSpLocks/>
          </p:cNvCxnSpPr>
          <p:nvPr/>
        </p:nvCxnSpPr>
        <p:spPr>
          <a:xfrm flipV="1">
            <a:off x="1455274" y="3191435"/>
            <a:ext cx="4766232" cy="950259"/>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D4F94807-44D2-E549-A7D4-2B0CD70C7D96}"/>
              </a:ext>
            </a:extLst>
          </p:cNvPr>
          <p:cNvCxnSpPr>
            <a:cxnSpLocks/>
          </p:cNvCxnSpPr>
          <p:nvPr/>
        </p:nvCxnSpPr>
        <p:spPr>
          <a:xfrm>
            <a:off x="1455274" y="5127812"/>
            <a:ext cx="6170893" cy="1049151"/>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69F3034D-FEE7-6644-89FE-46B6066EB53A}"/>
              </a:ext>
            </a:extLst>
          </p:cNvPr>
          <p:cNvCxnSpPr>
            <a:cxnSpLocks/>
          </p:cNvCxnSpPr>
          <p:nvPr/>
        </p:nvCxnSpPr>
        <p:spPr>
          <a:xfrm flipV="1">
            <a:off x="1455274" y="4267200"/>
            <a:ext cx="6750813" cy="1909763"/>
          </a:xfrm>
          <a:prstGeom prst="line">
            <a:avLst/>
          </a:prstGeom>
          <a:ln w="28575">
            <a:solidFill>
              <a:srgbClr val="FF38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978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8766</TotalTime>
  <Words>2229</Words>
  <Application>Microsoft Office PowerPoint</Application>
  <PresentationFormat>Custom</PresentationFormat>
  <Paragraphs>809</Paragraphs>
  <Slides>58</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OpenDyslexicAlta</vt:lpstr>
      <vt:lpstr>Muli</vt:lpstr>
      <vt:lpstr>Wingdings</vt:lpstr>
      <vt:lpstr>Calibri</vt:lpstr>
      <vt:lpstr>Lato Light</vt:lpstr>
      <vt:lpstr>Lato</vt:lpstr>
      <vt:lpstr>Office Theme</vt:lpstr>
      <vt:lpstr>PowerPoint Presentation</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lpstr>To be able to count and write numbers up to 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274</cp:revision>
  <cp:lastPrinted>2019-06-17T16:19:05Z</cp:lastPrinted>
  <dcterms:created xsi:type="dcterms:W3CDTF">2018-08-06T08:16:18Z</dcterms:created>
  <dcterms:modified xsi:type="dcterms:W3CDTF">2021-03-12T15:47:52Z</dcterms:modified>
</cp:coreProperties>
</file>