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20" r:id="rId2"/>
    <p:sldId id="346" r:id="rId3"/>
    <p:sldId id="547" r:id="rId4"/>
    <p:sldId id="605" r:id="rId5"/>
    <p:sldId id="504" r:id="rId6"/>
    <p:sldId id="601" r:id="rId7"/>
    <p:sldId id="503" r:id="rId8"/>
    <p:sldId id="546" r:id="rId9"/>
    <p:sldId id="618" r:id="rId10"/>
    <p:sldId id="565" r:id="rId11"/>
    <p:sldId id="566" r:id="rId12"/>
    <p:sldId id="567" r:id="rId13"/>
    <p:sldId id="568" r:id="rId14"/>
    <p:sldId id="569" r:id="rId15"/>
    <p:sldId id="570" r:id="rId16"/>
    <p:sldId id="558" r:id="rId17"/>
    <p:sldId id="559" r:id="rId18"/>
    <p:sldId id="563" r:id="rId19"/>
    <p:sldId id="564" r:id="rId20"/>
    <p:sldId id="502" r:id="rId21"/>
    <p:sldId id="548" r:id="rId22"/>
    <p:sldId id="549" r:id="rId23"/>
    <p:sldId id="619" r:id="rId24"/>
    <p:sldId id="561" r:id="rId25"/>
    <p:sldId id="562" r:id="rId26"/>
    <p:sldId id="556" r:id="rId27"/>
    <p:sldId id="557" r:id="rId28"/>
    <p:sldId id="551" r:id="rId29"/>
    <p:sldId id="553" r:id="rId30"/>
    <p:sldId id="554" r:id="rId31"/>
    <p:sldId id="555" r:id="rId32"/>
    <p:sldId id="596" r:id="rId33"/>
    <p:sldId id="597" r:id="rId34"/>
    <p:sldId id="595" r:id="rId35"/>
    <p:sldId id="600" r:id="rId36"/>
    <p:sldId id="593" r:id="rId37"/>
    <p:sldId id="594" r:id="rId38"/>
    <p:sldId id="590" r:id="rId39"/>
    <p:sldId id="598" r:id="rId40"/>
    <p:sldId id="591" r:id="rId41"/>
    <p:sldId id="592" r:id="rId42"/>
    <p:sldId id="571" r:id="rId43"/>
    <p:sldId id="572" r:id="rId44"/>
    <p:sldId id="587" r:id="rId45"/>
    <p:sldId id="588" r:id="rId46"/>
    <p:sldId id="589" r:id="rId47"/>
    <p:sldId id="599" r:id="rId48"/>
    <p:sldId id="573" r:id="rId49"/>
    <p:sldId id="574" r:id="rId50"/>
    <p:sldId id="577" r:id="rId51"/>
    <p:sldId id="578" r:id="rId52"/>
    <p:sldId id="575" r:id="rId53"/>
    <p:sldId id="576" r:id="rId54"/>
    <p:sldId id="579" r:id="rId55"/>
    <p:sldId id="580" r:id="rId56"/>
    <p:sldId id="585" r:id="rId57"/>
    <p:sldId id="586" r:id="rId58"/>
    <p:sldId id="581" r:id="rId59"/>
    <p:sldId id="582" r:id="rId60"/>
    <p:sldId id="583" r:id="rId61"/>
    <p:sldId id="584" r:id="rId62"/>
    <p:sldId id="602" r:id="rId63"/>
    <p:sldId id="603" r:id="rId64"/>
    <p:sldId id="604" r:id="rId65"/>
    <p:sldId id="611" r:id="rId66"/>
    <p:sldId id="610" r:id="rId67"/>
    <p:sldId id="612" r:id="rId68"/>
    <p:sldId id="613" r:id="rId69"/>
    <p:sldId id="609" r:id="rId70"/>
    <p:sldId id="608" r:id="rId71"/>
    <p:sldId id="606" r:id="rId72"/>
    <p:sldId id="607" r:id="rId73"/>
    <p:sldId id="614" r:id="rId74"/>
    <p:sldId id="615" r:id="rId75"/>
    <p:sldId id="616" r:id="rId76"/>
    <p:sldId id="617" r:id="rId77"/>
  </p:sldIdLst>
  <p:sldSz cx="12192000" cy="6858000"/>
  <p:notesSz cx="6858000" cy="9144000"/>
  <p:embeddedFontLst>
    <p:embeddedFont>
      <p:font typeface="OpenDyslexicAlta" panose="00000500000000000000" pitchFamily="2" charset="0"/>
      <p:regular r:id="rId80"/>
      <p:bold r:id="rId81"/>
      <p:italic r:id="rId82"/>
      <p:boldItalic r:id="rId83"/>
    </p:embeddedFont>
    <p:embeddedFont>
      <p:font typeface="Lato Light" panose="020F0302020204030203" pitchFamily="34" charset="0"/>
      <p:regular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Lato" panose="020F0502020204030203" pitchFamily="34" charset="0"/>
      <p:regular r:id="rId89"/>
      <p:bold r:id="rId90"/>
    </p:embeddedFont>
    <p:embeddedFont>
      <p:font typeface="Muli" panose="020B0604020202020204" charset="0"/>
      <p:regular r:id="rId91"/>
      <p:bold r:id="rId92"/>
      <p:italic r:id="rId93"/>
      <p:boldItalic r:id="rId94"/>
    </p:embeddedFont>
    <p:embeddedFont>
      <p:font typeface="OpenDyslexic" panose="00000500000000000000" pitchFamily="2" charset="0"/>
      <p:regular r:id="rId95"/>
      <p:bold r:id="rId96"/>
      <p:italic r:id="rId97"/>
      <p:boldItalic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3273DC"/>
    <a:srgbClr val="7957D5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1796" autoAdjust="0"/>
  </p:normalViewPr>
  <p:slideViewPr>
    <p:cSldViewPr snapToGrid="0" snapToObjects="1">
      <p:cViewPr varScale="1">
        <p:scale>
          <a:sx n="63" d="100"/>
          <a:sy n="63" d="100"/>
        </p:scale>
        <p:origin x="-438" y="-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6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2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3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5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9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72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8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2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1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5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6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could increase the challenge by counting back and banning zero.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06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4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1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2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5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5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9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5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5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73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3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46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56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4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00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00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63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96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33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62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1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6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20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18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506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1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96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97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59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06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1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children by making mistakes and asking them to call out and correct your mistakes as you count to 20.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2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4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08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943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57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050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986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76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06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 children by making mistakes and asking them to call out and correct your mistakes as you count to 20.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43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13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402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321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456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078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50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395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100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579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218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54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756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253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026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30.emf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9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7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1.emf"/><Relationship Id="rId3" Type="http://schemas.openxmlformats.org/officeDocument/2006/relationships/image" Target="../media/image17.emf"/><Relationship Id="rId21" Type="http://schemas.openxmlformats.org/officeDocument/2006/relationships/image" Target="../media/image34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2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1.emf"/><Relationship Id="rId3" Type="http://schemas.openxmlformats.org/officeDocument/2006/relationships/image" Target="../media/image17.emf"/><Relationship Id="rId21" Type="http://schemas.openxmlformats.org/officeDocument/2006/relationships/image" Target="../media/image34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2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0</a:t>
            </a:r>
          </a:p>
          <a:p>
            <a:r>
              <a:rPr lang="en-GB" dirty="0" smtClean="0"/>
              <a:t>Term </a:t>
            </a:r>
            <a:r>
              <a:rPr lang="en-GB" dirty="0"/>
              <a:t>4 - Lesson 1 - Number and Place Value </a:t>
            </a:r>
            <a:r>
              <a:rPr lang="en-GB" dirty="0" smtClean="0"/>
              <a:t>–</a:t>
            </a:r>
          </a:p>
          <a:p>
            <a:r>
              <a:rPr lang="en-GB" dirty="0" smtClean="0"/>
              <a:t>Numbers </a:t>
            </a:r>
            <a:r>
              <a:rPr lang="en-GB" dirty="0"/>
              <a:t>to 20 - Counting to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Number and Place </a:t>
            </a:r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>
                <a:solidFill>
                  <a:schemeClr val="bg1"/>
                </a:solidFill>
              </a:rPr>
              <a:t>QMKKZBO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5F77F78-1894-E44C-8C08-CE26AECC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558" y="3908424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736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869594E-F5D1-3D47-94FF-29BD0DC4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558" y="3908424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0627B29E-5595-CE48-A06C-6663B311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731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398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0627B29E-5595-CE48-A06C-6663B311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731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A274539-A72D-4342-AC97-0E0B473A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208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960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390CA25-A4B6-A04D-8E9A-2040F312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24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8ACC2EB-0035-F147-ADF7-C3B90701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mathematical equipment and other real-world objects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2700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D7CF4CD9-0D7E-DC4F-A6A4-B1CB670F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549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D7CF4CD9-0D7E-DC4F-A6A4-B1CB670F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086032A-D990-684C-9DDC-389D2290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04" y="387160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77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52FA91-7FB5-422B-ACC0-B2DAD0AA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015" y="4061198"/>
            <a:ext cx="125588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12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6C56A91-B138-3C4B-B9AB-3D20CB23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5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653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6CB157E-3FE2-0C47-9461-EFC0CD26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823" y="389362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6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351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306D38B-3EFD-D54A-A922-02B541D2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04" y="3882000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Around the World to 20!</a:t>
            </a:r>
          </a:p>
          <a:p>
            <a:pPr marL="0" indent="0">
              <a:buNone/>
            </a:pPr>
            <a:r>
              <a:rPr lang="en-GB" sz="2200" dirty="0"/>
              <a:t>Split the children into groups. </a:t>
            </a:r>
            <a:br>
              <a:rPr lang="en-GB" sz="2200" dirty="0"/>
            </a:br>
            <a:r>
              <a:rPr lang="en-GB" sz="2200" dirty="0"/>
              <a:t>Each group should sit in a circle.</a:t>
            </a:r>
            <a:br>
              <a:rPr lang="en-GB" sz="2200" dirty="0"/>
            </a:br>
            <a:r>
              <a:rPr lang="en-GB" sz="2200" dirty="0"/>
              <a:t>Start the children off at 1 (or other numbers).</a:t>
            </a:r>
            <a:br>
              <a:rPr lang="en-GB" sz="2200" dirty="0"/>
            </a:br>
            <a:r>
              <a:rPr lang="en-GB" sz="2200" dirty="0"/>
              <a:t>Each person says the next number. </a:t>
            </a:r>
            <a:br>
              <a:rPr lang="en-GB" sz="2200" dirty="0"/>
            </a:b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person that says 20 each round has to leave the circle.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2EE860-82CF-2A4E-8853-F937C24B1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166" y="1690688"/>
            <a:ext cx="4586748" cy="4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2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EEB522A-6B50-2544-AC6B-C59603F4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98" y="3882000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2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049F73-00D7-274D-B3BC-B9BCDADE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3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478D86-F794-4244-A0BA-37744F733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0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5D16F9E-15C6-3A4A-84E4-C292D369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9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DBAD2C4-4DD0-7241-9F2C-A5FDBD489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79975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Pairs of Hands!</a:t>
            </a:r>
          </a:p>
          <a:p>
            <a:pPr marL="0" indent="0">
              <a:buNone/>
            </a:pPr>
            <a:r>
              <a:rPr lang="en-GB" sz="2200" dirty="0"/>
              <a:t>Children, working in pairs, show numbers between 1 and 20 by showing the fingers on their hands combined.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In the example given, the number 17 has been shown by two pairs of hands.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A74EFA-8F9C-E74C-9E73-4122917B5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35" y="1476375"/>
            <a:ext cx="216000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D041B6-D62D-B447-98EC-5182080D29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874" y="14763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1630D5F-50ED-C043-8987-E370F784C6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065" y="4301625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53A560-8C26-A544-AB65-12C60DD6B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605" y="430162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6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9CE966-0F2F-E04F-AAD7-F90663952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6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AE995A6-CA0E-8241-85CD-40952B35C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1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5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DE19F8-CB97-9344-B948-D53BA914D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629" y="4879975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80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DE2D636-1B18-1F4D-B283-290B32BEA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2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3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1F46109-0F05-E04F-801C-D180BED36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4325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Tower 20!</a:t>
            </a:r>
          </a:p>
          <a:p>
            <a:pPr marL="0" indent="0">
              <a:buNone/>
            </a:pPr>
            <a:r>
              <a:rPr lang="en-GB" sz="2200" dirty="0"/>
              <a:t>Ask the children to make towers of different heights between 1 and 20.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When going above 10 the first ten cubes should be one colour and the following cubes should be an alternative colour (as shown).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7E2E2A5-8DFE-B746-9FB3-5E37FD5E5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1" y="5952875"/>
            <a:ext cx="522581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2AECA7-0AE6-D447-BF1B-D6118D67A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0" y="5628196"/>
            <a:ext cx="522581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C1FF86-0631-E54B-80CC-B2FB5DA22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0" y="5303517"/>
            <a:ext cx="522581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484AD9E-4E7C-D842-A223-63C37F29E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9" y="4978838"/>
            <a:ext cx="522581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3AAD9AA-F8B5-C447-9E84-8EBEDDB31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9" y="4654159"/>
            <a:ext cx="522581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79E500A-527D-FF4D-AA9C-6D5BD8A90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8" y="4329480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AA7A4FE-F7CB-AD45-A07D-3488672D1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8" y="4004801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3B6B38-0009-4743-B46E-4DE718B97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7" y="3680122"/>
            <a:ext cx="522581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808D5EC-1D81-1D4F-A75E-0857CD8F5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7" y="3355443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4A2DCF8-9700-BC4A-9C7F-C3F035E9A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6" y="3030764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DF93F2-AA66-3340-BDCA-04A1AA3781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718308"/>
            <a:ext cx="522581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6D01175-4C06-634B-AE34-E777B2AAED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404910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EBDDEF9-EBE9-B64D-B232-B92EF4FCD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086343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8BF2B3D-9247-6A4A-A311-624DCD283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1772945"/>
            <a:ext cx="522581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6679D42-5697-0841-BEF3-A43AB43D0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4" y="1449483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05FCBD1-C7AD-9941-8943-641F17FBD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0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ACF34A1-9AD4-E249-9199-A9F8C7C34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97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3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5AB8A1D-FAD7-6D49-B196-4061CA2F7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5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1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B8C6E11-34EF-ED43-B9D5-4D6065E15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8018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9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7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8A02132-FD3D-E348-90C6-CB174B90C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929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7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15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A9BF82-AD70-3549-BDDB-697E327A1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Counting to 20 with a </a:t>
            </a:r>
            <a:r>
              <a:rPr lang="en-GB" dirty="0" err="1"/>
              <a:t>Renekrek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sz="2200" dirty="0"/>
              <a:t>Use a </a:t>
            </a:r>
            <a:r>
              <a:rPr lang="en-GB" sz="2200" dirty="0" err="1"/>
              <a:t>Rekenrek</a:t>
            </a:r>
            <a:r>
              <a:rPr lang="en-GB" sz="2200" dirty="0"/>
              <a:t> to explore groups of 5 and 10, use the beads to help count and make amounts between 0 and 20.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B7D4D5-1699-AB40-84DD-F41181AD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479903"/>
            <a:ext cx="5283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1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9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0084504-956D-624B-8B2E-FF231FFC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2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59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Track!</a:t>
            </a:r>
          </a:p>
          <a:p>
            <a:pPr marL="0" indent="0">
              <a:buNone/>
            </a:pPr>
            <a:r>
              <a:rPr lang="en-GB" sz="2200" dirty="0"/>
              <a:t>Children should use the twenty track to represent numbers between 1 and 20. </a:t>
            </a:r>
            <a:br>
              <a:rPr lang="en-GB" sz="2200" dirty="0"/>
            </a:br>
            <a:r>
              <a:rPr lang="en-GB" sz="2200" dirty="0"/>
              <a:t>They should use a variety of mathematical and non-mathematical equipment.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4E81410-CA4B-4946-9C74-7E6592E09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95061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="" xmlns:a16="http://schemas.microsoft.com/office/drawing/2014/main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9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24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59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Track!</a:t>
            </a:r>
          </a:p>
          <a:p>
            <a:pPr marL="0" indent="0">
              <a:buNone/>
            </a:pPr>
            <a:r>
              <a:rPr lang="en-GB" sz="2200" dirty="0"/>
              <a:t>Children should use the twenty track to represent numbers between 1 and 20. </a:t>
            </a:r>
            <a:br>
              <a:rPr lang="en-GB" sz="2200" dirty="0"/>
            </a:br>
            <a:r>
              <a:rPr lang="en-GB" sz="2200" dirty="0"/>
              <a:t>They should use a variety of mathematical and non-mathematical equipment. </a:t>
            </a:r>
          </a:p>
          <a:p>
            <a:pPr marL="0" indent="0">
              <a:buNone/>
            </a:pPr>
            <a:r>
              <a:rPr lang="en-GB" sz="2200" dirty="0"/>
              <a:t>(For example, fingerprints have been used to show 15 in the twenty track below.)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3D3E1AC-3A6E-F74B-8A22-7A3E9AE89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08325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="" xmlns:a16="http://schemas.microsoft.com/office/drawing/2014/main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97156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06D97D-D010-8145-A31F-43E5111859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44075"/>
            <a:ext cx="890392" cy="89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376E71-08E3-C946-9C3B-FE8D1D00F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3944075"/>
            <a:ext cx="890392" cy="89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057C11-CDEA-064A-8F31-3C6414943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36" y="3944075"/>
            <a:ext cx="890392" cy="890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A2F741-A3EB-9941-8420-A4482E024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28" y="3944075"/>
            <a:ext cx="890392" cy="890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BF221B-24E6-E844-917E-A1BEF2FC9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20" y="3944075"/>
            <a:ext cx="890392" cy="890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F51C4C-5563-8146-8D41-78F45BC191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212" y="3944075"/>
            <a:ext cx="890392" cy="890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DC6AEE-5046-C245-8535-8188C7848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998" y="3944952"/>
            <a:ext cx="890392" cy="890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90A13B-D5A8-A245-8B7D-BA65B817B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90" y="3944952"/>
            <a:ext cx="890392" cy="890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29703E-5895-E044-AD32-82022A7C46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82" y="3944952"/>
            <a:ext cx="890392" cy="8903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BD44C7D-5667-2243-88AC-9B6C779DF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174" y="3944952"/>
            <a:ext cx="890392" cy="890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28BBF7F-105C-8944-80D1-C340F1B7C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34467"/>
            <a:ext cx="890392" cy="890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91B7E7F-2D4A-A84F-A34B-A777BEDD2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4834467"/>
            <a:ext cx="890392" cy="8903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A83E9D-DE53-AE44-9624-6014FBA85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36" y="4834467"/>
            <a:ext cx="890392" cy="890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E643BE3-E936-4F4B-AEAC-6F7957862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28" y="4834467"/>
            <a:ext cx="890392" cy="890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709E2CE-DA7D-5A48-B6B5-846304132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20" y="4834467"/>
            <a:ext cx="890392" cy="8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21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 Race!</a:t>
            </a:r>
          </a:p>
          <a:p>
            <a:pPr marL="0" indent="0">
              <a:buNone/>
            </a:pPr>
            <a:r>
              <a:rPr lang="en-GB" sz="2200" dirty="0"/>
              <a:t>Children pull two cards from the deck shown below. (Return used cards to bottom.)</a:t>
            </a:r>
          </a:p>
          <a:p>
            <a:pPr marL="0" indent="0">
              <a:buNone/>
            </a:pPr>
            <a:r>
              <a:rPr lang="en-GB" sz="2200" dirty="0"/>
              <a:t>The first one to complete their twenty track wins each round. </a:t>
            </a:r>
          </a:p>
          <a:p>
            <a:pPr marL="0" indent="0">
              <a:buNone/>
            </a:pPr>
            <a:r>
              <a:rPr lang="en-GB" sz="2200" dirty="0"/>
              <a:t>If their number is too large, they miss a turn.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B828A6-C01D-B04C-AB64-0CA8BC9BED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96" y="5316574"/>
            <a:ext cx="1396866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FD83A2-16F7-B545-B5B7-D7B1E9DEF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238" y="5316574"/>
            <a:ext cx="1396866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9A3AF2-D077-EE4F-8872-7B2ABFB0B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954" y="2721867"/>
            <a:ext cx="139686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35AE6B-1262-144C-8E50-0A9B410AA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84" y="2721867"/>
            <a:ext cx="1396866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885BD8-BAB9-E148-8A15-3A6503BCF8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96" y="4026785"/>
            <a:ext cx="1396866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4854F5C-3723-1B41-A03D-3430D1370D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944" y="4026785"/>
            <a:ext cx="1393548" cy="1440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6D3F3415-4E9B-6E42-A235-76108BA88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54851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="" xmlns:a16="http://schemas.microsoft.com/office/drawing/2014/main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="" xmlns:a16="http://schemas.microsoft.com/office/drawing/2014/main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9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137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E018135-8FE7-5744-8DF9-1E2A44EC4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90" y="3213960"/>
            <a:ext cx="2249353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C7A844F-0FA2-CE45-9D33-8C791FDBD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400" y="3213960"/>
            <a:ext cx="2249353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95AB42D-8F2E-0542-BEE1-954275C87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977" y="4867275"/>
            <a:ext cx="1257300" cy="1612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5BA47C1-112A-324B-8954-FBE03AF3E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72231"/>
            <a:ext cx="1257300" cy="16129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1BC6066E-73BF-894F-893B-C9E5C7CD8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523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5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E018135-8FE7-5744-8DF9-1E2A44EC4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90" y="3213960"/>
            <a:ext cx="2249353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C7A844F-0FA2-CE45-9D33-8C791FDBD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400" y="3213960"/>
            <a:ext cx="2249353" cy="108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1BC6066E-73BF-894F-893B-C9E5C7CD8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23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05D8BA5-942C-4B46-A20C-50AA35C3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CB4614E-5D09-C84A-A851-FAD1349A4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25E731E-1815-F744-BE9C-2CFDE50C1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9523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CB4614E-5D09-C84A-A851-FAD1349A4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2B8483D-CD82-3F43-A7D9-16B2693F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23" y="4867275"/>
            <a:ext cx="1244600" cy="1625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3D78E56-925B-A54A-941A-82655CAD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977" y="4867275"/>
            <a:ext cx="1244600" cy="1625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582B5A-3D2A-D249-A7AC-F60C392A5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Counting to 20 with a Number Bead String!</a:t>
            </a:r>
          </a:p>
          <a:p>
            <a:pPr marL="0" indent="0">
              <a:buNone/>
            </a:pPr>
            <a:r>
              <a:rPr lang="en-GB" sz="2200" dirty="0"/>
              <a:t>Use a number bead string to explore groups of 5 and 10, use the beads to help count and make amounts between 0 and 20.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6FA9B1-2A6A-504D-A680-B27464BE3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087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3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582B5A-3D2A-D249-A7AC-F60C392A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78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AE995A6-CA0E-8241-85CD-40952B35C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223" y="4867275"/>
            <a:ext cx="1244600" cy="1625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4220109-23B8-B94A-9CF4-13CD85874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977" y="4867275"/>
            <a:ext cx="1244600" cy="1625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8F4A4D8-8AB0-0047-B1BA-C76D68AB8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2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8F4A4D8-8AB0-0047-B1BA-C76D68AB8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84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10" y="31399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3484AC9-BD78-3645-A7DF-2079BF30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21CA47D-94FE-E641-94EF-49E2DF65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65BC8BFD-6C04-C342-831C-2327F6146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23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47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10" y="31399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3484AC9-BD78-3645-A7DF-2079BF30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64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05D8BA5-942C-4B46-A20C-50AA35C3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050" y="4867275"/>
            <a:ext cx="12573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FBF4A5-67A5-6C42-A1C3-AEDCDB65D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46479" y="6673907"/>
            <a:ext cx="1257300" cy="162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4E1BA95-BE6F-124A-991C-0D4DE3CD3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277" y="4879975"/>
            <a:ext cx="1257300" cy="161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13F1A2F-1AE6-F14D-8ADD-82B5B47B3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40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6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FBF4A5-67A5-6C42-A1C3-AEDCDB65D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46479" y="6673907"/>
            <a:ext cx="1257300" cy="162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13F1A2F-1AE6-F14D-8ADD-82B5B47B3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40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239396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Put the cards in order from smallest to largest… 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8035302" y="14492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8A1298A-FF80-1149-88E3-7D64D7A84B24}"/>
              </a:ext>
            </a:extLst>
          </p:cNvPr>
          <p:cNvSpPr/>
          <p:nvPr/>
        </p:nvSpPr>
        <p:spPr>
          <a:xfrm>
            <a:off x="8035302" y="309096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0BD947-1189-1249-81B4-7237B8A7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45" y="4986209"/>
            <a:ext cx="1257300" cy="161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1BF80-8F5A-D64A-B5D3-3116BE1E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50" y="1312041"/>
            <a:ext cx="1244600" cy="161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FF284F5-CD76-094C-9335-5296BDA2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724" y="4869475"/>
            <a:ext cx="1257300" cy="161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80FB25D-8435-6245-AAA7-28546163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128" y="1278445"/>
            <a:ext cx="1244600" cy="161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841CEB-6B17-2947-9C09-FF995F83B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281" y="3143439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DBC5BD8-7FA1-4746-BBD6-1E6A43E03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6779" y="3143439"/>
            <a:ext cx="1257300" cy="161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C3DB2B-7FDF-8048-9816-619EAA1BA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766" y="1278445"/>
            <a:ext cx="1257300" cy="161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CD34D7F-D9B8-F747-B34A-3FB196E69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6078" y="1323295"/>
            <a:ext cx="1257300" cy="1612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2B93D0A-DEDB-E74D-BC38-FD7320D3D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4071" y="5005704"/>
            <a:ext cx="1257300" cy="16129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7687DF3-68C8-3F4A-B612-4869EBA5C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44" y="3124706"/>
            <a:ext cx="1244600" cy="1612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5FDA21-E3C4-1D4D-A84F-710C1BAF3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7904" y="4905582"/>
            <a:ext cx="1257300" cy="1612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0CC0898-ED1D-5642-80ED-DF5295AB6B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0489" y="4905582"/>
            <a:ext cx="1244600" cy="1612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EBDCE7B-C61B-9041-9A39-A7F5D1E58F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545" y="3199633"/>
            <a:ext cx="1257300" cy="1612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F6F44B85-FBCC-6E41-8FCC-ACD7AC477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7469" y="3124706"/>
            <a:ext cx="1257300" cy="1612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89094E-54DC-6147-81E8-1022288493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3598" y="1263212"/>
            <a:ext cx="1257300" cy="1612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7432DF9-91BA-6240-9CA0-D9ED183814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78518" y="3151183"/>
            <a:ext cx="1257300" cy="161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78E3E1F-5F54-5B4D-85FC-4ADD825A87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62953" y="1305691"/>
            <a:ext cx="1257300" cy="1625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77244F52-C82F-3C45-ACAF-C72E1BBC84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41771" y="1312041"/>
            <a:ext cx="1244600" cy="1625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9FCB47D1-3336-7E4D-B18D-BAB3E1ECB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6078" y="3246055"/>
            <a:ext cx="1257300" cy="16256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="" xmlns:a16="http://schemas.microsoft.com/office/drawing/2014/main" id="{340DD0F6-B11C-CE44-AB5B-4DD48484E2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5710" y="4892882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239396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Number Cards 1-20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8749285" y="146869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8A1298A-FF80-1149-88E3-7D64D7A84B24}"/>
              </a:ext>
            </a:extLst>
          </p:cNvPr>
          <p:cNvSpPr/>
          <p:nvPr/>
        </p:nvSpPr>
        <p:spPr>
          <a:xfrm>
            <a:off x="8749285" y="311045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0BD947-1189-1249-81B4-7237B8A7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9" y="1331536"/>
            <a:ext cx="1257300" cy="161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1BF80-8F5A-D64A-B5D3-3116BE1E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33" y="1331536"/>
            <a:ext cx="1244600" cy="161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FF284F5-CD76-094C-9335-5296BDA2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384" y="1331536"/>
            <a:ext cx="1257300" cy="161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80FB25D-8435-6245-AAA7-28546163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869" y="1316296"/>
            <a:ext cx="1244600" cy="161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841CEB-6B17-2947-9C09-FF995F83B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128" y="1297940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DBC5BD8-7FA1-4746-BBD6-1E6A43E03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165" y="1316296"/>
            <a:ext cx="1257300" cy="161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C3DB2B-7FDF-8048-9816-619EAA1BA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6749" y="1297940"/>
            <a:ext cx="1257300" cy="161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CD34D7F-D9B8-F747-B34A-3FB196E69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4201" y="1316296"/>
            <a:ext cx="1257300" cy="1612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2B93D0A-DEDB-E74D-BC38-FD7320D3D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92" y="3144201"/>
            <a:ext cx="1257300" cy="16129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7687DF3-68C8-3F4A-B612-4869EBA5C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627" y="3144201"/>
            <a:ext cx="1244600" cy="1612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5FDA21-E3C4-1D4D-A84F-710C1BAF3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7127" y="3132525"/>
            <a:ext cx="1257300" cy="1612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0CC0898-ED1D-5642-80ED-DF5295AB6B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0350" y="3144201"/>
            <a:ext cx="1244600" cy="1612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EBDCE7B-C61B-9041-9A39-A7F5D1E58F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9551" y="3127385"/>
            <a:ext cx="1257300" cy="1612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F6F44B85-FBCC-6E41-8FCC-ACD7AC477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1452" y="3144201"/>
            <a:ext cx="1257300" cy="1612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89094E-54DC-6147-81E8-1022288493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5301" y="3162934"/>
            <a:ext cx="1257300" cy="1612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7432DF9-91BA-6240-9CA0-D9ED183814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2501" y="3170678"/>
            <a:ext cx="1257300" cy="161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78E3E1F-5F54-5B4D-85FC-4ADD825A87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545" y="4956866"/>
            <a:ext cx="1257300" cy="1625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77244F52-C82F-3C45-ACAF-C72E1BBC84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7257" y="4956866"/>
            <a:ext cx="1244600" cy="1625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9FCB47D1-3336-7E4D-B18D-BAB3E1ECB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59324" y="4917987"/>
            <a:ext cx="1257300" cy="16256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="" xmlns:a16="http://schemas.microsoft.com/office/drawing/2014/main" id="{340DD0F6-B11C-CE44-AB5B-4DD48484E2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60717" y="4917987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10168</TotalTime>
  <Words>2188</Words>
  <Application>Microsoft Office PowerPoint</Application>
  <PresentationFormat>Custom</PresentationFormat>
  <Paragraphs>524</Paragraphs>
  <Slides>76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OpenDyslexicAlta</vt:lpstr>
      <vt:lpstr>Lato Light</vt:lpstr>
      <vt:lpstr>Calibri</vt:lpstr>
      <vt:lpstr>Lato</vt:lpstr>
      <vt:lpstr>Muli</vt:lpstr>
      <vt:lpstr>OpenDyslexic</vt:lpstr>
      <vt:lpstr>Office Theme</vt:lpstr>
      <vt:lpstr>PowerPoint Presentation</vt:lpstr>
      <vt:lpstr>Counting to 20!</vt:lpstr>
      <vt:lpstr>Counting to 20!</vt:lpstr>
      <vt:lpstr>Counting to 20!</vt:lpstr>
      <vt:lpstr>Adding more!</vt:lpstr>
      <vt:lpstr>Counting to 20!</vt:lpstr>
      <vt:lpstr>Counting to 20!</vt:lpstr>
      <vt:lpstr>Put the cards in order from smallest to largest… </vt:lpstr>
      <vt:lpstr>Number Cards 1-20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315</cp:revision>
  <cp:lastPrinted>2019-06-17T16:19:05Z</cp:lastPrinted>
  <dcterms:created xsi:type="dcterms:W3CDTF">2018-08-06T08:16:18Z</dcterms:created>
  <dcterms:modified xsi:type="dcterms:W3CDTF">2021-05-25T20:04:13Z</dcterms:modified>
</cp:coreProperties>
</file>