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20" r:id="rId2"/>
    <p:sldId id="346" r:id="rId3"/>
    <p:sldId id="1106" r:id="rId4"/>
    <p:sldId id="1048" r:id="rId5"/>
    <p:sldId id="1109" r:id="rId6"/>
    <p:sldId id="1058" r:id="rId7"/>
    <p:sldId id="1110" r:id="rId8"/>
    <p:sldId id="1059" r:id="rId9"/>
    <p:sldId id="1111" r:id="rId10"/>
    <p:sldId id="1060" r:id="rId11"/>
    <p:sldId id="1112" r:id="rId12"/>
    <p:sldId id="1061" r:id="rId13"/>
    <p:sldId id="1113" r:id="rId14"/>
    <p:sldId id="1062" r:id="rId15"/>
    <p:sldId id="1114" r:id="rId16"/>
    <p:sldId id="1063" r:id="rId17"/>
    <p:sldId id="1115" r:id="rId18"/>
    <p:sldId id="1064" r:id="rId19"/>
    <p:sldId id="1116" r:id="rId20"/>
    <p:sldId id="1065" r:id="rId21"/>
    <p:sldId id="1117" r:id="rId22"/>
    <p:sldId id="1073" r:id="rId23"/>
    <p:sldId id="1125" r:id="rId24"/>
    <p:sldId id="1074" r:id="rId25"/>
    <p:sldId id="1122" r:id="rId26"/>
    <p:sldId id="1071" r:id="rId27"/>
    <p:sldId id="1123" r:id="rId28"/>
    <p:sldId id="1072" r:id="rId29"/>
    <p:sldId id="1124" r:id="rId30"/>
    <p:sldId id="1067" r:id="rId31"/>
    <p:sldId id="1118" r:id="rId32"/>
    <p:sldId id="1077" r:id="rId33"/>
    <p:sldId id="1119" r:id="rId34"/>
    <p:sldId id="1075" r:id="rId35"/>
    <p:sldId id="1120" r:id="rId36"/>
    <p:sldId id="1076" r:id="rId37"/>
    <p:sldId id="1121" r:id="rId38"/>
    <p:sldId id="1069" r:id="rId39"/>
    <p:sldId id="1070" r:id="rId40"/>
    <p:sldId id="1126" r:id="rId41"/>
    <p:sldId id="1068" r:id="rId42"/>
    <p:sldId id="1127" r:id="rId43"/>
    <p:sldId id="1066" r:id="rId44"/>
    <p:sldId id="1128" r:id="rId45"/>
    <p:sldId id="1080" r:id="rId46"/>
    <p:sldId id="1079" r:id="rId47"/>
    <p:sldId id="1105" r:id="rId48"/>
    <p:sldId id="1081" r:id="rId49"/>
    <p:sldId id="1093" r:id="rId50"/>
    <p:sldId id="1082" r:id="rId51"/>
    <p:sldId id="1094" r:id="rId52"/>
    <p:sldId id="1085" r:id="rId53"/>
    <p:sldId id="1095" r:id="rId54"/>
    <p:sldId id="1084" r:id="rId55"/>
    <p:sldId id="1096" r:id="rId56"/>
    <p:sldId id="1083" r:id="rId57"/>
    <p:sldId id="1097" r:id="rId58"/>
    <p:sldId id="1086" r:id="rId59"/>
    <p:sldId id="1098" r:id="rId60"/>
    <p:sldId id="1087" r:id="rId61"/>
    <p:sldId id="1099" r:id="rId62"/>
    <p:sldId id="1088" r:id="rId63"/>
    <p:sldId id="1100" r:id="rId64"/>
    <p:sldId id="1089" r:id="rId65"/>
    <p:sldId id="1101" r:id="rId66"/>
    <p:sldId id="1090" r:id="rId67"/>
    <p:sldId id="1102" r:id="rId68"/>
    <p:sldId id="1091" r:id="rId69"/>
    <p:sldId id="1103" r:id="rId70"/>
    <p:sldId id="1092" r:id="rId71"/>
    <p:sldId id="1104" r:id="rId72"/>
    <p:sldId id="1107" r:id="rId73"/>
    <p:sldId id="1108" r:id="rId74"/>
  </p:sldIdLst>
  <p:sldSz cx="12192000" cy="6858000"/>
  <p:notesSz cx="6858000" cy="9144000"/>
  <p:embeddedFontLst>
    <p:embeddedFont>
      <p:font typeface="OpenDyslexicAlta" panose="00000500000000000000" pitchFamily="2" charset="0"/>
      <p:regular r:id="rId77"/>
      <p:bold r:id="rId78"/>
      <p:italic r:id="rId79"/>
      <p:boldItalic r:id="rId80"/>
    </p:embeddedFont>
    <p:embeddedFont>
      <p:font typeface="Lato Light" panose="020F0302020204030203" pitchFamily="34" charset="0"/>
      <p:regular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Lato" panose="020F0502020204030203" pitchFamily="34" charset="0"/>
      <p:regular r:id="rId86"/>
      <p:bold r:id="rId87"/>
    </p:embeddedFont>
    <p:embeddedFont>
      <p:font typeface="Muli" panose="020B0604020202020204" charset="0"/>
      <p:regular r:id="rId88"/>
      <p:bold r:id="rId89"/>
      <p:italic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23D160"/>
    <a:srgbClr val="FFDD57"/>
    <a:srgbClr val="7957D5"/>
    <a:srgbClr val="F337C7"/>
    <a:srgbClr val="209CEE"/>
    <a:srgbClr val="3273DC"/>
    <a:srgbClr val="000000"/>
    <a:srgbClr val="121212"/>
    <a:srgbClr val="44A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 autoAdjust="0"/>
    <p:restoredTop sz="89932" autoAdjust="0"/>
  </p:normalViewPr>
  <p:slideViewPr>
    <p:cSldViewPr snapToGrid="0" snapToObjects="1">
      <p:cViewPr varScale="1">
        <p:scale>
          <a:sx n="62" d="100"/>
          <a:sy n="62" d="100"/>
        </p:scale>
        <p:origin x="-972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font" Target="fonts/font14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305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900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76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999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994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04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63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962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524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794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5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69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073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618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014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144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050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923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152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49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172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304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03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753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551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200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491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912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046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49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6935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358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6087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643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74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90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960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9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4036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805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4689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586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28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1055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363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386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076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526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174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136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7243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4035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6304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423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4989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8690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760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7679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8558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5905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4897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4259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161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9634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901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069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4372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4046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4019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8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055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29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10/07/2019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10/07/2019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Year </a:t>
            </a:r>
            <a:r>
              <a:rPr lang="en-GB" dirty="0" smtClean="0"/>
              <a:t>0</a:t>
            </a:r>
          </a:p>
          <a:p>
            <a:r>
              <a:rPr lang="en-GB" dirty="0" smtClean="0"/>
              <a:t>Term </a:t>
            </a:r>
            <a:r>
              <a:rPr lang="en-GB" dirty="0"/>
              <a:t>3 - Lesson 1 - Geometry </a:t>
            </a:r>
            <a:r>
              <a:rPr lang="en-GB" dirty="0" smtClean="0"/>
              <a:t>– Shape </a:t>
            </a:r>
            <a:r>
              <a:rPr lang="en-GB" dirty="0"/>
              <a:t>and Space </a:t>
            </a:r>
            <a:r>
              <a:rPr lang="en-GB" dirty="0" smtClean="0"/>
              <a:t>–</a:t>
            </a:r>
          </a:p>
          <a:p>
            <a:r>
              <a:rPr lang="en-GB" dirty="0" smtClean="0"/>
              <a:t>Spatial </a:t>
            </a:r>
            <a:r>
              <a:rPr lang="en-GB" dirty="0"/>
              <a:t>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-  Geometry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Quiz: </a:t>
            </a:r>
            <a:r>
              <a:rPr lang="en-GB" sz="2000" b="1" dirty="0">
                <a:solidFill>
                  <a:schemeClr val="bg1"/>
                </a:solidFill>
              </a:rPr>
              <a:t>QYMLDZJ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DA64CD-C6F0-DA44-8961-7AF3BF4E8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7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shelf / cabinet,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toy cars.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DA64CD-C6F0-DA44-8961-7AF3BF4E8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65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E254EE-64A3-6244-8F0E-792365F3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91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shelf / cabinet,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trophies.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E254EE-64A3-6244-8F0E-792365F3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37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47495B-9C14-C34C-8911-78ED1F40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07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shelf, </a:t>
            </a:r>
            <a:r>
              <a:rPr lang="en-GB" sz="2200" b="1" u="sng" dirty="0">
                <a:solidFill>
                  <a:srgbClr val="FF3860"/>
                </a:solidFill>
              </a:rPr>
              <a:t>above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books.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47495B-9C14-C34C-8911-78ED1F40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29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742F6B-B846-C94B-8DA2-2FE7E63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45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02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cat </a:t>
            </a:r>
            <a:r>
              <a:rPr lang="en-GB" sz="2200">
                <a:solidFill>
                  <a:srgbClr val="FF3860"/>
                </a:solidFill>
              </a:rPr>
              <a:t>is </a:t>
            </a:r>
            <a:r>
              <a:rPr lang="en-GB" sz="2200" b="1" u="sng">
                <a:solidFill>
                  <a:srgbClr val="FF3860"/>
                </a:solidFill>
              </a:rPr>
              <a:t>on</a:t>
            </a:r>
            <a:r>
              <a:rPr lang="en-GB" sz="220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lady’s lap,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window.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742F6B-B846-C94B-8DA2-2FE7E63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45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3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jug?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742F6B-B846-C94B-8DA2-2FE7E63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45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32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jug?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jug is </a:t>
            </a:r>
            <a:r>
              <a:rPr lang="en-GB" sz="2200" b="1" u="sng" dirty="0">
                <a:solidFill>
                  <a:srgbClr val="FF3860"/>
                </a:solidFill>
              </a:rPr>
              <a:t>between</a:t>
            </a:r>
            <a:r>
              <a:rPr lang="en-GB" sz="2200" dirty="0">
                <a:solidFill>
                  <a:srgbClr val="FF3860"/>
                </a:solidFill>
              </a:rPr>
              <a:t> the lady’s leg and the window.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cat is </a:t>
            </a:r>
            <a:r>
              <a:rPr lang="en-GB" sz="2200" b="1" u="sng" dirty="0">
                <a:solidFill>
                  <a:srgbClr val="FF3860"/>
                </a:solidFill>
              </a:rPr>
              <a:t>behind</a:t>
            </a:r>
            <a:r>
              <a:rPr lang="en-GB" sz="2200" dirty="0">
                <a:solidFill>
                  <a:srgbClr val="FF3860"/>
                </a:solidFill>
              </a:rPr>
              <a:t> the lady’s foot, </a:t>
            </a:r>
            <a:r>
              <a:rPr lang="en-GB" sz="2200" b="1" u="sng" dirty="0">
                <a:solidFill>
                  <a:srgbClr val="FF3860"/>
                </a:solidFill>
              </a:rPr>
              <a:t>beneath</a:t>
            </a:r>
            <a:r>
              <a:rPr lang="en-GB" sz="2200" dirty="0">
                <a:solidFill>
                  <a:srgbClr val="FF3860"/>
                </a:solidFill>
              </a:rPr>
              <a:t> her knee and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window 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742F6B-B846-C94B-8DA2-2FE7E63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45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44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Note to adults: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activities within this presentation are designed to accompany or act as guidance for concrete tasks for the children to experience using mathematical equipment and other real-world objects in the classroom.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We hope it helps!</a:t>
            </a:r>
          </a:p>
        </p:txBody>
      </p:sp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car?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5C76DF-051B-7F47-ACA5-2690F3EC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car?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car is </a:t>
            </a:r>
            <a:r>
              <a:rPr lang="en-GB" sz="2200" b="1" u="sng" dirty="0">
                <a:solidFill>
                  <a:srgbClr val="FF3860"/>
                </a:solidFill>
              </a:rPr>
              <a:t>in</a:t>
            </a:r>
            <a:r>
              <a:rPr lang="en-GB" sz="2200" dirty="0">
                <a:solidFill>
                  <a:srgbClr val="FF3860"/>
                </a:solidFill>
              </a:rPr>
              <a:t> front of a tree, </a:t>
            </a:r>
            <a:r>
              <a:rPr lang="en-GB" sz="2200" b="1" u="sng" dirty="0">
                <a:solidFill>
                  <a:srgbClr val="FF3860"/>
                </a:solidFill>
              </a:rPr>
              <a:t>next to</a:t>
            </a:r>
            <a:r>
              <a:rPr lang="en-GB" sz="2200" dirty="0">
                <a:solidFill>
                  <a:srgbClr val="FF3860"/>
                </a:solidFill>
              </a:rPr>
              <a:t> the blue house.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5C76DF-051B-7F47-ACA5-2690F3EC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67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BD3C2B-C490-D441-90BB-45C12DE2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6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can of soup is </a:t>
            </a:r>
            <a:r>
              <a:rPr lang="en-GB" sz="2200" b="1" u="sng" dirty="0">
                <a:solidFill>
                  <a:srgbClr val="FF3860"/>
                </a:solidFill>
              </a:rPr>
              <a:t>in</a:t>
            </a:r>
            <a:r>
              <a:rPr lang="en-GB" sz="2200" dirty="0">
                <a:solidFill>
                  <a:srgbClr val="FF3860"/>
                </a:solidFill>
              </a:rPr>
              <a:t> the sink.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BD3C2B-C490-D441-90BB-45C12DE2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90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34A0BE-C191-364B-BE6B-8E7B48F3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67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can of soup is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dirty="0">
                <a:solidFill>
                  <a:srgbClr val="FF3860"/>
                </a:solidFill>
              </a:rPr>
              <a:t> the fridge.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34A0BE-C191-364B-BE6B-8E7B48F3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2A538B-230B-B540-80E4-6424B83C0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9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can of soup is </a:t>
            </a:r>
            <a:r>
              <a:rPr lang="en-GB" sz="2200" b="1" u="sng" dirty="0">
                <a:solidFill>
                  <a:srgbClr val="FF3860"/>
                </a:solidFill>
              </a:rPr>
              <a:t>next to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hob / cooker / hot plate.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2A538B-230B-B540-80E4-6424B83C0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20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DD6FD3-47A8-2246-A9D9-7FB52A209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22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can of soup?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can of soup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 and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fridge.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DD6FD3-47A8-2246-A9D9-7FB52A209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7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620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Talking Time: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Using a prop, act out the following terminology: 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‘above’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‘below’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‘beneath’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‘between’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‘in front of’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‘next to’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‘on’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‘under’</a:t>
            </a:r>
          </a:p>
          <a:p>
            <a:pPr mar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Ask children to act them out too.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77BA0B-2F50-7349-A6F0-F80811EB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3BEEA8-428D-E541-9124-2F3E26710447}"/>
              </a:ext>
            </a:extLst>
          </p:cNvPr>
          <p:cNvSpPr txBox="1"/>
          <p:nvPr/>
        </p:nvSpPr>
        <p:spPr>
          <a:xfrm>
            <a:off x="7957863" y="5150148"/>
            <a:ext cx="329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>
                <a:latin typeface="OpenDyslexicAlta" pitchFamily="2" charset="77"/>
              </a:rPr>
              <a:t>“The bear is under the table, between the child wearing pink and the child wearing purple.”</a:t>
            </a:r>
          </a:p>
        </p:txBody>
      </p:sp>
    </p:spTree>
    <p:extLst>
      <p:ext uri="{BB962C8B-B14F-4D97-AF65-F5344CB8AC3E}">
        <p14:creationId xmlns:p14="http://schemas.microsoft.com/office/powerpoint/2010/main" val="3945159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95DD0DE-579A-C448-B9FC-74407E696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4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coat is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dirty="0">
                <a:solidFill>
                  <a:srgbClr val="FF3860"/>
                </a:solidFill>
              </a:rPr>
              <a:t> the wardrobe.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95DD0DE-579A-C448-B9FC-74407E696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91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DD0860-ACD6-8842-8935-B1717983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2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coat is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dirty="0">
                <a:solidFill>
                  <a:srgbClr val="FF3860"/>
                </a:solidFill>
              </a:rPr>
              <a:t> the bed.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DD0860-ACD6-8842-8935-B1717983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9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EC506A-97E8-0248-B1A1-1877A6E0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0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coat is hung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a hook </a:t>
            </a:r>
            <a:r>
              <a:rPr lang="en-GB" sz="2200" b="1" u="sng" dirty="0">
                <a:solidFill>
                  <a:srgbClr val="FF3860"/>
                </a:solidFill>
              </a:rPr>
              <a:t>by / next to / in front of</a:t>
            </a:r>
            <a:r>
              <a:rPr lang="en-GB" sz="2200" dirty="0">
                <a:solidFill>
                  <a:srgbClr val="FF3860"/>
                </a:solidFill>
              </a:rPr>
              <a:t> the bedroom door / </a:t>
            </a:r>
            <a:r>
              <a:rPr lang="en-GB" sz="2200" b="1" u="sng" dirty="0">
                <a:solidFill>
                  <a:srgbClr val="FF3860"/>
                </a:solidFill>
              </a:rPr>
              <a:t>between</a:t>
            </a:r>
            <a:r>
              <a:rPr lang="en-GB" sz="2200" dirty="0">
                <a:solidFill>
                  <a:srgbClr val="FF3860"/>
                </a:solidFill>
              </a:rPr>
              <a:t> the bedroom door and the wardrobe.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EC506A-97E8-0248-B1A1-1877A6E0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78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0E34E0-8111-5D4B-92F9-D933C3F62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41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coat?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coat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 </a:t>
            </a:r>
            <a:r>
              <a:rPr lang="en-GB" sz="2200" b="1" u="sng" dirty="0">
                <a:solidFill>
                  <a:srgbClr val="FF3860"/>
                </a:solidFill>
              </a:rPr>
              <a:t>by / next to / in front of</a:t>
            </a:r>
            <a:r>
              <a:rPr lang="en-GB" sz="2200" dirty="0">
                <a:solidFill>
                  <a:srgbClr val="FF3860"/>
                </a:solidFill>
              </a:rPr>
              <a:t> the bedroom door / bed / wardrobe and/or </a:t>
            </a:r>
            <a:r>
              <a:rPr lang="en-GB" sz="2200" b="1" u="sng" dirty="0">
                <a:solidFill>
                  <a:srgbClr val="FF3860"/>
                </a:solidFill>
              </a:rPr>
              <a:t>between</a:t>
            </a:r>
            <a:r>
              <a:rPr lang="en-GB" sz="2200" dirty="0">
                <a:solidFill>
                  <a:srgbClr val="FF3860"/>
                </a:solidFill>
              </a:rPr>
              <a:t> the bedroom door / the wardrobe / the bed.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0E34E0-8111-5D4B-92F9-D933C3F62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86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sunglasses are </a:t>
            </a:r>
            <a:r>
              <a:rPr lang="en-GB" sz="2200" b="1" u="sng" dirty="0">
                <a:solidFill>
                  <a:srgbClr val="FF3860"/>
                </a:solidFill>
              </a:rPr>
              <a:t>on top of</a:t>
            </a:r>
            <a:r>
              <a:rPr lang="en-GB" sz="2200" dirty="0">
                <a:solidFill>
                  <a:srgbClr val="FF3860"/>
                </a:solidFill>
              </a:rPr>
              <a:t> the desk chair.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396FF-E50E-C247-A2C5-99BCBE825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34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3B9A93-05E6-BB4D-9544-37B06283D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59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D0143A-B5E8-744C-8E08-6442FE96A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6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sunglasses are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printer that is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window.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3B9A93-05E6-BB4D-9544-37B06283D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88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DC3A69-C4D6-A54D-A2A0-0F6147BD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3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sunglasses are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 </a:t>
            </a:r>
            <a:r>
              <a:rPr lang="en-GB" sz="2200" b="1" u="sng" dirty="0">
                <a:solidFill>
                  <a:srgbClr val="FF3860"/>
                </a:solidFill>
              </a:rPr>
              <a:t>next to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blue cabinet / </a:t>
            </a:r>
            <a:r>
              <a:rPr lang="en-GB" sz="2200" b="1" u="sng" dirty="0">
                <a:solidFill>
                  <a:srgbClr val="FF3860"/>
                </a:solidFill>
              </a:rPr>
              <a:t>beneath/under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desk /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chair.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DC3A69-C4D6-A54D-A2A0-0F6147BD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18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35112B-EED1-E849-98F1-51F6F783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81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are the sunglasses?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sunglasses are </a:t>
            </a:r>
            <a:r>
              <a:rPr lang="en-GB" sz="2200" b="1" u="sng" dirty="0">
                <a:solidFill>
                  <a:srgbClr val="FF3860"/>
                </a:solidFill>
              </a:rPr>
              <a:t>in</a:t>
            </a:r>
            <a:r>
              <a:rPr lang="en-GB" sz="2200" dirty="0">
                <a:solidFill>
                  <a:srgbClr val="FF3860"/>
                </a:solidFill>
              </a:rPr>
              <a:t> the brown/wooden cabinet that is </a:t>
            </a:r>
            <a:r>
              <a:rPr lang="en-GB" sz="2200" b="1" u="sng" dirty="0">
                <a:solidFill>
                  <a:srgbClr val="FF3860"/>
                </a:solidFill>
              </a:rPr>
              <a:t>beneath/under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window.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35112B-EED1-E849-98F1-51F6F783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85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7680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Activity:</a:t>
            </a:r>
          </a:p>
          <a:p>
            <a:pPr marL="0" lvl="0" indent="0">
              <a:buNone/>
            </a:pPr>
            <a:r>
              <a:rPr lang="en-GB" sz="2200" dirty="0" err="1">
                <a:solidFill>
                  <a:prstClr val="black"/>
                </a:solidFill>
              </a:rPr>
              <a:t>Plushy</a:t>
            </a:r>
            <a:r>
              <a:rPr lang="en-GB" sz="2200" dirty="0">
                <a:solidFill>
                  <a:prstClr val="black"/>
                </a:solidFill>
              </a:rPr>
              <a:t> Hide and Seek!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Split children into pairs.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Give one of the children a plush toy. </a:t>
            </a:r>
            <a:br>
              <a:rPr lang="en-GB" sz="2200" dirty="0">
                <a:solidFill>
                  <a:prstClr val="black"/>
                </a:solidFill>
              </a:rPr>
            </a:br>
            <a:r>
              <a:rPr lang="en-GB" sz="2200" dirty="0">
                <a:solidFill>
                  <a:prstClr val="black"/>
                </a:solidFill>
              </a:rPr>
              <a:t>Tell them to hide it somewhere. </a:t>
            </a:r>
            <a:br>
              <a:rPr lang="en-GB" sz="2200" dirty="0">
                <a:solidFill>
                  <a:prstClr val="black"/>
                </a:solidFill>
              </a:rPr>
            </a:br>
            <a:r>
              <a:rPr lang="en-GB" sz="2200" dirty="0">
                <a:solidFill>
                  <a:prstClr val="black"/>
                </a:solidFill>
              </a:rPr>
              <a:t>They have to explain to their partner where it’s hidden. </a:t>
            </a:r>
            <a:br>
              <a:rPr lang="en-GB" sz="2200" dirty="0">
                <a:solidFill>
                  <a:prstClr val="black"/>
                </a:solidFill>
              </a:rPr>
            </a:br>
            <a:r>
              <a:rPr lang="en-GB" sz="2200" dirty="0">
                <a:solidFill>
                  <a:prstClr val="black"/>
                </a:solidFill>
              </a:rPr>
              <a:t/>
            </a:r>
            <a:br>
              <a:rPr lang="en-GB" sz="2200" dirty="0">
                <a:solidFill>
                  <a:prstClr val="black"/>
                </a:solidFill>
              </a:rPr>
            </a:br>
            <a:r>
              <a:rPr lang="en-GB" sz="2200" dirty="0">
                <a:solidFill>
                  <a:prstClr val="black"/>
                </a:solidFill>
              </a:rPr>
              <a:t>Time them – whoever is quickest each round wins a point.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63045A-2B4E-0E45-AB1A-91D7EB800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2" y="15875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74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3618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Talking Time: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Act out the following words: 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‘around’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‘over’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‘through’</a:t>
            </a:r>
          </a:p>
          <a:p>
            <a:r>
              <a:rPr lang="en-GB" sz="2200" dirty="0">
                <a:solidFill>
                  <a:prstClr val="black"/>
                </a:solidFill>
              </a:rPr>
              <a:t>‘under’</a:t>
            </a:r>
          </a:p>
          <a:p>
            <a:pPr mar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Ask children to act out the words.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CFFEE4-6A84-8846-A007-17DE32B7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0" y="1825625"/>
            <a:ext cx="7937500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23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3618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Talking Time: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Read lots of stories and songs that use positional language.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Michael Rosen’s </a:t>
            </a:r>
            <a:r>
              <a:rPr lang="en-GB" sz="2200" i="1" dirty="0">
                <a:solidFill>
                  <a:prstClr val="black"/>
                </a:solidFill>
              </a:rPr>
              <a:t>We’re going on a bear hunt</a:t>
            </a:r>
            <a:r>
              <a:rPr lang="en-GB" sz="2200" dirty="0">
                <a:solidFill>
                  <a:prstClr val="black"/>
                </a:solidFill>
              </a:rPr>
              <a:t> is a classic for learning the words ‘over’, ‘under’, ‘through’ – but don’t forget to think about ‘around’ too!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45E7B4-8C35-9241-963C-D313D9FE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013" y="146129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88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train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74494D-01AA-A548-9F86-64837AE97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14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3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train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train is driving </a:t>
            </a:r>
            <a:r>
              <a:rPr lang="en-GB" sz="2200" b="1" u="sng" dirty="0">
                <a:solidFill>
                  <a:srgbClr val="FF3860"/>
                </a:solidFill>
              </a:rPr>
              <a:t>through</a:t>
            </a:r>
            <a:r>
              <a:rPr lang="en-GB" sz="2200" dirty="0">
                <a:solidFill>
                  <a:srgbClr val="FF3860"/>
                </a:solidFill>
              </a:rPr>
              <a:t> the tunnel.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74494D-01AA-A548-9F86-64837AE97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14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4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framed pictures.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D0143A-B5E8-744C-8E08-6442FE96A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6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4043BA-8146-6344-BA09-170B673B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38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9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man is jumping </a:t>
            </a:r>
            <a:r>
              <a:rPr lang="en-GB" sz="2200" b="1" u="sng" dirty="0">
                <a:solidFill>
                  <a:srgbClr val="FF3860"/>
                </a:solidFill>
              </a:rPr>
              <a:t>over</a:t>
            </a:r>
            <a:r>
              <a:rPr lang="en-GB" sz="2200" dirty="0">
                <a:solidFill>
                  <a:srgbClr val="FF3860"/>
                </a:solidFill>
              </a:rPr>
              <a:t> the railing.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4043BA-8146-6344-BA09-170B673B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38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59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191E30-31EC-0743-8822-2F6823C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54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man is dancing </a:t>
            </a:r>
            <a:r>
              <a:rPr lang="en-GB" sz="2200" b="1" u="sng" dirty="0">
                <a:solidFill>
                  <a:srgbClr val="FF3860"/>
                </a:solidFill>
              </a:rPr>
              <a:t>under</a:t>
            </a:r>
            <a:r>
              <a:rPr lang="en-GB" sz="2200" dirty="0">
                <a:solidFill>
                  <a:srgbClr val="FF3860"/>
                </a:solidFill>
              </a:rPr>
              <a:t> the pole.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191E30-31EC-0743-8822-2F6823C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18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horse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D123D3-5EB1-7140-BF8D-5E366A3AA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688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horse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horse is jumping </a:t>
            </a:r>
            <a:r>
              <a:rPr lang="en-GB" sz="2200" b="1" u="sng" dirty="0">
                <a:solidFill>
                  <a:srgbClr val="FF3860"/>
                </a:solidFill>
              </a:rPr>
              <a:t>over</a:t>
            </a:r>
            <a:r>
              <a:rPr lang="en-GB" sz="2200" dirty="0">
                <a:solidFill>
                  <a:srgbClr val="FF3860"/>
                </a:solidFill>
              </a:rPr>
              <a:t> the fence.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D123D3-5EB1-7140-BF8D-5E366A3AA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9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boat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191E30-31EC-0743-8822-2F6823C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3CDA6A-01D8-CF4D-9809-BF7E13D31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06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boat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boat is motoring </a:t>
            </a:r>
            <a:r>
              <a:rPr lang="en-GB" sz="2200" b="1" u="sng" dirty="0">
                <a:solidFill>
                  <a:srgbClr val="FF3860"/>
                </a:solidFill>
              </a:rPr>
              <a:t>under</a:t>
            </a:r>
            <a:r>
              <a:rPr lang="en-GB" sz="2200" dirty="0">
                <a:solidFill>
                  <a:srgbClr val="FF3860"/>
                </a:solidFill>
              </a:rPr>
              <a:t> the bridge.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191E30-31EC-0743-8822-2F6823C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3CDA6A-01D8-CF4D-9809-BF7E13D31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03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dog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0D3421-F5E8-EB44-9C37-7AED20EEF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14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077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dog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dog is jumping </a:t>
            </a:r>
            <a:r>
              <a:rPr lang="en-GB" sz="2200" b="1" u="sng" dirty="0">
                <a:solidFill>
                  <a:srgbClr val="FF3860"/>
                </a:solidFill>
              </a:rPr>
              <a:t>through</a:t>
            </a:r>
            <a:r>
              <a:rPr lang="en-GB" sz="2200" dirty="0">
                <a:solidFill>
                  <a:srgbClr val="FF3860"/>
                </a:solidFill>
              </a:rPr>
              <a:t> the hoop.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0D3421-F5E8-EB44-9C37-7AED20EEF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14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7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C74B45-68B7-2A4D-A736-88AF570D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8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BEC1B2-04CF-C947-B42C-0097ADDC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156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man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man is jumping </a:t>
            </a:r>
            <a:r>
              <a:rPr lang="en-GB" sz="2200" b="1" u="sng" dirty="0">
                <a:solidFill>
                  <a:srgbClr val="FF3860"/>
                </a:solidFill>
              </a:rPr>
              <a:t>over</a:t>
            </a:r>
            <a:r>
              <a:rPr lang="en-GB" sz="2200" dirty="0">
                <a:solidFill>
                  <a:srgbClr val="FF3860"/>
                </a:solidFill>
              </a:rPr>
              <a:t> the hurdle.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BEC1B2-04CF-C947-B42C-0097ADDC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06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do planes do?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73434A-1ABC-574E-ACE6-52ECC107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7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do planes do?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Planes fly </a:t>
            </a:r>
            <a:r>
              <a:rPr lang="en-GB" sz="2200" b="1" u="sng" dirty="0">
                <a:solidFill>
                  <a:srgbClr val="FF3860"/>
                </a:solidFill>
              </a:rPr>
              <a:t>around</a:t>
            </a:r>
            <a:r>
              <a:rPr lang="en-GB" sz="2200" dirty="0">
                <a:solidFill>
                  <a:srgbClr val="FF3860"/>
                </a:solidFill>
              </a:rPr>
              <a:t> the world.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73434A-1ABC-574E-ACE6-52ECC107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89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woman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E659DA-AA79-C648-B642-8405389F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7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woman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woman is walking </a:t>
            </a:r>
            <a:r>
              <a:rPr lang="en-GB" sz="2200" b="1" u="sng" dirty="0">
                <a:solidFill>
                  <a:srgbClr val="FF3860"/>
                </a:solidFill>
              </a:rPr>
              <a:t>through</a:t>
            </a:r>
            <a:r>
              <a:rPr lang="en-GB" sz="2200" dirty="0">
                <a:solidFill>
                  <a:srgbClr val="FF3860"/>
                </a:solidFill>
              </a:rPr>
              <a:t> the mud.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E659DA-AA79-C648-B642-8405389F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927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boat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99E3EE-06CB-2043-A6D0-DFEE472C5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47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is the boat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boat is motoring </a:t>
            </a:r>
            <a:r>
              <a:rPr lang="en-GB" sz="2200" b="1" u="sng" dirty="0">
                <a:solidFill>
                  <a:srgbClr val="FF3860"/>
                </a:solidFill>
              </a:rPr>
              <a:t>under</a:t>
            </a:r>
            <a:r>
              <a:rPr lang="en-GB" sz="2200" dirty="0">
                <a:solidFill>
                  <a:srgbClr val="FF3860"/>
                </a:solidFill>
              </a:rPr>
              <a:t> the bridge.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99E3EE-06CB-2043-A6D0-DFEE472C5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05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are the balloons doing?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8C7D0B-20D9-5248-AD40-0F8C2B40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25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are the balloons doing?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balloons are flying </a:t>
            </a:r>
            <a:r>
              <a:rPr lang="en-GB" sz="2200" b="1" u="sng" dirty="0">
                <a:solidFill>
                  <a:srgbClr val="FF3860"/>
                </a:solidFill>
              </a:rPr>
              <a:t>over</a:t>
            </a:r>
            <a:r>
              <a:rPr lang="en-GB" sz="2200" dirty="0">
                <a:solidFill>
                  <a:srgbClr val="FF3860"/>
                </a:solidFill>
              </a:rPr>
              <a:t> the bridge.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8C7D0B-20D9-5248-AD40-0F8C2B40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86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floor, </a:t>
            </a:r>
            <a:r>
              <a:rPr lang="en-GB" sz="2200" b="1" u="sng" dirty="0">
                <a:solidFill>
                  <a:srgbClr val="FF3860"/>
                </a:solidFill>
              </a:rPr>
              <a:t>in front of</a:t>
            </a:r>
            <a:r>
              <a:rPr lang="en-GB" sz="2200" dirty="0">
                <a:solidFill>
                  <a:srgbClr val="FF3860"/>
                </a:solidFill>
              </a:rPr>
              <a:t> the lamp.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C74B45-68B7-2A4D-A736-88AF570D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553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do space shuttles do?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06D87E-288A-1E40-B934-BF2DAF03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121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What do space shuttles do?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Space shuttles orbit </a:t>
            </a:r>
            <a:r>
              <a:rPr lang="en-GB" sz="2200" b="1" u="sng" dirty="0">
                <a:solidFill>
                  <a:srgbClr val="FF3860"/>
                </a:solidFill>
              </a:rPr>
              <a:t>around</a:t>
            </a:r>
            <a:r>
              <a:rPr lang="en-GB" sz="2200" dirty="0">
                <a:solidFill>
                  <a:srgbClr val="FF3860"/>
                </a:solidFill>
              </a:rPr>
              <a:t> the world.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06D87E-288A-1E40-B934-BF2DAF03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99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Activity: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Play Area Parkour!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Set up a series of challenges for children, e.g. jumping over a hurdle, sliding under a barrier, crawling through a tunnel, jumping through a hoop, going around an obstacle…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Children take it in turns to be commentators, describing what their partner is doing.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90A1C4-2343-CD4E-BC37-C8BEB64ED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75694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96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dirty="0">
                <a:solidFill>
                  <a:prstClr val="black"/>
                </a:solidFill>
              </a:rPr>
              <a:t>Activity:</a:t>
            </a: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Toy Escape!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Children set up a series of challenges for a toy to try to make an escape from, e.g. jumping over a hurdle, sliding under a barrier, crawling through a tunnel, jumping through a hoop, going around an obstacle… 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prstClr val="black"/>
                </a:solidFill>
              </a:rPr>
              <a:t>Children take it in turns to be commentators, describing what their partner is acting out with the toy.</a:t>
            </a:r>
          </a:p>
          <a:p>
            <a:pPr marL="0" lvl="0" indent="0">
              <a:buNone/>
            </a:pPr>
            <a:endParaRPr lang="en-GB" sz="22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913806-7D29-084B-A5F3-5FA5A16E4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2925763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88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E2EEAC-7638-824F-942B-AC78DB43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3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Spatial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2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Where is the plant pot? 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FF3860"/>
                </a:solidFill>
              </a:rPr>
              <a:t>The plant pot is </a:t>
            </a:r>
            <a:r>
              <a:rPr lang="en-GB" sz="2200" b="1" u="sng" dirty="0">
                <a:solidFill>
                  <a:srgbClr val="FF3860"/>
                </a:solidFill>
              </a:rPr>
              <a:t>on</a:t>
            </a:r>
            <a:r>
              <a:rPr lang="en-GB" sz="2200" dirty="0">
                <a:solidFill>
                  <a:srgbClr val="FF3860"/>
                </a:solidFill>
              </a:rPr>
              <a:t> the floor, </a:t>
            </a:r>
            <a:r>
              <a:rPr lang="en-GB" sz="2200" b="1" u="sng" dirty="0">
                <a:solidFill>
                  <a:srgbClr val="FF3860"/>
                </a:solidFill>
              </a:rPr>
              <a:t>next to</a:t>
            </a:r>
            <a:r>
              <a:rPr lang="en-GB" sz="2200" b="1" dirty="0">
                <a:solidFill>
                  <a:srgbClr val="FF3860"/>
                </a:solidFill>
              </a:rPr>
              <a:t> </a:t>
            </a:r>
            <a:r>
              <a:rPr lang="en-GB" sz="2200" dirty="0">
                <a:solidFill>
                  <a:srgbClr val="FF3860"/>
                </a:solidFill>
              </a:rPr>
              <a:t>the lamp.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E2EEAC-7638-824F-942B-AC78DB43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333057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9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12110</TotalTime>
  <Words>1744</Words>
  <Application>Microsoft Office PowerPoint</Application>
  <PresentationFormat>Custom</PresentationFormat>
  <Paragraphs>564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OpenDyslexicAlta</vt:lpstr>
      <vt:lpstr>Lato Light</vt:lpstr>
      <vt:lpstr>Calibri</vt:lpstr>
      <vt:lpstr>Lato</vt:lpstr>
      <vt:lpstr>Muli</vt:lpstr>
      <vt:lpstr>Office Theme</vt:lpstr>
      <vt:lpstr>PowerPoint Presentation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  <vt:lpstr>Spatial awareness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482</cp:revision>
  <cp:lastPrinted>2019-06-17T16:19:05Z</cp:lastPrinted>
  <dcterms:created xsi:type="dcterms:W3CDTF">2018-08-06T08:16:18Z</dcterms:created>
  <dcterms:modified xsi:type="dcterms:W3CDTF">2021-05-25T19:36:57Z</dcterms:modified>
</cp:coreProperties>
</file>