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72" r:id="rId4"/>
    <p:sldId id="373" r:id="rId5"/>
    <p:sldId id="378" r:id="rId6"/>
    <p:sldId id="391" r:id="rId7"/>
    <p:sldId id="390" r:id="rId8"/>
    <p:sldId id="389" r:id="rId9"/>
    <p:sldId id="388" r:id="rId10"/>
    <p:sldId id="383" r:id="rId11"/>
    <p:sldId id="387" r:id="rId12"/>
    <p:sldId id="386" r:id="rId13"/>
    <p:sldId id="385" r:id="rId14"/>
    <p:sldId id="384" r:id="rId15"/>
    <p:sldId id="395" r:id="rId16"/>
    <p:sldId id="399" r:id="rId17"/>
    <p:sldId id="398" r:id="rId18"/>
    <p:sldId id="397" r:id="rId19"/>
    <p:sldId id="396" r:id="rId20"/>
    <p:sldId id="394" r:id="rId21"/>
    <p:sldId id="400" r:id="rId22"/>
    <p:sldId id="401" r:id="rId23"/>
    <p:sldId id="402" r:id="rId24"/>
    <p:sldId id="404" r:id="rId25"/>
    <p:sldId id="405" r:id="rId26"/>
    <p:sldId id="406" r:id="rId27"/>
    <p:sldId id="370" r:id="rId28"/>
    <p:sldId id="407" r:id="rId29"/>
    <p:sldId id="403" r:id="rId30"/>
  </p:sldIdLst>
  <p:sldSz cx="12192000" cy="6858000"/>
  <p:notesSz cx="6858000" cy="9144000"/>
  <p:embeddedFontLst>
    <p:embeddedFont>
      <p:font typeface="Lato Light" panose="020F0302020204030203" pitchFamily="34" charset="0"/>
      <p:regular r:id="rId33"/>
    </p:embeddedFont>
    <p:embeddedFont>
      <p:font typeface="OpenDyslexicAlta" panose="020B0604020202020204" charset="0"/>
      <p:regular r:id="rId34"/>
      <p:bold r:id="rId35"/>
      <p:italic r:id="rId36"/>
      <p:boldItalic r:id="rId37"/>
    </p:embeddedFont>
    <p:embeddedFont>
      <p:font typeface="Lato" panose="020F0502020204030203" pitchFamily="34" charset="0"/>
      <p:regular r:id="rId38"/>
      <p:bold r:id="rId39"/>
    </p:embeddedFont>
    <p:embeddedFont>
      <p:font typeface="Calibri" panose="020F0502020204030204" pitchFamily="34" charset="0"/>
      <p:regular r:id="rId40"/>
      <p:bold r:id="rId41"/>
      <p:italic r:id="rId42"/>
      <p:boldItalic r:id="rId43"/>
    </p:embeddedFont>
    <p:embeddedFont>
      <p:font typeface="Muli" panose="020B0604020202020204" charset="0"/>
      <p:regular r:id="rId44"/>
      <p:bold r:id="rId45"/>
      <p:italic r:id="rId46"/>
      <p:boldItalic r:id="rId47"/>
    </p:embeddedFont>
    <p:embeddedFont>
      <p:font typeface="OpenDyslexic" panose="020B060402020202020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7957D5"/>
    <a:srgbClr val="3273DC"/>
    <a:srgbClr val="FFDD57"/>
    <a:srgbClr val="F337C7"/>
    <a:srgbClr val="EB9E30"/>
    <a:srgbClr val="209CEE"/>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77" autoAdjust="0"/>
    <p:restoredTop sz="87926" autoAdjust="0"/>
  </p:normalViewPr>
  <p:slideViewPr>
    <p:cSldViewPr snapToGrid="0" snapToObjects="1">
      <p:cViewPr varScale="1">
        <p:scale>
          <a:sx n="60" d="100"/>
          <a:sy n="60" d="100"/>
        </p:scale>
        <p:origin x="-522" y="-96"/>
      </p:cViewPr>
      <p:guideLst>
        <p:guide orient="horz" pos="2160"/>
        <p:guide pos="3817"/>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0.16666666666666666</c:v>
                </c:pt>
                <c:pt idx="1">
                  <c:v>0.20833333333333301</c:v>
                </c:pt>
                <c:pt idx="2">
                  <c:v>0.25</c:v>
                </c:pt>
                <c:pt idx="3">
                  <c:v>0.29166666666666702</c:v>
                </c:pt>
                <c:pt idx="4">
                  <c:v>0.33333333333333298</c:v>
                </c:pt>
                <c:pt idx="5">
                  <c:v>0.375</c:v>
                </c:pt>
                <c:pt idx="6">
                  <c:v>0.41666666666666702</c:v>
                </c:pt>
              </c:numCache>
            </c:numRef>
          </c:cat>
          <c:val>
            <c:numRef>
              <c:f>Sheet1!$B$2:$B$8</c:f>
              <c:numCache>
                <c:formatCode>General</c:formatCode>
                <c:ptCount val="7"/>
                <c:pt idx="0">
                  <c:v>-2</c:v>
                </c:pt>
                <c:pt idx="1">
                  <c:v>1</c:v>
                </c:pt>
                <c:pt idx="2">
                  <c:v>2</c:v>
                </c:pt>
                <c:pt idx="3">
                  <c:v>3</c:v>
                </c:pt>
                <c:pt idx="4">
                  <c:v>4</c:v>
                </c:pt>
                <c:pt idx="5">
                  <c:v>5</c:v>
                </c:pt>
                <c:pt idx="6">
                  <c:v>5</c:v>
                </c:pt>
              </c:numCache>
            </c:numRef>
          </c:val>
          <c:smooth val="0"/>
          <c:extLst xmlns:c16r2="http://schemas.microsoft.com/office/drawing/2015/06/chart">
            <c:ext xmlns:c16="http://schemas.microsoft.com/office/drawing/2014/chart" uri="{C3380CC4-5D6E-409C-BE32-E72D297353CC}">
              <c16:uniqueId val="{00000000-7DA4-504D-BA0D-0E06B49C2EFB}"/>
            </c:ext>
          </c:extLst>
        </c:ser>
        <c:dLbls>
          <c:showLegendKey val="0"/>
          <c:showVal val="0"/>
          <c:showCatName val="0"/>
          <c:showSerName val="0"/>
          <c:showPercent val="0"/>
          <c:showBubbleSize val="0"/>
        </c:dLbls>
        <c:marker val="1"/>
        <c:smooth val="0"/>
        <c:axId val="42872832"/>
        <c:axId val="123016832"/>
      </c:lineChart>
      <c:catAx>
        <c:axId val="4287283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3016832"/>
        <c:crosses val="autoZero"/>
        <c:auto val="1"/>
        <c:lblAlgn val="ctr"/>
        <c:lblOffset val="0"/>
        <c:noMultiLvlLbl val="0"/>
      </c:catAx>
      <c:valAx>
        <c:axId val="12301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8728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10399744"/>
        <c:axId val="42229056"/>
      </c:lineChart>
      <c:catAx>
        <c:axId val="21039974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29056"/>
        <c:crosses val="autoZero"/>
        <c:auto val="0"/>
        <c:lblAlgn val="ctr"/>
        <c:lblOffset val="0"/>
        <c:noMultiLvlLbl val="0"/>
      </c:catAx>
      <c:valAx>
        <c:axId val="42229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1039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10400768"/>
        <c:axId val="42215104"/>
      </c:lineChart>
      <c:catAx>
        <c:axId val="21040076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15104"/>
        <c:crosses val="autoZero"/>
        <c:auto val="0"/>
        <c:lblAlgn val="ctr"/>
        <c:lblOffset val="0"/>
        <c:noMultiLvlLbl val="0"/>
      </c:catAx>
      <c:valAx>
        <c:axId val="4221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1040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01716224"/>
        <c:axId val="42217408"/>
      </c:lineChart>
      <c:catAx>
        <c:axId val="20171622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17408"/>
        <c:crosses val="autoZero"/>
        <c:auto val="0"/>
        <c:lblAlgn val="ctr"/>
        <c:lblOffset val="0"/>
        <c:noMultiLvlLbl val="0"/>
      </c:catAx>
      <c:valAx>
        <c:axId val="4221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171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02270208"/>
        <c:axId val="42219712"/>
      </c:lineChart>
      <c:catAx>
        <c:axId val="20227020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19712"/>
        <c:crosses val="autoZero"/>
        <c:auto val="0"/>
        <c:lblAlgn val="ctr"/>
        <c:lblOffset val="0"/>
        <c:noMultiLvlLbl val="0"/>
      </c:catAx>
      <c:valAx>
        <c:axId val="4221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27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02016768"/>
        <c:axId val="42255488"/>
      </c:lineChart>
      <c:catAx>
        <c:axId val="20201676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55488"/>
        <c:crosses val="autoZero"/>
        <c:auto val="0"/>
        <c:lblAlgn val="ctr"/>
        <c:lblOffset val="0"/>
        <c:noMultiLvlLbl val="0"/>
      </c:catAx>
      <c:valAx>
        <c:axId val="4225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01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02163200"/>
        <c:axId val="42258368"/>
      </c:lineChart>
      <c:catAx>
        <c:axId val="20216320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58368"/>
        <c:crosses val="autoZero"/>
        <c:auto val="0"/>
        <c:lblAlgn val="ctr"/>
        <c:lblOffset val="0"/>
        <c:noMultiLvlLbl val="0"/>
      </c:catAx>
      <c:valAx>
        <c:axId val="4225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16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02407424"/>
        <c:axId val="42261248"/>
      </c:lineChart>
      <c:catAx>
        <c:axId val="20240742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61248"/>
        <c:crosses val="autoZero"/>
        <c:auto val="0"/>
        <c:lblAlgn val="ctr"/>
        <c:lblOffset val="0"/>
        <c:noMultiLvlLbl val="0"/>
      </c:catAx>
      <c:valAx>
        <c:axId val="4226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4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02780160"/>
        <c:axId val="123217600"/>
      </c:lineChart>
      <c:catAx>
        <c:axId val="20278016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3217600"/>
        <c:crosses val="autoZero"/>
        <c:auto val="0"/>
        <c:lblAlgn val="ctr"/>
        <c:lblOffset val="0"/>
        <c:noMultiLvlLbl val="0"/>
      </c:catAx>
      <c:valAx>
        <c:axId val="12321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78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02539008"/>
        <c:axId val="123220480"/>
      </c:lineChart>
      <c:catAx>
        <c:axId val="20253900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3220480"/>
        <c:crosses val="autoZero"/>
        <c:auto val="0"/>
        <c:lblAlgn val="ctr"/>
        <c:lblOffset val="0"/>
        <c:noMultiLvlLbl val="0"/>
      </c:catAx>
      <c:valAx>
        <c:axId val="12322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53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GB" sz="1600" b="0" i="0" baseline="0" dirty="0">
                <a:effectLst/>
                <a:latin typeface="OpenDyslexicAlta" pitchFamily="2" charset="77"/>
              </a:rPr>
              <a:t>Average Car Numbers on Roads per Day</a:t>
            </a:r>
            <a:endParaRPr lang="en-GB" sz="1800"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Number of cars (thousands)</c:v>
                </c:pt>
              </c:strCache>
            </c:strRef>
          </c:tx>
          <c:spPr>
            <a:ln w="28575" cap="rnd">
              <a:solidFill>
                <a:schemeClr val="accent1"/>
              </a:solidFill>
              <a:round/>
            </a:ln>
            <a:effectLst/>
          </c:spPr>
          <c:marker>
            <c:symbol val="none"/>
          </c:marker>
          <c:cat>
            <c:strRef>
              <c:f>Sheet1!$A$2:$A$8</c:f>
              <c:strCache>
                <c:ptCount val="7"/>
                <c:pt idx="0">
                  <c:v>January</c:v>
                </c:pt>
                <c:pt idx="1">
                  <c:v>February</c:v>
                </c:pt>
                <c:pt idx="2">
                  <c:v>March</c:v>
                </c:pt>
                <c:pt idx="3">
                  <c:v>April</c:v>
                </c:pt>
                <c:pt idx="4">
                  <c:v>May</c:v>
                </c:pt>
                <c:pt idx="5">
                  <c:v>June</c:v>
                </c:pt>
                <c:pt idx="6">
                  <c:v>July</c:v>
                </c:pt>
              </c:strCache>
            </c:strRef>
          </c:cat>
          <c:val>
            <c:numRef>
              <c:f>Sheet1!$B$2:$B$8</c:f>
              <c:numCache>
                <c:formatCode>General</c:formatCode>
                <c:ptCount val="7"/>
                <c:pt idx="0" formatCode="#,##0">
                  <c:v>40</c:v>
                </c:pt>
                <c:pt idx="1">
                  <c:v>35</c:v>
                </c:pt>
                <c:pt idx="2">
                  <c:v>12.5</c:v>
                </c:pt>
                <c:pt idx="3">
                  <c:v>15</c:v>
                </c:pt>
                <c:pt idx="4">
                  <c:v>20</c:v>
                </c:pt>
                <c:pt idx="5">
                  <c:v>30</c:v>
                </c:pt>
                <c:pt idx="6">
                  <c:v>32.5</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02677248"/>
        <c:axId val="123223360"/>
      </c:lineChart>
      <c:catAx>
        <c:axId val="202677248"/>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3223360"/>
        <c:crosses val="autoZero"/>
        <c:auto val="0"/>
        <c:lblAlgn val="ctr"/>
        <c:lblOffset val="100"/>
        <c:noMultiLvlLbl val="0"/>
      </c:catAx>
      <c:valAx>
        <c:axId val="123223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67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0.16666666666666666</c:v>
                </c:pt>
                <c:pt idx="1">
                  <c:v>0.20833333333333301</c:v>
                </c:pt>
                <c:pt idx="2">
                  <c:v>0.25</c:v>
                </c:pt>
                <c:pt idx="3">
                  <c:v>0.29166666666666702</c:v>
                </c:pt>
                <c:pt idx="4">
                  <c:v>0.33333333333333298</c:v>
                </c:pt>
                <c:pt idx="5">
                  <c:v>0.375</c:v>
                </c:pt>
                <c:pt idx="6">
                  <c:v>0.41666666666666702</c:v>
                </c:pt>
              </c:numCache>
            </c:numRef>
          </c:cat>
          <c:val>
            <c:numRef>
              <c:f>Sheet1!$B$2:$B$8</c:f>
              <c:numCache>
                <c:formatCode>General</c:formatCode>
                <c:ptCount val="7"/>
                <c:pt idx="0">
                  <c:v>-2</c:v>
                </c:pt>
                <c:pt idx="1">
                  <c:v>1</c:v>
                </c:pt>
                <c:pt idx="2">
                  <c:v>2</c:v>
                </c:pt>
                <c:pt idx="3">
                  <c:v>3</c:v>
                </c:pt>
                <c:pt idx="4">
                  <c:v>4</c:v>
                </c:pt>
                <c:pt idx="5">
                  <c:v>5</c:v>
                </c:pt>
                <c:pt idx="6">
                  <c:v>5</c:v>
                </c:pt>
              </c:numCache>
            </c:numRef>
          </c:val>
          <c:smooth val="0"/>
          <c:extLst xmlns:c16r2="http://schemas.microsoft.com/office/drawing/2015/06/chart">
            <c:ext xmlns:c16="http://schemas.microsoft.com/office/drawing/2014/chart" uri="{C3380CC4-5D6E-409C-BE32-E72D297353CC}">
              <c16:uniqueId val="{00000000-7DA4-504D-BA0D-0E06B49C2EFB}"/>
            </c:ext>
          </c:extLst>
        </c:ser>
        <c:dLbls>
          <c:showLegendKey val="0"/>
          <c:showVal val="0"/>
          <c:showCatName val="0"/>
          <c:showSerName val="0"/>
          <c:showPercent val="0"/>
          <c:showBubbleSize val="0"/>
        </c:dLbls>
        <c:marker val="1"/>
        <c:smooth val="0"/>
        <c:axId val="42985472"/>
        <c:axId val="123018560"/>
      </c:lineChart>
      <c:catAx>
        <c:axId val="4298547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3018560"/>
        <c:crosses val="autoZero"/>
        <c:auto val="1"/>
        <c:lblAlgn val="ctr"/>
        <c:lblOffset val="0"/>
        <c:noMultiLvlLbl val="0"/>
      </c:catAx>
      <c:valAx>
        <c:axId val="12301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9854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GB" sz="1600" b="0" i="0" baseline="0" dirty="0">
                <a:effectLst/>
                <a:latin typeface="OpenDyslexicAlta" pitchFamily="2" charset="77"/>
              </a:rPr>
              <a:t>Average Car Numbers on Roads per Day</a:t>
            </a:r>
            <a:endParaRPr lang="en-GB" sz="1800"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Number of cars (thousands)</c:v>
                </c:pt>
              </c:strCache>
            </c:strRef>
          </c:tx>
          <c:spPr>
            <a:ln w="28575" cap="rnd">
              <a:solidFill>
                <a:schemeClr val="accent1"/>
              </a:solidFill>
              <a:round/>
            </a:ln>
            <a:effectLst/>
          </c:spPr>
          <c:marker>
            <c:symbol val="none"/>
          </c:marker>
          <c:cat>
            <c:strRef>
              <c:f>Sheet1!$A$2:$A$8</c:f>
              <c:strCache>
                <c:ptCount val="7"/>
                <c:pt idx="0">
                  <c:v>January</c:v>
                </c:pt>
                <c:pt idx="1">
                  <c:v>February</c:v>
                </c:pt>
                <c:pt idx="2">
                  <c:v>March</c:v>
                </c:pt>
                <c:pt idx="3">
                  <c:v>April</c:v>
                </c:pt>
                <c:pt idx="4">
                  <c:v>May</c:v>
                </c:pt>
                <c:pt idx="5">
                  <c:v>June</c:v>
                </c:pt>
                <c:pt idx="6">
                  <c:v>July</c:v>
                </c:pt>
              </c:strCache>
            </c:strRef>
          </c:cat>
          <c:val>
            <c:numRef>
              <c:f>Sheet1!$B$2:$B$8</c:f>
              <c:numCache>
                <c:formatCode>General</c:formatCode>
                <c:ptCount val="7"/>
                <c:pt idx="0" formatCode="#,##0">
                  <c:v>40</c:v>
                </c:pt>
                <c:pt idx="1">
                  <c:v>35</c:v>
                </c:pt>
                <c:pt idx="2">
                  <c:v>12.5</c:v>
                </c:pt>
                <c:pt idx="3">
                  <c:v>15</c:v>
                </c:pt>
                <c:pt idx="4">
                  <c:v>20</c:v>
                </c:pt>
                <c:pt idx="5">
                  <c:v>30</c:v>
                </c:pt>
                <c:pt idx="6">
                  <c:v>32.5</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02925568"/>
        <c:axId val="202835648"/>
      </c:lineChart>
      <c:catAx>
        <c:axId val="202925568"/>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835648"/>
        <c:crosses val="autoZero"/>
        <c:auto val="0"/>
        <c:lblAlgn val="ctr"/>
        <c:lblOffset val="100"/>
        <c:noMultiLvlLbl val="0"/>
      </c:catAx>
      <c:valAx>
        <c:axId val="20283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92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OpenDyslexicAlta" pitchFamily="2" charset="77"/>
              </a:rPr>
              <a:t>Hats </a:t>
            </a:r>
            <a:r>
              <a:rPr lang="en-US" sz="1800" baseline="0" dirty="0">
                <a:latin typeface="OpenDyslexicAlta" pitchFamily="2" charset="77"/>
              </a:rPr>
              <a:t>Sold per Month</a:t>
            </a:r>
            <a:endParaRPr lang="en-US" sz="1800" dirty="0">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Cap Chap</c:v>
                </c:pt>
              </c:strCache>
            </c:strRef>
          </c:tx>
          <c:spPr>
            <a:ln w="28575" cap="rnd">
              <a:solidFill>
                <a:srgbClr val="7957D5"/>
              </a:solidFill>
              <a:round/>
            </a:ln>
            <a:effectLst/>
          </c:spPr>
          <c:marker>
            <c:symbol val="circle"/>
            <c:size val="5"/>
            <c:spPr>
              <a:solidFill>
                <a:schemeClr val="accent1"/>
              </a:solidFill>
              <a:ln w="9525">
                <a:solidFill>
                  <a:srgbClr val="7957D5"/>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Sheet1!$B$2:$B$8</c:f>
              <c:numCache>
                <c:formatCode>#,##0</c:formatCode>
                <c:ptCount val="7"/>
                <c:pt idx="0">
                  <c:v>12500</c:v>
                </c:pt>
                <c:pt idx="1">
                  <c:v>10000</c:v>
                </c:pt>
                <c:pt idx="2">
                  <c:v>15000</c:v>
                </c:pt>
                <c:pt idx="3">
                  <c:v>22500</c:v>
                </c:pt>
                <c:pt idx="4">
                  <c:v>37500</c:v>
                </c:pt>
                <c:pt idx="5">
                  <c:v>30000</c:v>
                </c:pt>
                <c:pt idx="6">
                  <c:v>15000</c:v>
                </c:pt>
              </c:numCache>
            </c:numRef>
          </c:val>
          <c:smooth val="0"/>
          <c:extLst xmlns:c16r2="http://schemas.microsoft.com/office/drawing/2015/06/chart">
            <c:ext xmlns:c16="http://schemas.microsoft.com/office/drawing/2014/chart" uri="{C3380CC4-5D6E-409C-BE32-E72D297353CC}">
              <c16:uniqueId val="{00000000-E098-1744-BABD-0136F8EE1B3B}"/>
            </c:ext>
          </c:extLst>
        </c:ser>
        <c:ser>
          <c:idx val="1"/>
          <c:order val="1"/>
          <c:tx>
            <c:strRef>
              <c:f>Sheet1!$C$1</c:f>
              <c:strCache>
                <c:ptCount val="1"/>
                <c:pt idx="0">
                  <c:v>Top Hat</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Sheet1!$C$2:$C$8</c:f>
              <c:numCache>
                <c:formatCode>#,##0</c:formatCode>
                <c:ptCount val="7"/>
                <c:pt idx="0">
                  <c:v>10000</c:v>
                </c:pt>
                <c:pt idx="1">
                  <c:v>20000</c:v>
                </c:pt>
                <c:pt idx="2">
                  <c:v>15000</c:v>
                </c:pt>
                <c:pt idx="3">
                  <c:v>27500</c:v>
                </c:pt>
                <c:pt idx="4">
                  <c:v>30000</c:v>
                </c:pt>
                <c:pt idx="5">
                  <c:v>40000</c:v>
                </c:pt>
                <c:pt idx="6">
                  <c:v>20000</c:v>
                </c:pt>
              </c:numCache>
            </c:numRef>
          </c:val>
          <c:smooth val="0"/>
          <c:extLst xmlns:c16r2="http://schemas.microsoft.com/office/drawing/2015/06/chart">
            <c:ext xmlns:c16="http://schemas.microsoft.com/office/drawing/2014/chart" uri="{C3380CC4-5D6E-409C-BE32-E72D297353CC}">
              <c16:uniqueId val="{00000001-E098-1744-BABD-0136F8EE1B3B}"/>
            </c:ext>
          </c:extLst>
        </c:ser>
        <c:dLbls>
          <c:showLegendKey val="0"/>
          <c:showVal val="0"/>
          <c:showCatName val="0"/>
          <c:showSerName val="0"/>
          <c:showPercent val="0"/>
          <c:showBubbleSize val="0"/>
        </c:dLbls>
        <c:marker val="1"/>
        <c:smooth val="0"/>
        <c:axId val="203745280"/>
        <c:axId val="202837952"/>
      </c:lineChart>
      <c:catAx>
        <c:axId val="203745280"/>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837952"/>
        <c:crosses val="autoZero"/>
        <c:auto val="1"/>
        <c:lblAlgn val="ctr"/>
        <c:lblOffset val="100"/>
        <c:noMultiLvlLbl val="0"/>
      </c:catAx>
      <c:valAx>
        <c:axId val="202837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374528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OpenDyslexicAlta" pitchFamily="2" charset="77"/>
              </a:rPr>
              <a:t>Hats </a:t>
            </a:r>
            <a:r>
              <a:rPr lang="en-US" sz="1800" baseline="0" dirty="0">
                <a:latin typeface="OpenDyslexicAlta" pitchFamily="2" charset="77"/>
              </a:rPr>
              <a:t>Sold per Month</a:t>
            </a:r>
            <a:endParaRPr lang="en-US" sz="1800" dirty="0">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Cap Chap</c:v>
                </c:pt>
              </c:strCache>
            </c:strRef>
          </c:tx>
          <c:spPr>
            <a:ln w="28575" cap="rnd">
              <a:solidFill>
                <a:srgbClr val="7957D5"/>
              </a:solidFill>
              <a:round/>
            </a:ln>
            <a:effectLst/>
          </c:spPr>
          <c:marker>
            <c:symbol val="circle"/>
            <c:size val="5"/>
            <c:spPr>
              <a:solidFill>
                <a:schemeClr val="accent1"/>
              </a:solidFill>
              <a:ln w="9525">
                <a:solidFill>
                  <a:srgbClr val="7957D5"/>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Sheet1!$B$2:$B$8</c:f>
              <c:numCache>
                <c:formatCode>#,##0</c:formatCode>
                <c:ptCount val="7"/>
                <c:pt idx="0">
                  <c:v>12500</c:v>
                </c:pt>
                <c:pt idx="1">
                  <c:v>10000</c:v>
                </c:pt>
                <c:pt idx="2">
                  <c:v>15000</c:v>
                </c:pt>
                <c:pt idx="3">
                  <c:v>22500</c:v>
                </c:pt>
                <c:pt idx="4">
                  <c:v>37500</c:v>
                </c:pt>
                <c:pt idx="5">
                  <c:v>30000</c:v>
                </c:pt>
                <c:pt idx="6">
                  <c:v>15000</c:v>
                </c:pt>
              </c:numCache>
            </c:numRef>
          </c:val>
          <c:smooth val="0"/>
          <c:extLst xmlns:c16r2="http://schemas.microsoft.com/office/drawing/2015/06/chart">
            <c:ext xmlns:c16="http://schemas.microsoft.com/office/drawing/2014/chart" uri="{C3380CC4-5D6E-409C-BE32-E72D297353CC}">
              <c16:uniqueId val="{00000000-E098-1744-BABD-0136F8EE1B3B}"/>
            </c:ext>
          </c:extLst>
        </c:ser>
        <c:ser>
          <c:idx val="1"/>
          <c:order val="1"/>
          <c:tx>
            <c:strRef>
              <c:f>Sheet1!$C$1</c:f>
              <c:strCache>
                <c:ptCount val="1"/>
                <c:pt idx="0">
                  <c:v>Top Hat</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Sheet1!$C$2:$C$8</c:f>
              <c:numCache>
                <c:formatCode>#,##0</c:formatCode>
                <c:ptCount val="7"/>
                <c:pt idx="0">
                  <c:v>10000</c:v>
                </c:pt>
                <c:pt idx="1">
                  <c:v>20000</c:v>
                </c:pt>
                <c:pt idx="2">
                  <c:v>15000</c:v>
                </c:pt>
                <c:pt idx="3">
                  <c:v>27500</c:v>
                </c:pt>
                <c:pt idx="4">
                  <c:v>30000</c:v>
                </c:pt>
                <c:pt idx="5">
                  <c:v>40000</c:v>
                </c:pt>
                <c:pt idx="6">
                  <c:v>20000</c:v>
                </c:pt>
              </c:numCache>
            </c:numRef>
          </c:val>
          <c:smooth val="0"/>
          <c:extLst xmlns:c16r2="http://schemas.microsoft.com/office/drawing/2015/06/chart">
            <c:ext xmlns:c16="http://schemas.microsoft.com/office/drawing/2014/chart" uri="{C3380CC4-5D6E-409C-BE32-E72D297353CC}">
              <c16:uniqueId val="{00000001-E098-1744-BABD-0136F8EE1B3B}"/>
            </c:ext>
          </c:extLst>
        </c:ser>
        <c:ser>
          <c:idx val="2"/>
          <c:order val="2"/>
          <c:tx>
            <c:strRef>
              <c:f>Sheet1!$D$1</c:f>
              <c:strCache>
                <c:ptCount val="1"/>
                <c:pt idx="0">
                  <c:v>Lit Lids</c:v>
                </c:pt>
              </c:strCache>
            </c:strRef>
          </c:tx>
          <c:spPr>
            <a:ln w="28575" cap="rnd">
              <a:solidFill>
                <a:srgbClr val="FF3860"/>
              </a:solidFill>
              <a:round/>
            </a:ln>
            <a:effectLst/>
          </c:spPr>
          <c:marker>
            <c:symbol val="circle"/>
            <c:size val="5"/>
            <c:spPr>
              <a:solidFill>
                <a:schemeClr val="accent3"/>
              </a:solidFill>
              <a:ln w="9525">
                <a:solidFill>
                  <a:srgbClr val="FF386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Sheet1!$D$2:$D$8</c:f>
              <c:numCache>
                <c:formatCode>#,##0</c:formatCode>
                <c:ptCount val="7"/>
                <c:pt idx="0">
                  <c:v>17500</c:v>
                </c:pt>
                <c:pt idx="1">
                  <c:v>15000</c:v>
                </c:pt>
                <c:pt idx="2">
                  <c:v>20000</c:v>
                </c:pt>
                <c:pt idx="3">
                  <c:v>27500</c:v>
                </c:pt>
                <c:pt idx="4">
                  <c:v>42500</c:v>
                </c:pt>
                <c:pt idx="5">
                  <c:v>35000</c:v>
                </c:pt>
                <c:pt idx="6">
                  <c:v>20000</c:v>
                </c:pt>
              </c:numCache>
            </c:numRef>
          </c:val>
          <c:smooth val="0"/>
          <c:extLst xmlns:c16r2="http://schemas.microsoft.com/office/drawing/2015/06/chart">
            <c:ext xmlns:c16="http://schemas.microsoft.com/office/drawing/2014/chart" uri="{C3380CC4-5D6E-409C-BE32-E72D297353CC}">
              <c16:uniqueId val="{00000000-B741-4D42-9A8E-6A963B22A0D8}"/>
            </c:ext>
          </c:extLst>
        </c:ser>
        <c:dLbls>
          <c:showLegendKey val="0"/>
          <c:showVal val="0"/>
          <c:showCatName val="0"/>
          <c:showSerName val="0"/>
          <c:showPercent val="0"/>
          <c:showBubbleSize val="0"/>
        </c:dLbls>
        <c:marker val="1"/>
        <c:smooth val="0"/>
        <c:axId val="203595776"/>
        <c:axId val="202840832"/>
      </c:lineChart>
      <c:catAx>
        <c:axId val="203595776"/>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2840832"/>
        <c:crosses val="autoZero"/>
        <c:auto val="1"/>
        <c:lblAlgn val="ctr"/>
        <c:lblOffset val="100"/>
        <c:noMultiLvlLbl val="0"/>
      </c:catAx>
      <c:valAx>
        <c:axId val="20284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359577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122669056"/>
        <c:axId val="123017408"/>
      </c:lineChart>
      <c:catAx>
        <c:axId val="122669056"/>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3017408"/>
        <c:crosses val="autoZero"/>
        <c:auto val="1"/>
        <c:lblAlgn val="ctr"/>
        <c:lblOffset val="0"/>
        <c:noMultiLvlLbl val="0"/>
      </c:catAx>
      <c:valAx>
        <c:axId val="12301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266905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171639808"/>
        <c:axId val="154392768"/>
      </c:lineChart>
      <c:catAx>
        <c:axId val="17163980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54392768"/>
        <c:crosses val="autoZero"/>
        <c:auto val="1"/>
        <c:lblAlgn val="ctr"/>
        <c:lblOffset val="0"/>
        <c:noMultiLvlLbl val="0"/>
      </c:catAx>
      <c:valAx>
        <c:axId val="15439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7163980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125698560"/>
        <c:axId val="154545536"/>
      </c:lineChart>
      <c:catAx>
        <c:axId val="12569856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54545536"/>
        <c:crosses val="autoZero"/>
        <c:auto val="1"/>
        <c:lblAlgn val="ctr"/>
        <c:lblOffset val="0"/>
        <c:noMultiLvlLbl val="0"/>
      </c:catAx>
      <c:valAx>
        <c:axId val="15454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2569856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209528320"/>
        <c:axId val="154548416"/>
      </c:lineChart>
      <c:catAx>
        <c:axId val="20952832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54548416"/>
        <c:crosses val="autoZero"/>
        <c:auto val="1"/>
        <c:lblAlgn val="ctr"/>
        <c:lblOffset val="0"/>
        <c:noMultiLvlLbl val="0"/>
      </c:catAx>
      <c:valAx>
        <c:axId val="15454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952832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209528832"/>
        <c:axId val="42222144"/>
      </c:lineChart>
      <c:catAx>
        <c:axId val="20952883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22144"/>
        <c:crosses val="autoZero"/>
        <c:auto val="1"/>
        <c:lblAlgn val="ctr"/>
        <c:lblOffset val="0"/>
        <c:noMultiLvlLbl val="0"/>
      </c:catAx>
      <c:valAx>
        <c:axId val="4222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952883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09530368"/>
        <c:axId val="42224448"/>
      </c:lineChart>
      <c:catAx>
        <c:axId val="20953036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24448"/>
        <c:crosses val="autoZero"/>
        <c:auto val="0"/>
        <c:lblAlgn val="ctr"/>
        <c:lblOffset val="0"/>
        <c:noMultiLvlLbl val="0"/>
      </c:catAx>
      <c:valAx>
        <c:axId val="4222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95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09841664"/>
        <c:axId val="42226752"/>
      </c:lineChart>
      <c:catAx>
        <c:axId val="20984166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2226752"/>
        <c:crosses val="autoZero"/>
        <c:auto val="0"/>
        <c:lblAlgn val="ctr"/>
        <c:lblOffset val="0"/>
        <c:noMultiLvlLbl val="0"/>
      </c:catAx>
      <c:valAx>
        <c:axId val="4222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984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60793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24185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52255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36888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406608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68737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76897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629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48737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80157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17440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19891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3557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1675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2325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76841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934414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3362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62098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67060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13384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0783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58675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87746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481826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20/09/2020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a:t>Year </a:t>
            </a:r>
            <a:r>
              <a:rPr lang="en-GB" dirty="0" smtClean="0"/>
              <a:t>5</a:t>
            </a:r>
          </a:p>
          <a:p>
            <a:r>
              <a:rPr lang="en-GB" dirty="0" smtClean="0"/>
              <a:t>Term </a:t>
            </a:r>
            <a:r>
              <a:rPr lang="en-GB" dirty="0"/>
              <a:t>3 - Block 5 - Statistics - Lesson </a:t>
            </a:r>
            <a:r>
              <a:rPr lang="en-GB" dirty="0" smtClean="0"/>
              <a:t>1</a:t>
            </a:r>
          </a:p>
          <a:p>
            <a:r>
              <a:rPr lang="en-GB" dirty="0" smtClean="0"/>
              <a:t>To </a:t>
            </a:r>
            <a:r>
              <a:rPr lang="en-GB" dirty="0"/>
              <a:t>be able to read and interpret line graphs</a:t>
            </a:r>
            <a:endParaRPr lang="en-GB" dirty="0"/>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a:t>
            </a:r>
            <a:r>
              <a:rPr lang="en-GB" dirty="0" smtClean="0"/>
              <a:t>5 </a:t>
            </a:r>
            <a:r>
              <a:rPr lang="en-GB" dirty="0"/>
              <a:t>– Statistics </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3</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a:t>
            </a:r>
          </a:p>
          <a:p>
            <a:pPr marL="457200" indent="-457200">
              <a:buClr>
                <a:srgbClr val="23D160"/>
              </a:buClr>
              <a:buSzPct val="85000"/>
              <a:buFont typeface="+mj-lt"/>
              <a:buAutoNum type="alphaLcParenR"/>
            </a:pPr>
            <a:r>
              <a:rPr lang="en-GB" sz="2200" dirty="0"/>
              <a:t>What is the coldest recorded temperature? </a:t>
            </a:r>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8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12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45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r>
              <a:rPr lang="en-GB" sz="2200" dirty="0">
                <a:solidFill>
                  <a:srgbClr val="FF3860"/>
                </a:solidFill>
              </a:rPr>
              <a:t>8 pm</a:t>
            </a: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40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r>
              <a:rPr lang="en-GB" sz="2200" dirty="0">
                <a:solidFill>
                  <a:srgbClr val="FF3860"/>
                </a:solidFill>
              </a:rPr>
              <a:t>8 pm</a:t>
            </a:r>
          </a:p>
          <a:p>
            <a:pPr marL="457200" indent="-457200">
              <a:buClr>
                <a:srgbClr val="23D160"/>
              </a:buClr>
              <a:buSzPct val="85000"/>
              <a:buFont typeface="+mj-lt"/>
              <a:buAutoNum type="alphaLcParenR"/>
            </a:pPr>
            <a:r>
              <a:rPr lang="en-GB" sz="2200" dirty="0"/>
              <a:t>Estimate the temperature at 4:30 pm? </a:t>
            </a:r>
            <a:r>
              <a:rPr lang="en-GB" sz="2200" dirty="0">
                <a:solidFill>
                  <a:srgbClr val="FF3860"/>
                </a:solidFill>
              </a:rPr>
              <a:t>3.5°C</a:t>
            </a:r>
            <a:endParaRPr lang="en-GB" sz="2200" dirty="0"/>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29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endParaRPr lang="en-GB" sz="2200" dirty="0">
              <a:solidFill>
                <a:srgbClr val="FF3860"/>
              </a:solidFill>
            </a:endParaRPr>
          </a:p>
          <a:p>
            <a:pPr marL="457200" indent="-457200" algn="just">
              <a:buClr>
                <a:srgbClr val="23D160"/>
              </a:buClr>
              <a:buSzPct val="85000"/>
              <a:buFont typeface="+mj-lt"/>
              <a:buAutoNum type="alphaLcParenR"/>
            </a:pPr>
            <a:r>
              <a:rPr lang="en-GB" sz="2200" dirty="0"/>
              <a:t>What is the coldest recorded temperature? </a:t>
            </a:r>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34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5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75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91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r>
              <a:rPr lang="en-GB" sz="2200" dirty="0">
                <a:solidFill>
                  <a:srgbClr val="FF3860"/>
                </a:solidFill>
              </a:rPr>
              <a:t>0.5°C</a:t>
            </a: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517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using scales to read and interpret line graphs</a:t>
            </a:r>
          </a:p>
          <a:p>
            <a:pPr>
              <a:buClr>
                <a:srgbClr val="23D160"/>
              </a:buClr>
              <a:buSzPct val="85000"/>
              <a:buFont typeface="Wingdings" pitchFamily="2" charset="2"/>
              <a:buChar char="ü"/>
            </a:pPr>
            <a:r>
              <a:rPr lang="en-GB" sz="2200" dirty="0"/>
              <a:t>I can explain my reasoning when using my knowledge of using scales to read and interpret line graphs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5 - Term 3 - Block 5 - Statistics - Lesson 1 - To be able to read and interpret line graphs</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r>
              <a:rPr lang="en-GB" sz="2200" dirty="0">
                <a:solidFill>
                  <a:srgbClr val="FF3860"/>
                </a:solidFill>
              </a:rPr>
              <a:t>0.5°C</a:t>
            </a:r>
          </a:p>
          <a:p>
            <a:pPr marL="457200" indent="-457200" algn="just">
              <a:buClr>
                <a:srgbClr val="23D160"/>
              </a:buClr>
              <a:buSzPct val="85000"/>
              <a:buFont typeface="+mj-lt"/>
              <a:buAutoNum type="alphaLcParenR"/>
            </a:pPr>
            <a:r>
              <a:rPr lang="en-GB" sz="2200" dirty="0"/>
              <a:t>At what time was the temperature  3.5°C? </a:t>
            </a:r>
            <a:r>
              <a:rPr lang="en-GB" sz="2200" dirty="0">
                <a:solidFill>
                  <a:srgbClr val="FF3860"/>
                </a:solidFill>
              </a:rPr>
              <a:t>4:00 pm</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79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is the difference between the most and least amounts of cars on the town’s roads?</a:t>
            </a:r>
          </a:p>
          <a:p>
            <a:pPr marL="457200" indent="-457200" algn="just">
              <a:buClr>
                <a:srgbClr val="23D160"/>
              </a:buClr>
              <a:buSzPct val="85000"/>
              <a:buFont typeface="+mj-lt"/>
              <a:buAutoNum type="alphaLcParenR"/>
            </a:pPr>
            <a:r>
              <a:rPr lang="en-GB" sz="2200" dirty="0"/>
              <a:t>Which months saw a 10,000 increase in cars?</a:t>
            </a:r>
            <a:endParaRPr lang="en-GB" sz="2200" dirty="0">
              <a:solidFill>
                <a:srgbClr val="FF3860"/>
              </a:solidFill>
            </a:endParaRPr>
          </a:p>
          <a:p>
            <a:pPr marL="457200" indent="-457200" algn="just">
              <a:buClr>
                <a:srgbClr val="23D160"/>
              </a:buClr>
              <a:buSzPct val="85000"/>
              <a:buFont typeface="+mj-lt"/>
              <a:buAutoNum type="alphaLcParenR"/>
            </a:pPr>
            <a:r>
              <a:rPr lang="en-GB" sz="2200" dirty="0"/>
              <a:t>What do you think happened after March?</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extLst>
              <p:ext uri="{D42A27DB-BD31-4B8C-83A1-F6EECF244321}">
                <p14:modId xmlns:p14="http://schemas.microsoft.com/office/powerpoint/2010/main" val="2519695054"/>
              </p:ext>
            </p:extLst>
          </p:nvPr>
        </p:nvGraphicFramePr>
        <p:xfrm>
          <a:off x="5910942" y="1636939"/>
          <a:ext cx="6041571"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25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solidFill>
                  <a:srgbClr val="FF3860"/>
                </a:solidFill>
              </a:rPr>
              <a:t>The most amount of cars is 40,000. The least is 12,500. So, the difference is 27,500.</a:t>
            </a:r>
          </a:p>
          <a:p>
            <a:pPr marL="457200" indent="-457200" algn="just">
              <a:buClr>
                <a:srgbClr val="23D160"/>
              </a:buClr>
              <a:buSzPct val="85000"/>
              <a:buFont typeface="+mj-lt"/>
              <a:buAutoNum type="alphaLcParenR"/>
            </a:pPr>
            <a:r>
              <a:rPr lang="en-GB" sz="2200" dirty="0">
                <a:solidFill>
                  <a:srgbClr val="FF3860"/>
                </a:solidFill>
              </a:rPr>
              <a:t>Between May and June car use increased by 10,000. </a:t>
            </a:r>
          </a:p>
          <a:p>
            <a:pPr marL="457200" indent="-457200" algn="just">
              <a:buClr>
                <a:srgbClr val="23D160"/>
              </a:buClr>
              <a:buSzPct val="85000"/>
              <a:buFont typeface="+mj-lt"/>
              <a:buAutoNum type="alphaLcParenR"/>
            </a:pPr>
            <a:r>
              <a:rPr lang="en-GB" sz="2200" dirty="0">
                <a:solidFill>
                  <a:srgbClr val="FF3860"/>
                </a:solidFill>
              </a:rPr>
              <a:t>People were encouraged to use their cars again. </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extLst>
              <p:ext uri="{D42A27DB-BD31-4B8C-83A1-F6EECF244321}">
                <p14:modId xmlns:p14="http://schemas.microsoft.com/office/powerpoint/2010/main" val="2092261013"/>
              </p:ext>
            </p:extLst>
          </p:nvPr>
        </p:nvGraphicFramePr>
        <p:xfrm>
          <a:off x="5910942" y="1636939"/>
          <a:ext cx="6041571"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02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In which month did both shops sell the same number of hats?</a:t>
            </a:r>
          </a:p>
          <a:p>
            <a:pPr marL="457200" indent="-457200" algn="just">
              <a:buClr>
                <a:srgbClr val="23D160"/>
              </a:buClr>
              <a:buSzPct val="85000"/>
              <a:buFont typeface="+mj-lt"/>
              <a:buAutoNum type="alphaLcParenR"/>
            </a:pPr>
            <a:r>
              <a:rPr lang="en-GB" sz="2200" dirty="0"/>
              <a:t>How many more hats did Cap Chap sell than Top Hat in April?</a:t>
            </a:r>
          </a:p>
          <a:p>
            <a:pPr marL="457200" indent="-457200" algn="just">
              <a:buClr>
                <a:srgbClr val="23D160"/>
              </a:buClr>
              <a:buSzPct val="85000"/>
              <a:buFont typeface="+mj-lt"/>
              <a:buAutoNum type="alphaLcParenR"/>
            </a:pPr>
            <a:r>
              <a:rPr lang="en-GB" sz="2200" dirty="0"/>
              <a:t>Another hat shop – Lit Lids - sold 5,000 more hats than Cap Chap each month, plot their line on the graph. </a:t>
            </a:r>
          </a:p>
        </p:txBody>
      </p:sp>
      <p:graphicFrame>
        <p:nvGraphicFramePr>
          <p:cNvPr id="3" name="Chart 2">
            <a:extLst>
              <a:ext uri="{FF2B5EF4-FFF2-40B4-BE49-F238E27FC236}">
                <a16:creationId xmlns="" xmlns:a16="http://schemas.microsoft.com/office/drawing/2014/main" id="{391C5DE0-BCE7-AE47-A7FB-C3FE8C7C688C}"/>
              </a:ext>
            </a:extLst>
          </p:cNvPr>
          <p:cNvGraphicFramePr/>
          <p:nvPr>
            <p:extLst>
              <p:ext uri="{D42A27DB-BD31-4B8C-83A1-F6EECF244321}">
                <p14:modId xmlns:p14="http://schemas.microsoft.com/office/powerpoint/2010/main" val="658746827"/>
              </p:ext>
            </p:extLst>
          </p:nvPr>
        </p:nvGraphicFramePr>
        <p:xfrm>
          <a:off x="6742191" y="1400836"/>
          <a:ext cx="4778832" cy="520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46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solidFill>
                  <a:srgbClr val="FF3860"/>
                </a:solidFill>
              </a:rPr>
              <a:t>Cap Chap and Top Hat sold the same amount of hats in June.</a:t>
            </a:r>
          </a:p>
          <a:p>
            <a:pPr marL="457200" indent="-457200" algn="just">
              <a:buClr>
                <a:srgbClr val="23D160"/>
              </a:buClr>
              <a:buSzPct val="85000"/>
              <a:buFont typeface="+mj-lt"/>
              <a:buAutoNum type="alphaLcParenR"/>
            </a:pPr>
            <a:r>
              <a:rPr lang="en-GB" sz="2200" dirty="0">
                <a:solidFill>
                  <a:srgbClr val="FF3860"/>
                </a:solidFill>
              </a:rPr>
              <a:t>Cap Chap sold 2,500 more hats than Top Hat in April. </a:t>
            </a:r>
          </a:p>
          <a:p>
            <a:pPr marL="457200" indent="-457200" algn="just">
              <a:buClr>
                <a:srgbClr val="23D160"/>
              </a:buClr>
              <a:buSzPct val="85000"/>
              <a:buFont typeface="+mj-lt"/>
              <a:buAutoNum type="alphaLcParenR"/>
            </a:pPr>
            <a:r>
              <a:rPr lang="en-GB" sz="2200" dirty="0"/>
              <a:t>Another hat shop – Lit Lids - sold 5,000 more hats than Cap Chap each month, plot their line on the graph. </a:t>
            </a:r>
            <a:r>
              <a:rPr lang="en-GB" sz="2200" dirty="0">
                <a:solidFill>
                  <a:srgbClr val="FF3860"/>
                </a:solidFill>
              </a:rPr>
              <a:t>(Red line)</a:t>
            </a:r>
          </a:p>
        </p:txBody>
      </p:sp>
      <p:graphicFrame>
        <p:nvGraphicFramePr>
          <p:cNvPr id="3" name="Chart 2">
            <a:extLst>
              <a:ext uri="{FF2B5EF4-FFF2-40B4-BE49-F238E27FC236}">
                <a16:creationId xmlns="" xmlns:a16="http://schemas.microsoft.com/office/drawing/2014/main" id="{391C5DE0-BCE7-AE47-A7FB-C3FE8C7C688C}"/>
              </a:ext>
            </a:extLst>
          </p:cNvPr>
          <p:cNvGraphicFramePr/>
          <p:nvPr>
            <p:extLst>
              <p:ext uri="{D42A27DB-BD31-4B8C-83A1-F6EECF244321}">
                <p14:modId xmlns:p14="http://schemas.microsoft.com/office/powerpoint/2010/main" val="3431195169"/>
              </p:ext>
            </p:extLst>
          </p:nvPr>
        </p:nvGraphicFramePr>
        <p:xfrm>
          <a:off x="6742191" y="1400836"/>
          <a:ext cx="4778832" cy="520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51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10866122"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Write your own questions based in the line graph below. </a:t>
            </a:r>
          </a:p>
        </p:txBody>
      </p:sp>
      <p:pic>
        <p:nvPicPr>
          <p:cNvPr id="4" name="Picture 3">
            <a:extLst>
              <a:ext uri="{FF2B5EF4-FFF2-40B4-BE49-F238E27FC236}">
                <a16:creationId xmlns="" xmlns:a16="http://schemas.microsoft.com/office/drawing/2014/main" id="{69DC990F-DC34-7F4C-8CF5-0A32A54E6D34}"/>
              </a:ext>
            </a:extLst>
          </p:cNvPr>
          <p:cNvPicPr>
            <a:picLocks noChangeAspect="1"/>
          </p:cNvPicPr>
          <p:nvPr/>
        </p:nvPicPr>
        <p:blipFill>
          <a:blip r:embed="rId3"/>
          <a:stretch>
            <a:fillRect/>
          </a:stretch>
        </p:blipFill>
        <p:spPr>
          <a:xfrm>
            <a:off x="838198" y="2825414"/>
            <a:ext cx="7560214" cy="3780107"/>
          </a:xfrm>
          <a:prstGeom prst="rect">
            <a:avLst/>
          </a:prstGeom>
        </p:spPr>
      </p:pic>
      <p:cxnSp>
        <p:nvCxnSpPr>
          <p:cNvPr id="6" name="Straight Connector 5">
            <a:extLst>
              <a:ext uri="{FF2B5EF4-FFF2-40B4-BE49-F238E27FC236}">
                <a16:creationId xmlns="" xmlns:a16="http://schemas.microsoft.com/office/drawing/2014/main" id="{7DEE6812-A754-CA46-A60B-5A54DC3039D2}"/>
              </a:ext>
            </a:extLst>
          </p:cNvPr>
          <p:cNvCxnSpPr>
            <a:cxnSpLocks/>
          </p:cNvCxnSpPr>
          <p:nvPr/>
        </p:nvCxnSpPr>
        <p:spPr>
          <a:xfrm>
            <a:off x="1971040" y="3581400"/>
            <a:ext cx="772160" cy="38608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5866C83-04B6-DC45-861F-FDF3553EE23C}"/>
              </a:ext>
            </a:extLst>
          </p:cNvPr>
          <p:cNvCxnSpPr>
            <a:cxnSpLocks/>
          </p:cNvCxnSpPr>
          <p:nvPr/>
        </p:nvCxnSpPr>
        <p:spPr>
          <a:xfrm>
            <a:off x="2723718" y="3967480"/>
            <a:ext cx="771322" cy="18796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6CFCEBA-1E80-F247-8067-3E464933A790}"/>
              </a:ext>
            </a:extLst>
          </p:cNvPr>
          <p:cNvCxnSpPr>
            <a:cxnSpLocks/>
          </p:cNvCxnSpPr>
          <p:nvPr/>
        </p:nvCxnSpPr>
        <p:spPr>
          <a:xfrm>
            <a:off x="3495040" y="4155440"/>
            <a:ext cx="752678" cy="38608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A99A4661-FA07-644E-AA33-C6EA2E4E6C10}"/>
              </a:ext>
            </a:extLst>
          </p:cNvPr>
          <p:cNvCxnSpPr>
            <a:cxnSpLocks/>
          </p:cNvCxnSpPr>
          <p:nvPr/>
        </p:nvCxnSpPr>
        <p:spPr>
          <a:xfrm flipV="1">
            <a:off x="4247718" y="4348480"/>
            <a:ext cx="735762" cy="173947"/>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095DFCE4-AB17-354E-B9C1-9D0FC81564D9}"/>
              </a:ext>
            </a:extLst>
          </p:cNvPr>
          <p:cNvCxnSpPr>
            <a:cxnSpLocks/>
          </p:cNvCxnSpPr>
          <p:nvPr/>
        </p:nvCxnSpPr>
        <p:spPr>
          <a:xfrm flipH="1" flipV="1">
            <a:off x="5019040" y="4348480"/>
            <a:ext cx="717118" cy="7315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B366354-89A9-3440-8082-32130A4EEA24}"/>
              </a:ext>
            </a:extLst>
          </p:cNvPr>
          <p:cNvCxnSpPr>
            <a:cxnSpLocks/>
          </p:cNvCxnSpPr>
          <p:nvPr/>
        </p:nvCxnSpPr>
        <p:spPr>
          <a:xfrm flipH="1">
            <a:off x="5736158" y="4714240"/>
            <a:ext cx="771322" cy="4013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C02F7F96-22F7-CD42-B89C-F3BF7AA3CD29}"/>
              </a:ext>
            </a:extLst>
          </p:cNvPr>
          <p:cNvCxnSpPr>
            <a:cxnSpLocks/>
          </p:cNvCxnSpPr>
          <p:nvPr/>
        </p:nvCxnSpPr>
        <p:spPr>
          <a:xfrm>
            <a:off x="6507480" y="4714240"/>
            <a:ext cx="717118" cy="7315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6BC1F89C-7375-F647-9AA7-B88261E01151}"/>
              </a:ext>
            </a:extLst>
          </p:cNvPr>
          <p:cNvCxnSpPr>
            <a:cxnSpLocks/>
          </p:cNvCxnSpPr>
          <p:nvPr/>
        </p:nvCxnSpPr>
        <p:spPr>
          <a:xfrm>
            <a:off x="1971040" y="3967480"/>
            <a:ext cx="752678" cy="38100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75B6411F-EB74-4A49-BCDC-B294CE9A1C43}"/>
              </a:ext>
            </a:extLst>
          </p:cNvPr>
          <p:cNvCxnSpPr>
            <a:cxnSpLocks/>
          </p:cNvCxnSpPr>
          <p:nvPr/>
        </p:nvCxnSpPr>
        <p:spPr>
          <a:xfrm flipH="1">
            <a:off x="2723718" y="4155440"/>
            <a:ext cx="735762" cy="19304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EEF2D72F-725F-3D4E-A354-A9B53CDD827F}"/>
              </a:ext>
            </a:extLst>
          </p:cNvPr>
          <p:cNvCxnSpPr>
            <a:cxnSpLocks/>
          </p:cNvCxnSpPr>
          <p:nvPr/>
        </p:nvCxnSpPr>
        <p:spPr>
          <a:xfrm flipH="1">
            <a:off x="3503498" y="4150360"/>
            <a:ext cx="762000" cy="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43D5A58A-02AB-1240-9137-C218D5A35785}"/>
              </a:ext>
            </a:extLst>
          </p:cNvPr>
          <p:cNvCxnSpPr>
            <a:cxnSpLocks/>
          </p:cNvCxnSpPr>
          <p:nvPr/>
        </p:nvCxnSpPr>
        <p:spPr>
          <a:xfrm>
            <a:off x="4265498" y="4150360"/>
            <a:ext cx="717982" cy="56388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E92D86B4-A003-3C4A-90DC-D126E9F002F2}"/>
              </a:ext>
            </a:extLst>
          </p:cNvPr>
          <p:cNvCxnSpPr>
            <a:cxnSpLocks/>
          </p:cNvCxnSpPr>
          <p:nvPr/>
        </p:nvCxnSpPr>
        <p:spPr>
          <a:xfrm flipH="1" flipV="1">
            <a:off x="5019040" y="4714240"/>
            <a:ext cx="734898" cy="175357"/>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2831CD86-3E3E-644B-AA60-09DE5A4A4752}"/>
              </a:ext>
            </a:extLst>
          </p:cNvPr>
          <p:cNvCxnSpPr>
            <a:cxnSpLocks/>
          </p:cNvCxnSpPr>
          <p:nvPr/>
        </p:nvCxnSpPr>
        <p:spPr>
          <a:xfrm flipH="1" flipV="1">
            <a:off x="5745048" y="4889598"/>
            <a:ext cx="744652" cy="190402"/>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EA7B397F-8B79-7F45-9B64-61AB0E42DDB5}"/>
              </a:ext>
            </a:extLst>
          </p:cNvPr>
          <p:cNvCxnSpPr>
            <a:cxnSpLocks/>
          </p:cNvCxnSpPr>
          <p:nvPr/>
        </p:nvCxnSpPr>
        <p:spPr>
          <a:xfrm flipH="1" flipV="1">
            <a:off x="6501752" y="5092409"/>
            <a:ext cx="744652" cy="190402"/>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45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10866122"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Write your own questions based in the line graph below.</a:t>
            </a:r>
          </a:p>
          <a:p>
            <a:pPr marL="0" indent="0" algn="just">
              <a:buClr>
                <a:srgbClr val="23D160"/>
              </a:buClr>
              <a:buSzPct val="85000"/>
              <a:buNone/>
            </a:pPr>
            <a:r>
              <a:rPr lang="en-GB" sz="2200" b="1" dirty="0">
                <a:solidFill>
                  <a:srgbClr val="FF3860"/>
                </a:solidFill>
              </a:rPr>
              <a:t>Teacher / peer assessment </a:t>
            </a:r>
          </a:p>
        </p:txBody>
      </p:sp>
      <p:pic>
        <p:nvPicPr>
          <p:cNvPr id="3" name="Picture 2">
            <a:extLst>
              <a:ext uri="{FF2B5EF4-FFF2-40B4-BE49-F238E27FC236}">
                <a16:creationId xmlns="" xmlns:a16="http://schemas.microsoft.com/office/drawing/2014/main" id="{E9EDED54-39A2-CE41-AFA2-D2DBD1DBE337}"/>
              </a:ext>
            </a:extLst>
          </p:cNvPr>
          <p:cNvPicPr>
            <a:picLocks noChangeAspect="1"/>
          </p:cNvPicPr>
          <p:nvPr/>
        </p:nvPicPr>
        <p:blipFill>
          <a:blip r:embed="rId3"/>
          <a:stretch>
            <a:fillRect/>
          </a:stretch>
        </p:blipFill>
        <p:spPr>
          <a:xfrm>
            <a:off x="838198" y="3282975"/>
            <a:ext cx="6502400" cy="3251200"/>
          </a:xfrm>
          <a:prstGeom prst="rect">
            <a:avLst/>
          </a:prstGeom>
        </p:spPr>
      </p:pic>
    </p:spTree>
    <p:extLst>
      <p:ext uri="{BB962C8B-B14F-4D97-AF65-F5344CB8AC3E}">
        <p14:creationId xmlns:p14="http://schemas.microsoft.com/office/powerpoint/2010/main" val="40721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purple boat is the most expensive boat.</a:t>
            </a:r>
          </a:p>
        </p:txBody>
      </p:sp>
      <p:pic>
        <p:nvPicPr>
          <p:cNvPr id="8" name="Picture 7">
            <a:extLst>
              <a:ext uri="{FF2B5EF4-FFF2-40B4-BE49-F238E27FC236}">
                <a16:creationId xmlns="" xmlns:a16="http://schemas.microsoft.com/office/drawing/2014/main" id="{34D78FFB-8B9A-D84C-883A-2ADB4F9E4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075" y="2094843"/>
            <a:ext cx="5536992" cy="2768496"/>
          </a:xfrm>
          <a:prstGeom prst="rect">
            <a:avLst/>
          </a:prstGeom>
        </p:spPr>
      </p:pic>
    </p:spTree>
    <p:extLst>
      <p:ext uri="{BB962C8B-B14F-4D97-AF65-F5344CB8AC3E}">
        <p14:creationId xmlns:p14="http://schemas.microsoft.com/office/powerpoint/2010/main" val="264745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only sometimes true. The purple boat is more expensive in 2000, 2002, 2008 and 2012, the same as the green boat in 2004, and cheaper in 2006, 2010 and 2014.</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purple boat is the most expensive boat.</a:t>
            </a:r>
          </a:p>
        </p:txBody>
      </p:sp>
      <p:pic>
        <p:nvPicPr>
          <p:cNvPr id="8" name="Picture 7">
            <a:extLst>
              <a:ext uri="{FF2B5EF4-FFF2-40B4-BE49-F238E27FC236}">
                <a16:creationId xmlns="" xmlns:a16="http://schemas.microsoft.com/office/drawing/2014/main" id="{34D78FFB-8B9A-D84C-883A-2ADB4F9E4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075" y="2094843"/>
            <a:ext cx="5536992" cy="2768496"/>
          </a:xfrm>
          <a:prstGeom prst="rect">
            <a:avLst/>
          </a:prstGeom>
        </p:spPr>
      </p:pic>
    </p:spTree>
    <p:extLst>
      <p:ext uri="{BB962C8B-B14F-4D97-AF65-F5344CB8AC3E}">
        <p14:creationId xmlns:p14="http://schemas.microsoft.com/office/powerpoint/2010/main" val="237182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using scales to read and interpret line graphs</a:t>
            </a:r>
          </a:p>
          <a:p>
            <a:pPr>
              <a:buClr>
                <a:srgbClr val="23D160"/>
              </a:buClr>
              <a:buSzPct val="85000"/>
              <a:buFont typeface="Wingdings" pitchFamily="2" charset="2"/>
              <a:buChar char="ü"/>
            </a:pPr>
            <a:r>
              <a:rPr lang="en-GB" sz="2200" dirty="0"/>
              <a:t>I can explain my reasoning when using my knowledge of using scales to read and interpret line graphs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a:t>Year 5 - Term 3 - Block 5 - Statistics - Lesson 1 - To be able to read and interpret line graphs</a:t>
            </a:r>
            <a:endParaRPr lang="en-GB" sz="1400" dirty="0"/>
          </a:p>
        </p:txBody>
      </p:sp>
    </p:spTree>
    <p:extLst>
      <p:ext uri="{BB962C8B-B14F-4D97-AF65-F5344CB8AC3E}">
        <p14:creationId xmlns:p14="http://schemas.microsoft.com/office/powerpoint/2010/main" val="35475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3913414" cy="4351338"/>
          </a:xfrm>
        </p:spPr>
        <p:txBody>
          <a:bodyPr>
            <a:normAutofit/>
          </a:bodyPr>
          <a:lstStyle/>
          <a:p>
            <a:pPr marL="0" indent="0">
              <a:buNone/>
            </a:pPr>
            <a:r>
              <a:rPr lang="en-GB" dirty="0"/>
              <a:t>Starter:</a:t>
            </a:r>
          </a:p>
          <a:p>
            <a:pPr marL="0" indent="0">
              <a:buClr>
                <a:srgbClr val="23D160"/>
              </a:buClr>
              <a:buSzPct val="85000"/>
              <a:buNone/>
            </a:pPr>
            <a:r>
              <a:rPr lang="en-GB" sz="2200" dirty="0"/>
              <a:t>Look at the line graph provided, which measurement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116847"/>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27" name="Chart 26">
            <a:extLst>
              <a:ext uri="{FF2B5EF4-FFF2-40B4-BE49-F238E27FC236}">
                <a16:creationId xmlns="" xmlns:a16="http://schemas.microsoft.com/office/drawing/2014/main" id="{628AFA63-2C07-F746-8A3C-8218E5CDCEA3}"/>
              </a:ext>
            </a:extLst>
          </p:cNvPr>
          <p:cNvGraphicFramePr/>
          <p:nvPr>
            <p:extLst>
              <p:ext uri="{D42A27DB-BD31-4B8C-83A1-F6EECF244321}">
                <p14:modId xmlns:p14="http://schemas.microsoft.com/office/powerpoint/2010/main" val="4262433746"/>
              </p:ext>
            </p:extLst>
          </p:nvPr>
        </p:nvGraphicFramePr>
        <p:xfrm>
          <a:off x="4751614" y="2054404"/>
          <a:ext cx="7037615" cy="443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39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3913414" cy="4351338"/>
          </a:xfrm>
        </p:spPr>
        <p:txBody>
          <a:bodyPr>
            <a:normAutofit/>
          </a:bodyPr>
          <a:lstStyle/>
          <a:p>
            <a:pPr marL="0" indent="0">
              <a:buNone/>
            </a:pPr>
            <a:r>
              <a:rPr lang="en-GB" dirty="0"/>
              <a:t>Starter:</a:t>
            </a:r>
          </a:p>
          <a:p>
            <a:pPr marL="0" indent="0">
              <a:buClr>
                <a:srgbClr val="23D160"/>
              </a:buClr>
              <a:buSzPct val="85000"/>
              <a:buNone/>
            </a:pPr>
            <a:r>
              <a:rPr lang="en-GB" sz="2200" dirty="0"/>
              <a:t>Look at the line graph provided, which measurement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4 am measurement doesn’t belong, as it is a negative reading –2</a:t>
            </a:r>
            <a:r>
              <a:rPr lang="en-GB" sz="2200" baseline="30000" dirty="0">
                <a:solidFill>
                  <a:srgbClr val="FF3860"/>
                </a:solidFill>
              </a:rPr>
              <a:t>o</a:t>
            </a:r>
            <a:r>
              <a:rPr lang="en-GB" sz="2200" dirty="0">
                <a:solidFill>
                  <a:srgbClr val="FF3860"/>
                </a:solidFill>
              </a:rPr>
              <a:t>C.</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116847"/>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27" name="Chart 26">
            <a:extLst>
              <a:ext uri="{FF2B5EF4-FFF2-40B4-BE49-F238E27FC236}">
                <a16:creationId xmlns="" xmlns:a16="http://schemas.microsoft.com/office/drawing/2014/main" id="{628AFA63-2C07-F746-8A3C-8218E5CDCEA3}"/>
              </a:ext>
            </a:extLst>
          </p:cNvPr>
          <p:cNvGraphicFramePr/>
          <p:nvPr/>
        </p:nvGraphicFramePr>
        <p:xfrm>
          <a:off x="4751614" y="2054404"/>
          <a:ext cx="7037615" cy="443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1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a:t>
            </a:r>
            <a:r>
              <a:rPr lang="en-GB" sz="2200"/>
              <a:t>? </a:t>
            </a:r>
            <a:endParaRPr lang="en-GB" sz="2200" dirty="0">
              <a:solidFill>
                <a:srgbClr val="FF3860"/>
              </a:solidFill>
            </a:endParaRPr>
          </a:p>
          <a:p>
            <a:pPr marL="457200" indent="-457200">
              <a:buClr>
                <a:srgbClr val="23D160"/>
              </a:buClr>
              <a:buSzPct val="85000"/>
              <a:buFont typeface="+mj-lt"/>
              <a:buAutoNum type="alphaLcParenR"/>
            </a:pPr>
            <a:r>
              <a:rPr lang="en-GB" sz="2200" dirty="0"/>
              <a:t>What is the hottest recorded temperature?</a:t>
            </a:r>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80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a:t>
            </a:r>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62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03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7:00 pm</a:t>
            </a:r>
            <a:endParaRPr lang="en-GB" sz="2200" dirty="0"/>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08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7:00 pm</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10:00 pm</a:t>
            </a:r>
            <a:endParaRPr lang="en-GB" sz="2200" dirty="0"/>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64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13657</TotalTime>
  <Words>1722</Words>
  <Application>Microsoft Office PowerPoint</Application>
  <PresentationFormat>Custom</PresentationFormat>
  <Paragraphs>302</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Lato Light</vt:lpstr>
      <vt:lpstr>OpenDyslexicAlta</vt:lpstr>
      <vt:lpstr>Lato</vt:lpstr>
      <vt:lpstr>Wingdings</vt:lpstr>
      <vt:lpstr>Calibri</vt:lpstr>
      <vt:lpstr>Muli</vt:lpstr>
      <vt:lpstr>OpenDyslexic</vt:lpstr>
      <vt:lpstr>Office Theme</vt:lpstr>
      <vt:lpstr>PowerPoint Presentation</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672</cp:revision>
  <cp:lastPrinted>2019-06-17T16:19:05Z</cp:lastPrinted>
  <dcterms:created xsi:type="dcterms:W3CDTF">2018-08-06T08:16:18Z</dcterms:created>
  <dcterms:modified xsi:type="dcterms:W3CDTF">2020-09-20T11:13:39Z</dcterms:modified>
</cp:coreProperties>
</file>