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20" r:id="rId2"/>
    <p:sldId id="32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92" r:id="rId18"/>
    <p:sldId id="393" r:id="rId19"/>
    <p:sldId id="390" r:id="rId20"/>
    <p:sldId id="391" r:id="rId21"/>
    <p:sldId id="386" r:id="rId22"/>
    <p:sldId id="387" r:id="rId23"/>
    <p:sldId id="388" r:id="rId24"/>
    <p:sldId id="389" r:id="rId25"/>
    <p:sldId id="395" r:id="rId26"/>
    <p:sldId id="394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7" r:id="rId46"/>
    <p:sldId id="418" r:id="rId47"/>
    <p:sldId id="419" r:id="rId48"/>
    <p:sldId id="420" r:id="rId49"/>
    <p:sldId id="370" r:id="rId50"/>
    <p:sldId id="414" r:id="rId51"/>
    <p:sldId id="415" r:id="rId52"/>
  </p:sldIdLst>
  <p:sldSz cx="12192000" cy="6858000"/>
  <p:notesSz cx="6858000" cy="9144000"/>
  <p:embeddedFontLst>
    <p:embeddedFont>
      <p:font typeface="OpenDyslexicAlta" panose="020B0604020202020204" charset="0"/>
      <p:regular r:id="rId55"/>
      <p:bold r:id="rId56"/>
      <p:italic r:id="rId57"/>
      <p:boldItalic r:id="rId58"/>
    </p:embeddedFont>
    <p:embeddedFont>
      <p:font typeface="Lato Light" panose="020F0302020204030203" pitchFamily="34" charset="0"/>
      <p:regular r:id="rId59"/>
    </p:embeddedFont>
    <p:embeddedFont>
      <p:font typeface="Lato" panose="020F0502020204030203" pitchFamily="34" charset="0"/>
      <p:regular r:id="rId60"/>
      <p:bold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Muli" panose="020B0604020202020204" charset="0"/>
      <p:regular r:id="rId66"/>
      <p:bold r:id="rId67"/>
      <p:italic r:id="rId68"/>
      <p:boldItalic r:id="rId69"/>
    </p:embeddedFont>
    <p:embeddedFont>
      <p:font typeface="OpenDyslexic" panose="020B060402020202020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23D160"/>
    <a:srgbClr val="FFDD57"/>
    <a:srgbClr val="3273DC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74" autoAdjust="0"/>
    <p:restoredTop sz="82109" autoAdjust="0"/>
  </p:normalViewPr>
  <p:slideViewPr>
    <p:cSldViewPr snapToGrid="0" snapToObjects="1">
      <p:cViewPr varScale="1">
        <p:scale>
          <a:sx n="70" d="100"/>
          <a:sy n="70" d="100"/>
        </p:scale>
        <p:origin x="-306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0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05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7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232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01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685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765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49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26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170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997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852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250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2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Extension</a:t>
            </a:r>
            <a:r>
              <a:rPr lang="en-US" dirty="0"/>
              <a:t>: Ask children to plot another point that does belong and another point that doesn’t belong.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32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33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115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13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03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46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863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79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932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914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599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0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588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6291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5969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983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501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4927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276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4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426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074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473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2805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1860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0993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379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42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634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39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20/09/2020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emf"/><Relationship Id="rId4" Type="http://schemas.openxmlformats.org/officeDocument/2006/relationships/image" Target="../media/image5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emf"/><Relationship Id="rId4" Type="http://schemas.openxmlformats.org/officeDocument/2006/relationships/image" Target="../media/image52.tif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Year </a:t>
            </a:r>
            <a:r>
              <a:rPr lang="en-GB" dirty="0" smtClean="0"/>
              <a:t>5</a:t>
            </a:r>
          </a:p>
          <a:p>
            <a:r>
              <a:rPr lang="en-GB" dirty="0" smtClean="0"/>
              <a:t>Term </a:t>
            </a:r>
            <a:r>
              <a:rPr lang="en-GB" dirty="0"/>
              <a:t>3 - Block 4 - Position and </a:t>
            </a:r>
            <a:r>
              <a:rPr lang="en-GB" dirty="0" smtClean="0"/>
              <a:t>Direction</a:t>
            </a:r>
          </a:p>
          <a:p>
            <a:r>
              <a:rPr lang="en-GB" dirty="0" smtClean="0"/>
              <a:t>Lesson </a:t>
            </a:r>
            <a:r>
              <a:rPr lang="en-GB" dirty="0"/>
              <a:t>1 - To be able to read and plot co-ordinates in the first quadrant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92500"/>
          </a:bodyPr>
          <a:lstStyle/>
          <a:p>
            <a:r>
              <a:rPr lang="en-GB" dirty="0"/>
              <a:t>Block 4 – Position and Direction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264826" y="39996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504378" y="3768852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557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76079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5942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76079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215631" y="3429000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795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614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65468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614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854260" y="5850235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(4,0)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901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39051" y="428129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7421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39051" y="428129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4678603" y="4050464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0218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863622" y="335643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67030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863622" y="335643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7103174" y="3125597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(8,9)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5666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29018" y="46006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7545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and plot co-ordinates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co-ordinates have a positive value, also plotting the missing co-ordinate to complete a shape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reading and plotting co-ordinates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co-ordinates have a positive value and when plotting the missing co-ordinate to complete a shape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5 - Term 3 - Block 4 - Position and Direction - Lesson 1 - To be able to read and plot co-ordinates in the first quadrant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29018" y="46006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168570" y="4369778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96179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7458708" y="305149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82595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7458708" y="305149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7698260" y="2820661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5356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10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07727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10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4650260" y="5850235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2296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co-ordinates for the points plotted below.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2120172" y="52102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CDDFEE-4116-134A-BBB3-D0D833E2730D}"/>
              </a:ext>
            </a:extLst>
          </p:cNvPr>
          <p:cNvSpPr/>
          <p:nvPr/>
        </p:nvSpPr>
        <p:spPr>
          <a:xfrm>
            <a:off x="6096000" y="3028890"/>
            <a:ext cx="5363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Which plotted point doesn’t belong?</a:t>
            </a:r>
          </a:p>
          <a:p>
            <a:r>
              <a:rPr lang="en-GB" sz="2000" dirty="0">
                <a:latin typeface="OpenDyslexicAlta" pitchFamily="2" charset="77"/>
              </a:rPr>
              <a:t>Explain your answer. </a:t>
            </a:r>
            <a:endParaRPr lang="en-US" sz="2000" dirty="0"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21C1F7E-9683-8544-9F73-7CFE067ABDAF}"/>
              </a:ext>
            </a:extLst>
          </p:cNvPr>
          <p:cNvSpPr/>
          <p:nvPr/>
        </p:nvSpPr>
        <p:spPr>
          <a:xfrm>
            <a:off x="1575886" y="456510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15253B4-8CEA-1649-8DCB-28CC9D8C5058}"/>
              </a:ext>
            </a:extLst>
          </p:cNvPr>
          <p:cNvSpPr/>
          <p:nvPr/>
        </p:nvSpPr>
        <p:spPr>
          <a:xfrm>
            <a:off x="2214584" y="337973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678F814-E2C8-814D-A027-1D091740BE54}"/>
              </a:ext>
            </a:extLst>
          </p:cNvPr>
          <p:cNvSpPr/>
          <p:nvPr/>
        </p:nvSpPr>
        <p:spPr>
          <a:xfrm>
            <a:off x="3970210" y="399834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CFADD88-5FE3-E94F-A514-F4AF76BC4CCA}"/>
              </a:ext>
            </a:extLst>
          </p:cNvPr>
          <p:cNvSpPr/>
          <p:nvPr/>
        </p:nvSpPr>
        <p:spPr>
          <a:xfrm>
            <a:off x="3423876" y="488798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8C7051-B59F-4E49-944E-F6A3B6DC2EDB}"/>
              </a:ext>
            </a:extLst>
          </p:cNvPr>
          <p:cNvSpPr/>
          <p:nvPr/>
        </p:nvSpPr>
        <p:spPr>
          <a:xfrm>
            <a:off x="3970210" y="581314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061177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co-ordinates for the points plotted below.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2120172" y="52102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2359724" y="4979378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CDDFEE-4116-134A-BBB3-D0D833E2730D}"/>
              </a:ext>
            </a:extLst>
          </p:cNvPr>
          <p:cNvSpPr/>
          <p:nvPr/>
        </p:nvSpPr>
        <p:spPr>
          <a:xfrm>
            <a:off x="6096000" y="3028890"/>
            <a:ext cx="54718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Point E doesn’t belong as it is the only point that has a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y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co-ordinate that is an even number. </a:t>
            </a:r>
          </a:p>
          <a:p>
            <a:pPr algn="just"/>
            <a:endParaRPr lang="en-GB" sz="2000" dirty="0">
              <a:solidFill>
                <a:srgbClr val="FF3860"/>
              </a:solidFill>
              <a:latin typeface="OpenDyslexicAlta" pitchFamily="2" charset="77"/>
            </a:endParaRPr>
          </a:p>
          <a:p>
            <a:pPr algn="just"/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All the other plotted points have odd numbers for both their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and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y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values. </a:t>
            </a:r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21C1F7E-9683-8544-9F73-7CFE067ABDAF}"/>
              </a:ext>
            </a:extLst>
          </p:cNvPr>
          <p:cNvSpPr/>
          <p:nvPr/>
        </p:nvSpPr>
        <p:spPr>
          <a:xfrm>
            <a:off x="1575886" y="456510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1AB7E7-0A3D-2E47-9A2B-F679A9DC2CFA}"/>
              </a:ext>
            </a:extLst>
          </p:cNvPr>
          <p:cNvSpPr/>
          <p:nvPr/>
        </p:nvSpPr>
        <p:spPr>
          <a:xfrm>
            <a:off x="1815438" y="4334267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15253B4-8CEA-1649-8DCB-28CC9D8C5058}"/>
              </a:ext>
            </a:extLst>
          </p:cNvPr>
          <p:cNvSpPr/>
          <p:nvPr/>
        </p:nvSpPr>
        <p:spPr>
          <a:xfrm>
            <a:off x="2214584" y="337973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2223008-1028-8B4F-96DF-D35DF8EDCA0A}"/>
              </a:ext>
            </a:extLst>
          </p:cNvPr>
          <p:cNvSpPr/>
          <p:nvPr/>
        </p:nvSpPr>
        <p:spPr>
          <a:xfrm>
            <a:off x="2454136" y="3148905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(3,9)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678F814-E2C8-814D-A027-1D091740BE54}"/>
              </a:ext>
            </a:extLst>
          </p:cNvPr>
          <p:cNvSpPr/>
          <p:nvPr/>
        </p:nvSpPr>
        <p:spPr>
          <a:xfrm>
            <a:off x="3970210" y="399834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7956CCD-ED17-DF49-8C4B-B040B068717C}"/>
              </a:ext>
            </a:extLst>
          </p:cNvPr>
          <p:cNvSpPr/>
          <p:nvPr/>
        </p:nvSpPr>
        <p:spPr>
          <a:xfrm>
            <a:off x="4209762" y="3767515"/>
            <a:ext cx="888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CFADD88-5FE3-E94F-A514-F4AF76BC4CCA}"/>
              </a:ext>
            </a:extLst>
          </p:cNvPr>
          <p:cNvSpPr/>
          <p:nvPr/>
        </p:nvSpPr>
        <p:spPr>
          <a:xfrm>
            <a:off x="3423876" y="488798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EBC016C-A9C3-C745-845B-92D83157F0F3}"/>
              </a:ext>
            </a:extLst>
          </p:cNvPr>
          <p:cNvSpPr/>
          <p:nvPr/>
        </p:nvSpPr>
        <p:spPr>
          <a:xfrm>
            <a:off x="3663428" y="4657150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(7,4)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8C7051-B59F-4E49-944E-F6A3B6DC2EDB}"/>
              </a:ext>
            </a:extLst>
          </p:cNvPr>
          <p:cNvSpPr/>
          <p:nvPr/>
        </p:nvSpPr>
        <p:spPr>
          <a:xfrm>
            <a:off x="3970210" y="581314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6A5E039-4836-9145-9D98-3A96B57EBC54}"/>
              </a:ext>
            </a:extLst>
          </p:cNvPr>
          <p:cNvSpPr/>
          <p:nvPr/>
        </p:nvSpPr>
        <p:spPr>
          <a:xfrm>
            <a:off x="4209762" y="5582311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(9,1)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0713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6239508" y="549883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5618529" y="550407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618529" y="492383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53866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239508" y="4923837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479060" y="4693004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(6,4)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6239508" y="549883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5618529" y="550407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618529" y="492383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33611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6500765" y="458443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5879786" y="458967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879786" y="400943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415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Many people use the phrase “Go along the corridor and up the stairs” to help them remember how to read or plot co-ordinates.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own words, or using some of the words below, write your own saying: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72442B4-9DC6-D541-97BE-ACE5690E91F4}"/>
              </a:ext>
            </a:extLst>
          </p:cNvPr>
          <p:cNvSpPr/>
          <p:nvPr/>
        </p:nvSpPr>
        <p:spPr>
          <a:xfrm rot="340884">
            <a:off x="2250940" y="554697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ladder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13C1D71-E6E8-854C-B16C-ABDE6DBC77F2}"/>
              </a:ext>
            </a:extLst>
          </p:cNvPr>
          <p:cNvSpPr/>
          <p:nvPr/>
        </p:nvSpPr>
        <p:spPr>
          <a:xfrm rot="1037952">
            <a:off x="8204145" y="4917098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steps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6E68E79B-A487-8A40-BC5A-5265FA549DFC}"/>
              </a:ext>
            </a:extLst>
          </p:cNvPr>
          <p:cNvSpPr/>
          <p:nvPr/>
        </p:nvSpPr>
        <p:spPr>
          <a:xfrm rot="315822">
            <a:off x="4244183" y="5154147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mountain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2089BAE-6EBF-1946-8D96-7099DA29529F}"/>
              </a:ext>
            </a:extLst>
          </p:cNvPr>
          <p:cNvSpPr/>
          <p:nvPr/>
        </p:nvSpPr>
        <p:spPr>
          <a:xfrm rot="21304200">
            <a:off x="4484166" y="3756735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tower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66CC9DA-DE87-DA4E-B6AC-DEB265E2A274}"/>
              </a:ext>
            </a:extLst>
          </p:cNvPr>
          <p:cNvSpPr/>
          <p:nvPr/>
        </p:nvSpPr>
        <p:spPr>
          <a:xfrm rot="21388469">
            <a:off x="6516214" y="439842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sky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82967AFF-4E7C-444F-816E-0D92966563C0}"/>
              </a:ext>
            </a:extLst>
          </p:cNvPr>
          <p:cNvSpPr/>
          <p:nvPr/>
        </p:nvSpPr>
        <p:spPr>
          <a:xfrm rot="21388469">
            <a:off x="2259323" y="424496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escalator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D52FF93C-946F-554B-89EF-16B2D12AEE64}"/>
              </a:ext>
            </a:extLst>
          </p:cNvPr>
          <p:cNvSpPr/>
          <p:nvPr/>
        </p:nvSpPr>
        <p:spPr>
          <a:xfrm rot="378851">
            <a:off x="6329457" y="509908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road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A76F3593-A07B-5A41-A86C-8D9626962701}"/>
              </a:ext>
            </a:extLst>
          </p:cNvPr>
          <p:cNvSpPr/>
          <p:nvPr/>
        </p:nvSpPr>
        <p:spPr>
          <a:xfrm rot="21290946">
            <a:off x="4601987" y="4373137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path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63BC48A-B9CC-6E43-A5E7-45BAEAD1BEA2}"/>
              </a:ext>
            </a:extLst>
          </p:cNvPr>
          <p:cNvSpPr/>
          <p:nvPr/>
        </p:nvSpPr>
        <p:spPr>
          <a:xfrm rot="21358571">
            <a:off x="2717656" y="4857352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river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ABE0429-A3C1-E94A-8B29-93C0AC838EF4}"/>
              </a:ext>
            </a:extLst>
          </p:cNvPr>
          <p:cNvSpPr/>
          <p:nvPr/>
        </p:nvSpPr>
        <p:spPr>
          <a:xfrm rot="21275613">
            <a:off x="6117859" y="3804879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stream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B8A41445-CE6A-CB4B-881D-14C646FA9EEE}"/>
              </a:ext>
            </a:extLst>
          </p:cNvPr>
          <p:cNvSpPr/>
          <p:nvPr/>
        </p:nvSpPr>
        <p:spPr>
          <a:xfrm rot="351306">
            <a:off x="7975149" y="428475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pavement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8272BBB9-486E-DB44-8B24-286FDD10E20B}"/>
              </a:ext>
            </a:extLst>
          </p:cNvPr>
          <p:cNvSpPr/>
          <p:nvPr/>
        </p:nvSpPr>
        <p:spPr>
          <a:xfrm rot="473468">
            <a:off x="4154708" y="5820661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hallway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B938F0D-E02D-434E-9E2F-A60E79661BBB}"/>
              </a:ext>
            </a:extLst>
          </p:cNvPr>
          <p:cNvSpPr/>
          <p:nvPr/>
        </p:nvSpPr>
        <p:spPr>
          <a:xfrm rot="213103">
            <a:off x="2302907" y="3641561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runway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1FEBB5C6-7B86-1943-AA1B-9C6978712296}"/>
              </a:ext>
            </a:extLst>
          </p:cNvPr>
          <p:cNvSpPr/>
          <p:nvPr/>
        </p:nvSpPr>
        <p:spPr>
          <a:xfrm>
            <a:off x="8378306" y="3756734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stars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2FA2EC79-BCBB-3D4E-9E0C-DC4142575BA6}"/>
              </a:ext>
            </a:extLst>
          </p:cNvPr>
          <p:cNvSpPr/>
          <p:nvPr/>
        </p:nvSpPr>
        <p:spPr>
          <a:xfrm>
            <a:off x="7899009" y="5622987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the ground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F7AADF56-2C96-514B-9CA1-F8ECEBD23551}"/>
              </a:ext>
            </a:extLst>
          </p:cNvPr>
          <p:cNvSpPr/>
          <p:nvPr/>
        </p:nvSpPr>
        <p:spPr>
          <a:xfrm rot="20840749">
            <a:off x="6277139" y="574268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space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500765" y="4009437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740317" y="3778604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6500765" y="458443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5879786" y="458967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879786" y="400943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4683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6179948" y="551334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6179948" y="460260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299214" y="460260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7632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299214" y="5513347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4530481" y="5651301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(3,2)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6179948" y="551334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6179948" y="460260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299214" y="460260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6005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5647557" y="429620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6528291" y="338545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647557" y="338545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525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square,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528291" y="4296200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828390" y="4432145"/>
            <a:ext cx="888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5647557" y="429620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6528291" y="338545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647557" y="338545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6512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rectangle,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5949223" y="486746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5328244" y="487270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328244" y="369012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4104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rectangle,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49223" y="3690124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188775" y="3488319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5949223" y="486746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5328244" y="487270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328244" y="369012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6723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rectangle,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6499263" y="5233786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6499263" y="339678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618529" y="339678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8337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rectangle,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618529" y="5233786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4849796" y="5371740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(4,3)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6499263" y="5233786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6499263" y="339678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618529" y="339678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40684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rectangle,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315691" y="457472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AD738F4-8E46-BC4F-9679-3B2D187F5E35}"/>
              </a:ext>
            </a:extLst>
          </p:cNvPr>
          <p:cNvSpPr/>
          <p:nvPr/>
        </p:nvSpPr>
        <p:spPr>
          <a:xfrm>
            <a:off x="6531850" y="516061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4FC5564-29CA-4443-9834-4B4C158A9863}"/>
              </a:ext>
            </a:extLst>
          </p:cNvPr>
          <p:cNvSpPr/>
          <p:nvPr/>
        </p:nvSpPr>
        <p:spPr>
          <a:xfrm>
            <a:off x="5315691" y="516146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208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Many people use the phrase “Go along the corridor and up the stairs” to help them remember how to read or plot co-ordinates.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b="1" u="sng" dirty="0">
                <a:solidFill>
                  <a:srgbClr val="FF3860"/>
                </a:solidFill>
              </a:rPr>
              <a:t>Example</a:t>
            </a:r>
            <a:r>
              <a:rPr lang="en-GB" sz="2200" b="1" i="1" dirty="0">
                <a:solidFill>
                  <a:srgbClr val="FF3860"/>
                </a:solidFill>
              </a:rPr>
              <a:t>: Along the hallway and up the escalator.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72442B4-9DC6-D541-97BE-ACE5690E91F4}"/>
              </a:ext>
            </a:extLst>
          </p:cNvPr>
          <p:cNvSpPr/>
          <p:nvPr/>
        </p:nvSpPr>
        <p:spPr>
          <a:xfrm rot="340884">
            <a:off x="2250940" y="554697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ladder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13C1D71-E6E8-854C-B16C-ABDE6DBC77F2}"/>
              </a:ext>
            </a:extLst>
          </p:cNvPr>
          <p:cNvSpPr/>
          <p:nvPr/>
        </p:nvSpPr>
        <p:spPr>
          <a:xfrm rot="1037952">
            <a:off x="8204145" y="4917098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steps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6E68E79B-A487-8A40-BC5A-5265FA549DFC}"/>
              </a:ext>
            </a:extLst>
          </p:cNvPr>
          <p:cNvSpPr/>
          <p:nvPr/>
        </p:nvSpPr>
        <p:spPr>
          <a:xfrm rot="315822">
            <a:off x="4244183" y="5154147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mountain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2089BAE-6EBF-1946-8D96-7099DA29529F}"/>
              </a:ext>
            </a:extLst>
          </p:cNvPr>
          <p:cNvSpPr/>
          <p:nvPr/>
        </p:nvSpPr>
        <p:spPr>
          <a:xfrm rot="21304200">
            <a:off x="4484166" y="3756735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tower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66CC9DA-DE87-DA4E-B6AC-DEB265E2A274}"/>
              </a:ext>
            </a:extLst>
          </p:cNvPr>
          <p:cNvSpPr/>
          <p:nvPr/>
        </p:nvSpPr>
        <p:spPr>
          <a:xfrm rot="21388469">
            <a:off x="6516214" y="439842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sky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82967AFF-4E7C-444F-816E-0D92966563C0}"/>
              </a:ext>
            </a:extLst>
          </p:cNvPr>
          <p:cNvSpPr/>
          <p:nvPr/>
        </p:nvSpPr>
        <p:spPr>
          <a:xfrm rot="21388469">
            <a:off x="2259323" y="424496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escalator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D52FF93C-946F-554B-89EF-16B2D12AEE64}"/>
              </a:ext>
            </a:extLst>
          </p:cNvPr>
          <p:cNvSpPr/>
          <p:nvPr/>
        </p:nvSpPr>
        <p:spPr>
          <a:xfrm rot="378851">
            <a:off x="6329457" y="509908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road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A76F3593-A07B-5A41-A86C-8D9626962701}"/>
              </a:ext>
            </a:extLst>
          </p:cNvPr>
          <p:cNvSpPr/>
          <p:nvPr/>
        </p:nvSpPr>
        <p:spPr>
          <a:xfrm rot="21290946">
            <a:off x="4601987" y="4373137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path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63BC48A-B9CC-6E43-A5E7-45BAEAD1BEA2}"/>
              </a:ext>
            </a:extLst>
          </p:cNvPr>
          <p:cNvSpPr/>
          <p:nvPr/>
        </p:nvSpPr>
        <p:spPr>
          <a:xfrm rot="21358571">
            <a:off x="2717656" y="4857352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river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ABE0429-A3C1-E94A-8B29-93C0AC838EF4}"/>
              </a:ext>
            </a:extLst>
          </p:cNvPr>
          <p:cNvSpPr/>
          <p:nvPr/>
        </p:nvSpPr>
        <p:spPr>
          <a:xfrm rot="21275613">
            <a:off x="6117859" y="3804879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stream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B8A41445-CE6A-CB4B-881D-14C646FA9EEE}"/>
              </a:ext>
            </a:extLst>
          </p:cNvPr>
          <p:cNvSpPr/>
          <p:nvPr/>
        </p:nvSpPr>
        <p:spPr>
          <a:xfrm rot="351306">
            <a:off x="7975149" y="428475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pavement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8272BBB9-486E-DB44-8B24-286FDD10E20B}"/>
              </a:ext>
            </a:extLst>
          </p:cNvPr>
          <p:cNvSpPr/>
          <p:nvPr/>
        </p:nvSpPr>
        <p:spPr>
          <a:xfrm rot="473468">
            <a:off x="4154708" y="5820661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hallway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B938F0D-E02D-434E-9E2F-A60E79661BBB}"/>
              </a:ext>
            </a:extLst>
          </p:cNvPr>
          <p:cNvSpPr/>
          <p:nvPr/>
        </p:nvSpPr>
        <p:spPr>
          <a:xfrm rot="213103">
            <a:off x="2302907" y="3641561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runway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1FEBB5C6-7B86-1943-AA1B-9C6978712296}"/>
              </a:ext>
            </a:extLst>
          </p:cNvPr>
          <p:cNvSpPr/>
          <p:nvPr/>
        </p:nvSpPr>
        <p:spPr>
          <a:xfrm>
            <a:off x="8378306" y="3756734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stars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2FA2EC79-BCBB-3D4E-9E0C-DC4142575BA6}"/>
              </a:ext>
            </a:extLst>
          </p:cNvPr>
          <p:cNvSpPr/>
          <p:nvPr/>
        </p:nvSpPr>
        <p:spPr>
          <a:xfrm>
            <a:off x="7899009" y="5622987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the ground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F7AADF56-2C96-514B-9CA1-F8ECEBD23551}"/>
              </a:ext>
            </a:extLst>
          </p:cNvPr>
          <p:cNvSpPr/>
          <p:nvPr/>
        </p:nvSpPr>
        <p:spPr>
          <a:xfrm rot="20840749">
            <a:off x="6277139" y="574268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space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224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I were plotting points to draw a rectangle, where should I place the final point?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531850" y="457472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851610" y="4350524"/>
            <a:ext cx="878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74E2A26-B535-4B44-9C15-30858E74949B}"/>
              </a:ext>
            </a:extLst>
          </p:cNvPr>
          <p:cNvSpPr/>
          <p:nvPr/>
        </p:nvSpPr>
        <p:spPr>
          <a:xfrm>
            <a:off x="6531850" y="516061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AACD103-0665-C04F-9794-DCBCA60989B1}"/>
              </a:ext>
            </a:extLst>
          </p:cNvPr>
          <p:cNvSpPr/>
          <p:nvPr/>
        </p:nvSpPr>
        <p:spPr>
          <a:xfrm>
            <a:off x="5315691" y="516146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315691" y="457472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0196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final points to complete the rectangles below.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4720605" y="3095036"/>
            <a:ext cx="333964" cy="333964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AD738F4-8E46-BC4F-9679-3B2D187F5E35}"/>
              </a:ext>
            </a:extLst>
          </p:cNvPr>
          <p:cNvSpPr/>
          <p:nvPr/>
        </p:nvSpPr>
        <p:spPr>
          <a:xfrm>
            <a:off x="5936764" y="3680927"/>
            <a:ext cx="333964" cy="333964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4FC5564-29CA-4443-9834-4B4C158A9863}"/>
              </a:ext>
            </a:extLst>
          </p:cNvPr>
          <p:cNvSpPr/>
          <p:nvPr/>
        </p:nvSpPr>
        <p:spPr>
          <a:xfrm>
            <a:off x="4720605" y="3681778"/>
            <a:ext cx="333964" cy="333964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EE69F74-2452-7F4C-8B64-E924909809BC}"/>
              </a:ext>
            </a:extLst>
          </p:cNvPr>
          <p:cNvSpPr/>
          <p:nvPr/>
        </p:nvSpPr>
        <p:spPr>
          <a:xfrm>
            <a:off x="7153909" y="577969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44F5D6B-C63E-E247-AFAE-C6CFF59FBB6E}"/>
              </a:ext>
            </a:extLst>
          </p:cNvPr>
          <p:cNvSpPr/>
          <p:nvPr/>
        </p:nvSpPr>
        <p:spPr>
          <a:xfrm>
            <a:off x="6532930" y="578494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0A63B3A-AFA8-484C-B1B4-92C8F1DC1087}"/>
              </a:ext>
            </a:extLst>
          </p:cNvPr>
          <p:cNvSpPr/>
          <p:nvPr/>
        </p:nvSpPr>
        <p:spPr>
          <a:xfrm>
            <a:off x="6532930" y="460235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DE7B1AD-493D-194C-B1FF-C4E9CCAECF33}"/>
              </a:ext>
            </a:extLst>
          </p:cNvPr>
          <p:cNvSpPr/>
          <p:nvPr/>
        </p:nvSpPr>
        <p:spPr>
          <a:xfrm>
            <a:off x="4698769" y="5185872"/>
            <a:ext cx="333964" cy="333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0B23B388-0F5A-8A4C-BEE8-C391566347D6}"/>
              </a:ext>
            </a:extLst>
          </p:cNvPr>
          <p:cNvSpPr/>
          <p:nvPr/>
        </p:nvSpPr>
        <p:spPr>
          <a:xfrm>
            <a:off x="5319748" y="6113662"/>
            <a:ext cx="333964" cy="333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64AA6596-28E6-8445-8594-1F367533DB50}"/>
              </a:ext>
            </a:extLst>
          </p:cNvPr>
          <p:cNvSpPr/>
          <p:nvPr/>
        </p:nvSpPr>
        <p:spPr>
          <a:xfrm>
            <a:off x="4698769" y="6118907"/>
            <a:ext cx="333964" cy="333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48610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final points to complete the rectangles below.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4720605" y="3095036"/>
            <a:ext cx="333964" cy="333964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AD738F4-8E46-BC4F-9679-3B2D187F5E35}"/>
              </a:ext>
            </a:extLst>
          </p:cNvPr>
          <p:cNvSpPr/>
          <p:nvPr/>
        </p:nvSpPr>
        <p:spPr>
          <a:xfrm>
            <a:off x="5936764" y="3680927"/>
            <a:ext cx="333964" cy="333964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4FC5564-29CA-4443-9834-4B4C158A9863}"/>
              </a:ext>
            </a:extLst>
          </p:cNvPr>
          <p:cNvSpPr/>
          <p:nvPr/>
        </p:nvSpPr>
        <p:spPr>
          <a:xfrm>
            <a:off x="4720605" y="3681778"/>
            <a:ext cx="333964" cy="333964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738CFCB-4488-C248-95E4-3AEC947A0209}"/>
              </a:ext>
            </a:extLst>
          </p:cNvPr>
          <p:cNvSpPr/>
          <p:nvPr/>
        </p:nvSpPr>
        <p:spPr>
          <a:xfrm>
            <a:off x="7153909" y="4602359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FF21343-361D-6C4F-98B2-7FF09154AC7C}"/>
              </a:ext>
            </a:extLst>
          </p:cNvPr>
          <p:cNvSpPr/>
          <p:nvPr/>
        </p:nvSpPr>
        <p:spPr>
          <a:xfrm>
            <a:off x="7393461" y="4400554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EE69F74-2452-7F4C-8B64-E924909809BC}"/>
              </a:ext>
            </a:extLst>
          </p:cNvPr>
          <p:cNvSpPr/>
          <p:nvPr/>
        </p:nvSpPr>
        <p:spPr>
          <a:xfrm>
            <a:off x="7153909" y="577969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44F5D6B-C63E-E247-AFAE-C6CFF59FBB6E}"/>
              </a:ext>
            </a:extLst>
          </p:cNvPr>
          <p:cNvSpPr/>
          <p:nvPr/>
        </p:nvSpPr>
        <p:spPr>
          <a:xfrm>
            <a:off x="6532930" y="578494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0A63B3A-AFA8-484C-B1B4-92C8F1DC1087}"/>
              </a:ext>
            </a:extLst>
          </p:cNvPr>
          <p:cNvSpPr/>
          <p:nvPr/>
        </p:nvSpPr>
        <p:spPr>
          <a:xfrm>
            <a:off x="6532930" y="460235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2A6EB8E7-0E07-8548-B532-7A0190FE0C12}"/>
              </a:ext>
            </a:extLst>
          </p:cNvPr>
          <p:cNvSpPr/>
          <p:nvPr/>
        </p:nvSpPr>
        <p:spPr>
          <a:xfrm>
            <a:off x="5957628" y="303411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2B277F9-B2B1-D64F-B9F7-728764628D2A}"/>
              </a:ext>
            </a:extLst>
          </p:cNvPr>
          <p:cNvSpPr/>
          <p:nvPr/>
        </p:nvSpPr>
        <p:spPr>
          <a:xfrm>
            <a:off x="6197180" y="2832307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6B1399D6-39A9-7D43-BEAD-F2A8CD40786A}"/>
              </a:ext>
            </a:extLst>
          </p:cNvPr>
          <p:cNvSpPr/>
          <p:nvPr/>
        </p:nvSpPr>
        <p:spPr>
          <a:xfrm>
            <a:off x="5319748" y="518587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58F976C-B4D8-9348-88E5-FEA0789C96FC}"/>
              </a:ext>
            </a:extLst>
          </p:cNvPr>
          <p:cNvSpPr/>
          <p:nvPr/>
        </p:nvSpPr>
        <p:spPr>
          <a:xfrm>
            <a:off x="5559300" y="4955039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4CC5D7AE-5CFD-F842-B037-603900B73C38}"/>
              </a:ext>
            </a:extLst>
          </p:cNvPr>
          <p:cNvSpPr/>
          <p:nvPr/>
        </p:nvSpPr>
        <p:spPr>
          <a:xfrm>
            <a:off x="5319748" y="6113662"/>
            <a:ext cx="333964" cy="333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540B0EB2-96F5-624D-BB3E-C8F3C6C11B29}"/>
              </a:ext>
            </a:extLst>
          </p:cNvPr>
          <p:cNvSpPr/>
          <p:nvPr/>
        </p:nvSpPr>
        <p:spPr>
          <a:xfrm>
            <a:off x="4698769" y="6118907"/>
            <a:ext cx="333964" cy="333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DE7B1AD-493D-194C-B1FF-C4E9CCAECF33}"/>
              </a:ext>
            </a:extLst>
          </p:cNvPr>
          <p:cNvSpPr/>
          <p:nvPr/>
        </p:nvSpPr>
        <p:spPr>
          <a:xfrm>
            <a:off x="4698769" y="5185872"/>
            <a:ext cx="333964" cy="333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2097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2657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Draw the vertices of the polygon with the co-ordinates (7,2), (9,2) and (7,6).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type of polygon can now be drawn?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Draw the vertices of the polygon with the co-ordinates (1,3), (2,5), (5,3) and (6,5).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type of polygon can now be drawn?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71" y="1815481"/>
            <a:ext cx="5053363" cy="50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57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2657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Draw the vertices of the polygon with the co-ordinates (7,2), (9,2) and (7,6).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type of polygon can now be drawn?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 right-angled triangle.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Draw the vertices of the polygon with the co-ordinates (1,3), (2,5), (5,3) and (6,5).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type of polygon can now be drawn?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 parallelogram.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51D9591-68C0-6C49-99A7-17323D76F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71" y="1815481"/>
            <a:ext cx="50546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145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2657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James was asked to plot the following </a:t>
            </a:r>
            <a:br>
              <a:rPr lang="en-GB" sz="2200" dirty="0"/>
            </a:br>
            <a:r>
              <a:rPr lang="en-GB" sz="2200" dirty="0"/>
              <a:t>co-ordinates: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(2,7)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(4,4)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(9,5)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(3,8)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He’s made some errors.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Re-plot the incorrect co-ordinates.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Why could he not make the same error when plotting the point for b)?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B95A29F-93CB-7A4E-9751-657F021F8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71" y="1812373"/>
            <a:ext cx="50546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96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2657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James was asked to plot the following </a:t>
            </a:r>
            <a:br>
              <a:rPr lang="en-GB" sz="2200" dirty="0"/>
            </a:br>
            <a:r>
              <a:rPr lang="en-GB" sz="2200" dirty="0"/>
              <a:t>co-ordinates: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(2,7)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(4,4)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(9,5)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(3,8)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/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James has plotted his co-ordinates in the wrong order, reading the </a:t>
            </a:r>
            <a:r>
              <a:rPr lang="en-GB" sz="2200" i="1" dirty="0">
                <a:solidFill>
                  <a:srgbClr val="FF3860"/>
                </a:solidFill>
              </a:rPr>
              <a:t>x</a:t>
            </a:r>
            <a:r>
              <a:rPr lang="en-GB" sz="2200" dirty="0">
                <a:solidFill>
                  <a:srgbClr val="FF3860"/>
                </a:solidFill>
              </a:rPr>
              <a:t> co-ordinate as the </a:t>
            </a:r>
            <a:r>
              <a:rPr lang="en-GB" sz="2200" i="1" dirty="0">
                <a:solidFill>
                  <a:srgbClr val="FF3860"/>
                </a:solidFill>
              </a:rPr>
              <a:t>y </a:t>
            </a:r>
            <a:r>
              <a:rPr lang="en-GB" sz="2200" dirty="0">
                <a:solidFill>
                  <a:srgbClr val="FF3860"/>
                </a:solidFill>
              </a:rPr>
              <a:t>co-ordinate and vice versa, as b) has the same value for both co-ordinates it isn’t possible to make the same error.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1F8B703-968E-984C-988C-C0D670A4E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71" y="1812373"/>
            <a:ext cx="50546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279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2657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wants to draw the following shape: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She plots the following co-ordinates: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(4,9), (9,9), (6,5) and (8,6).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Can she draw the shape she intended to?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DFA1704-8E84-5649-81A1-6D2B78B9C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31" y="1815481"/>
            <a:ext cx="5053363" cy="5042519"/>
          </a:xfrm>
          <a:prstGeom prst="rect">
            <a:avLst/>
          </a:prstGeom>
        </p:spPr>
      </p:pic>
      <p:sp>
        <p:nvSpPr>
          <p:cNvPr id="8" name="Trapezium 7">
            <a:extLst>
              <a:ext uri="{FF2B5EF4-FFF2-40B4-BE49-F238E27FC236}">
                <a16:creationId xmlns="" xmlns:a16="http://schemas.microsoft.com/office/drawing/2014/main" id="{403474FD-7A7A-AB42-A1B6-F5D52C9B468E}"/>
              </a:ext>
            </a:extLst>
          </p:cNvPr>
          <p:cNvSpPr/>
          <p:nvPr/>
        </p:nvSpPr>
        <p:spPr>
          <a:xfrm flipV="1">
            <a:off x="2469034" y="2769701"/>
            <a:ext cx="1857801" cy="1093305"/>
          </a:xfrm>
          <a:prstGeom prst="trapezoid">
            <a:avLst>
              <a:gd name="adj" fmla="val 35909"/>
            </a:avLst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03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7691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wants to draw the following shape: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She plots the following co-ordinates: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(4,9), (9,9), (6,5) and (8,6).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In order to draw an isosceles trapezium, Ruth needs to plot (5,6) instead of (6,5).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She has confused the </a:t>
            </a:r>
            <a:r>
              <a:rPr lang="en-GB" sz="2200" i="1" dirty="0">
                <a:solidFill>
                  <a:srgbClr val="FF3860"/>
                </a:solidFill>
              </a:rPr>
              <a:t>x</a:t>
            </a:r>
            <a:r>
              <a:rPr lang="en-GB" sz="2200" dirty="0">
                <a:solidFill>
                  <a:srgbClr val="FF3860"/>
                </a:solidFill>
              </a:rPr>
              <a:t> and </a:t>
            </a:r>
            <a:r>
              <a:rPr lang="en-GB" sz="2200" i="1" dirty="0">
                <a:solidFill>
                  <a:srgbClr val="FF3860"/>
                </a:solidFill>
              </a:rPr>
              <a:t>y</a:t>
            </a:r>
            <a:r>
              <a:rPr lang="en-GB" sz="2200" dirty="0">
                <a:solidFill>
                  <a:srgbClr val="FF3860"/>
                </a:solidFill>
              </a:rPr>
              <a:t> co-ordinates.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Trapezium 7">
            <a:extLst>
              <a:ext uri="{FF2B5EF4-FFF2-40B4-BE49-F238E27FC236}">
                <a16:creationId xmlns="" xmlns:a16="http://schemas.microsoft.com/office/drawing/2014/main" id="{403474FD-7A7A-AB42-A1B6-F5D52C9B468E}"/>
              </a:ext>
            </a:extLst>
          </p:cNvPr>
          <p:cNvSpPr/>
          <p:nvPr/>
        </p:nvSpPr>
        <p:spPr>
          <a:xfrm flipV="1">
            <a:off x="2469034" y="2769701"/>
            <a:ext cx="1857801" cy="1093305"/>
          </a:xfrm>
          <a:prstGeom prst="trapezoid">
            <a:avLst>
              <a:gd name="adj" fmla="val 35909"/>
            </a:avLst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7218459-4F7D-904A-AE58-95F10441D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094" y="1811337"/>
            <a:ext cx="50546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91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51675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Use the grid to help explain your response.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365799" y="2553384"/>
            <a:ext cx="3663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You can’t have points with an x or </a:t>
            </a:r>
            <a:b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y co-ordinate of less than 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72AEBF-F520-6B41-A887-EC5E36EF5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331" y="1815481"/>
            <a:ext cx="5053363" cy="50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89054" y="58284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17822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51675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 – I do not agree. You can have co-ordinates with a value less than 1, as shown on my chart.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365799" y="2553384"/>
            <a:ext cx="3663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You can’t have points with an x or </a:t>
            </a:r>
            <a:b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y co-ordinate of less than 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72AEBF-F520-6B41-A887-EC5E36EF5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331" y="1815481"/>
            <a:ext cx="5053363" cy="50425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E7D321E2-9C36-2647-A5CC-DDDB17AE0AFB}"/>
              </a:ext>
            </a:extLst>
          </p:cNvPr>
          <p:cNvSpPr/>
          <p:nvPr/>
        </p:nvSpPr>
        <p:spPr>
          <a:xfrm>
            <a:off x="7683994" y="594613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132F1DB-DCCB-1843-85D0-588E9CB6CF0A}"/>
              </a:ext>
            </a:extLst>
          </p:cNvPr>
          <p:cNvSpPr/>
          <p:nvPr/>
        </p:nvSpPr>
        <p:spPr>
          <a:xfrm>
            <a:off x="7923546" y="5715298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A4A1BEDC-D776-CC4A-BC95-E7A93EF5EDA8}"/>
              </a:ext>
            </a:extLst>
          </p:cNvPr>
          <p:cNvSpPr/>
          <p:nvPr/>
        </p:nvSpPr>
        <p:spPr>
          <a:xfrm>
            <a:off x="7676795" y="4561279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93008DC-B637-4945-B740-B6A1656384B8}"/>
              </a:ext>
            </a:extLst>
          </p:cNvPr>
          <p:cNvSpPr/>
          <p:nvPr/>
        </p:nvSpPr>
        <p:spPr>
          <a:xfrm>
            <a:off x="7916347" y="4330446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(0,4)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4C0B400-87F9-5046-A35F-10EEF9EA3CB2}"/>
              </a:ext>
            </a:extLst>
          </p:cNvPr>
          <p:cNvSpPr/>
          <p:nvPr/>
        </p:nvSpPr>
        <p:spPr>
          <a:xfrm>
            <a:off x="7683994" y="2389668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CF2BECA-2607-D740-8D8A-FFE8013ED917}"/>
              </a:ext>
            </a:extLst>
          </p:cNvPr>
          <p:cNvSpPr/>
          <p:nvPr/>
        </p:nvSpPr>
        <p:spPr>
          <a:xfrm>
            <a:off x="7923546" y="2158835"/>
            <a:ext cx="1080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558B1C83-6B46-6948-BA37-F06CDADFA0CE}"/>
              </a:ext>
            </a:extLst>
          </p:cNvPr>
          <p:cNvSpPr/>
          <p:nvPr/>
        </p:nvSpPr>
        <p:spPr>
          <a:xfrm>
            <a:off x="9491112" y="594613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B566357-C9B4-5549-AA7E-B5F8B67C6577}"/>
              </a:ext>
            </a:extLst>
          </p:cNvPr>
          <p:cNvSpPr/>
          <p:nvPr/>
        </p:nvSpPr>
        <p:spPr>
          <a:xfrm>
            <a:off x="9730664" y="5715298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2C2BFC06-2029-FD48-82EE-FFC5CEDF08BF}"/>
              </a:ext>
            </a:extLst>
          </p:cNvPr>
          <p:cNvSpPr/>
          <p:nvPr/>
        </p:nvSpPr>
        <p:spPr>
          <a:xfrm>
            <a:off x="10574023" y="5957948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6895F03-7AE3-E540-B75D-98172173F45F}"/>
              </a:ext>
            </a:extLst>
          </p:cNvPr>
          <p:cNvSpPr/>
          <p:nvPr/>
        </p:nvSpPr>
        <p:spPr>
          <a:xfrm>
            <a:off x="10813575" y="5727115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(8,0)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45748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and plot co-ordinates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co-ordinates have a positive value, also plotting the missing co-ordinate to complete a shape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reading and plotting co-ordinates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co-ordinates have a positive value and when plotting the missing co-ordinate to complete a shape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5 - Term 3 - Block 4 - Position and Direction - Lesson 1 - To be able to read and plot co-ordinates in the first quadrant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4991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89054" y="58284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228606" y="5597652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(2,1)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905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A61E4F77-9C60-A54D-B62C-0E8867124854}"/>
              </a:ext>
            </a:extLst>
          </p:cNvPr>
          <p:cNvSpPr/>
          <p:nvPr/>
        </p:nvSpPr>
        <p:spPr>
          <a:xfrm>
            <a:off x="5961512" y="517534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0375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61512" y="517534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201064" y="4944509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928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co-ordinates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co-ordinates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264826" y="39996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2123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13725</TotalTime>
  <Words>2394</Words>
  <Application>Microsoft Office PowerPoint</Application>
  <PresentationFormat>Custom</PresentationFormat>
  <Paragraphs>470</Paragraphs>
  <Slides>51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OpenDyslexicAlta</vt:lpstr>
      <vt:lpstr>Lato Light</vt:lpstr>
      <vt:lpstr>Wingdings</vt:lpstr>
      <vt:lpstr>Lato</vt:lpstr>
      <vt:lpstr>Calibri</vt:lpstr>
      <vt:lpstr>Muli</vt:lpstr>
      <vt:lpstr>OpenDyslexic</vt:lpstr>
      <vt:lpstr>Office Theme</vt:lpstr>
      <vt:lpstr>PowerPoint Presentation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  <vt:lpstr>To be able to read and plot co-ordinates in the first quadrant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658</cp:revision>
  <cp:lastPrinted>2019-06-17T16:19:05Z</cp:lastPrinted>
  <dcterms:created xsi:type="dcterms:W3CDTF">2018-08-06T08:16:18Z</dcterms:created>
  <dcterms:modified xsi:type="dcterms:W3CDTF">2020-09-20T10:59:24Z</dcterms:modified>
</cp:coreProperties>
</file>