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0" r:id="rId2"/>
    <p:sldId id="321" r:id="rId3"/>
    <p:sldId id="346" r:id="rId4"/>
    <p:sldId id="374" r:id="rId5"/>
    <p:sldId id="390" r:id="rId6"/>
    <p:sldId id="389" r:id="rId7"/>
    <p:sldId id="378" r:id="rId8"/>
    <p:sldId id="376" r:id="rId9"/>
    <p:sldId id="377" r:id="rId10"/>
    <p:sldId id="391" r:id="rId11"/>
    <p:sldId id="392" r:id="rId12"/>
    <p:sldId id="379" r:id="rId13"/>
    <p:sldId id="380" r:id="rId14"/>
    <p:sldId id="381" r:id="rId15"/>
    <p:sldId id="382" r:id="rId16"/>
    <p:sldId id="387" r:id="rId17"/>
    <p:sldId id="388" r:id="rId18"/>
    <p:sldId id="385" r:id="rId19"/>
    <p:sldId id="386" r:id="rId20"/>
    <p:sldId id="383" r:id="rId21"/>
    <p:sldId id="384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2" r:id="rId31"/>
    <p:sldId id="406" r:id="rId32"/>
    <p:sldId id="403" r:id="rId33"/>
    <p:sldId id="404" r:id="rId34"/>
    <p:sldId id="405" r:id="rId35"/>
    <p:sldId id="407" r:id="rId36"/>
    <p:sldId id="408" r:id="rId37"/>
    <p:sldId id="409" r:id="rId38"/>
    <p:sldId id="373" r:id="rId39"/>
    <p:sldId id="410" r:id="rId40"/>
    <p:sldId id="401" r:id="rId41"/>
  </p:sldIdLst>
  <p:sldSz cx="12192000" cy="6858000"/>
  <p:notesSz cx="6858000" cy="9144000"/>
  <p:embeddedFontLst>
    <p:embeddedFont>
      <p:font typeface="OpenDyslexicAlta" panose="00000500000000000000" pitchFamily="2" charset="0"/>
      <p:regular r:id="rId44"/>
      <p:bold r:id="rId45"/>
      <p:italic r:id="rId46"/>
      <p:boldItalic r:id="rId47"/>
    </p:embeddedFont>
    <p:embeddedFont>
      <p:font typeface="Lato" panose="020F0502020204030203" pitchFamily="34" charset="0"/>
      <p:regular r:id="rId48"/>
      <p:bold r:id="rId49"/>
    </p:embeddedFont>
    <p:embeddedFont>
      <p:font typeface="Lato Light" panose="020F0302020204030203" pitchFamily="34" charset="0"/>
      <p:regular r:id="rId50"/>
    </p:embeddedFont>
    <p:embeddedFont>
      <p:font typeface="Muli" panose="020B0604020202020204" charset="0"/>
      <p:regular r:id="rId51"/>
      <p:bold r:id="rId52"/>
      <p:italic r:id="rId53"/>
      <p:boldItalic r:id="rId54"/>
    </p:embeddedFont>
    <p:embeddedFont>
      <p:font typeface="OpenDyslexic" panose="00000500000000000000" pitchFamily="2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69CEF"/>
    <a:srgbClr val="3173DC"/>
    <a:srgbClr val="FFDD57"/>
    <a:srgbClr val="3273DC"/>
    <a:srgbClr val="23D160"/>
    <a:srgbClr val="7957D5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5" autoAdjust="0"/>
    <p:restoredTop sz="87347" autoAdjust="0"/>
  </p:normalViewPr>
  <p:slideViewPr>
    <p:cSldViewPr snapToGrid="0" snapToObjects="1">
      <p:cViewPr varScale="1">
        <p:scale>
          <a:sx n="60" d="100"/>
          <a:sy n="60" d="100"/>
        </p:scale>
        <p:origin x="-522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2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2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1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12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87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746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54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83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03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0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13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572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67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65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17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51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289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52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902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2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8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46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516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47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83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17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52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09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247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1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0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9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0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7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8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</a:t>
            </a:r>
            <a:r>
              <a:rPr lang="en-GB" dirty="0"/>
              <a:t>4 </a:t>
            </a:r>
            <a:br>
              <a:rPr lang="en-GB" dirty="0"/>
            </a:br>
            <a:r>
              <a:rPr lang="en-GB" dirty="0"/>
              <a:t>Autumn Block 1: Place Value</a:t>
            </a:r>
            <a:br>
              <a:rPr lang="en-GB" dirty="0"/>
            </a:br>
            <a:r>
              <a:rPr lang="en-GB" dirty="0"/>
              <a:t>Lesson 1: To be able to explore Roman Numerals up to 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QBCSLSG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F5712A-FD5F-F546-9F9A-6A6733B58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967" y="2861904"/>
            <a:ext cx="2166433" cy="2166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65E38A6-93F8-A84B-ADA0-3D7881787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70345" y="2781254"/>
            <a:ext cx="2301228" cy="2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0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OpenDyslexic" pitchFamily="2" charset="77"/>
              </a:rPr>
              <a:t>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F5712A-FD5F-F546-9F9A-6A6733B58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967" y="2861904"/>
            <a:ext cx="2166433" cy="2166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65E38A6-93F8-A84B-ADA0-3D7881787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70345" y="2781254"/>
            <a:ext cx="2301228" cy="2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4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AD4B4AB-1129-154A-AB8C-B9EAEB8FA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51" y="2922416"/>
            <a:ext cx="1314892" cy="1359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CE951D-AADB-4740-AB24-F6124E4AF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082" y="3277465"/>
            <a:ext cx="1335490" cy="1359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FFEE9FE-46F6-5441-A6B2-D48B43F9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3" y="3602177"/>
            <a:ext cx="1314892" cy="13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4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XII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AD4B4AB-1129-154A-AB8C-B9EAEB8FA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51" y="2922416"/>
            <a:ext cx="1314892" cy="1359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CE951D-AADB-4740-AB24-F6124E4AF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082" y="3277465"/>
            <a:ext cx="1335490" cy="1359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FFEE9FE-46F6-5441-A6B2-D48B43F9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3" y="3602177"/>
            <a:ext cx="1314892" cy="13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971775B-0974-114D-9FBC-A8614894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06" y="2870620"/>
            <a:ext cx="2673350" cy="275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3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XXIX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971775B-0974-114D-9FBC-A8614894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06" y="2870620"/>
            <a:ext cx="2673350" cy="275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6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6F53F4B-A6D1-724E-89E8-7A92684194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717" y="3429000"/>
            <a:ext cx="1134634" cy="1134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976FE0-CB34-EF4D-8C08-7B73B7B983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15" y="3059939"/>
            <a:ext cx="1891437" cy="18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1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LI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6F53F4B-A6D1-724E-89E8-7A92684194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717" y="3429000"/>
            <a:ext cx="1134634" cy="1134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976FE0-CB34-EF4D-8C08-7B73B7B983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15" y="3059939"/>
            <a:ext cx="1891437" cy="18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6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BDA572-2920-304B-A4BC-210B35A7F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35" y="2766346"/>
            <a:ext cx="1419924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11F67A-5110-1A49-AB40-DB28903F3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278" y="2700593"/>
            <a:ext cx="1419924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B46754-090C-D641-A88B-C9E011371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02" y="2700593"/>
            <a:ext cx="1419924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27DEE1A-4D13-D847-A596-C112B5081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917" y="4965470"/>
            <a:ext cx="480000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BB09E62-65EB-C945-9CD8-530FAFDB6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18" y="4540579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F46ACDD-09DD-4345-9C6D-C6CD8AD1EE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50" y="2707178"/>
            <a:ext cx="1419924" cy="28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B9CABBF-9C35-5E46-997D-BA7C8DF57B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4149862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984DFC8-CA0A-2245-8422-160350C78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3727520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XLIV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BDA572-2920-304B-A4BC-210B35A7F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35" y="2766346"/>
            <a:ext cx="1419924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11F67A-5110-1A49-AB40-DB28903F3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278" y="2700593"/>
            <a:ext cx="1419924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B46754-090C-D641-A88B-C9E011371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02" y="2700593"/>
            <a:ext cx="1419924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27DEE1A-4D13-D847-A596-C112B5081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917" y="4965470"/>
            <a:ext cx="480000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BB09E62-65EB-C945-9CD8-530FAFDB6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18" y="4540579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F46ACDD-09DD-4345-9C6D-C6CD8AD1EE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50" y="2707178"/>
            <a:ext cx="1419924" cy="28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B9CABBF-9C35-5E46-997D-BA7C8DF57B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4149862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984DFC8-CA0A-2245-8422-160350C78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3727520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0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remember the numbers 3, 6, 9 and 12 in Roman Numerals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identifying Roman Numerals up to 100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826932" cy="365125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4 - Autumn Block 1 - Place Value - Lesson 1 - To be able to explore Roman Numerals up to 100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4E5C473-957D-5D48-9F14-00E3F0AB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01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8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XCIX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4E5C473-957D-5D48-9F14-00E3F0AB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01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56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6C4701-6815-7045-85A6-759FF47FA0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9" y="2915107"/>
            <a:ext cx="1125321" cy="1163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7EC4115-FDA2-F342-8868-35BF56FEA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72222"/>
            <a:ext cx="1142950" cy="1163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DF107DE-8E4C-C542-B7A4-446F2306BC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9" y="3753980"/>
            <a:ext cx="1125321" cy="1163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F7CC6C-99D4-BB47-BBFA-B17EEE9CE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8" y="4522790"/>
            <a:ext cx="1125321" cy="1163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931CF9A-7526-CC4D-AA91-E161A58E7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285" y="5309508"/>
            <a:ext cx="1125321" cy="1163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ABA9918-B4C6-154F-B687-CC6C459C6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1983"/>
            <a:ext cx="1142950" cy="1163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616B0A6-53FE-DF45-8287-341C747E23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4581773"/>
            <a:ext cx="1142950" cy="1163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B9E34E4-E553-9B4B-B0D9-12BDF6E5C8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7" y="5287658"/>
            <a:ext cx="1142950" cy="1163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3E7F249-08CC-474C-A687-C6F235A1F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983" y="3635120"/>
            <a:ext cx="1142950" cy="11635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3CB3761-A735-D848-9548-96B184643E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007" y="4367333"/>
            <a:ext cx="1142950" cy="11635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C9CF6CF-E41C-9345-BA5E-432CD2A202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531" y="5149525"/>
            <a:ext cx="1142950" cy="11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9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6C4701-6815-7045-85A6-759FF47FA0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9" y="2915107"/>
            <a:ext cx="1125321" cy="1163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7EC4115-FDA2-F342-8868-35BF56FEA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72222"/>
            <a:ext cx="1142950" cy="1163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DF107DE-8E4C-C542-B7A4-446F2306BC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9" y="3753980"/>
            <a:ext cx="1125321" cy="1163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F7CC6C-99D4-BB47-BBFA-B17EEE9CE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8" y="4522790"/>
            <a:ext cx="1125321" cy="1163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931CF9A-7526-CC4D-AA91-E161A58E7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285" y="5309508"/>
            <a:ext cx="1125321" cy="1163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ABA9918-B4C6-154F-B687-CC6C459C6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1983"/>
            <a:ext cx="1142950" cy="1163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616B0A6-53FE-DF45-8287-341C747E23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4581773"/>
            <a:ext cx="1142950" cy="1163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B9E34E4-E553-9B4B-B0D9-12BDF6E5C8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7" y="5287658"/>
            <a:ext cx="1142950" cy="1163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3E7F249-08CC-474C-A687-C6F235A1F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983" y="3635120"/>
            <a:ext cx="1142950" cy="11635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3CB3761-A735-D848-9548-96B184643E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007" y="4367333"/>
            <a:ext cx="1142950" cy="11635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C9CF6CF-E41C-9345-BA5E-432CD2A202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531" y="5149525"/>
            <a:ext cx="1142950" cy="11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08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95AE2EA-53EA-C44E-8ADE-743A5F95D7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220" y="2926875"/>
            <a:ext cx="1745401" cy="18046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2D6146B-853A-094B-8B6B-63204DF2D6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28" y="292687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B80AECC-2E11-4144-B4C6-3D1B554D62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72447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83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CXI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95AE2EA-53EA-C44E-8ADE-743A5F95D7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220" y="2926875"/>
            <a:ext cx="1745401" cy="18046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2D6146B-853A-094B-8B6B-63204DF2D6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28" y="292687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B80AECC-2E11-4144-B4C6-3D1B554D62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72447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39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 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=""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754F270-3795-3D49-8444-F1FE4B1D191B}"/>
              </a:ext>
            </a:extLst>
          </p:cNvPr>
          <p:cNvSpPr/>
          <p:nvPr/>
        </p:nvSpPr>
        <p:spPr>
          <a:xfrm>
            <a:off x="3230304" y="3631962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twelve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12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634654" y="3262630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773582" y="558280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22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=""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=""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3E467FB-F63A-DA42-BE20-7733C76D4371}"/>
              </a:ext>
            </a:extLst>
          </p:cNvPr>
          <p:cNvSpPr/>
          <p:nvPr/>
        </p:nvSpPr>
        <p:spPr>
          <a:xfrm>
            <a:off x="9685921" y="3622991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twenty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-one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=""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=""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=""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9029490" y="5219513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XLII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87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4744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 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=""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754F270-3795-3D49-8444-F1FE4B1D191B}"/>
              </a:ext>
            </a:extLst>
          </p:cNvPr>
          <p:cNvSpPr/>
          <p:nvPr/>
        </p:nvSpPr>
        <p:spPr>
          <a:xfrm>
            <a:off x="3230304" y="3631962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twelve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12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634654" y="3262630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C0D24EF-A19B-F843-BE93-E3EE7027AB1B}"/>
              </a:ext>
            </a:extLst>
          </p:cNvPr>
          <p:cNvSpPr/>
          <p:nvPr/>
        </p:nvSpPr>
        <p:spPr>
          <a:xfrm>
            <a:off x="3238437" y="5582804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twenty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-two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773582" y="558280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22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0FD0D82-19F6-A34B-AF6A-DA83E9C33BAD}"/>
              </a:ext>
            </a:extLst>
          </p:cNvPr>
          <p:cNvSpPr/>
          <p:nvPr/>
        </p:nvSpPr>
        <p:spPr>
          <a:xfrm>
            <a:off x="2548209" y="5219513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XXII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=""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=""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3E467FB-F63A-DA42-BE20-7733C76D4371}"/>
              </a:ext>
            </a:extLst>
          </p:cNvPr>
          <p:cNvSpPr/>
          <p:nvPr/>
        </p:nvSpPr>
        <p:spPr>
          <a:xfrm>
            <a:off x="9685921" y="3622991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twenty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-one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614E5C7-9A6E-D441-8017-AF3644D5AA91}"/>
              </a:ext>
            </a:extLst>
          </p:cNvPr>
          <p:cNvSpPr/>
          <p:nvPr/>
        </p:nvSpPr>
        <p:spPr>
          <a:xfrm>
            <a:off x="8221066" y="3622991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21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DA2A06C-EB26-3C4B-9D0E-59E9DBABB29E}"/>
              </a:ext>
            </a:extLst>
          </p:cNvPr>
          <p:cNvSpPr/>
          <p:nvPr/>
        </p:nvSpPr>
        <p:spPr>
          <a:xfrm>
            <a:off x="9047910" y="3262630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XXI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=""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=""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=""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8C43C3A-395B-E041-A16B-1C27E485AA1D}"/>
              </a:ext>
            </a:extLst>
          </p:cNvPr>
          <p:cNvSpPr/>
          <p:nvPr/>
        </p:nvSpPr>
        <p:spPr>
          <a:xfrm>
            <a:off x="9705171" y="5582804"/>
            <a:ext cx="917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forty-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two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1DDDE6D-6009-3448-98B4-0E645CF6636F}"/>
              </a:ext>
            </a:extLst>
          </p:cNvPr>
          <p:cNvSpPr/>
          <p:nvPr/>
        </p:nvSpPr>
        <p:spPr>
          <a:xfrm>
            <a:off x="8240316" y="5582804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42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9029490" y="5219513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XLII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98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=""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754F270-3795-3D49-8444-F1FE4B1D191B}"/>
              </a:ext>
            </a:extLst>
          </p:cNvPr>
          <p:cNvSpPr/>
          <p:nvPr/>
        </p:nvSpPr>
        <p:spPr>
          <a:xfrm>
            <a:off x="3121299" y="3799631"/>
            <a:ext cx="12522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fourteen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50273" y="3761490"/>
            <a:ext cx="4764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14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572662" y="3262630"/>
            <a:ext cx="6110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XIV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773582" y="5582804"/>
            <a:ext cx="4988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44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=""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=""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3E467FB-F63A-DA42-BE20-7733C76D4371}"/>
              </a:ext>
            </a:extLst>
          </p:cNvPr>
          <p:cNvSpPr/>
          <p:nvPr/>
        </p:nvSpPr>
        <p:spPr>
          <a:xfrm>
            <a:off x="9685921" y="3622991"/>
            <a:ext cx="10663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twenty</a:t>
            </a:r>
            <a:br>
              <a:rPr lang="en-US" dirty="0">
                <a:latin typeface="OpenDyslexic" pitchFamily="2" charset="77"/>
              </a:rPr>
            </a:br>
            <a:r>
              <a:rPr lang="en-US" dirty="0">
                <a:latin typeface="OpenDyslexic" pitchFamily="2" charset="77"/>
              </a:rPr>
              <a:t>-four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=""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=""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=""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8982996" y="5219513"/>
            <a:ext cx="7809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XCIV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16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 Complete </a:t>
            </a:r>
            <a:r>
              <a:rPr lang="en-GB" sz="2200"/>
              <a:t>the missing sections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="" xmlns:a16="http://schemas.microsoft.com/office/drawing/2014/main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="" xmlns:a16="http://schemas.microsoft.com/office/drawing/2014/main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="" xmlns:a16="http://schemas.microsoft.com/office/drawing/2014/main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754F270-3795-3D49-8444-F1FE4B1D191B}"/>
              </a:ext>
            </a:extLst>
          </p:cNvPr>
          <p:cNvSpPr/>
          <p:nvPr/>
        </p:nvSpPr>
        <p:spPr>
          <a:xfrm>
            <a:off x="3121299" y="37996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fourteen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D97E159-D74B-C844-AB79-E0A53E6C32F9}"/>
              </a:ext>
            </a:extLst>
          </p:cNvPr>
          <p:cNvSpPr/>
          <p:nvPr/>
        </p:nvSpPr>
        <p:spPr>
          <a:xfrm>
            <a:off x="1750273" y="376149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14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1850E54-717B-2C4F-AE43-529426888529}"/>
              </a:ext>
            </a:extLst>
          </p:cNvPr>
          <p:cNvSpPr/>
          <p:nvPr/>
        </p:nvSpPr>
        <p:spPr>
          <a:xfrm>
            <a:off x="2572662" y="326263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XIV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="" xmlns:a16="http://schemas.microsoft.com/office/drawing/2014/main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="" xmlns:a16="http://schemas.microsoft.com/office/drawing/2014/main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C0D24EF-A19B-F843-BE93-E3EE7027AB1B}"/>
              </a:ext>
            </a:extLst>
          </p:cNvPr>
          <p:cNvSpPr/>
          <p:nvPr/>
        </p:nvSpPr>
        <p:spPr>
          <a:xfrm>
            <a:off x="3360265" y="5582804"/>
            <a:ext cx="822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-four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6346248-C21E-594B-ABD2-50B3DD989824}"/>
              </a:ext>
            </a:extLst>
          </p:cNvPr>
          <p:cNvSpPr/>
          <p:nvPr/>
        </p:nvSpPr>
        <p:spPr>
          <a:xfrm>
            <a:off x="1773582" y="5582804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44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0FD0D82-19F6-A34B-AF6A-DA83E9C33BAD}"/>
              </a:ext>
            </a:extLst>
          </p:cNvPr>
          <p:cNvSpPr/>
          <p:nvPr/>
        </p:nvSpPr>
        <p:spPr>
          <a:xfrm>
            <a:off x="2548209" y="5219513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XLIV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="" xmlns:a16="http://schemas.microsoft.com/office/drawing/2014/main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="" xmlns:a16="http://schemas.microsoft.com/office/drawing/2014/main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="" xmlns:a16="http://schemas.microsoft.com/office/drawing/2014/main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3E467FB-F63A-DA42-BE20-7733C76D4371}"/>
              </a:ext>
            </a:extLst>
          </p:cNvPr>
          <p:cNvSpPr/>
          <p:nvPr/>
        </p:nvSpPr>
        <p:spPr>
          <a:xfrm>
            <a:off x="9685921" y="3622991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twenty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-four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614E5C7-9A6E-D441-8017-AF3644D5AA91}"/>
              </a:ext>
            </a:extLst>
          </p:cNvPr>
          <p:cNvSpPr/>
          <p:nvPr/>
        </p:nvSpPr>
        <p:spPr>
          <a:xfrm>
            <a:off x="8221066" y="3622991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24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DA2A06C-EB26-3C4B-9D0E-59E9DBABB29E}"/>
              </a:ext>
            </a:extLst>
          </p:cNvPr>
          <p:cNvSpPr/>
          <p:nvPr/>
        </p:nvSpPr>
        <p:spPr>
          <a:xfrm>
            <a:off x="8939424" y="3262630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XXIV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="" xmlns:a16="http://schemas.microsoft.com/office/drawing/2014/main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="" xmlns:a16="http://schemas.microsoft.com/office/drawing/2014/main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="" xmlns:a16="http://schemas.microsoft.com/office/drawing/2014/main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8C43C3A-395B-E041-A16B-1C27E485AA1D}"/>
              </a:ext>
            </a:extLst>
          </p:cNvPr>
          <p:cNvSpPr/>
          <p:nvPr/>
        </p:nvSpPr>
        <p:spPr>
          <a:xfrm>
            <a:off x="9637044" y="5582804"/>
            <a:ext cx="105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ninety-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four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1DDDE6D-6009-3448-98B4-0E645CF6636F}"/>
              </a:ext>
            </a:extLst>
          </p:cNvPr>
          <p:cNvSpPr/>
          <p:nvPr/>
        </p:nvSpPr>
        <p:spPr>
          <a:xfrm>
            <a:off x="8240316" y="558280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94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E62EE31-C58A-B84D-A466-EE2D16F184B7}"/>
              </a:ext>
            </a:extLst>
          </p:cNvPr>
          <p:cNvSpPr/>
          <p:nvPr/>
        </p:nvSpPr>
        <p:spPr>
          <a:xfrm>
            <a:off x="8982996" y="521951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XCIV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7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970" y="2269107"/>
            <a:ext cx="1575661" cy="3195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31DB96C-EB78-524D-9BE2-E05588C424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49" y="2964724"/>
            <a:ext cx="1772744" cy="1804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70193E8-9A68-8E45-881D-BEE2586DDC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22" y="3329606"/>
            <a:ext cx="2155234" cy="10348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B35170EE-3510-D248-978F-787BF32CA071}"/>
              </a:ext>
            </a:extLst>
          </p:cNvPr>
          <p:cNvSpPr/>
          <p:nvPr/>
        </p:nvSpPr>
        <p:spPr>
          <a:xfrm>
            <a:off x="7700723" y="3167250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LXXXIV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307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LXXXIV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LXXIII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022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LXXXIV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LXIV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LXXIII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368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87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LIX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XXXIX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="" xmlns:a16="http://schemas.microsoft.com/office/drawing/2014/main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="" xmlns:a16="http://schemas.microsoft.com/office/drawing/2014/main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XLVIII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88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Roman Numerals addition sentences that total the same amount can you think of?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3074380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XXVI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4050224" y="3074379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5485108" y="3074379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D5524AC0-5679-5A43-A01C-26862E7CB115}"/>
              </a:ext>
            </a:extLst>
          </p:cNvPr>
          <p:cNvSpPr/>
          <p:nvPr/>
        </p:nvSpPr>
        <p:spPr>
          <a:xfrm>
            <a:off x="8584769" y="3074379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F985A99-7BD5-8842-82FA-9A7C14CB71D3}"/>
              </a:ext>
            </a:extLst>
          </p:cNvPr>
          <p:cNvSpPr/>
          <p:nvPr/>
        </p:nvSpPr>
        <p:spPr>
          <a:xfrm>
            <a:off x="10019653" y="3074379"/>
            <a:ext cx="1880799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9972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Roman Numerals addition sentences that total the same amount can you think of?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30743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XXVI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4050224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5485108" y="307437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D5524AC0-5679-5A43-A01C-26862E7CB115}"/>
              </a:ext>
            </a:extLst>
          </p:cNvPr>
          <p:cNvSpPr/>
          <p:nvPr/>
        </p:nvSpPr>
        <p:spPr>
          <a:xfrm>
            <a:off x="8584769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31F0DAA0-EF2A-584F-82AE-81C1DDCE3BB3}"/>
              </a:ext>
            </a:extLst>
          </p:cNvPr>
          <p:cNvSpPr/>
          <p:nvPr/>
        </p:nvSpPr>
        <p:spPr>
          <a:xfrm>
            <a:off x="10019653" y="3074379"/>
            <a:ext cx="1880799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78617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Roman Numerals addition sentences that total the same amount can you think of?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Other number sentences include: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XC + X = C, XCIX + I = C, XXXV + LXV = C…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8AE0E59E-A381-A545-B490-DDFD418CB50F}"/>
              </a:ext>
            </a:extLst>
          </p:cNvPr>
          <p:cNvSpPr/>
          <p:nvPr/>
        </p:nvSpPr>
        <p:spPr>
          <a:xfrm>
            <a:off x="950563" y="30743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XXVI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11002082-F6F6-8948-8CAC-E9B0C41A7819}"/>
              </a:ext>
            </a:extLst>
          </p:cNvPr>
          <p:cNvSpPr/>
          <p:nvPr/>
        </p:nvSpPr>
        <p:spPr>
          <a:xfrm>
            <a:off x="4050224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D8FCF183-6FA9-9945-8E01-D1AE185FB70F}"/>
              </a:ext>
            </a:extLst>
          </p:cNvPr>
          <p:cNvSpPr/>
          <p:nvPr/>
        </p:nvSpPr>
        <p:spPr>
          <a:xfrm>
            <a:off x="5485108" y="307437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D5524AC0-5679-5A43-A01C-26862E7CB115}"/>
              </a:ext>
            </a:extLst>
          </p:cNvPr>
          <p:cNvSpPr/>
          <p:nvPr/>
        </p:nvSpPr>
        <p:spPr>
          <a:xfrm>
            <a:off x="8584769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D52E7F5C-B233-AB46-A125-AA2A49C72C9A}"/>
              </a:ext>
            </a:extLst>
          </p:cNvPr>
          <p:cNvSpPr/>
          <p:nvPr/>
        </p:nvSpPr>
        <p:spPr>
          <a:xfrm>
            <a:off x="10019653" y="3074379"/>
            <a:ext cx="1002223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36132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 true, sometimes true or never true?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862C32-ABC9-F24B-9697-1A3B150F7C3B}"/>
              </a:ext>
            </a:extLst>
          </p:cNvPr>
          <p:cNvSpPr/>
          <p:nvPr/>
        </p:nvSpPr>
        <p:spPr>
          <a:xfrm>
            <a:off x="4663372" y="2122258"/>
            <a:ext cx="3384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Multiples of 10 end in an X when written in Roman Numerals.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/>
              <a:t>To be able to explore Roman Numerals up to 100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07615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sometimes true – although most multiples of 10 will end in an X when written in Roman Numerals, there are exceptions, like C = 100</a:t>
            </a:r>
            <a:r>
              <a:rPr lang="en-GB" sz="2200">
                <a:solidFill>
                  <a:srgbClr val="FF3860"/>
                </a:solidFill>
              </a:rPr>
              <a:t>, XL = 40, L = 50, XC = 90…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862C32-ABC9-F24B-9697-1A3B150F7C3B}"/>
              </a:ext>
            </a:extLst>
          </p:cNvPr>
          <p:cNvSpPr/>
          <p:nvPr/>
        </p:nvSpPr>
        <p:spPr>
          <a:xfrm>
            <a:off x="4663372" y="2122258"/>
            <a:ext cx="3384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Multiples of 10 end in an X when written in Roman Numerals.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/>
              <a:t>To be able to explore Roman Numerals up to 100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8161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Numicon Shape doesn’t belong as it is blue.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Otherwise, all the objects match as they all show values of 10.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970" y="2269107"/>
            <a:ext cx="1575661" cy="3195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31DB96C-EB78-524D-9BE2-E05588C424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49" y="2964724"/>
            <a:ext cx="1772744" cy="1804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70193E8-9A68-8E45-881D-BEE2586DDC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22" y="3329606"/>
            <a:ext cx="2155234" cy="10348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B35170EE-3510-D248-978F-787BF32CA071}"/>
              </a:ext>
            </a:extLst>
          </p:cNvPr>
          <p:cNvSpPr/>
          <p:nvPr/>
        </p:nvSpPr>
        <p:spPr>
          <a:xfrm>
            <a:off x="7700723" y="3167250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9234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remember the numbers 3, 6, 9 and 12 in Roman Numerals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identifying Roman Numerals up to 100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826932" cy="365125"/>
          </a:xfrm>
        </p:spPr>
        <p:txBody>
          <a:bodyPr/>
          <a:lstStyle/>
          <a:p>
            <a:r>
              <a:rPr lang="en-GB" dirty="0" smtClean="0"/>
              <a:t>Stage </a:t>
            </a:r>
            <a:r>
              <a:rPr lang="en-GB" dirty="0"/>
              <a:t>4 - Autumn Block 1 - Place Value - Lesson 1 - To be able to explore Roman Numerals up to 100</a:t>
            </a:r>
          </a:p>
        </p:txBody>
      </p:sp>
    </p:spTree>
    <p:extLst>
      <p:ext uri="{BB962C8B-B14F-4D97-AF65-F5344CB8AC3E}">
        <p14:creationId xmlns:p14="http://schemas.microsoft.com/office/powerpoint/2010/main" val="165731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Spend a couple of minutes revising some Roman Numerals facts…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56B22C-BF33-D546-9BC9-D8D079543791}"/>
              </a:ext>
            </a:extLst>
          </p:cNvPr>
          <p:cNvSpPr/>
          <p:nvPr/>
        </p:nvSpPr>
        <p:spPr>
          <a:xfrm>
            <a:off x="838200" y="2742628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1 = I			10 = X		11 = XI	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2 = II			20 = XX		22 = XXII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3 = III			30 = XXX		33 = XXXIII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4 = IV		40 = XL		44 = XLIV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5 = V			50 = L		55 = LV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6 = VI		60 = LX		66 = LXVI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7 = VII		70 = LXX		77 = LXXVII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8 = VIII		80 = LXXX		88 = LXXXVIII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9 = IX		90 = XC		99 = XCIX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10 = X		100 = C		111 = CXI</a:t>
            </a:r>
            <a:endParaRPr lang="en-GB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740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623B3C8-CC87-E84F-AC3D-C2D15CF61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206" y="2779005"/>
            <a:ext cx="1037754" cy="1072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528DA7C-AEF2-0A45-B5A2-1422EABCE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029" y="3464805"/>
            <a:ext cx="1037754" cy="1072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776A06E-3B2A-0349-975B-E53225CB8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852" y="4124411"/>
            <a:ext cx="1037754" cy="10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0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623B3C8-CC87-E84F-AC3D-C2D15CF61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206" y="2779005"/>
            <a:ext cx="1037754" cy="1072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528DA7C-AEF2-0A45-B5A2-1422EABCE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029" y="3464805"/>
            <a:ext cx="1037754" cy="1072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776A06E-3B2A-0349-975B-E53225CB8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852" y="4124411"/>
            <a:ext cx="1037754" cy="107297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8FCC8F2A-A0B2-2F44-8705-A1F3620E18C3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Dyslexic" pitchFamily="2" charset="77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25500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D902B08-5154-C946-8E50-974B01C551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66" y="3334578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2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B0EF21-FA16-7E4C-B65C-4591E7AF6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66" y="3334578"/>
            <a:ext cx="2155234" cy="103481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Dyslexic" pitchFamily="2" charset="77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4207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8451</TotalTime>
  <Words>1516</Words>
  <Application>Microsoft Office PowerPoint</Application>
  <PresentationFormat>Custom</PresentationFormat>
  <Paragraphs>509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OpenDyslexicAlta</vt:lpstr>
      <vt:lpstr>Lato</vt:lpstr>
      <vt:lpstr>Lato Light</vt:lpstr>
      <vt:lpstr>Muli</vt:lpstr>
      <vt:lpstr>OpenDyslexic</vt:lpstr>
      <vt:lpstr>Wingdings</vt:lpstr>
      <vt:lpstr>Calibri</vt:lpstr>
      <vt:lpstr>Office Theme</vt:lpstr>
      <vt:lpstr>PowerPoint Presentation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PowerPoint Presentation</vt:lpstr>
      <vt:lpstr>PowerPoint Presentation</vt:lpstr>
      <vt:lpstr>To be able to explore Roman Numerals up to 100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273</cp:revision>
  <cp:lastPrinted>2019-06-17T16:19:05Z</cp:lastPrinted>
  <dcterms:created xsi:type="dcterms:W3CDTF">2018-08-06T08:16:18Z</dcterms:created>
  <dcterms:modified xsi:type="dcterms:W3CDTF">2021-01-06T09:49:40Z</dcterms:modified>
</cp:coreProperties>
</file>