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0" r:id="rId2"/>
    <p:sldId id="321" r:id="rId3"/>
    <p:sldId id="372" r:id="rId4"/>
    <p:sldId id="373" r:id="rId5"/>
    <p:sldId id="374" r:id="rId6"/>
    <p:sldId id="377" r:id="rId7"/>
    <p:sldId id="378" r:id="rId8"/>
    <p:sldId id="375" r:id="rId9"/>
    <p:sldId id="376" r:id="rId10"/>
    <p:sldId id="380" r:id="rId11"/>
    <p:sldId id="381" r:id="rId12"/>
    <p:sldId id="379" r:id="rId13"/>
    <p:sldId id="382" r:id="rId14"/>
    <p:sldId id="386" r:id="rId15"/>
    <p:sldId id="387" r:id="rId16"/>
    <p:sldId id="385" r:id="rId17"/>
    <p:sldId id="388" r:id="rId18"/>
    <p:sldId id="389" r:id="rId19"/>
    <p:sldId id="390" r:id="rId20"/>
    <p:sldId id="393" r:id="rId21"/>
    <p:sldId id="394" r:id="rId22"/>
    <p:sldId id="391" r:id="rId23"/>
    <p:sldId id="392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370" r:id="rId32"/>
    <p:sldId id="383" r:id="rId33"/>
    <p:sldId id="384" r:id="rId34"/>
  </p:sldIdLst>
  <p:sldSz cx="12192000" cy="6858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Lato" panose="020F0502020204030203" pitchFamily="34" charset="0"/>
      <p:regular r:id="rId38"/>
      <p:bold r:id="rId39"/>
    </p:embeddedFont>
    <p:embeddedFont>
      <p:font typeface="Lato Light" panose="020F0302020204030203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uli" panose="020B0604020202020204" charset="0"/>
      <p:regular r:id="rId45"/>
      <p:bold r:id="rId46"/>
      <p:italic r:id="rId47"/>
      <p:boldItalic r:id="rId48"/>
    </p:embeddedFont>
    <p:embeddedFont>
      <p:font typeface="OpenDyslexicAlta" panose="020B060402020202020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09CEE"/>
    <a:srgbClr val="3273DC"/>
    <a:srgbClr val="23D160"/>
    <a:srgbClr val="FFDD57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2121" autoAdjust="0"/>
  </p:normalViewPr>
  <p:slideViewPr>
    <p:cSldViewPr snapToGrid="0" snapToObjects="1">
      <p:cViewPr varScale="1">
        <p:scale>
          <a:sx n="56" d="100"/>
          <a:sy n="56" d="100"/>
        </p:scale>
        <p:origin x="-678" y="-9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99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42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2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0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0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31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6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8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62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42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197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73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91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43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01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29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1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76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91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8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5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2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8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9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4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22/09/2020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Year </a:t>
            </a:r>
            <a:r>
              <a:rPr lang="en-GB" dirty="0" smtClean="0"/>
              <a:t>4</a:t>
            </a:r>
          </a:p>
          <a:p>
            <a:r>
              <a:rPr lang="en-GB" dirty="0" smtClean="0"/>
              <a:t>Term </a:t>
            </a:r>
            <a:r>
              <a:rPr lang="en-GB" dirty="0"/>
              <a:t>4 - Block 3 - Converting </a:t>
            </a:r>
            <a:r>
              <a:rPr lang="en-GB" dirty="0" smtClean="0"/>
              <a:t>Units</a:t>
            </a:r>
          </a:p>
          <a:p>
            <a:r>
              <a:rPr lang="en-GB" dirty="0" smtClean="0"/>
              <a:t>Lesson </a:t>
            </a:r>
            <a:r>
              <a:rPr lang="en-GB" dirty="0"/>
              <a:t>1 - To be able to convert between g and kg and m and km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3 </a:t>
            </a:r>
            <a:r>
              <a:rPr lang="en-GB" dirty="0"/>
              <a:t>– Converting Units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g and kg.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kg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19.5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500 g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g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6,500 g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12,000 g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80519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g and kg.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kg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19.5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500 g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g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6,500 g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12,000 g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D97750F-AD70-704B-A0E9-73140335B7D6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7C883597-030F-6343-A296-1B63EEEE20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C308492E-A30F-C54C-89AD-8ACBD912B71A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6.5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E2D10C7B-DC4C-A24B-82F8-78D66EE7D175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0082253E-A472-D44A-8C34-5D8E184727A8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3B3FBC5-C8E2-1F41-AD08-F2125286028E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19,500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454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m and km.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km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250 m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m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7,500 m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18,000 m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</p:spTree>
    <p:extLst>
      <p:ext uri="{BB962C8B-B14F-4D97-AF65-F5344CB8AC3E}">
        <p14:creationId xmlns:p14="http://schemas.microsoft.com/office/powerpoint/2010/main" val="120868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m and km.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km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250 m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m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7,500 m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18,000 m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98413A1-CFF1-5A4A-B4E0-E3E4EB204745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¼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A05F4F41-9B8D-CC48-A2EA-AE1324993DFD}"/>
              </a:ext>
            </a:extLst>
          </p:cNvPr>
          <p:cNvSpPr/>
          <p:nvPr/>
        </p:nvSpPr>
        <p:spPr>
          <a:xfrm>
            <a:off x="2354898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5637DAA-975A-AD48-87E6-ADC7C88FD2AD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7.5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91BAEF12-F172-4245-8040-60F7DD2C76F1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F13D4641-CC84-1B45-88EC-A1D95E02B2FE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2C37D764-3DD7-5F4D-8A89-89C276787489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5" name="Rounded Rectangle 17">
            <a:extLst>
              <a:ext uri="{FF2B5EF4-FFF2-40B4-BE49-F238E27FC236}">
                <a16:creationId xmlns="" xmlns:a16="http://schemas.microsoft.com/office/drawing/2014/main" id="{9E54CF76-F352-4AFA-A29B-6CDD0E40659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F730186-E3B6-1B4A-9508-2AADD30B6C1F}"/>
              </a:ext>
            </a:extLst>
          </p:cNvPr>
          <p:cNvSpPr/>
          <p:nvPr/>
        </p:nvSpPr>
        <p:spPr>
          <a:xfrm>
            <a:off x="7442841" y="3215313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</p:spTree>
    <p:extLst>
      <p:ext uri="{BB962C8B-B14F-4D97-AF65-F5344CB8AC3E}">
        <p14:creationId xmlns:p14="http://schemas.microsoft.com/office/powerpoint/2010/main" val="2211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3" grpId="0" animBg="1"/>
      <p:bldP spid="3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</p:spTree>
    <p:extLst>
      <p:ext uri="{BB962C8B-B14F-4D97-AF65-F5344CB8AC3E}">
        <p14:creationId xmlns:p14="http://schemas.microsoft.com/office/powerpoint/2010/main" val="191731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4E731459-4C83-5747-AB19-CCE978B1DD4B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5025A014-5A62-3B43-982C-D0506F0FD0D6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A7C6FA7-A7B9-EA4E-8BD8-AF41323907D1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1CCADC7-0FD9-B34F-B587-BAA721A56E9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F56C35F-96EF-9840-8E5E-4637F2AFC7F7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11,500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3A8E61E-1137-F74F-8C11-29FC111A5A4E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31,400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3D15707-EB36-0A44-8818-0E220E677226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DA27EEC-FED8-D84E-BC18-C0227CA16C06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10,000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</p:spTree>
    <p:extLst>
      <p:ext uri="{BB962C8B-B14F-4D97-AF65-F5344CB8AC3E}">
        <p14:creationId xmlns:p14="http://schemas.microsoft.com/office/powerpoint/2010/main" val="38815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</p:spTree>
    <p:extLst>
      <p:ext uri="{BB962C8B-B14F-4D97-AF65-F5344CB8AC3E}">
        <p14:creationId xmlns:p14="http://schemas.microsoft.com/office/powerpoint/2010/main" val="290357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1A225D30-AB79-FE43-802D-4E0BF843C466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266AA60-08B5-E841-B808-028E1F6AD01B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4EB9224-82B4-3B45-A9BB-671DAD5AF988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95051F9D-5E8E-554F-8F89-8E14D065C58D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23.5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01F2E4C-D963-7147-B5D7-8787916EA38F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14,500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A6D99BB-3BBD-3649-9218-0581CAFE4F42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62,300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80C9D22-3044-5649-B836-2B8A06E5F984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D9C8FDDD-C724-644B-AB78-914156390B26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100,000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</p:spTree>
    <p:extLst>
      <p:ext uri="{BB962C8B-B14F-4D97-AF65-F5344CB8AC3E}">
        <p14:creationId xmlns:p14="http://schemas.microsoft.com/office/powerpoint/2010/main" val="38724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F6770FC0-41FA-C845-A9C4-FDF42A32D6B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F6770FC0-41FA-C845-A9C4-FDF42A32D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3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9F789FEC-04B5-7144-B38B-EC84D9BE99C2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F789FEC-04B5-7144-B38B-EC84D9BE9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4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BF6FCB93-4AED-A842-BD6C-B09967E937FD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F6FCB93-4AED-A842-BD6C-B09967E93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5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D8E75F41-2447-5E44-8259-40A7B42A6E66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8E75F41-2447-5E44-8259-40A7B42A6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6"/>
                <a:stretch>
                  <a:fillRect l="-1449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E0B4E420-888B-0940-9C4D-38E528FE181F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B4E420-888B-0940-9C4D-38E528FE1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7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5D450C35-43E1-1744-8F07-5DE20A9A3661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D450C35-43E1-1744-8F07-5DE20A9A3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8"/>
                <a:stretch>
                  <a:fillRect l="-1449"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3172E198-F7EC-B149-85BC-562C51CB295F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172E198-F7EC-B149-85BC-562C51CB2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9"/>
                <a:stretch>
                  <a:fillRect l="-1812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63CDF55-6185-734E-A2C9-A3ADC3C42966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63CDF55-6185-734E-A2C9-A3ADC3C42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B269AE0B-B2B3-694E-8211-402EDA58ECB3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269AE0B-B2B3-694E-8211-402EDA58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11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12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F6770FC0-41FA-C845-A9C4-FDF42A32D6B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F6770FC0-41FA-C845-A9C4-FDF42A32D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3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9F789FEC-04B5-7144-B38B-EC84D9BE99C2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F789FEC-04B5-7144-B38B-EC84D9BE9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4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BF6FCB93-4AED-A842-BD6C-B09967E937FD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F6FCB93-4AED-A842-BD6C-B09967E93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5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D8E75F41-2447-5E44-8259-40A7B42A6E66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8E75F41-2447-5E44-8259-40A7B42A6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6"/>
                <a:stretch>
                  <a:fillRect l="-1449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E0B4E420-888B-0940-9C4D-38E528FE181F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B4E420-888B-0940-9C4D-38E528FE1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7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5D450C35-43E1-1744-8F07-5DE20A9A3661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D450C35-43E1-1744-8F07-5DE20A9A3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8"/>
                <a:stretch>
                  <a:fillRect l="-1449"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3172E198-F7EC-B149-85BC-562C51CB295F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172E198-F7EC-B149-85BC-562C51CB2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9"/>
                <a:stretch>
                  <a:fillRect l="-1812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63CDF55-6185-734E-A2C9-A3ADC3C42966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63CDF55-6185-734E-A2C9-A3ADC3C42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B269AE0B-B2B3-694E-8211-402EDA58ECB3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269AE0B-B2B3-694E-8211-402EDA58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11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017C04E7-7BBF-A64D-A6D2-EC657330963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17C04E7-7BBF-A64D-A6D2-EC6573309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12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280AD037-6ED8-4E49-A89B-FF7A0F332D0A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250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80AD037-6ED8-4E49-A89B-FF7A0F332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13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B78A9E3E-F286-7047-BC23-5EBD4B327ABB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750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78A9E3E-F286-7047-BC23-5EBD4B327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14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CC8E96A1-BCA5-DB4C-A24E-767419F689B8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CC8E96A1-BCA5-DB4C-A24E-767419F68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15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="" xmlns:a16="http://schemas.microsoft.com/office/drawing/2014/main" id="{927C836B-4B8B-1847-BA5A-7B5BD0E66957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200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27C836B-4B8B-1847-BA5A-7B5BD0E66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16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="" xmlns:a16="http://schemas.microsoft.com/office/drawing/2014/main" id="{637E8F11-6DE9-0A46-9C96-362E226B28F4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700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637E8F11-6DE9-0A46-9C96-362E226B2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17"/>
                <a:stretch>
                  <a:fillRect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="" xmlns:a16="http://schemas.microsoft.com/office/drawing/2014/main" id="{29BDB815-3F1C-5C48-AA07-CA6D81AC4B17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9BDB815-3F1C-5C48-AA07-CA6D81AC4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18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="" xmlns:a16="http://schemas.microsoft.com/office/drawing/2014/main" id="{1A17228F-5B20-C54B-B4EE-D70EC3D6BA41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950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1A17228F-5B20-C54B-B4EE-D70EC3D6B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9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="" xmlns:a16="http://schemas.microsoft.com/office/drawing/2014/main" id="{7DEC17DA-8CDA-B14D-90BB-15D056F6C2C9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DEC17DA-8CDA-B14D-90BB-15D056F6C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2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7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place value, multiplication and division knowledge when converting between g and kg and m and km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place value, multiplication and division knowledge when converting between g and kg and m and km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67" y="6298060"/>
            <a:ext cx="11921807" cy="365125"/>
          </a:xfrm>
        </p:spPr>
        <p:txBody>
          <a:bodyPr/>
          <a:lstStyle/>
          <a:p>
            <a:pPr algn="ctr"/>
            <a:r>
              <a:rPr lang="en-GB" sz="1400" dirty="0"/>
              <a:t>Year </a:t>
            </a:r>
            <a:r>
              <a:rPr lang="en-GB" sz="1400" dirty="0" smtClean="0"/>
              <a:t>4 – Term </a:t>
            </a:r>
            <a:r>
              <a:rPr lang="en-GB" sz="1400" dirty="0"/>
              <a:t>4 </a:t>
            </a:r>
            <a:r>
              <a:rPr lang="en-GB" sz="1400" dirty="0" smtClean="0"/>
              <a:t>– Block 3 - Converting </a:t>
            </a:r>
            <a:r>
              <a:rPr lang="en-GB" sz="1400" dirty="0"/>
              <a:t>Units - Lesson 1 - To be able to convert between g and kg and m and km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2.7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5,000 m + 2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+ 798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2,700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4.5 km + 1,500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897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2.7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5,000 m + 2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+ 798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2,700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4.5 km + 1,500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897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FEA3A4B-C7D0-654A-B9B4-B12963E344D7}"/>
              </a:ext>
            </a:extLst>
          </p:cNvPr>
          <p:cNvSpPr/>
          <p:nvPr/>
        </p:nvSpPr>
        <p:spPr>
          <a:xfrm>
            <a:off x="5798061" y="2886283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E0101FE-9FCD-9046-9317-D0BCB6FA6816}"/>
              </a:ext>
            </a:extLst>
          </p:cNvPr>
          <p:cNvSpPr/>
          <p:nvPr/>
        </p:nvSpPr>
        <p:spPr>
          <a:xfrm>
            <a:off x="5790542" y="3817831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825F58D-3A1D-E542-B611-6F64A4824E36}"/>
              </a:ext>
            </a:extLst>
          </p:cNvPr>
          <p:cNvSpPr/>
          <p:nvPr/>
        </p:nvSpPr>
        <p:spPr>
          <a:xfrm>
            <a:off x="5778444" y="4747509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DD60CB-D606-A14B-9E18-8F5D4D75B0C4}"/>
              </a:ext>
            </a:extLst>
          </p:cNvPr>
          <p:cNvSpPr/>
          <p:nvPr/>
        </p:nvSpPr>
        <p:spPr>
          <a:xfrm>
            <a:off x="5801231" y="5664740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33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0.25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3.9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6,000 m + 3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+ 985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4,200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5.5 km + 3,500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958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0.25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3.9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6,000 m + 3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+ 985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4,200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5.5 km + 3,500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958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FEA3A4B-C7D0-654A-B9B4-B12963E344D7}"/>
              </a:ext>
            </a:extLst>
          </p:cNvPr>
          <p:cNvSpPr/>
          <p:nvPr/>
        </p:nvSpPr>
        <p:spPr>
          <a:xfrm>
            <a:off x="5798061" y="2886283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E0101FE-9FCD-9046-9317-D0BCB6FA6816}"/>
              </a:ext>
            </a:extLst>
          </p:cNvPr>
          <p:cNvSpPr/>
          <p:nvPr/>
        </p:nvSpPr>
        <p:spPr>
          <a:xfrm>
            <a:off x="5790542" y="3817831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825F58D-3A1D-E542-B611-6F64A4824E36}"/>
              </a:ext>
            </a:extLst>
          </p:cNvPr>
          <p:cNvSpPr/>
          <p:nvPr/>
        </p:nvSpPr>
        <p:spPr>
          <a:xfrm>
            <a:off x="5778444" y="4747509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DD60CB-D606-A14B-9E18-8F5D4D75B0C4}"/>
              </a:ext>
            </a:extLst>
          </p:cNvPr>
          <p:cNvSpPr/>
          <p:nvPr/>
        </p:nvSpPr>
        <p:spPr>
          <a:xfrm>
            <a:off x="5801231" y="5664740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29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/>
              <a:t>Give your answer as a km measurement.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/>
              <a:t>Give your answer as a kg measurement.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43381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would have run </a:t>
            </a:r>
            <a:r>
              <a:rPr lang="en-GB" sz="2200" b="1" u="sng" dirty="0">
                <a:solidFill>
                  <a:srgbClr val="FF3860"/>
                </a:solidFill>
              </a:rPr>
              <a:t>3.2 km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/>
              <a:t>Give your answer as a kg measurement.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865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would have run </a:t>
            </a:r>
            <a:r>
              <a:rPr lang="en-GB" sz="2200" b="1" u="sng" dirty="0">
                <a:solidFill>
                  <a:srgbClr val="FF3860"/>
                </a:solidFill>
              </a:rPr>
              <a:t>3.2 km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Eight sacks of potatoes have a mass of </a:t>
            </a:r>
            <a:r>
              <a:rPr lang="en-GB" sz="2200" b="1" u="sng" dirty="0">
                <a:solidFill>
                  <a:srgbClr val="FF3860"/>
                </a:solidFill>
              </a:rPr>
              <a:t>5.6 kg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38867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7: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buys 4.7 kg of coffee and 1,750 g of sugar.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pays with a $20 note.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change does she receive?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4" name="Picture 3" descr="A picture containing shirt, clock&#10;&#10;Description automatically generated">
            <a:extLst>
              <a:ext uri="{FF2B5EF4-FFF2-40B4-BE49-F238E27FC236}">
                <a16:creationId xmlns="" xmlns:a16="http://schemas.microsoft.com/office/drawing/2014/main" id="{D25DA671-076E-324A-A506-0D762792CA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736" y="1267320"/>
            <a:ext cx="2733974" cy="2733974"/>
          </a:xfrm>
          <a:prstGeom prst="rect">
            <a:avLst/>
          </a:prstGeom>
        </p:spPr>
      </p:pic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84B30644-72DE-3C41-9D5C-578FCBF99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956" y="1225896"/>
            <a:ext cx="2733973" cy="273397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36D613E-4903-7447-B7B8-207B557D6DD6}"/>
              </a:ext>
            </a:extLst>
          </p:cNvPr>
          <p:cNvSpPr/>
          <p:nvPr/>
        </p:nvSpPr>
        <p:spPr>
          <a:xfrm rot="932278">
            <a:off x="6946769" y="3734123"/>
            <a:ext cx="2349026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34 c per 100 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4AAF709-46F4-E240-8F7F-8C4DAD92FFDA}"/>
              </a:ext>
            </a:extLst>
          </p:cNvPr>
          <p:cNvSpPr/>
          <p:nvPr/>
        </p:nvSpPr>
        <p:spPr>
          <a:xfrm rot="20896307">
            <a:off x="9679473" y="3831469"/>
            <a:ext cx="20977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$1.36 per kg</a:t>
            </a:r>
          </a:p>
        </p:txBody>
      </p:sp>
    </p:spTree>
    <p:extLst>
      <p:ext uri="{BB962C8B-B14F-4D97-AF65-F5344CB8AC3E}">
        <p14:creationId xmlns:p14="http://schemas.microsoft.com/office/powerpoint/2010/main" val="2965665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7: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buys 4.7 kg of coffee and 1,750 g of sugar.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pays with a $20 note.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She will receive </a:t>
            </a:r>
            <a:r>
              <a:rPr lang="en-GB" sz="2200" b="1" u="sng" dirty="0">
                <a:solidFill>
                  <a:srgbClr val="FF3860"/>
                </a:solidFill>
              </a:rPr>
              <a:t>$1.64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change.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47 x 34 c = 1,598 c = $15.98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1.75 x $1.36 = $2.38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$15.98 + $2.38 = $18.36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$20.00 – $18.36 = $1.64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 descr="A picture containing shirt, clock&#10;&#10;Description automatically generated">
            <a:extLst>
              <a:ext uri="{FF2B5EF4-FFF2-40B4-BE49-F238E27FC236}">
                <a16:creationId xmlns="" xmlns:a16="http://schemas.microsoft.com/office/drawing/2014/main" id="{D25DA671-076E-324A-A506-0D762792CA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736" y="1267320"/>
            <a:ext cx="2733974" cy="2733974"/>
          </a:xfrm>
          <a:prstGeom prst="rect">
            <a:avLst/>
          </a:prstGeom>
        </p:spPr>
      </p:pic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84B30644-72DE-3C41-9D5C-578FCBF99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956" y="1225896"/>
            <a:ext cx="2733973" cy="27339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579809C-650A-B34B-8E67-873355AF3576}"/>
              </a:ext>
            </a:extLst>
          </p:cNvPr>
          <p:cNvSpPr/>
          <p:nvPr/>
        </p:nvSpPr>
        <p:spPr>
          <a:xfrm rot="932278">
            <a:off x="6946769" y="3734123"/>
            <a:ext cx="2349026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34 c per 100 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D39ABC1-15BA-8A4C-A22E-F7E5942A2CD2}"/>
              </a:ext>
            </a:extLst>
          </p:cNvPr>
          <p:cNvSpPr/>
          <p:nvPr/>
        </p:nvSpPr>
        <p:spPr>
          <a:xfrm rot="20896307">
            <a:off x="9679473" y="3831469"/>
            <a:ext cx="20977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$1.36 per kg</a:t>
            </a:r>
          </a:p>
        </p:txBody>
      </p:sp>
    </p:spTree>
    <p:extLst>
      <p:ext uri="{BB962C8B-B14F-4D97-AF65-F5344CB8AC3E}">
        <p14:creationId xmlns:p14="http://schemas.microsoft.com/office/powerpoint/2010/main" val="328296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8: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manages to weigh out and bag up the first 200 g bag of coffee beans in 28 seconds.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she continues to bag up the beans at the same rate, how long will it take her to weight out and bag up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answer, giving your answer as a measurement in minutes and seconds. </a:t>
            </a:r>
          </a:p>
        </p:txBody>
      </p:sp>
    </p:spTree>
    <p:extLst>
      <p:ext uri="{BB962C8B-B14F-4D97-AF65-F5344CB8AC3E}">
        <p14:creationId xmlns:p14="http://schemas.microsoft.com/office/powerpoint/2010/main" val="203869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71449"/>
              </p:ext>
            </p:extLst>
          </p:nvPr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4860"/>
              </p:ext>
            </p:extLst>
          </p:nvPr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="" xmlns:a16="http://schemas.microsoft.com/office/drawing/2014/main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="" xmlns:a16="http://schemas.microsoft.com/office/drawing/2014/main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8: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manages to weigh out and bag up the first 200 g bag of coffee beans in 28 seconds.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she continues to bag up the beans at the same rate, how long will it take her to weight out and bag up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It will take Yasmin </a:t>
            </a:r>
            <a:r>
              <a:rPr lang="en-GB" sz="2200" b="1" u="sng" dirty="0">
                <a:solidFill>
                  <a:srgbClr val="FF3860"/>
                </a:solidFill>
              </a:rPr>
              <a:t>11 minutes and 40 seconds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to bag up all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 kg = 140 seconds as 5 x 200 g = 1,000g and 28 seconds x 5 = 140 seconds.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5 kg will take 700 seconds (or 11 minutes and 40 seconds), as 140 x 5 = 700. </a:t>
            </a:r>
          </a:p>
        </p:txBody>
      </p:sp>
    </p:spTree>
    <p:extLst>
      <p:ext uri="{BB962C8B-B14F-4D97-AF65-F5344CB8AC3E}">
        <p14:creationId xmlns:p14="http://schemas.microsoft.com/office/powerpoint/2010/main" val="261925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8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way to convert between 6 kg and equivalent grams is to use a bar model.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1851" cy="4899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Although it is a good way to convert between kg and g, using a bar model is not the only way, you could use a double number line or place value knowledge and multiplication / division too in the abstract form (even a place value, counters or </a:t>
            </a:r>
            <a:r>
              <a:rPr lang="en-GB" sz="2200" dirty="0" err="1">
                <a:solidFill>
                  <a:srgbClr val="FF3860"/>
                </a:solidFill>
              </a:rPr>
              <a:t>Gattegno</a:t>
            </a:r>
            <a:r>
              <a:rPr lang="en-GB" sz="2200" dirty="0">
                <a:solidFill>
                  <a:srgbClr val="FF3860"/>
                </a:solidFill>
              </a:rPr>
              <a:t> chart could be used).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way to convert between 6 kg and equivalent grams is to use a bar model.</a:t>
            </a:r>
          </a:p>
        </p:txBody>
      </p:sp>
    </p:spTree>
    <p:extLst>
      <p:ext uri="{BB962C8B-B14F-4D97-AF65-F5344CB8AC3E}">
        <p14:creationId xmlns:p14="http://schemas.microsoft.com/office/powerpoint/2010/main" val="1499463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place value, multiplication and division knowledge when converting between g and kg and m and km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place value, multiplication and division knowledge when converting between g and kg and m and km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68" y="6298060"/>
            <a:ext cx="11921065" cy="365125"/>
          </a:xfrm>
        </p:spPr>
        <p:txBody>
          <a:bodyPr/>
          <a:lstStyle/>
          <a:p>
            <a:pPr algn="ctr"/>
            <a:r>
              <a:rPr lang="en-GB" sz="1400" dirty="0"/>
              <a:t>Year </a:t>
            </a:r>
            <a:r>
              <a:rPr lang="en-GB" sz="1400" dirty="0" smtClean="0"/>
              <a:t>4 </a:t>
            </a:r>
            <a:r>
              <a:rPr lang="en-GB" sz="1400" dirty="0"/>
              <a:t>- </a:t>
            </a:r>
            <a:r>
              <a:rPr lang="en-GB" sz="1400" dirty="0" smtClean="0"/>
              <a:t>Term </a:t>
            </a:r>
            <a:r>
              <a:rPr lang="en-GB" sz="1400" dirty="0"/>
              <a:t>4 </a:t>
            </a:r>
            <a:r>
              <a:rPr lang="en-GB" sz="1400" dirty="0" smtClean="0"/>
              <a:t>– Block 3 - Converting </a:t>
            </a:r>
            <a:r>
              <a:rPr lang="en-GB" sz="1400" dirty="0"/>
              <a:t>Units - Lesson 1 - To be able to convert between g and kg and m and km</a:t>
            </a:r>
          </a:p>
        </p:txBody>
      </p:sp>
    </p:spTree>
    <p:extLst>
      <p:ext uri="{BB962C8B-B14F-4D97-AF65-F5344CB8AC3E}">
        <p14:creationId xmlns:p14="http://schemas.microsoft.com/office/powerpoint/2010/main" val="257078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51208"/>
              </p:ext>
            </p:extLst>
          </p:nvPr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71817"/>
              </p:ext>
            </p:extLst>
          </p:nvPr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="" xmlns:a16="http://schemas.microsoft.com/office/drawing/2014/main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="" xmlns:a16="http://schemas.microsoft.com/office/drawing/2014/main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92D706-512E-B249-A83A-2E54D6D29A94}"/>
              </a:ext>
            </a:extLst>
          </p:cNvPr>
          <p:cNvSpPr/>
          <p:nvPr/>
        </p:nvSpPr>
        <p:spPr>
          <a:xfrm>
            <a:off x="2886226" y="4320747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F9FDA3C-F687-444A-BAC8-EB58C9226BAA}"/>
              </a:ext>
            </a:extLst>
          </p:cNvPr>
          <p:cNvSpPr/>
          <p:nvPr/>
        </p:nvSpPr>
        <p:spPr>
          <a:xfrm>
            <a:off x="8338842" y="4320746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km</a:t>
            </a:r>
          </a:p>
        </p:txBody>
      </p:sp>
    </p:spTree>
    <p:extLst>
      <p:ext uri="{BB962C8B-B14F-4D97-AF65-F5344CB8AC3E}">
        <p14:creationId xmlns:p14="http://schemas.microsoft.com/office/powerpoint/2010/main" val="230605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bar models show four lots of 1,000 smaller units being converted to four kilo units, making totals of four kilo units each. One is g and kg; the other is m and km.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/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="" xmlns:a16="http://schemas.microsoft.com/office/drawing/2014/main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="" xmlns:a16="http://schemas.microsoft.com/office/drawing/2014/main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92D706-512E-B249-A83A-2E54D6D29A94}"/>
              </a:ext>
            </a:extLst>
          </p:cNvPr>
          <p:cNvSpPr/>
          <p:nvPr/>
        </p:nvSpPr>
        <p:spPr>
          <a:xfrm>
            <a:off x="2886226" y="4320747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F9FDA3C-F687-444A-BAC8-EB58C9226BAA}"/>
              </a:ext>
            </a:extLst>
          </p:cNvPr>
          <p:cNvSpPr/>
          <p:nvPr/>
        </p:nvSpPr>
        <p:spPr>
          <a:xfrm>
            <a:off x="8338842" y="4320746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km</a:t>
            </a:r>
          </a:p>
        </p:txBody>
      </p:sp>
    </p:spTree>
    <p:extLst>
      <p:ext uri="{BB962C8B-B14F-4D97-AF65-F5344CB8AC3E}">
        <p14:creationId xmlns:p14="http://schemas.microsoft.com/office/powerpoint/2010/main" val="127213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67301"/>
              </p:ext>
            </p:extLst>
          </p:nvPr>
        </p:nvGraphicFramePr>
        <p:xfrm>
          <a:off x="838199" y="3069114"/>
          <a:ext cx="25082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61959"/>
              </p:ext>
            </p:extLst>
          </p:nvPr>
        </p:nvGraphicFramePr>
        <p:xfrm>
          <a:off x="5356085" y="3069114"/>
          <a:ext cx="365813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03F080E-91ED-BF47-A0DA-AE9F8652E8C8}"/>
              </a:ext>
            </a:extLst>
          </p:cNvPr>
          <p:cNvSpPr/>
          <p:nvPr/>
        </p:nvSpPr>
        <p:spPr>
          <a:xfrm>
            <a:off x="5254376" y="400209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09299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96884"/>
              </p:ext>
            </p:extLst>
          </p:nvPr>
        </p:nvGraphicFramePr>
        <p:xfrm>
          <a:off x="838199" y="3069114"/>
          <a:ext cx="25082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06174"/>
              </p:ext>
            </p:extLst>
          </p:nvPr>
        </p:nvGraphicFramePr>
        <p:xfrm>
          <a:off x="5356085" y="3069114"/>
          <a:ext cx="365813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03F080E-91ED-BF47-A0DA-AE9F8652E8C8}"/>
              </a:ext>
            </a:extLst>
          </p:cNvPr>
          <p:cNvSpPr/>
          <p:nvPr/>
        </p:nvSpPr>
        <p:spPr>
          <a:xfrm>
            <a:off x="5254376" y="400209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A78D15C-87AF-7044-9DB8-5793C7D2BB02}"/>
              </a:ext>
            </a:extLst>
          </p:cNvPr>
          <p:cNvSpPr/>
          <p:nvPr/>
        </p:nvSpPr>
        <p:spPr>
          <a:xfrm>
            <a:off x="739023" y="400050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ABC69D1C-8766-7C48-ACC2-FD046D5416DF}"/>
              </a:ext>
            </a:extLst>
          </p:cNvPr>
          <p:cNvSpPr/>
          <p:nvPr/>
        </p:nvSpPr>
        <p:spPr>
          <a:xfrm>
            <a:off x="5254376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14621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77881"/>
              </p:ext>
            </p:extLst>
          </p:nvPr>
        </p:nvGraphicFramePr>
        <p:xfrm>
          <a:off x="838199" y="3069114"/>
          <a:ext cx="37623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95690"/>
              </p:ext>
            </p:extLst>
          </p:nvPr>
        </p:nvGraphicFramePr>
        <p:xfrm>
          <a:off x="5356085" y="3069114"/>
          <a:ext cx="60968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32144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03F080E-91ED-BF47-A0DA-AE9F8652E8C8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19740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73693"/>
              </p:ext>
            </p:extLst>
          </p:nvPr>
        </p:nvGraphicFramePr>
        <p:xfrm>
          <a:off x="838199" y="3069114"/>
          <a:ext cx="37623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E1D80FB-1FB6-5845-A66E-8DC9AB22443D}"/>
              </a:ext>
            </a:extLst>
          </p:cNvPr>
          <p:cNvGraphicFramePr>
            <a:graphicFrameLocks noGrp="1"/>
          </p:cNvGraphicFramePr>
          <p:nvPr/>
        </p:nvGraphicFramePr>
        <p:xfrm>
          <a:off x="5356085" y="3069114"/>
          <a:ext cx="60968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="" xmlns:a16="http://schemas.microsoft.com/office/drawing/2014/main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1102404909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4229007168"/>
                    </a:ext>
                  </a:extLst>
                </a:gridCol>
                <a:gridCol w="1219378">
                  <a:extLst>
                    <a:ext uri="{9D8B030D-6E8A-4147-A177-3AD203B41FA5}">
                      <a16:colId xmlns="" xmlns:a16="http://schemas.microsoft.com/office/drawing/2014/main" val="32144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CC60AE-5395-2B41-B544-FF0B2395C9B0}"/>
              </a:ext>
            </a:extLst>
          </p:cNvPr>
          <p:cNvSpPr txBox="1"/>
          <p:nvPr/>
        </p:nvSpPr>
        <p:spPr>
          <a:xfrm>
            <a:off x="12471400" y="-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03F080E-91ED-BF47-A0DA-AE9F8652E8C8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398DF1A-B7DB-F24B-BF2E-1B211D0537E6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ED17ECA-0283-324D-AC5E-6296AF79AC95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532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14049</TotalTime>
  <Words>2595</Words>
  <Application>Microsoft Office PowerPoint</Application>
  <PresentationFormat>Custom</PresentationFormat>
  <Paragraphs>613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Wingdings</vt:lpstr>
      <vt:lpstr>Cambria Math</vt:lpstr>
      <vt:lpstr>Lato</vt:lpstr>
      <vt:lpstr>Lato Light</vt:lpstr>
      <vt:lpstr>Calibri</vt:lpstr>
      <vt:lpstr>Muli</vt:lpstr>
      <vt:lpstr>OpenDyslexicAlta</vt:lpstr>
      <vt:lpstr>Office Theme</vt:lpstr>
      <vt:lpstr>PowerPoint Presentation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689</cp:revision>
  <cp:lastPrinted>2019-06-17T16:19:05Z</cp:lastPrinted>
  <dcterms:created xsi:type="dcterms:W3CDTF">2018-08-06T08:16:18Z</dcterms:created>
  <dcterms:modified xsi:type="dcterms:W3CDTF">2020-09-22T10:23:05Z</dcterms:modified>
</cp:coreProperties>
</file>