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20" r:id="rId2"/>
    <p:sldId id="321" r:id="rId3"/>
    <p:sldId id="372" r:id="rId4"/>
    <p:sldId id="373" r:id="rId5"/>
    <p:sldId id="376" r:id="rId6"/>
    <p:sldId id="377" r:id="rId7"/>
    <p:sldId id="374" r:id="rId8"/>
    <p:sldId id="375" r:id="rId9"/>
    <p:sldId id="380" r:id="rId10"/>
    <p:sldId id="381" r:id="rId11"/>
    <p:sldId id="382" r:id="rId12"/>
    <p:sldId id="383" r:id="rId13"/>
    <p:sldId id="378" r:id="rId14"/>
    <p:sldId id="379" r:id="rId15"/>
    <p:sldId id="392" r:id="rId16"/>
    <p:sldId id="393" r:id="rId17"/>
    <p:sldId id="390" r:id="rId18"/>
    <p:sldId id="391" r:id="rId19"/>
    <p:sldId id="384" r:id="rId20"/>
    <p:sldId id="385" r:id="rId21"/>
    <p:sldId id="388" r:id="rId22"/>
    <p:sldId id="389" r:id="rId23"/>
    <p:sldId id="386" r:id="rId24"/>
    <p:sldId id="387" r:id="rId25"/>
    <p:sldId id="395" r:id="rId26"/>
    <p:sldId id="394" r:id="rId27"/>
    <p:sldId id="435" r:id="rId28"/>
    <p:sldId id="436" r:id="rId29"/>
    <p:sldId id="396" r:id="rId30"/>
    <p:sldId id="422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11" r:id="rId42"/>
    <p:sldId id="423" r:id="rId43"/>
    <p:sldId id="438" r:id="rId44"/>
    <p:sldId id="439" r:id="rId45"/>
    <p:sldId id="442" r:id="rId46"/>
    <p:sldId id="441" r:id="rId47"/>
    <p:sldId id="437" r:id="rId48"/>
    <p:sldId id="440" r:id="rId49"/>
    <p:sldId id="443" r:id="rId50"/>
    <p:sldId id="444" r:id="rId51"/>
    <p:sldId id="445" r:id="rId52"/>
    <p:sldId id="446" r:id="rId53"/>
    <p:sldId id="447" r:id="rId54"/>
    <p:sldId id="370" r:id="rId55"/>
    <p:sldId id="434" r:id="rId56"/>
    <p:sldId id="448" r:id="rId57"/>
  </p:sldIdLst>
  <p:sldSz cx="12192000" cy="6858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Lato" panose="020B0604020202020204" charset="0"/>
      <p:regular r:id="rId64"/>
      <p:bold r:id="rId65"/>
    </p:embeddedFont>
    <p:embeddedFont>
      <p:font typeface="Lato Light" panose="020F0302020204030203" charset="0"/>
      <p:regular r:id="rId66"/>
    </p:embeddedFont>
    <p:embeddedFont>
      <p:font typeface="Muli" panose="020B0604020202020204" charset="0"/>
      <p:regular r:id="rId67"/>
      <p:bold r:id="rId68"/>
      <p:italic r:id="rId69"/>
      <p:boldItalic r:id="rId70"/>
    </p:embeddedFont>
    <p:embeddedFont>
      <p:font typeface="OpenDyslexic" panose="020B0604020202020204" charset="0"/>
      <p:regular r:id="rId71"/>
      <p:bold r:id="rId72"/>
      <p:italic r:id="rId73"/>
      <p:boldItalic r:id="rId74"/>
    </p:embeddedFont>
    <p:embeddedFont>
      <p:font typeface="OpenDyslexicAlta" panose="020B0604020202020204" charset="0"/>
      <p:regular r:id="rId75"/>
      <p:bold r:id="rId76"/>
      <p:italic r:id="rId77"/>
      <p:boldItalic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09CEE"/>
    <a:srgbClr val="3273DC"/>
    <a:srgbClr val="23D160"/>
    <a:srgbClr val="FFDD57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82" autoAdjust="0"/>
    <p:restoredTop sz="82121" autoAdjust="0"/>
  </p:normalViewPr>
  <p:slideViewPr>
    <p:cSldViewPr snapToGrid="0" snapToObjects="1">
      <p:cViewPr varScale="1">
        <p:scale>
          <a:sx n="59" d="100"/>
          <a:sy n="59" d="100"/>
        </p:scale>
        <p:origin x="144" y="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32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0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1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11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49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2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70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3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141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7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49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9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97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52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Extension</a:t>
            </a:r>
            <a:r>
              <a:rPr lang="en-US" dirty="0"/>
              <a:t>: Ask children to plot another point that does belong and another point that doesn’t belong.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32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596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21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15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1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63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38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3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71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97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65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536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80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21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4687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265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236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295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00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15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619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771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50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0031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8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343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244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313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239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599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6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4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5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0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32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32.tif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208656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Year 4 </a:t>
            </a:r>
          </a:p>
          <a:p>
            <a:r>
              <a:rPr lang="en-GB" dirty="0"/>
              <a:t>Term 4 - Block 2 - Position and Direction - Lesson 1 </a:t>
            </a:r>
          </a:p>
          <a:p>
            <a:r>
              <a:rPr lang="en-GB" dirty="0"/>
              <a:t>To be able to read and plot coordinates in the first quadrant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2 – Position 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15631" y="342900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795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6546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854260" y="5850235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901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942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504378" y="376885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638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703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103174" y="3125597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666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7545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168570" y="436977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617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9508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4 - Term 4 - Block 2 - Position and Direction - Lesson 1 - To be able to read and plot coordinates in the first quadrant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78603" y="4050464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5280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0865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4650260" y="585023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315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8259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7698260" y="282066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5356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363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Which plotted point doesn’t belong?</a:t>
            </a:r>
          </a:p>
          <a:p>
            <a:r>
              <a:rPr lang="en-GB" sz="2000" dirty="0">
                <a:latin typeface="OpenDyslexicAlta" pitchFamily="2" charset="77"/>
              </a:rPr>
              <a:t>Explain your answer. </a:t>
            </a:r>
            <a:endParaRPr lang="en-US" sz="2000" dirty="0"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015834-933C-6E45-84E8-C215AFC1B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632EB1E-F4FE-6943-B005-1D7AEECFE977}"/>
              </a:ext>
            </a:extLst>
          </p:cNvPr>
          <p:cNvSpPr/>
          <p:nvPr/>
        </p:nvSpPr>
        <p:spPr>
          <a:xfrm>
            <a:off x="2120172" y="462307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B89445-62DA-AD47-9BFE-E718139E6343}"/>
              </a:ext>
            </a:extLst>
          </p:cNvPr>
          <p:cNvSpPr/>
          <p:nvPr/>
        </p:nvSpPr>
        <p:spPr>
          <a:xfrm>
            <a:off x="1609501" y="396472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75095B-31A9-3841-8A0A-1134291696CF}"/>
              </a:ext>
            </a:extLst>
          </p:cNvPr>
          <p:cNvSpPr/>
          <p:nvPr/>
        </p:nvSpPr>
        <p:spPr>
          <a:xfrm>
            <a:off x="2840229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4B7FF3-61A7-F149-A4CD-897C5365D6CB}"/>
              </a:ext>
            </a:extLst>
          </p:cNvPr>
          <p:cNvSpPr/>
          <p:nvPr/>
        </p:nvSpPr>
        <p:spPr>
          <a:xfrm>
            <a:off x="4027252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CF95B0-7D4E-3A43-A654-F3EA123D6499}"/>
              </a:ext>
            </a:extLst>
          </p:cNvPr>
          <p:cNvSpPr/>
          <p:nvPr/>
        </p:nvSpPr>
        <p:spPr>
          <a:xfrm>
            <a:off x="2834259" y="55042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33E1AE7-D9C2-B54F-A9EC-B46B26DC6A0C}"/>
              </a:ext>
            </a:extLst>
          </p:cNvPr>
          <p:cNvSpPr/>
          <p:nvPr/>
        </p:nvSpPr>
        <p:spPr>
          <a:xfrm>
            <a:off x="4027252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6117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2120172" y="462307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2359724" y="4392241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471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Point E doesn’t belong as it is the only point that has a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coordinate that is an even number. </a:t>
            </a:r>
          </a:p>
          <a:p>
            <a:pPr algn="just"/>
            <a:endParaRPr lang="en-GB" sz="2000" dirty="0">
              <a:solidFill>
                <a:srgbClr val="FF3860"/>
              </a:solidFill>
              <a:latin typeface="OpenDyslexicAlta" pitchFamily="2" charset="77"/>
            </a:endParaRPr>
          </a:p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All the other plotted points have odd numbers for both their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values. 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1C1F7E-9683-8544-9F73-7CFE067ABDAF}"/>
              </a:ext>
            </a:extLst>
          </p:cNvPr>
          <p:cNvSpPr/>
          <p:nvPr/>
        </p:nvSpPr>
        <p:spPr>
          <a:xfrm>
            <a:off x="1609501" y="396472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1AB7E7-0A3D-2E47-9A2B-F679A9DC2CFA}"/>
              </a:ext>
            </a:extLst>
          </p:cNvPr>
          <p:cNvSpPr/>
          <p:nvPr/>
        </p:nvSpPr>
        <p:spPr>
          <a:xfrm>
            <a:off x="1849053" y="373389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5253B4-8CEA-1649-8DCB-28CC9D8C5058}"/>
              </a:ext>
            </a:extLst>
          </p:cNvPr>
          <p:cNvSpPr/>
          <p:nvPr/>
        </p:nvSpPr>
        <p:spPr>
          <a:xfrm>
            <a:off x="2840229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223008-1028-8B4F-96DF-D35DF8EDCA0A}"/>
              </a:ext>
            </a:extLst>
          </p:cNvPr>
          <p:cNvSpPr/>
          <p:nvPr/>
        </p:nvSpPr>
        <p:spPr>
          <a:xfrm>
            <a:off x="3079781" y="3148905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8F814-E2C8-814D-A027-1D091740BE54}"/>
              </a:ext>
            </a:extLst>
          </p:cNvPr>
          <p:cNvSpPr/>
          <p:nvPr/>
        </p:nvSpPr>
        <p:spPr>
          <a:xfrm>
            <a:off x="4027252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956CCD-ED17-DF49-8C4B-B040B068717C}"/>
              </a:ext>
            </a:extLst>
          </p:cNvPr>
          <p:cNvSpPr/>
          <p:nvPr/>
        </p:nvSpPr>
        <p:spPr>
          <a:xfrm>
            <a:off x="4266804" y="314890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FADD88-5FE3-E94F-A514-F4AF76BC4CCA}"/>
              </a:ext>
            </a:extLst>
          </p:cNvPr>
          <p:cNvSpPr/>
          <p:nvPr/>
        </p:nvSpPr>
        <p:spPr>
          <a:xfrm>
            <a:off x="2834259" y="55042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BC016C-A9C3-C745-845B-92D83157F0F3}"/>
              </a:ext>
            </a:extLst>
          </p:cNvPr>
          <p:cNvSpPr/>
          <p:nvPr/>
        </p:nvSpPr>
        <p:spPr>
          <a:xfrm>
            <a:off x="3073811" y="5273404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(5,2)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8C7051-B59F-4E49-944E-F6A3B6DC2EDB}"/>
              </a:ext>
            </a:extLst>
          </p:cNvPr>
          <p:cNvSpPr/>
          <p:nvPr/>
        </p:nvSpPr>
        <p:spPr>
          <a:xfrm>
            <a:off x="4027252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A5E039-4836-9145-9D98-3A96B57EBC54}"/>
              </a:ext>
            </a:extLst>
          </p:cNvPr>
          <p:cNvSpPr/>
          <p:nvPr/>
        </p:nvSpPr>
        <p:spPr>
          <a:xfrm>
            <a:off x="4266804" y="4967882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071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point.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plotted point has the coordinates (9,4).”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“The plotted point has the coordinates (4,9).”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EA8D103-8CAB-984A-BF67-448DC1C8FA67}"/>
              </a:ext>
            </a:extLst>
          </p:cNvPr>
          <p:cNvSpPr/>
          <p:nvPr/>
        </p:nvSpPr>
        <p:spPr>
          <a:xfrm>
            <a:off x="9607843" y="335900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15497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point.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plotted point has the coordinates (9,4).”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“The plotted point has the coordinates (4,9).”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is correct. The x coordinate (how far along the corridor) is given first and the y coordinate (how far up the stairs) is given second, so (4,9). James has transcribed incorrectly and reversed the coordinates.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EA8D103-8CAB-984A-BF67-448DC1C8FA67}"/>
              </a:ext>
            </a:extLst>
          </p:cNvPr>
          <p:cNvSpPr/>
          <p:nvPr/>
        </p:nvSpPr>
        <p:spPr>
          <a:xfrm>
            <a:off x="9607843" y="335900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4155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(2,2).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6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own words, or using some of the words below, write your own saying: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(2,2).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008929" y="550295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5855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co-ordinate (1,4).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57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(1,4).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4704129" y="487303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4214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(9,7).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02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(9,7).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7152689" y="3960654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6655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(0,8).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45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(0,8).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4389169" y="3667330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75747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(3,5).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19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(3,5).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5323889" y="458462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86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(10,5).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b="1" u="sng" dirty="0">
                <a:solidFill>
                  <a:srgbClr val="FF3860"/>
                </a:solidFill>
              </a:rPr>
              <a:t>Example</a:t>
            </a:r>
            <a:r>
              <a:rPr lang="en-GB" sz="2200" b="1" i="1" dirty="0">
                <a:solidFill>
                  <a:srgbClr val="FF3860"/>
                </a:solidFill>
              </a:rPr>
              <a:t>: Along the hallway and up the escalator.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224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(10,5).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4181FD-74D6-D445-9ADD-CE12FFF0CAEE}"/>
              </a:ext>
            </a:extLst>
          </p:cNvPr>
          <p:cNvSpPr/>
          <p:nvPr/>
        </p:nvSpPr>
        <p:spPr>
          <a:xfrm>
            <a:off x="7477809" y="458462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4596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following coordinates on the grid below: (3,3), (5,10), (9,5) and (10,1).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97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following coordinates on the grid below: (3,3), (5,10), (9,5) and (10,1).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738CFCB-4488-C248-95E4-3AEC947A0209}"/>
              </a:ext>
            </a:extLst>
          </p:cNvPr>
          <p:cNvSpPr/>
          <p:nvPr/>
        </p:nvSpPr>
        <p:spPr>
          <a:xfrm>
            <a:off x="7153909" y="4602359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21343-361D-6C4F-98B2-7FF09154AC7C}"/>
              </a:ext>
            </a:extLst>
          </p:cNvPr>
          <p:cNvSpPr/>
          <p:nvPr/>
        </p:nvSpPr>
        <p:spPr>
          <a:xfrm>
            <a:off x="7393461" y="4400554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6EB8E7-0E07-8548-B532-7A0190FE0C12}"/>
              </a:ext>
            </a:extLst>
          </p:cNvPr>
          <p:cNvSpPr/>
          <p:nvPr/>
        </p:nvSpPr>
        <p:spPr>
          <a:xfrm>
            <a:off x="5957628" y="303411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277F9-B2B1-D64F-B9F7-728764628D2A}"/>
              </a:ext>
            </a:extLst>
          </p:cNvPr>
          <p:cNvSpPr/>
          <p:nvPr/>
        </p:nvSpPr>
        <p:spPr>
          <a:xfrm>
            <a:off x="6197180" y="2832307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B1399D6-39A9-7D43-BEAD-F2A8CD40786A}"/>
              </a:ext>
            </a:extLst>
          </p:cNvPr>
          <p:cNvSpPr/>
          <p:nvPr/>
        </p:nvSpPr>
        <p:spPr>
          <a:xfrm>
            <a:off x="5319748" y="518587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F976C-B4D8-9348-88E5-FEA0789C96FC}"/>
              </a:ext>
            </a:extLst>
          </p:cNvPr>
          <p:cNvSpPr/>
          <p:nvPr/>
        </p:nvSpPr>
        <p:spPr>
          <a:xfrm>
            <a:off x="5559300" y="4955039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AC0F23-2B9F-074B-9984-10DC60F57FEC}"/>
              </a:ext>
            </a:extLst>
          </p:cNvPr>
          <p:cNvSpPr/>
          <p:nvPr/>
        </p:nvSpPr>
        <p:spPr>
          <a:xfrm>
            <a:off x="7477713" y="580472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FE3938-76B7-A149-BB54-388526027DEA}"/>
              </a:ext>
            </a:extLst>
          </p:cNvPr>
          <p:cNvSpPr/>
          <p:nvPr/>
        </p:nvSpPr>
        <p:spPr>
          <a:xfrm>
            <a:off x="7717265" y="5602920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57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  <p:bldP spid="17" grpId="0"/>
      <p:bldP spid="18" grpId="0" animBg="1"/>
      <p:bldP spid="19" grpId="0"/>
      <p:bldP spid="24" grpId="0" animBg="1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triangle’s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A50464F9-1B01-BD40-BD08-6D8F6E6833C6}"/>
              </a:ext>
            </a:extLst>
          </p:cNvPr>
          <p:cNvSpPr/>
          <p:nvPr/>
        </p:nvSpPr>
        <p:spPr>
          <a:xfrm>
            <a:off x="5181600" y="4461164"/>
            <a:ext cx="1500554" cy="914400"/>
          </a:xfrm>
          <a:prstGeom prst="rtTriangle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triangle’s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A50464F9-1B01-BD40-BD08-6D8F6E6833C6}"/>
              </a:ext>
            </a:extLst>
          </p:cNvPr>
          <p:cNvSpPr/>
          <p:nvPr/>
        </p:nvSpPr>
        <p:spPr>
          <a:xfrm>
            <a:off x="5181600" y="4461164"/>
            <a:ext cx="1500554" cy="914400"/>
          </a:xfrm>
          <a:prstGeom prst="rtTriangle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92EBC7-BF52-C149-A7A2-412C61FFD864}"/>
              </a:ext>
            </a:extLst>
          </p:cNvPr>
          <p:cNvSpPr/>
          <p:nvPr/>
        </p:nvSpPr>
        <p:spPr>
          <a:xfrm>
            <a:off x="5046209" y="520285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3FEC4-29B7-064C-A86F-5A95E68D725D}"/>
              </a:ext>
            </a:extLst>
          </p:cNvPr>
          <p:cNvSpPr/>
          <p:nvPr/>
        </p:nvSpPr>
        <p:spPr>
          <a:xfrm>
            <a:off x="4911796" y="552112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11C81B-5A72-404F-90AA-92FC6066AC4C}"/>
              </a:ext>
            </a:extLst>
          </p:cNvPr>
          <p:cNvSpPr/>
          <p:nvPr/>
        </p:nvSpPr>
        <p:spPr>
          <a:xfrm>
            <a:off x="5046209" y="426721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1F957B-149E-D143-82E9-9DA089AD27F7}"/>
              </a:ext>
            </a:extLst>
          </p:cNvPr>
          <p:cNvSpPr/>
          <p:nvPr/>
        </p:nvSpPr>
        <p:spPr>
          <a:xfrm>
            <a:off x="5285761" y="4036378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C3B5EA-D0F7-C24C-B46D-6917AF2D44AF}"/>
              </a:ext>
            </a:extLst>
          </p:cNvPr>
          <p:cNvSpPr/>
          <p:nvPr/>
        </p:nvSpPr>
        <p:spPr>
          <a:xfrm>
            <a:off x="6587742" y="520285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7F6F04-7E49-BA48-A09C-FBAE9F0063D5}"/>
              </a:ext>
            </a:extLst>
          </p:cNvPr>
          <p:cNvSpPr/>
          <p:nvPr/>
        </p:nvSpPr>
        <p:spPr>
          <a:xfrm>
            <a:off x="6827294" y="4972019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44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square’s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B48E05-388A-1545-9C11-467D51A96CFF}"/>
              </a:ext>
            </a:extLst>
          </p:cNvPr>
          <p:cNvSpPr/>
          <p:nvPr/>
        </p:nvSpPr>
        <p:spPr>
          <a:xfrm>
            <a:off x="5486400" y="3850105"/>
            <a:ext cx="1203158" cy="1203158"/>
          </a:xfrm>
          <a:prstGeom prst="rect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48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square’s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B48E05-388A-1545-9C11-467D51A96CFF}"/>
              </a:ext>
            </a:extLst>
          </p:cNvPr>
          <p:cNvSpPr/>
          <p:nvPr/>
        </p:nvSpPr>
        <p:spPr>
          <a:xfrm>
            <a:off x="5486400" y="3850105"/>
            <a:ext cx="1203158" cy="1203158"/>
          </a:xfrm>
          <a:prstGeom prst="rect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21E0A2-1967-8A4C-B35E-5CF956B90E83}"/>
              </a:ext>
            </a:extLst>
          </p:cNvPr>
          <p:cNvSpPr/>
          <p:nvPr/>
        </p:nvSpPr>
        <p:spPr>
          <a:xfrm>
            <a:off x="5350044" y="489118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B06CEF-D0D1-064B-ACDD-6FCAC06752F7}"/>
              </a:ext>
            </a:extLst>
          </p:cNvPr>
          <p:cNvSpPr/>
          <p:nvPr/>
        </p:nvSpPr>
        <p:spPr>
          <a:xfrm>
            <a:off x="5215631" y="5209451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B75CF6-AC20-1249-87CE-608B4AEE3ED8}"/>
              </a:ext>
            </a:extLst>
          </p:cNvPr>
          <p:cNvSpPr/>
          <p:nvPr/>
        </p:nvSpPr>
        <p:spPr>
          <a:xfrm>
            <a:off x="5350044" y="367187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EAC26-F342-7C41-95E5-8E61A97E83EA}"/>
              </a:ext>
            </a:extLst>
          </p:cNvPr>
          <p:cNvSpPr/>
          <p:nvPr/>
        </p:nvSpPr>
        <p:spPr>
          <a:xfrm>
            <a:off x="5066421" y="3285408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7ADE8B-34E3-FA49-918F-54E81261F821}"/>
              </a:ext>
            </a:extLst>
          </p:cNvPr>
          <p:cNvSpPr/>
          <p:nvPr/>
        </p:nvSpPr>
        <p:spPr>
          <a:xfrm>
            <a:off x="6491950" y="489118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36004D-F600-ED47-B598-EDE682CAB2C6}"/>
              </a:ext>
            </a:extLst>
          </p:cNvPr>
          <p:cNvSpPr/>
          <p:nvPr/>
        </p:nvSpPr>
        <p:spPr>
          <a:xfrm>
            <a:off x="6357537" y="5209451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7798F0-B662-DC47-9712-CCAA1009AAFF}"/>
              </a:ext>
            </a:extLst>
          </p:cNvPr>
          <p:cNvSpPr/>
          <p:nvPr/>
        </p:nvSpPr>
        <p:spPr>
          <a:xfrm>
            <a:off x="6515895" y="367187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367F09-C61D-1241-862C-78E93C1083AF}"/>
              </a:ext>
            </a:extLst>
          </p:cNvPr>
          <p:cNvSpPr/>
          <p:nvPr/>
        </p:nvSpPr>
        <p:spPr>
          <a:xfrm>
            <a:off x="6232272" y="3285408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parallelogram’s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F1E93A-CECD-9B48-8AA9-C06D46176E39}"/>
              </a:ext>
            </a:extLst>
          </p:cNvPr>
          <p:cNvSpPr/>
          <p:nvPr/>
        </p:nvSpPr>
        <p:spPr>
          <a:xfrm>
            <a:off x="5165970" y="4454769"/>
            <a:ext cx="2172676" cy="914400"/>
          </a:xfrm>
          <a:prstGeom prst="parallelogram">
            <a:avLst>
              <a:gd name="adj" fmla="val 36111"/>
            </a:avLst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3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parallelogram’s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F1E93A-CECD-9B48-8AA9-C06D46176E39}"/>
              </a:ext>
            </a:extLst>
          </p:cNvPr>
          <p:cNvSpPr/>
          <p:nvPr/>
        </p:nvSpPr>
        <p:spPr>
          <a:xfrm>
            <a:off x="5165970" y="4454769"/>
            <a:ext cx="2172676" cy="914400"/>
          </a:xfrm>
          <a:prstGeom prst="parallelogram">
            <a:avLst>
              <a:gd name="adj" fmla="val 36111"/>
            </a:avLst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6D52D1-0899-0B4E-BC36-C85F3C1414F6}"/>
              </a:ext>
            </a:extLst>
          </p:cNvPr>
          <p:cNvSpPr/>
          <p:nvPr/>
        </p:nvSpPr>
        <p:spPr>
          <a:xfrm>
            <a:off x="5046209" y="520285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708B16-FE47-C54D-B030-DB3493BA9C9F}"/>
              </a:ext>
            </a:extLst>
          </p:cNvPr>
          <p:cNvSpPr/>
          <p:nvPr/>
        </p:nvSpPr>
        <p:spPr>
          <a:xfrm>
            <a:off x="4911796" y="552112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B46462-6F41-0F4D-8864-ED9CC4EE7C40}"/>
              </a:ext>
            </a:extLst>
          </p:cNvPr>
          <p:cNvSpPr/>
          <p:nvPr/>
        </p:nvSpPr>
        <p:spPr>
          <a:xfrm>
            <a:off x="5342988" y="429635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E6F354-89E8-B046-85E9-30B598D6016F}"/>
              </a:ext>
            </a:extLst>
          </p:cNvPr>
          <p:cNvSpPr/>
          <p:nvPr/>
        </p:nvSpPr>
        <p:spPr>
          <a:xfrm>
            <a:off x="5342988" y="3871346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76B56B-7E6D-5946-A9A6-DD593ECC4F8E}"/>
              </a:ext>
            </a:extLst>
          </p:cNvPr>
          <p:cNvSpPr/>
          <p:nvPr/>
        </p:nvSpPr>
        <p:spPr>
          <a:xfrm>
            <a:off x="6822177" y="521854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58A92C-3F94-884D-B6CF-E552B32359FF}"/>
              </a:ext>
            </a:extLst>
          </p:cNvPr>
          <p:cNvSpPr/>
          <p:nvPr/>
        </p:nvSpPr>
        <p:spPr>
          <a:xfrm>
            <a:off x="6687764" y="5536816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DD7235-24EC-D748-B941-9EE04018EF9B}"/>
              </a:ext>
            </a:extLst>
          </p:cNvPr>
          <p:cNvSpPr/>
          <p:nvPr/>
        </p:nvSpPr>
        <p:spPr>
          <a:xfrm>
            <a:off x="7134360" y="429635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62939F-66CF-2244-B85B-4D8F35FEF74C}"/>
              </a:ext>
            </a:extLst>
          </p:cNvPr>
          <p:cNvSpPr/>
          <p:nvPr/>
        </p:nvSpPr>
        <p:spPr>
          <a:xfrm>
            <a:off x="7134360" y="3871346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59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 square in the grid paper is 1 cm by 1 cm, plot all four points of the following rectangle (figuring out the missing fourth point): 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(10,7), (2,7) and (2,10).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Then, calculate the rectangle’s perimeter and area.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1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1E4F77-9C60-A54D-B62C-0E8867124854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037552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 square in the grid paper is 1 cm by 1 cm, plot all four points of the following rectangle (figuring out the missing fourth point): 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(10,7), (2,7) and (2,10).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Then, calculate the rectangle’s perimeter and area.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A4D8EC-91F3-6246-92A1-65B60BD6E746}"/>
              </a:ext>
            </a:extLst>
          </p:cNvPr>
          <p:cNvSpPr/>
          <p:nvPr/>
        </p:nvSpPr>
        <p:spPr>
          <a:xfrm>
            <a:off x="11417852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C11F2-4E3B-0D48-A929-744FD8176876}"/>
              </a:ext>
            </a:extLst>
          </p:cNvPr>
          <p:cNvSpPr/>
          <p:nvPr/>
        </p:nvSpPr>
        <p:spPr>
          <a:xfrm>
            <a:off x="11050873" y="4384074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2EA4FF-546E-A84F-AD61-20B100BCC7A4}"/>
              </a:ext>
            </a:extLst>
          </p:cNvPr>
          <p:cNvSpPr/>
          <p:nvPr/>
        </p:nvSpPr>
        <p:spPr>
          <a:xfrm>
            <a:off x="8988435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CEC16-590B-274D-9D31-A8805730454E}"/>
              </a:ext>
            </a:extLst>
          </p:cNvPr>
          <p:cNvSpPr/>
          <p:nvPr/>
        </p:nvSpPr>
        <p:spPr>
          <a:xfrm>
            <a:off x="8729742" y="438407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A980DC-2B34-6D41-97FD-E6CBECEDA6F7}"/>
              </a:ext>
            </a:extLst>
          </p:cNvPr>
          <p:cNvSpPr/>
          <p:nvPr/>
        </p:nvSpPr>
        <p:spPr>
          <a:xfrm>
            <a:off x="8988435" y="304453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845B43-CE1E-3746-BCAD-E27A20B5161B}"/>
              </a:ext>
            </a:extLst>
          </p:cNvPr>
          <p:cNvSpPr/>
          <p:nvPr/>
        </p:nvSpPr>
        <p:spPr>
          <a:xfrm>
            <a:off x="8739410" y="2633101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037BD-3775-2D48-9C95-B3A6205F6569}"/>
              </a:ext>
            </a:extLst>
          </p:cNvPr>
          <p:cNvSpPr/>
          <p:nvPr/>
        </p:nvSpPr>
        <p:spPr>
          <a:xfrm>
            <a:off x="11417852" y="305444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91305-439E-C342-B200-48B9EE9F070B}"/>
              </a:ext>
            </a:extLst>
          </p:cNvPr>
          <p:cNvSpPr/>
          <p:nvPr/>
        </p:nvSpPr>
        <p:spPr>
          <a:xfrm>
            <a:off x="10787711" y="2633100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659C66A-A005-5446-972E-B7292046FA90}"/>
              </a:ext>
            </a:extLst>
          </p:cNvPr>
          <p:cNvSpPr/>
          <p:nvPr/>
        </p:nvSpPr>
        <p:spPr>
          <a:xfrm>
            <a:off x="9161417" y="3236817"/>
            <a:ext cx="2471544" cy="914400"/>
          </a:xfrm>
          <a:prstGeom prst="parallelogram">
            <a:avLst>
              <a:gd name="adj" fmla="val 0"/>
            </a:avLst>
          </a:prstGeom>
          <a:solidFill>
            <a:srgbClr val="FF3860">
              <a:alpha val="50000"/>
            </a:srgbClr>
          </a:solidFill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 square in the grid paper is 1 cm by 1 cm, plot all four points of the following rectangle (figuring out the missing fourth point): 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(10,7), (2,7) and (2,10).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Then, calculate the rectangle’s perimeter and area.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rectangle has a perimeter of 22 cm and an area of 24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 as it is a 3 cm by 8 cm rectangle.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2A4D8EC-91F3-6246-92A1-65B60BD6E746}"/>
              </a:ext>
            </a:extLst>
          </p:cNvPr>
          <p:cNvSpPr/>
          <p:nvPr/>
        </p:nvSpPr>
        <p:spPr>
          <a:xfrm>
            <a:off x="11417852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C11F2-4E3B-0D48-A929-744FD8176876}"/>
              </a:ext>
            </a:extLst>
          </p:cNvPr>
          <p:cNvSpPr/>
          <p:nvPr/>
        </p:nvSpPr>
        <p:spPr>
          <a:xfrm>
            <a:off x="11050873" y="4384074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2EA4FF-546E-A84F-AD61-20B100BCC7A4}"/>
              </a:ext>
            </a:extLst>
          </p:cNvPr>
          <p:cNvSpPr/>
          <p:nvPr/>
        </p:nvSpPr>
        <p:spPr>
          <a:xfrm>
            <a:off x="8988430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CEC16-590B-274D-9D31-A8805730454E}"/>
              </a:ext>
            </a:extLst>
          </p:cNvPr>
          <p:cNvSpPr/>
          <p:nvPr/>
        </p:nvSpPr>
        <p:spPr>
          <a:xfrm>
            <a:off x="8729737" y="438407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A980DC-2B34-6D41-97FD-E6CBECEDA6F7}"/>
              </a:ext>
            </a:extLst>
          </p:cNvPr>
          <p:cNvSpPr/>
          <p:nvPr/>
        </p:nvSpPr>
        <p:spPr>
          <a:xfrm>
            <a:off x="8988430" y="304453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845B43-CE1E-3746-BCAD-E27A20B5161B}"/>
              </a:ext>
            </a:extLst>
          </p:cNvPr>
          <p:cNvSpPr/>
          <p:nvPr/>
        </p:nvSpPr>
        <p:spPr>
          <a:xfrm>
            <a:off x="8739405" y="2633101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037BD-3775-2D48-9C95-B3A6205F6569}"/>
              </a:ext>
            </a:extLst>
          </p:cNvPr>
          <p:cNvSpPr/>
          <p:nvPr/>
        </p:nvSpPr>
        <p:spPr>
          <a:xfrm>
            <a:off x="11417852" y="305444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591305-439E-C342-B200-48B9EE9F070B}"/>
              </a:ext>
            </a:extLst>
          </p:cNvPr>
          <p:cNvSpPr/>
          <p:nvPr/>
        </p:nvSpPr>
        <p:spPr>
          <a:xfrm>
            <a:off x="10787711" y="2633100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D659C66A-A005-5446-972E-B7292046FA90}"/>
              </a:ext>
            </a:extLst>
          </p:cNvPr>
          <p:cNvSpPr/>
          <p:nvPr/>
        </p:nvSpPr>
        <p:spPr>
          <a:xfrm>
            <a:off x="9161417" y="3236817"/>
            <a:ext cx="2471544" cy="914400"/>
          </a:xfrm>
          <a:prstGeom prst="parallelogram">
            <a:avLst>
              <a:gd name="adj" fmla="val 0"/>
            </a:avLst>
          </a:prstGeom>
          <a:solidFill>
            <a:srgbClr val="FF3860">
              <a:alpha val="50000"/>
            </a:srgbClr>
          </a:solidFill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114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coordinate.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“The plotted point has the co-ordinates (8,2).”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“The plotted point has the co-ordinates (4,1).”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D5BBF-409B-9E41-8188-04CF8D688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99" y="1960562"/>
            <a:ext cx="4216401" cy="42164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A100A78-CE8A-7344-88DD-526FC2D7F100}"/>
              </a:ext>
            </a:extLst>
          </p:cNvPr>
          <p:cNvSpPr/>
          <p:nvPr/>
        </p:nvSpPr>
        <p:spPr>
          <a:xfrm>
            <a:off x="10872648" y="46592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6492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114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coordinate.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“The plotted point has the co-ordinates (8,2).”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“The plotted point has the co-ordinates (4,1).”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Ahmed is correct. Each small square is worth 2, so the point has an x value of 8 and a y value of 2, so (8,2). (Yasmin has transcribed as if each square is worth 1.)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D5BBF-409B-9E41-8188-04CF8D688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99" y="1960562"/>
            <a:ext cx="4216401" cy="42164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A100A78-CE8A-7344-88DD-526FC2D7F100}"/>
              </a:ext>
            </a:extLst>
          </p:cNvPr>
          <p:cNvSpPr/>
          <p:nvPr/>
        </p:nvSpPr>
        <p:spPr>
          <a:xfrm>
            <a:off x="10872648" y="46592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4604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167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Use the grid to help explain your response.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two points I have plotted share the same x coordinate.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73" y="1450356"/>
            <a:ext cx="5053363" cy="50425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20E4CF2-6568-924D-BA41-C11EA159B30A}"/>
              </a:ext>
            </a:extLst>
          </p:cNvPr>
          <p:cNvSpPr/>
          <p:nvPr/>
        </p:nvSpPr>
        <p:spPr>
          <a:xfrm>
            <a:off x="8324463" y="3069832"/>
            <a:ext cx="333964" cy="333964"/>
          </a:xfrm>
          <a:prstGeom prst="ellipse">
            <a:avLst/>
          </a:prstGeom>
          <a:solidFill>
            <a:srgbClr val="3273D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93AE97-1540-DC48-B8CC-C4917DD703E9}"/>
              </a:ext>
            </a:extLst>
          </p:cNvPr>
          <p:cNvSpPr/>
          <p:nvPr/>
        </p:nvSpPr>
        <p:spPr>
          <a:xfrm>
            <a:off x="10544971" y="3069832"/>
            <a:ext cx="333964" cy="3339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709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The plotted points share the same y co-ordinate, as they are (2,7) and (8,7).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two points I have plotted share the same x coordinate.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73" y="1450356"/>
            <a:ext cx="5053363" cy="50425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20E4CF2-6568-924D-BA41-C11EA159B30A}"/>
              </a:ext>
            </a:extLst>
          </p:cNvPr>
          <p:cNvSpPr/>
          <p:nvPr/>
        </p:nvSpPr>
        <p:spPr>
          <a:xfrm>
            <a:off x="8324463" y="3069832"/>
            <a:ext cx="333964" cy="333964"/>
          </a:xfrm>
          <a:prstGeom prst="ellipse">
            <a:avLst/>
          </a:prstGeom>
          <a:solidFill>
            <a:srgbClr val="3273D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93AE97-1540-DC48-B8CC-C4917DD703E9}"/>
              </a:ext>
            </a:extLst>
          </p:cNvPr>
          <p:cNvSpPr/>
          <p:nvPr/>
        </p:nvSpPr>
        <p:spPr>
          <a:xfrm>
            <a:off x="10544971" y="3069832"/>
            <a:ext cx="333964" cy="3339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4699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4 - Term 4 - Block 2 - Position and Direction - Lesson 1 - To be able to read and plot coordinates in the first quadrant</a:t>
            </a:r>
            <a:endParaRPr lang="en-GB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FC35A2-7A96-47C9-9C28-DAD96567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</p:txBody>
      </p:sp>
    </p:spTree>
    <p:extLst>
      <p:ext uri="{BB962C8B-B14F-4D97-AF65-F5344CB8AC3E}">
        <p14:creationId xmlns:p14="http://schemas.microsoft.com/office/powerpoint/2010/main" val="105980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6201064" y="494450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928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681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C3399E-D593-774B-81C5-52C6BAB6DDB9}"/>
              </a:ext>
            </a:extLst>
          </p:cNvPr>
          <p:cNvSpPr/>
          <p:nvPr/>
        </p:nvSpPr>
        <p:spPr>
          <a:xfrm>
            <a:off x="5228606" y="5597652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692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942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13848</TotalTime>
  <Words>2637</Words>
  <Application>Microsoft Office PowerPoint</Application>
  <PresentationFormat>Widescreen</PresentationFormat>
  <Paragraphs>502</Paragraphs>
  <Slides>56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OpenDyslexicAlta</vt:lpstr>
      <vt:lpstr>Wingdings</vt:lpstr>
      <vt:lpstr>Lato</vt:lpstr>
      <vt:lpstr>Calibri</vt:lpstr>
      <vt:lpstr>Arial</vt:lpstr>
      <vt:lpstr>OpenDyslexic</vt:lpstr>
      <vt:lpstr>Lato Light</vt:lpstr>
      <vt:lpstr>Muli</vt:lpstr>
      <vt:lpstr>Office Theme</vt:lpstr>
      <vt:lpstr>PowerPoint Presentation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Carly Whittaker</cp:lastModifiedBy>
  <cp:revision>672</cp:revision>
  <cp:lastPrinted>2019-06-17T16:19:05Z</cp:lastPrinted>
  <dcterms:created xsi:type="dcterms:W3CDTF">2018-08-06T08:16:18Z</dcterms:created>
  <dcterms:modified xsi:type="dcterms:W3CDTF">2020-09-19T19:46:34Z</dcterms:modified>
</cp:coreProperties>
</file>