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320" r:id="rId2"/>
    <p:sldId id="321" r:id="rId3"/>
    <p:sldId id="372" r:id="rId4"/>
    <p:sldId id="373" r:id="rId5"/>
    <p:sldId id="376" r:id="rId6"/>
    <p:sldId id="378" r:id="rId7"/>
    <p:sldId id="379" r:id="rId8"/>
    <p:sldId id="380" r:id="rId9"/>
    <p:sldId id="381" r:id="rId10"/>
    <p:sldId id="382" r:id="rId11"/>
    <p:sldId id="383" r:id="rId12"/>
    <p:sldId id="384" r:id="rId13"/>
    <p:sldId id="385" r:id="rId14"/>
    <p:sldId id="386" r:id="rId15"/>
    <p:sldId id="387" r:id="rId16"/>
    <p:sldId id="388" r:id="rId17"/>
    <p:sldId id="389" r:id="rId18"/>
    <p:sldId id="390" r:id="rId19"/>
    <p:sldId id="394" r:id="rId20"/>
    <p:sldId id="395" r:id="rId21"/>
    <p:sldId id="397" r:id="rId22"/>
    <p:sldId id="398" r:id="rId23"/>
    <p:sldId id="399" r:id="rId24"/>
    <p:sldId id="400" r:id="rId25"/>
    <p:sldId id="401" r:id="rId26"/>
    <p:sldId id="392" r:id="rId27"/>
    <p:sldId id="393" r:id="rId28"/>
    <p:sldId id="375" r:id="rId29"/>
    <p:sldId id="413" r:id="rId30"/>
    <p:sldId id="406" r:id="rId31"/>
    <p:sldId id="414" r:id="rId32"/>
    <p:sldId id="405" r:id="rId33"/>
    <p:sldId id="415" r:id="rId34"/>
    <p:sldId id="408" r:id="rId35"/>
    <p:sldId id="416" r:id="rId36"/>
    <p:sldId id="407" r:id="rId37"/>
    <p:sldId id="417" r:id="rId38"/>
    <p:sldId id="409" r:id="rId39"/>
    <p:sldId id="418" r:id="rId40"/>
    <p:sldId id="410" r:id="rId41"/>
    <p:sldId id="419" r:id="rId42"/>
    <p:sldId id="391" r:id="rId43"/>
    <p:sldId id="420" r:id="rId44"/>
    <p:sldId id="412" r:id="rId45"/>
    <p:sldId id="421" r:id="rId46"/>
    <p:sldId id="411" r:id="rId47"/>
    <p:sldId id="422" r:id="rId48"/>
    <p:sldId id="403" r:id="rId49"/>
    <p:sldId id="404" r:id="rId50"/>
    <p:sldId id="424" r:id="rId51"/>
    <p:sldId id="425" r:id="rId52"/>
    <p:sldId id="370" r:id="rId53"/>
    <p:sldId id="423" r:id="rId54"/>
    <p:sldId id="402" r:id="rId55"/>
  </p:sldIdLst>
  <p:sldSz cx="12192000" cy="6858000"/>
  <p:notesSz cx="6858000" cy="9144000"/>
  <p:embeddedFontLst>
    <p:embeddedFont>
      <p:font typeface="Lato" panose="020F0502020204030203" pitchFamily="34" charset="0"/>
      <p:regular r:id="rId58"/>
      <p:bold r:id="rId59"/>
    </p:embeddedFont>
    <p:embeddedFont>
      <p:font typeface="Calibri" panose="020F0502020204030204" pitchFamily="34" charset="0"/>
      <p:regular r:id="rId60"/>
      <p:bold r:id="rId61"/>
      <p:italic r:id="rId62"/>
      <p:boldItalic r:id="rId63"/>
    </p:embeddedFont>
    <p:embeddedFont>
      <p:font typeface="OpenDyslexicAlta" panose="020B0604020202020204" charset="0"/>
      <p:regular r:id="rId64"/>
      <p:bold r:id="rId65"/>
      <p:italic r:id="rId66"/>
      <p:boldItalic r:id="rId67"/>
    </p:embeddedFont>
    <p:embeddedFont>
      <p:font typeface="Muli" panose="020B0604020202020204" charset="0"/>
      <p:regular r:id="rId68"/>
      <p:bold r:id="rId69"/>
      <p:italic r:id="rId70"/>
      <p:boldItalic r:id="rId71"/>
    </p:embeddedFont>
    <p:embeddedFont>
      <p:font typeface="Lato Light" panose="020F0302020204030203" pitchFamily="34" charset="0"/>
      <p:regular r:id="rId72"/>
    </p:embeddedFont>
    <p:embeddedFont>
      <p:font typeface="OpenDyslexic" panose="020B0604020202020204" charset="0"/>
      <p:regular r:id="rId73"/>
      <p:bold r:id="rId74"/>
      <p:italic r:id="rId75"/>
      <p:boldItalic r:id="rId7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7957D5"/>
    <a:srgbClr val="3273DC"/>
    <a:srgbClr val="FFDD57"/>
    <a:srgbClr val="23D160"/>
    <a:srgbClr val="F337C7"/>
    <a:srgbClr val="209CEE"/>
    <a:srgbClr val="EB9E30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767" autoAdjust="0"/>
    <p:restoredTop sz="87926" autoAdjust="0"/>
  </p:normalViewPr>
  <p:slideViewPr>
    <p:cSldViewPr snapToGrid="0" snapToObjects="1">
      <p:cViewPr varScale="1">
        <p:scale>
          <a:sx n="60" d="100"/>
          <a:sy n="60" d="100"/>
        </p:scale>
        <p:origin x="-522" y="-96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6.fntdata"/><Relationship Id="rId68" Type="http://schemas.openxmlformats.org/officeDocument/2006/relationships/font" Target="fonts/font11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1.fntdata"/><Relationship Id="rId66" Type="http://schemas.openxmlformats.org/officeDocument/2006/relationships/font" Target="fonts/font9.fntdata"/><Relationship Id="rId74" Type="http://schemas.openxmlformats.org/officeDocument/2006/relationships/font" Target="fonts/font17.fntdata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64" Type="http://schemas.openxmlformats.org/officeDocument/2006/relationships/font" Target="fonts/font7.fntdata"/><Relationship Id="rId69" Type="http://schemas.openxmlformats.org/officeDocument/2006/relationships/font" Target="fonts/font12.fntdata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5.fntdata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2.fntdata"/><Relationship Id="rId67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5.fntdata"/><Relationship Id="rId70" Type="http://schemas.openxmlformats.org/officeDocument/2006/relationships/font" Target="fonts/font13.fntdata"/><Relationship Id="rId75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3.fntdata"/><Relationship Id="rId65" Type="http://schemas.openxmlformats.org/officeDocument/2006/relationships/font" Target="fonts/font8.fntdata"/><Relationship Id="rId73" Type="http://schemas.openxmlformats.org/officeDocument/2006/relationships/font" Target="fonts/font16.fntdata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9.fntdata"/><Relationship Id="rId7" Type="http://schemas.openxmlformats.org/officeDocument/2006/relationships/slide" Target="slides/slide6.xml"/><Relationship Id="rId71" Type="http://schemas.openxmlformats.org/officeDocument/2006/relationships/font" Target="fonts/font14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130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963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676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192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9181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0573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3715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2067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2643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2878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610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077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8493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921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4440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0834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6367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8600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1044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8522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3403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883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7210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1956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5536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4855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5574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0637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8730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2672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7775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3662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16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9516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9124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3573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19655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44763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77691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48451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4739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96129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01385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216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4083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734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470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297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139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33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4" name="Picture 13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19/09/2020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emf"/><Relationship Id="rId4" Type="http://schemas.openxmlformats.org/officeDocument/2006/relationships/image" Target="../media/image39.tif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emf"/><Relationship Id="rId4" Type="http://schemas.openxmlformats.org/officeDocument/2006/relationships/image" Target="../media/image39.tif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Year </a:t>
            </a:r>
            <a:r>
              <a:rPr lang="en-GB" dirty="0" smtClean="0"/>
              <a:t>3</a:t>
            </a:r>
          </a:p>
          <a:p>
            <a:r>
              <a:rPr lang="en-GB" dirty="0" smtClean="0"/>
              <a:t>Term </a:t>
            </a:r>
            <a:r>
              <a:rPr lang="en-GB" dirty="0"/>
              <a:t>4 - Block 3 - Position and Direction - Lesson </a:t>
            </a:r>
            <a:r>
              <a:rPr lang="en-GB" dirty="0" smtClean="0"/>
              <a:t>1</a:t>
            </a:r>
          </a:p>
          <a:p>
            <a:r>
              <a:rPr lang="en-GB" dirty="0" smtClean="0"/>
              <a:t>To </a:t>
            </a:r>
            <a:r>
              <a:rPr lang="en-GB" dirty="0"/>
              <a:t>be able to describe positions in the first quadrant (1)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 fontScale="92500"/>
          </a:bodyPr>
          <a:lstStyle/>
          <a:p>
            <a:r>
              <a:rPr lang="en-GB" dirty="0"/>
              <a:t>Block </a:t>
            </a:r>
            <a:r>
              <a:rPr lang="en-GB" dirty="0" smtClean="0"/>
              <a:t>3 </a:t>
            </a:r>
            <a:r>
              <a:rPr lang="en-GB" dirty="0"/>
              <a:t>– Position and Direction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Complete the sentence below.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D4A376B-A8C6-EA41-AA57-8E14F35A4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40" y="1942409"/>
            <a:ext cx="4343400" cy="4457700"/>
          </a:xfrm>
          <a:prstGeom prst="rect">
            <a:avLst/>
          </a:prstGeom>
        </p:spPr>
      </p:pic>
      <p:pic>
        <p:nvPicPr>
          <p:cNvPr id="46" name="Picture 45" descr="A picture containing umbrella, clock&#10;&#10;Description automatically generated">
            <a:extLst>
              <a:ext uri="{FF2B5EF4-FFF2-40B4-BE49-F238E27FC236}">
                <a16:creationId xmlns="" xmlns:a16="http://schemas.microsoft.com/office/drawing/2014/main" id="{D4D787B5-8480-6040-B0D3-6FC37441A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196" y="2622767"/>
            <a:ext cx="631355" cy="507673"/>
          </a:xfrm>
          <a:prstGeom prst="rect">
            <a:avLst/>
          </a:prstGeom>
        </p:spPr>
      </p:pic>
      <p:pic>
        <p:nvPicPr>
          <p:cNvPr id="47" name="Picture 46" descr="A picture containing building, sign&#10;&#10;Description automatically generated">
            <a:extLst>
              <a:ext uri="{FF2B5EF4-FFF2-40B4-BE49-F238E27FC236}">
                <a16:creationId xmlns="" xmlns:a16="http://schemas.microsoft.com/office/drawing/2014/main" id="{9B3AFECB-6537-5D45-821D-7F1D3ACC7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944" y="2516342"/>
            <a:ext cx="417069" cy="614098"/>
          </a:xfrm>
          <a:prstGeom prst="rect">
            <a:avLst/>
          </a:prstGeom>
        </p:spPr>
      </p:pic>
      <p:pic>
        <p:nvPicPr>
          <p:cNvPr id="48" name="Picture 47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DFA64C1-1C13-4447-A254-891F421EE1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150" y="2516342"/>
            <a:ext cx="603025" cy="665699"/>
          </a:xfrm>
          <a:prstGeom prst="rect">
            <a:avLst/>
          </a:prstGeom>
        </p:spPr>
      </p:pic>
      <p:pic>
        <p:nvPicPr>
          <p:cNvPr id="49" name="Picture 48" descr="A picture containing sign, drawing&#10;&#10;Description automatically generated">
            <a:extLst>
              <a:ext uri="{FF2B5EF4-FFF2-40B4-BE49-F238E27FC236}">
                <a16:creationId xmlns="" xmlns:a16="http://schemas.microsoft.com/office/drawing/2014/main" id="{6A1A8711-104A-A843-BB82-B9EA11A02F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3630" y="3984580"/>
            <a:ext cx="523493" cy="651490"/>
          </a:xfrm>
          <a:prstGeom prst="rect">
            <a:avLst/>
          </a:prstGeom>
        </p:spPr>
      </p:pic>
      <p:pic>
        <p:nvPicPr>
          <p:cNvPr id="50" name="Picture 49" descr="A picture containing game, basketball&#10;&#10;Description automatically generated">
            <a:extLst>
              <a:ext uri="{FF2B5EF4-FFF2-40B4-BE49-F238E27FC236}">
                <a16:creationId xmlns="" xmlns:a16="http://schemas.microsoft.com/office/drawing/2014/main" id="{B91C3016-AA75-B340-AC2D-0833E66498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0151" y="4492482"/>
            <a:ext cx="787400" cy="799800"/>
          </a:xfrm>
          <a:prstGeom prst="rect">
            <a:avLst/>
          </a:prstGeom>
        </p:spPr>
      </p:pic>
      <p:pic>
        <p:nvPicPr>
          <p:cNvPr id="51" name="Picture 50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2FA1CFD6-D0D6-D84F-A481-A59CCA0FE7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7960" y="3429000"/>
            <a:ext cx="595401" cy="455899"/>
          </a:xfrm>
          <a:prstGeom prst="rect">
            <a:avLst/>
          </a:prstGeom>
        </p:spPr>
      </p:pic>
      <p:pic>
        <p:nvPicPr>
          <p:cNvPr id="52" name="Picture 51" descr="A picture containing room, drawing, clock&#10;&#10;Description automatically generated">
            <a:extLst>
              <a:ext uri="{FF2B5EF4-FFF2-40B4-BE49-F238E27FC236}">
                <a16:creationId xmlns="" xmlns:a16="http://schemas.microsoft.com/office/drawing/2014/main" id="{FC86E039-F7AE-A748-BFD8-5E742305F3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49313" y="4035387"/>
            <a:ext cx="523493" cy="600683"/>
          </a:xfrm>
          <a:prstGeom prst="rect">
            <a:avLst/>
          </a:prstGeom>
        </p:spPr>
      </p:pic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5983DCA6-4FDA-D641-8944-44A318521570}"/>
              </a:ext>
            </a:extLst>
          </p:cNvPr>
          <p:cNvSpPr/>
          <p:nvPr/>
        </p:nvSpPr>
        <p:spPr>
          <a:xfrm>
            <a:off x="434196" y="3082507"/>
            <a:ext cx="6223168" cy="65405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ship has the coordinates (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1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1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26490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Complete the sentence below.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D4A376B-A8C6-EA41-AA57-8E14F35A4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40" y="1942409"/>
            <a:ext cx="4343400" cy="4457700"/>
          </a:xfrm>
          <a:prstGeom prst="rect">
            <a:avLst/>
          </a:prstGeom>
        </p:spPr>
      </p:pic>
      <p:pic>
        <p:nvPicPr>
          <p:cNvPr id="46" name="Picture 45" descr="A picture containing umbrella, clock&#10;&#10;Description automatically generated">
            <a:extLst>
              <a:ext uri="{FF2B5EF4-FFF2-40B4-BE49-F238E27FC236}">
                <a16:creationId xmlns="" xmlns:a16="http://schemas.microsoft.com/office/drawing/2014/main" id="{D4D787B5-8480-6040-B0D3-6FC37441A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196" y="2622767"/>
            <a:ext cx="631355" cy="507673"/>
          </a:xfrm>
          <a:prstGeom prst="rect">
            <a:avLst/>
          </a:prstGeom>
        </p:spPr>
      </p:pic>
      <p:pic>
        <p:nvPicPr>
          <p:cNvPr id="47" name="Picture 46" descr="A picture containing building, sign&#10;&#10;Description automatically generated">
            <a:extLst>
              <a:ext uri="{FF2B5EF4-FFF2-40B4-BE49-F238E27FC236}">
                <a16:creationId xmlns="" xmlns:a16="http://schemas.microsoft.com/office/drawing/2014/main" id="{9B3AFECB-6537-5D45-821D-7F1D3ACC7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944" y="2516342"/>
            <a:ext cx="417069" cy="614098"/>
          </a:xfrm>
          <a:prstGeom prst="rect">
            <a:avLst/>
          </a:prstGeom>
        </p:spPr>
      </p:pic>
      <p:pic>
        <p:nvPicPr>
          <p:cNvPr id="48" name="Picture 47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DFA64C1-1C13-4447-A254-891F421EE1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150" y="2516342"/>
            <a:ext cx="603025" cy="665699"/>
          </a:xfrm>
          <a:prstGeom prst="rect">
            <a:avLst/>
          </a:prstGeom>
        </p:spPr>
      </p:pic>
      <p:pic>
        <p:nvPicPr>
          <p:cNvPr id="49" name="Picture 48" descr="A picture containing sign, drawing&#10;&#10;Description automatically generated">
            <a:extLst>
              <a:ext uri="{FF2B5EF4-FFF2-40B4-BE49-F238E27FC236}">
                <a16:creationId xmlns="" xmlns:a16="http://schemas.microsoft.com/office/drawing/2014/main" id="{6A1A8711-104A-A843-BB82-B9EA11A02F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3630" y="3984580"/>
            <a:ext cx="523493" cy="651490"/>
          </a:xfrm>
          <a:prstGeom prst="rect">
            <a:avLst/>
          </a:prstGeom>
        </p:spPr>
      </p:pic>
      <p:pic>
        <p:nvPicPr>
          <p:cNvPr id="50" name="Picture 49" descr="A picture containing game, basketball&#10;&#10;Description automatically generated">
            <a:extLst>
              <a:ext uri="{FF2B5EF4-FFF2-40B4-BE49-F238E27FC236}">
                <a16:creationId xmlns="" xmlns:a16="http://schemas.microsoft.com/office/drawing/2014/main" id="{B91C3016-AA75-B340-AC2D-0833E66498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0151" y="4492482"/>
            <a:ext cx="787400" cy="799800"/>
          </a:xfrm>
          <a:prstGeom prst="rect">
            <a:avLst/>
          </a:prstGeom>
        </p:spPr>
      </p:pic>
      <p:pic>
        <p:nvPicPr>
          <p:cNvPr id="51" name="Picture 50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2FA1CFD6-D0D6-D84F-A481-A59CCA0FE7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7960" y="3429000"/>
            <a:ext cx="595401" cy="455899"/>
          </a:xfrm>
          <a:prstGeom prst="rect">
            <a:avLst/>
          </a:prstGeom>
        </p:spPr>
      </p:pic>
      <p:pic>
        <p:nvPicPr>
          <p:cNvPr id="52" name="Picture 51" descr="A picture containing room, drawing, clock&#10;&#10;Description automatically generated">
            <a:extLst>
              <a:ext uri="{FF2B5EF4-FFF2-40B4-BE49-F238E27FC236}">
                <a16:creationId xmlns="" xmlns:a16="http://schemas.microsoft.com/office/drawing/2014/main" id="{FC86E039-F7AE-A748-BFD8-5E742305F3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49313" y="4035387"/>
            <a:ext cx="523493" cy="600683"/>
          </a:xfrm>
          <a:prstGeom prst="rect">
            <a:avLst/>
          </a:prstGeom>
        </p:spPr>
      </p:pic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5983DCA6-4FDA-D641-8944-44A318521570}"/>
              </a:ext>
            </a:extLst>
          </p:cNvPr>
          <p:cNvSpPr/>
          <p:nvPr/>
        </p:nvSpPr>
        <p:spPr>
          <a:xfrm>
            <a:off x="434196" y="3082507"/>
            <a:ext cx="6223168" cy="65405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chest has the coordinates (_,_).</a:t>
            </a:r>
          </a:p>
        </p:txBody>
      </p:sp>
    </p:spTree>
    <p:extLst>
      <p:ext uri="{BB962C8B-B14F-4D97-AF65-F5344CB8AC3E}">
        <p14:creationId xmlns:p14="http://schemas.microsoft.com/office/powerpoint/2010/main" val="3514454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Complete the sentence below.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D4A376B-A8C6-EA41-AA57-8E14F35A4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40" y="1942409"/>
            <a:ext cx="4343400" cy="4457700"/>
          </a:xfrm>
          <a:prstGeom prst="rect">
            <a:avLst/>
          </a:prstGeom>
        </p:spPr>
      </p:pic>
      <p:pic>
        <p:nvPicPr>
          <p:cNvPr id="46" name="Picture 45" descr="A picture containing umbrella, clock&#10;&#10;Description automatically generated">
            <a:extLst>
              <a:ext uri="{FF2B5EF4-FFF2-40B4-BE49-F238E27FC236}">
                <a16:creationId xmlns="" xmlns:a16="http://schemas.microsoft.com/office/drawing/2014/main" id="{D4D787B5-8480-6040-B0D3-6FC37441A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196" y="2622767"/>
            <a:ext cx="631355" cy="507673"/>
          </a:xfrm>
          <a:prstGeom prst="rect">
            <a:avLst/>
          </a:prstGeom>
        </p:spPr>
      </p:pic>
      <p:pic>
        <p:nvPicPr>
          <p:cNvPr id="47" name="Picture 46" descr="A picture containing building, sign&#10;&#10;Description automatically generated">
            <a:extLst>
              <a:ext uri="{FF2B5EF4-FFF2-40B4-BE49-F238E27FC236}">
                <a16:creationId xmlns="" xmlns:a16="http://schemas.microsoft.com/office/drawing/2014/main" id="{9B3AFECB-6537-5D45-821D-7F1D3ACC7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944" y="2516342"/>
            <a:ext cx="417069" cy="614098"/>
          </a:xfrm>
          <a:prstGeom prst="rect">
            <a:avLst/>
          </a:prstGeom>
        </p:spPr>
      </p:pic>
      <p:pic>
        <p:nvPicPr>
          <p:cNvPr id="48" name="Picture 47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DFA64C1-1C13-4447-A254-891F421EE1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150" y="2516342"/>
            <a:ext cx="603025" cy="665699"/>
          </a:xfrm>
          <a:prstGeom prst="rect">
            <a:avLst/>
          </a:prstGeom>
        </p:spPr>
      </p:pic>
      <p:pic>
        <p:nvPicPr>
          <p:cNvPr id="49" name="Picture 48" descr="A picture containing sign, drawing&#10;&#10;Description automatically generated">
            <a:extLst>
              <a:ext uri="{FF2B5EF4-FFF2-40B4-BE49-F238E27FC236}">
                <a16:creationId xmlns="" xmlns:a16="http://schemas.microsoft.com/office/drawing/2014/main" id="{6A1A8711-104A-A843-BB82-B9EA11A02F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3630" y="3984580"/>
            <a:ext cx="523493" cy="651490"/>
          </a:xfrm>
          <a:prstGeom prst="rect">
            <a:avLst/>
          </a:prstGeom>
        </p:spPr>
      </p:pic>
      <p:pic>
        <p:nvPicPr>
          <p:cNvPr id="50" name="Picture 49" descr="A picture containing game, basketball&#10;&#10;Description automatically generated">
            <a:extLst>
              <a:ext uri="{FF2B5EF4-FFF2-40B4-BE49-F238E27FC236}">
                <a16:creationId xmlns="" xmlns:a16="http://schemas.microsoft.com/office/drawing/2014/main" id="{B91C3016-AA75-B340-AC2D-0833E66498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0151" y="4492482"/>
            <a:ext cx="787400" cy="799800"/>
          </a:xfrm>
          <a:prstGeom prst="rect">
            <a:avLst/>
          </a:prstGeom>
        </p:spPr>
      </p:pic>
      <p:pic>
        <p:nvPicPr>
          <p:cNvPr id="51" name="Picture 50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2FA1CFD6-D0D6-D84F-A481-A59CCA0FE7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7960" y="3429000"/>
            <a:ext cx="595401" cy="455899"/>
          </a:xfrm>
          <a:prstGeom prst="rect">
            <a:avLst/>
          </a:prstGeom>
        </p:spPr>
      </p:pic>
      <p:pic>
        <p:nvPicPr>
          <p:cNvPr id="52" name="Picture 51" descr="A picture containing room, drawing, clock&#10;&#10;Description automatically generated">
            <a:extLst>
              <a:ext uri="{FF2B5EF4-FFF2-40B4-BE49-F238E27FC236}">
                <a16:creationId xmlns="" xmlns:a16="http://schemas.microsoft.com/office/drawing/2014/main" id="{FC86E039-F7AE-A748-BFD8-5E742305F3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49313" y="4035387"/>
            <a:ext cx="523493" cy="600683"/>
          </a:xfrm>
          <a:prstGeom prst="rect">
            <a:avLst/>
          </a:prstGeom>
        </p:spPr>
      </p:pic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5983DCA6-4FDA-D641-8944-44A318521570}"/>
              </a:ext>
            </a:extLst>
          </p:cNvPr>
          <p:cNvSpPr/>
          <p:nvPr/>
        </p:nvSpPr>
        <p:spPr>
          <a:xfrm>
            <a:off x="434196" y="3082507"/>
            <a:ext cx="6223168" cy="65405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chest has the coordinates (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55096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Complete the sentence below.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D4A376B-A8C6-EA41-AA57-8E14F35A4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40" y="1942409"/>
            <a:ext cx="4343400" cy="4457700"/>
          </a:xfrm>
          <a:prstGeom prst="rect">
            <a:avLst/>
          </a:prstGeom>
        </p:spPr>
      </p:pic>
      <p:pic>
        <p:nvPicPr>
          <p:cNvPr id="46" name="Picture 45" descr="A picture containing umbrella, clock&#10;&#10;Description automatically generated">
            <a:extLst>
              <a:ext uri="{FF2B5EF4-FFF2-40B4-BE49-F238E27FC236}">
                <a16:creationId xmlns="" xmlns:a16="http://schemas.microsoft.com/office/drawing/2014/main" id="{D4D787B5-8480-6040-B0D3-6FC37441A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196" y="2622767"/>
            <a:ext cx="631355" cy="507673"/>
          </a:xfrm>
          <a:prstGeom prst="rect">
            <a:avLst/>
          </a:prstGeom>
        </p:spPr>
      </p:pic>
      <p:pic>
        <p:nvPicPr>
          <p:cNvPr id="47" name="Picture 46" descr="A picture containing building, sign&#10;&#10;Description automatically generated">
            <a:extLst>
              <a:ext uri="{FF2B5EF4-FFF2-40B4-BE49-F238E27FC236}">
                <a16:creationId xmlns="" xmlns:a16="http://schemas.microsoft.com/office/drawing/2014/main" id="{9B3AFECB-6537-5D45-821D-7F1D3ACC7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944" y="2516342"/>
            <a:ext cx="417069" cy="614098"/>
          </a:xfrm>
          <a:prstGeom prst="rect">
            <a:avLst/>
          </a:prstGeom>
        </p:spPr>
      </p:pic>
      <p:pic>
        <p:nvPicPr>
          <p:cNvPr id="48" name="Picture 47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DFA64C1-1C13-4447-A254-891F421EE1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150" y="2516342"/>
            <a:ext cx="603025" cy="665699"/>
          </a:xfrm>
          <a:prstGeom prst="rect">
            <a:avLst/>
          </a:prstGeom>
        </p:spPr>
      </p:pic>
      <p:pic>
        <p:nvPicPr>
          <p:cNvPr id="49" name="Picture 48" descr="A picture containing sign, drawing&#10;&#10;Description automatically generated">
            <a:extLst>
              <a:ext uri="{FF2B5EF4-FFF2-40B4-BE49-F238E27FC236}">
                <a16:creationId xmlns="" xmlns:a16="http://schemas.microsoft.com/office/drawing/2014/main" id="{6A1A8711-104A-A843-BB82-B9EA11A02F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3630" y="3984580"/>
            <a:ext cx="523493" cy="651490"/>
          </a:xfrm>
          <a:prstGeom prst="rect">
            <a:avLst/>
          </a:prstGeom>
        </p:spPr>
      </p:pic>
      <p:pic>
        <p:nvPicPr>
          <p:cNvPr id="50" name="Picture 49" descr="A picture containing game, basketball&#10;&#10;Description automatically generated">
            <a:extLst>
              <a:ext uri="{FF2B5EF4-FFF2-40B4-BE49-F238E27FC236}">
                <a16:creationId xmlns="" xmlns:a16="http://schemas.microsoft.com/office/drawing/2014/main" id="{B91C3016-AA75-B340-AC2D-0833E66498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0151" y="4492482"/>
            <a:ext cx="787400" cy="799800"/>
          </a:xfrm>
          <a:prstGeom prst="rect">
            <a:avLst/>
          </a:prstGeom>
        </p:spPr>
      </p:pic>
      <p:pic>
        <p:nvPicPr>
          <p:cNvPr id="51" name="Picture 50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2FA1CFD6-D0D6-D84F-A481-A59CCA0FE7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7960" y="3429000"/>
            <a:ext cx="595401" cy="455899"/>
          </a:xfrm>
          <a:prstGeom prst="rect">
            <a:avLst/>
          </a:prstGeom>
        </p:spPr>
      </p:pic>
      <p:pic>
        <p:nvPicPr>
          <p:cNvPr id="52" name="Picture 51" descr="A picture containing room, drawing, clock&#10;&#10;Description automatically generated">
            <a:extLst>
              <a:ext uri="{FF2B5EF4-FFF2-40B4-BE49-F238E27FC236}">
                <a16:creationId xmlns="" xmlns:a16="http://schemas.microsoft.com/office/drawing/2014/main" id="{FC86E039-F7AE-A748-BFD8-5E742305F3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49313" y="4035387"/>
            <a:ext cx="523493" cy="600683"/>
          </a:xfrm>
          <a:prstGeom prst="rect">
            <a:avLst/>
          </a:prstGeom>
        </p:spPr>
      </p:pic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5983DCA6-4FDA-D641-8944-44A318521570}"/>
              </a:ext>
            </a:extLst>
          </p:cNvPr>
          <p:cNvSpPr/>
          <p:nvPr/>
        </p:nvSpPr>
        <p:spPr>
          <a:xfrm>
            <a:off x="434196" y="3082507"/>
            <a:ext cx="6223168" cy="65405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parrot’s coordinates are (_,_).</a:t>
            </a:r>
          </a:p>
        </p:txBody>
      </p:sp>
    </p:spTree>
    <p:extLst>
      <p:ext uri="{BB962C8B-B14F-4D97-AF65-F5344CB8AC3E}">
        <p14:creationId xmlns:p14="http://schemas.microsoft.com/office/powerpoint/2010/main" val="4121828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Complete the sentence below.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D4A376B-A8C6-EA41-AA57-8E14F35A4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40" y="1942409"/>
            <a:ext cx="4343400" cy="4457700"/>
          </a:xfrm>
          <a:prstGeom prst="rect">
            <a:avLst/>
          </a:prstGeom>
        </p:spPr>
      </p:pic>
      <p:pic>
        <p:nvPicPr>
          <p:cNvPr id="46" name="Picture 45" descr="A picture containing umbrella, clock&#10;&#10;Description automatically generated">
            <a:extLst>
              <a:ext uri="{FF2B5EF4-FFF2-40B4-BE49-F238E27FC236}">
                <a16:creationId xmlns="" xmlns:a16="http://schemas.microsoft.com/office/drawing/2014/main" id="{D4D787B5-8480-6040-B0D3-6FC37441A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196" y="2622767"/>
            <a:ext cx="631355" cy="507673"/>
          </a:xfrm>
          <a:prstGeom prst="rect">
            <a:avLst/>
          </a:prstGeom>
        </p:spPr>
      </p:pic>
      <p:pic>
        <p:nvPicPr>
          <p:cNvPr id="47" name="Picture 46" descr="A picture containing building, sign&#10;&#10;Description automatically generated">
            <a:extLst>
              <a:ext uri="{FF2B5EF4-FFF2-40B4-BE49-F238E27FC236}">
                <a16:creationId xmlns="" xmlns:a16="http://schemas.microsoft.com/office/drawing/2014/main" id="{9B3AFECB-6537-5D45-821D-7F1D3ACC7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944" y="2516342"/>
            <a:ext cx="417069" cy="614098"/>
          </a:xfrm>
          <a:prstGeom prst="rect">
            <a:avLst/>
          </a:prstGeom>
        </p:spPr>
      </p:pic>
      <p:pic>
        <p:nvPicPr>
          <p:cNvPr id="48" name="Picture 47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DFA64C1-1C13-4447-A254-891F421EE1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150" y="2516342"/>
            <a:ext cx="603025" cy="665699"/>
          </a:xfrm>
          <a:prstGeom prst="rect">
            <a:avLst/>
          </a:prstGeom>
        </p:spPr>
      </p:pic>
      <p:pic>
        <p:nvPicPr>
          <p:cNvPr id="49" name="Picture 48" descr="A picture containing sign, drawing&#10;&#10;Description automatically generated">
            <a:extLst>
              <a:ext uri="{FF2B5EF4-FFF2-40B4-BE49-F238E27FC236}">
                <a16:creationId xmlns="" xmlns:a16="http://schemas.microsoft.com/office/drawing/2014/main" id="{6A1A8711-104A-A843-BB82-B9EA11A02F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3630" y="3984580"/>
            <a:ext cx="523493" cy="651490"/>
          </a:xfrm>
          <a:prstGeom prst="rect">
            <a:avLst/>
          </a:prstGeom>
        </p:spPr>
      </p:pic>
      <p:pic>
        <p:nvPicPr>
          <p:cNvPr id="50" name="Picture 49" descr="A picture containing game, basketball&#10;&#10;Description automatically generated">
            <a:extLst>
              <a:ext uri="{FF2B5EF4-FFF2-40B4-BE49-F238E27FC236}">
                <a16:creationId xmlns="" xmlns:a16="http://schemas.microsoft.com/office/drawing/2014/main" id="{B91C3016-AA75-B340-AC2D-0833E66498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0151" y="4492482"/>
            <a:ext cx="787400" cy="799800"/>
          </a:xfrm>
          <a:prstGeom prst="rect">
            <a:avLst/>
          </a:prstGeom>
        </p:spPr>
      </p:pic>
      <p:pic>
        <p:nvPicPr>
          <p:cNvPr id="51" name="Picture 50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2FA1CFD6-D0D6-D84F-A481-A59CCA0FE7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7960" y="3429000"/>
            <a:ext cx="595401" cy="455899"/>
          </a:xfrm>
          <a:prstGeom prst="rect">
            <a:avLst/>
          </a:prstGeom>
        </p:spPr>
      </p:pic>
      <p:pic>
        <p:nvPicPr>
          <p:cNvPr id="52" name="Picture 51" descr="A picture containing room, drawing, clock&#10;&#10;Description automatically generated">
            <a:extLst>
              <a:ext uri="{FF2B5EF4-FFF2-40B4-BE49-F238E27FC236}">
                <a16:creationId xmlns="" xmlns:a16="http://schemas.microsoft.com/office/drawing/2014/main" id="{FC86E039-F7AE-A748-BFD8-5E742305F3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49313" y="4035387"/>
            <a:ext cx="523493" cy="600683"/>
          </a:xfrm>
          <a:prstGeom prst="rect">
            <a:avLst/>
          </a:prstGeom>
        </p:spPr>
      </p:pic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5983DCA6-4FDA-D641-8944-44A318521570}"/>
              </a:ext>
            </a:extLst>
          </p:cNvPr>
          <p:cNvSpPr/>
          <p:nvPr/>
        </p:nvSpPr>
        <p:spPr>
          <a:xfrm>
            <a:off x="434196" y="3082507"/>
            <a:ext cx="6223168" cy="65405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parrot’s coordinates are (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818359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Complete the sentence below.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D4A376B-A8C6-EA41-AA57-8E14F35A4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40" y="1942409"/>
            <a:ext cx="4343400" cy="4457700"/>
          </a:xfrm>
          <a:prstGeom prst="rect">
            <a:avLst/>
          </a:prstGeom>
        </p:spPr>
      </p:pic>
      <p:pic>
        <p:nvPicPr>
          <p:cNvPr id="46" name="Picture 45" descr="A picture containing umbrella, clock&#10;&#10;Description automatically generated">
            <a:extLst>
              <a:ext uri="{FF2B5EF4-FFF2-40B4-BE49-F238E27FC236}">
                <a16:creationId xmlns="" xmlns:a16="http://schemas.microsoft.com/office/drawing/2014/main" id="{D4D787B5-8480-6040-B0D3-6FC37441A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196" y="2622767"/>
            <a:ext cx="631355" cy="507673"/>
          </a:xfrm>
          <a:prstGeom prst="rect">
            <a:avLst/>
          </a:prstGeom>
        </p:spPr>
      </p:pic>
      <p:pic>
        <p:nvPicPr>
          <p:cNvPr id="47" name="Picture 46" descr="A picture containing building, sign&#10;&#10;Description automatically generated">
            <a:extLst>
              <a:ext uri="{FF2B5EF4-FFF2-40B4-BE49-F238E27FC236}">
                <a16:creationId xmlns="" xmlns:a16="http://schemas.microsoft.com/office/drawing/2014/main" id="{9B3AFECB-6537-5D45-821D-7F1D3ACC7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944" y="2516342"/>
            <a:ext cx="417069" cy="614098"/>
          </a:xfrm>
          <a:prstGeom prst="rect">
            <a:avLst/>
          </a:prstGeom>
        </p:spPr>
      </p:pic>
      <p:pic>
        <p:nvPicPr>
          <p:cNvPr id="48" name="Picture 47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DFA64C1-1C13-4447-A254-891F421EE1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150" y="2516342"/>
            <a:ext cx="603025" cy="665699"/>
          </a:xfrm>
          <a:prstGeom prst="rect">
            <a:avLst/>
          </a:prstGeom>
        </p:spPr>
      </p:pic>
      <p:pic>
        <p:nvPicPr>
          <p:cNvPr id="49" name="Picture 48" descr="A picture containing sign, drawing&#10;&#10;Description automatically generated">
            <a:extLst>
              <a:ext uri="{FF2B5EF4-FFF2-40B4-BE49-F238E27FC236}">
                <a16:creationId xmlns="" xmlns:a16="http://schemas.microsoft.com/office/drawing/2014/main" id="{6A1A8711-104A-A843-BB82-B9EA11A02F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3630" y="3984580"/>
            <a:ext cx="523493" cy="651490"/>
          </a:xfrm>
          <a:prstGeom prst="rect">
            <a:avLst/>
          </a:prstGeom>
        </p:spPr>
      </p:pic>
      <p:pic>
        <p:nvPicPr>
          <p:cNvPr id="50" name="Picture 49" descr="A picture containing game, basketball&#10;&#10;Description automatically generated">
            <a:extLst>
              <a:ext uri="{FF2B5EF4-FFF2-40B4-BE49-F238E27FC236}">
                <a16:creationId xmlns="" xmlns:a16="http://schemas.microsoft.com/office/drawing/2014/main" id="{B91C3016-AA75-B340-AC2D-0833E66498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0151" y="4492482"/>
            <a:ext cx="787400" cy="799800"/>
          </a:xfrm>
          <a:prstGeom prst="rect">
            <a:avLst/>
          </a:prstGeom>
        </p:spPr>
      </p:pic>
      <p:pic>
        <p:nvPicPr>
          <p:cNvPr id="51" name="Picture 50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2FA1CFD6-D0D6-D84F-A481-A59CCA0FE7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7960" y="3429000"/>
            <a:ext cx="595401" cy="455899"/>
          </a:xfrm>
          <a:prstGeom prst="rect">
            <a:avLst/>
          </a:prstGeom>
        </p:spPr>
      </p:pic>
      <p:pic>
        <p:nvPicPr>
          <p:cNvPr id="52" name="Picture 51" descr="A picture containing room, drawing, clock&#10;&#10;Description automatically generated">
            <a:extLst>
              <a:ext uri="{FF2B5EF4-FFF2-40B4-BE49-F238E27FC236}">
                <a16:creationId xmlns="" xmlns:a16="http://schemas.microsoft.com/office/drawing/2014/main" id="{FC86E039-F7AE-A748-BFD8-5E742305F3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49313" y="4035387"/>
            <a:ext cx="523493" cy="600683"/>
          </a:xfrm>
          <a:prstGeom prst="rect">
            <a:avLst/>
          </a:prstGeom>
        </p:spPr>
      </p:pic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5983DCA6-4FDA-D641-8944-44A318521570}"/>
              </a:ext>
            </a:extLst>
          </p:cNvPr>
          <p:cNvSpPr/>
          <p:nvPr/>
        </p:nvSpPr>
        <p:spPr>
          <a:xfrm>
            <a:off x="434196" y="3082507"/>
            <a:ext cx="6223168" cy="65405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pirate’s coordinates are (_,_).</a:t>
            </a:r>
          </a:p>
        </p:txBody>
      </p:sp>
    </p:spTree>
    <p:extLst>
      <p:ext uri="{BB962C8B-B14F-4D97-AF65-F5344CB8AC3E}">
        <p14:creationId xmlns:p14="http://schemas.microsoft.com/office/powerpoint/2010/main" val="248653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Complete the sentence below.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D4A376B-A8C6-EA41-AA57-8E14F35A4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40" y="1942409"/>
            <a:ext cx="4343400" cy="4457700"/>
          </a:xfrm>
          <a:prstGeom prst="rect">
            <a:avLst/>
          </a:prstGeom>
        </p:spPr>
      </p:pic>
      <p:pic>
        <p:nvPicPr>
          <p:cNvPr id="46" name="Picture 45" descr="A picture containing umbrella, clock&#10;&#10;Description automatically generated">
            <a:extLst>
              <a:ext uri="{FF2B5EF4-FFF2-40B4-BE49-F238E27FC236}">
                <a16:creationId xmlns="" xmlns:a16="http://schemas.microsoft.com/office/drawing/2014/main" id="{D4D787B5-8480-6040-B0D3-6FC37441A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196" y="2622767"/>
            <a:ext cx="631355" cy="507673"/>
          </a:xfrm>
          <a:prstGeom prst="rect">
            <a:avLst/>
          </a:prstGeom>
        </p:spPr>
      </p:pic>
      <p:pic>
        <p:nvPicPr>
          <p:cNvPr id="47" name="Picture 46" descr="A picture containing building, sign&#10;&#10;Description automatically generated">
            <a:extLst>
              <a:ext uri="{FF2B5EF4-FFF2-40B4-BE49-F238E27FC236}">
                <a16:creationId xmlns="" xmlns:a16="http://schemas.microsoft.com/office/drawing/2014/main" id="{9B3AFECB-6537-5D45-821D-7F1D3ACC7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944" y="2516342"/>
            <a:ext cx="417069" cy="614098"/>
          </a:xfrm>
          <a:prstGeom prst="rect">
            <a:avLst/>
          </a:prstGeom>
        </p:spPr>
      </p:pic>
      <p:pic>
        <p:nvPicPr>
          <p:cNvPr id="48" name="Picture 47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DFA64C1-1C13-4447-A254-891F421EE1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150" y="2516342"/>
            <a:ext cx="603025" cy="665699"/>
          </a:xfrm>
          <a:prstGeom prst="rect">
            <a:avLst/>
          </a:prstGeom>
        </p:spPr>
      </p:pic>
      <p:pic>
        <p:nvPicPr>
          <p:cNvPr id="49" name="Picture 48" descr="A picture containing sign, drawing&#10;&#10;Description automatically generated">
            <a:extLst>
              <a:ext uri="{FF2B5EF4-FFF2-40B4-BE49-F238E27FC236}">
                <a16:creationId xmlns="" xmlns:a16="http://schemas.microsoft.com/office/drawing/2014/main" id="{6A1A8711-104A-A843-BB82-B9EA11A02F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3630" y="3984580"/>
            <a:ext cx="523493" cy="651490"/>
          </a:xfrm>
          <a:prstGeom prst="rect">
            <a:avLst/>
          </a:prstGeom>
        </p:spPr>
      </p:pic>
      <p:pic>
        <p:nvPicPr>
          <p:cNvPr id="50" name="Picture 49" descr="A picture containing game, basketball&#10;&#10;Description automatically generated">
            <a:extLst>
              <a:ext uri="{FF2B5EF4-FFF2-40B4-BE49-F238E27FC236}">
                <a16:creationId xmlns="" xmlns:a16="http://schemas.microsoft.com/office/drawing/2014/main" id="{B91C3016-AA75-B340-AC2D-0833E66498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0151" y="4492482"/>
            <a:ext cx="787400" cy="799800"/>
          </a:xfrm>
          <a:prstGeom prst="rect">
            <a:avLst/>
          </a:prstGeom>
        </p:spPr>
      </p:pic>
      <p:pic>
        <p:nvPicPr>
          <p:cNvPr id="51" name="Picture 50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2FA1CFD6-D0D6-D84F-A481-A59CCA0FE7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7960" y="3429000"/>
            <a:ext cx="595401" cy="455899"/>
          </a:xfrm>
          <a:prstGeom prst="rect">
            <a:avLst/>
          </a:prstGeom>
        </p:spPr>
      </p:pic>
      <p:pic>
        <p:nvPicPr>
          <p:cNvPr id="52" name="Picture 51" descr="A picture containing room, drawing, clock&#10;&#10;Description automatically generated">
            <a:extLst>
              <a:ext uri="{FF2B5EF4-FFF2-40B4-BE49-F238E27FC236}">
                <a16:creationId xmlns="" xmlns:a16="http://schemas.microsoft.com/office/drawing/2014/main" id="{FC86E039-F7AE-A748-BFD8-5E742305F3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49313" y="4035387"/>
            <a:ext cx="523493" cy="600683"/>
          </a:xfrm>
          <a:prstGeom prst="rect">
            <a:avLst/>
          </a:prstGeom>
        </p:spPr>
      </p:pic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5983DCA6-4FDA-D641-8944-44A318521570}"/>
              </a:ext>
            </a:extLst>
          </p:cNvPr>
          <p:cNvSpPr/>
          <p:nvPr/>
        </p:nvSpPr>
        <p:spPr>
          <a:xfrm>
            <a:off x="434196" y="3082507"/>
            <a:ext cx="6223168" cy="65405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pirate’s coordinates are (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673429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D4A376B-A8C6-EA41-AA57-8E14F35A4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40" y="1942409"/>
            <a:ext cx="4343400" cy="4457700"/>
          </a:xfrm>
          <a:prstGeom prst="rect">
            <a:avLst/>
          </a:prstGeom>
        </p:spPr>
      </p:pic>
      <p:pic>
        <p:nvPicPr>
          <p:cNvPr id="46" name="Picture 45" descr="A picture containing umbrella, clock&#10;&#10;Description automatically generated">
            <a:extLst>
              <a:ext uri="{FF2B5EF4-FFF2-40B4-BE49-F238E27FC236}">
                <a16:creationId xmlns="" xmlns:a16="http://schemas.microsoft.com/office/drawing/2014/main" id="{D4D787B5-8480-6040-B0D3-6FC37441A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8590" y="3409532"/>
            <a:ext cx="631355" cy="507673"/>
          </a:xfrm>
          <a:prstGeom prst="rect">
            <a:avLst/>
          </a:prstGeom>
        </p:spPr>
      </p:pic>
      <p:pic>
        <p:nvPicPr>
          <p:cNvPr id="47" name="Picture 46" descr="A picture containing building, sign&#10;&#10;Description automatically generated">
            <a:extLst>
              <a:ext uri="{FF2B5EF4-FFF2-40B4-BE49-F238E27FC236}">
                <a16:creationId xmlns="" xmlns:a16="http://schemas.microsoft.com/office/drawing/2014/main" id="{9B3AFECB-6537-5D45-821D-7F1D3ACC7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4212" y="2516342"/>
            <a:ext cx="417069" cy="614098"/>
          </a:xfrm>
          <a:prstGeom prst="rect">
            <a:avLst/>
          </a:prstGeom>
        </p:spPr>
      </p:pic>
      <p:pic>
        <p:nvPicPr>
          <p:cNvPr id="48" name="Picture 47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DFA64C1-1C13-4447-A254-891F421EE1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8571" y="3944899"/>
            <a:ext cx="603025" cy="665699"/>
          </a:xfrm>
          <a:prstGeom prst="rect">
            <a:avLst/>
          </a:prstGeom>
        </p:spPr>
      </p:pic>
      <p:pic>
        <p:nvPicPr>
          <p:cNvPr id="50" name="Picture 49" descr="A picture containing game, basketball&#10;&#10;Description automatically generated">
            <a:extLst>
              <a:ext uri="{FF2B5EF4-FFF2-40B4-BE49-F238E27FC236}">
                <a16:creationId xmlns="" xmlns:a16="http://schemas.microsoft.com/office/drawing/2014/main" id="{B91C3016-AA75-B340-AC2D-0833E66498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0069" y="3810798"/>
            <a:ext cx="787400" cy="799800"/>
          </a:xfrm>
          <a:prstGeom prst="rect">
            <a:avLst/>
          </a:prstGeom>
        </p:spPr>
      </p:pic>
      <p:pic>
        <p:nvPicPr>
          <p:cNvPr id="51" name="Picture 50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2FA1CFD6-D0D6-D84F-A481-A59CCA0FE7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86353" y="4104963"/>
            <a:ext cx="595401" cy="455899"/>
          </a:xfrm>
          <a:prstGeom prst="rect">
            <a:avLst/>
          </a:prstGeom>
        </p:spPr>
      </p:pic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5983DCA6-4FDA-D641-8944-44A318521570}"/>
              </a:ext>
            </a:extLst>
          </p:cNvPr>
          <p:cNvSpPr/>
          <p:nvPr/>
        </p:nvSpPr>
        <p:spPr>
          <a:xfrm>
            <a:off x="434399" y="2703191"/>
            <a:ext cx="6223168" cy="65405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ship is next to the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="" xmlns:a16="http://schemas.microsoft.com/office/drawing/2014/main" id="{D8487207-1EB5-E543-97E9-AC8F2AF472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81754" y="2651768"/>
            <a:ext cx="804211" cy="434403"/>
          </a:xfrm>
          <a:prstGeom prst="rect">
            <a:avLst/>
          </a:prstGeom>
        </p:spPr>
      </p:pic>
      <p:pic>
        <p:nvPicPr>
          <p:cNvPr id="14" name="Picture 13" descr="A picture containing light, drawing&#10;&#10;Description automatically generated">
            <a:extLst>
              <a:ext uri="{FF2B5EF4-FFF2-40B4-BE49-F238E27FC236}">
                <a16:creationId xmlns="" xmlns:a16="http://schemas.microsoft.com/office/drawing/2014/main" id="{9525E221-E3B9-504B-99ED-595B3CBE73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14604" y="4708720"/>
            <a:ext cx="730589" cy="591087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86FAAEEE-B3FA-AF42-9FFD-B71874641AAD}"/>
              </a:ext>
            </a:extLst>
          </p:cNvPr>
          <p:cNvSpPr/>
          <p:nvPr/>
        </p:nvSpPr>
        <p:spPr>
          <a:xfrm>
            <a:off x="434399" y="3544074"/>
            <a:ext cx="6223168" cy="65405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is above the parrot.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290F8875-23B9-564A-BD24-9DF6BBCA6774}"/>
              </a:ext>
            </a:extLst>
          </p:cNvPr>
          <p:cNvSpPr/>
          <p:nvPr/>
        </p:nvSpPr>
        <p:spPr>
          <a:xfrm>
            <a:off x="421126" y="4387884"/>
            <a:ext cx="6223168" cy="65405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ring has the coordinates (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286BE9D5-BDD1-A949-8F57-610F29521924}"/>
              </a:ext>
            </a:extLst>
          </p:cNvPr>
          <p:cNvSpPr/>
          <p:nvPr/>
        </p:nvSpPr>
        <p:spPr>
          <a:xfrm>
            <a:off x="421126" y="5228767"/>
            <a:ext cx="6223168" cy="65405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lamp’s coordinates are (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870157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D4A376B-A8C6-EA41-AA57-8E14F35A4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40" y="1942409"/>
            <a:ext cx="4343400" cy="4457700"/>
          </a:xfrm>
          <a:prstGeom prst="rect">
            <a:avLst/>
          </a:prstGeom>
        </p:spPr>
      </p:pic>
      <p:pic>
        <p:nvPicPr>
          <p:cNvPr id="46" name="Picture 45" descr="A picture containing umbrella, clock&#10;&#10;Description automatically generated">
            <a:extLst>
              <a:ext uri="{FF2B5EF4-FFF2-40B4-BE49-F238E27FC236}">
                <a16:creationId xmlns="" xmlns:a16="http://schemas.microsoft.com/office/drawing/2014/main" id="{D4D787B5-8480-6040-B0D3-6FC37441A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8590" y="3409532"/>
            <a:ext cx="631355" cy="507673"/>
          </a:xfrm>
          <a:prstGeom prst="rect">
            <a:avLst/>
          </a:prstGeom>
        </p:spPr>
      </p:pic>
      <p:pic>
        <p:nvPicPr>
          <p:cNvPr id="47" name="Picture 46" descr="A picture containing building, sign&#10;&#10;Description automatically generated">
            <a:extLst>
              <a:ext uri="{FF2B5EF4-FFF2-40B4-BE49-F238E27FC236}">
                <a16:creationId xmlns="" xmlns:a16="http://schemas.microsoft.com/office/drawing/2014/main" id="{9B3AFECB-6537-5D45-821D-7F1D3ACC7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4212" y="2516342"/>
            <a:ext cx="417069" cy="614098"/>
          </a:xfrm>
          <a:prstGeom prst="rect">
            <a:avLst/>
          </a:prstGeom>
        </p:spPr>
      </p:pic>
      <p:pic>
        <p:nvPicPr>
          <p:cNvPr id="48" name="Picture 47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DFA64C1-1C13-4447-A254-891F421EE1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8571" y="3944899"/>
            <a:ext cx="603025" cy="665699"/>
          </a:xfrm>
          <a:prstGeom prst="rect">
            <a:avLst/>
          </a:prstGeom>
        </p:spPr>
      </p:pic>
      <p:pic>
        <p:nvPicPr>
          <p:cNvPr id="50" name="Picture 49" descr="A picture containing game, basketball&#10;&#10;Description automatically generated">
            <a:extLst>
              <a:ext uri="{FF2B5EF4-FFF2-40B4-BE49-F238E27FC236}">
                <a16:creationId xmlns="" xmlns:a16="http://schemas.microsoft.com/office/drawing/2014/main" id="{B91C3016-AA75-B340-AC2D-0833E66498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0069" y="3810798"/>
            <a:ext cx="787400" cy="799800"/>
          </a:xfrm>
          <a:prstGeom prst="rect">
            <a:avLst/>
          </a:prstGeom>
        </p:spPr>
      </p:pic>
      <p:pic>
        <p:nvPicPr>
          <p:cNvPr id="51" name="Picture 50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2FA1CFD6-D0D6-D84F-A481-A59CCA0FE7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86353" y="4104963"/>
            <a:ext cx="595401" cy="455899"/>
          </a:xfrm>
          <a:prstGeom prst="rect">
            <a:avLst/>
          </a:prstGeom>
        </p:spPr>
      </p:pic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5983DCA6-4FDA-D641-8944-44A318521570}"/>
              </a:ext>
            </a:extLst>
          </p:cNvPr>
          <p:cNvSpPr/>
          <p:nvPr/>
        </p:nvSpPr>
        <p:spPr>
          <a:xfrm>
            <a:off x="434399" y="2703191"/>
            <a:ext cx="6223168" cy="65405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ship is next to the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="" xmlns:a16="http://schemas.microsoft.com/office/drawing/2014/main" id="{D8487207-1EB5-E543-97E9-AC8F2AF472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81754" y="2651768"/>
            <a:ext cx="804211" cy="434403"/>
          </a:xfrm>
          <a:prstGeom prst="rect">
            <a:avLst/>
          </a:prstGeom>
        </p:spPr>
      </p:pic>
      <p:pic>
        <p:nvPicPr>
          <p:cNvPr id="14" name="Picture 13" descr="A picture containing light, drawing&#10;&#10;Description automatically generated">
            <a:extLst>
              <a:ext uri="{FF2B5EF4-FFF2-40B4-BE49-F238E27FC236}">
                <a16:creationId xmlns="" xmlns:a16="http://schemas.microsoft.com/office/drawing/2014/main" id="{9525E221-E3B9-504B-99ED-595B3CBE73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14604" y="4708720"/>
            <a:ext cx="730589" cy="591087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86FAAEEE-B3FA-AF42-9FFD-B71874641AAD}"/>
              </a:ext>
            </a:extLst>
          </p:cNvPr>
          <p:cNvSpPr/>
          <p:nvPr/>
        </p:nvSpPr>
        <p:spPr>
          <a:xfrm>
            <a:off x="434399" y="3544074"/>
            <a:ext cx="6223168" cy="65405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is above the parrot.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290F8875-23B9-564A-BD24-9DF6BBCA6774}"/>
              </a:ext>
            </a:extLst>
          </p:cNvPr>
          <p:cNvSpPr/>
          <p:nvPr/>
        </p:nvSpPr>
        <p:spPr>
          <a:xfrm>
            <a:off x="421126" y="4387884"/>
            <a:ext cx="6223168" cy="65405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ring has the coordinates (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286BE9D5-BDD1-A949-8F57-610F29521924}"/>
              </a:ext>
            </a:extLst>
          </p:cNvPr>
          <p:cNvSpPr/>
          <p:nvPr/>
        </p:nvSpPr>
        <p:spPr>
          <a:xfrm>
            <a:off x="421126" y="5228767"/>
            <a:ext cx="6223168" cy="65405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lamp’s coordinates are (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0F1C0200-5824-2D42-ADE0-671869605DC1}"/>
              </a:ext>
            </a:extLst>
          </p:cNvPr>
          <p:cNvSpPr/>
          <p:nvPr/>
        </p:nvSpPr>
        <p:spPr>
          <a:xfrm>
            <a:off x="447672" y="2703191"/>
            <a:ext cx="6223168" cy="65405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ship is next to the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chest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7F46ADCA-2BAD-5C48-B9FD-723AA709C137}"/>
              </a:ext>
            </a:extLst>
          </p:cNvPr>
          <p:cNvSpPr/>
          <p:nvPr/>
        </p:nvSpPr>
        <p:spPr>
          <a:xfrm>
            <a:off x="447672" y="3544074"/>
            <a:ext cx="6223168" cy="65405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shark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is above the parrot.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95B07ED6-60FC-D649-8A23-5ABBBDE3EBEE}"/>
              </a:ext>
            </a:extLst>
          </p:cNvPr>
          <p:cNvSpPr/>
          <p:nvPr/>
        </p:nvSpPr>
        <p:spPr>
          <a:xfrm>
            <a:off x="434399" y="4387884"/>
            <a:ext cx="6223168" cy="65405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ring has the coordinates (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EDCD1C91-4B5F-6D47-B6A2-C0895F78FB41}"/>
              </a:ext>
            </a:extLst>
          </p:cNvPr>
          <p:cNvSpPr/>
          <p:nvPr/>
        </p:nvSpPr>
        <p:spPr>
          <a:xfrm>
            <a:off x="434399" y="5228767"/>
            <a:ext cx="6223168" cy="65405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lamp’s coordinates are (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1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0421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Complete the sentence below.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AC53F23-1DEC-544D-9F33-3377094DF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606" y="1323975"/>
            <a:ext cx="7129340" cy="421005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="" xmlns:a16="http://schemas.microsoft.com/office/drawing/2014/main" id="{617E78D8-BFF3-1E46-BF8F-82F832592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8023" y="2182808"/>
            <a:ext cx="158727" cy="161583"/>
          </a:xfrm>
          <a:prstGeom prst="rect">
            <a:avLst/>
          </a:prstGeom>
        </p:spPr>
      </p:pic>
      <p:sp>
        <p:nvSpPr>
          <p:cNvPr id="80" name="Rounded Rectangle 79">
            <a:extLst>
              <a:ext uri="{FF2B5EF4-FFF2-40B4-BE49-F238E27FC236}">
                <a16:creationId xmlns="" xmlns:a16="http://schemas.microsoft.com/office/drawing/2014/main" id="{E5B7FC4C-738B-0B4D-9BEA-BB2C8840A287}"/>
              </a:ext>
            </a:extLst>
          </p:cNvPr>
          <p:cNvSpPr/>
          <p:nvPr/>
        </p:nvSpPr>
        <p:spPr>
          <a:xfrm>
            <a:off x="838200" y="5646738"/>
            <a:ext cx="5863225" cy="87683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Russia’s yellow point is at (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026941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092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read coordinates when both the </a:t>
            </a:r>
            <a:r>
              <a:rPr lang="en-GB" sz="2200" i="1" dirty="0"/>
              <a:t>x </a:t>
            </a:r>
            <a:r>
              <a:rPr lang="en-GB" sz="2200" dirty="0"/>
              <a:t>and </a:t>
            </a:r>
            <a:r>
              <a:rPr lang="en-GB" sz="2200" i="1" dirty="0"/>
              <a:t>y</a:t>
            </a:r>
            <a:r>
              <a:rPr lang="en-GB" sz="2200" dirty="0"/>
              <a:t> coordinates have a positive value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reading coordinates when both the </a:t>
            </a:r>
            <a:r>
              <a:rPr lang="en-GB" sz="2200" i="1" dirty="0"/>
              <a:t>x </a:t>
            </a:r>
            <a:r>
              <a:rPr lang="en-GB" sz="2200" dirty="0"/>
              <a:t>and </a:t>
            </a:r>
            <a:r>
              <a:rPr lang="en-GB" sz="2200" i="1" dirty="0"/>
              <a:t>y</a:t>
            </a:r>
            <a:r>
              <a:rPr lang="en-GB" sz="2200" dirty="0"/>
              <a:t> coordinates have a positive value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/>
              <a:t>Year 3 - Term 4 - Block 3 - Position and Direction - Lesson 1 - To be able to describe positions in the first quadrant (1)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Complete the sentence below.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AC53F23-1DEC-544D-9F33-3377094DF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606" y="1323975"/>
            <a:ext cx="7129340" cy="421005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="" xmlns:a16="http://schemas.microsoft.com/office/drawing/2014/main" id="{617E78D8-BFF3-1E46-BF8F-82F832592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8023" y="2182808"/>
            <a:ext cx="158727" cy="161583"/>
          </a:xfrm>
          <a:prstGeom prst="rect">
            <a:avLst/>
          </a:prstGeom>
        </p:spPr>
      </p:pic>
      <p:sp>
        <p:nvSpPr>
          <p:cNvPr id="80" name="Rounded Rectangle 79">
            <a:extLst>
              <a:ext uri="{FF2B5EF4-FFF2-40B4-BE49-F238E27FC236}">
                <a16:creationId xmlns="" xmlns:a16="http://schemas.microsoft.com/office/drawing/2014/main" id="{E5B7FC4C-738B-0B4D-9BEA-BB2C8840A287}"/>
              </a:ext>
            </a:extLst>
          </p:cNvPr>
          <p:cNvSpPr/>
          <p:nvPr/>
        </p:nvSpPr>
        <p:spPr>
          <a:xfrm>
            <a:off x="838200" y="5646738"/>
            <a:ext cx="5863225" cy="87683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Russia’s yellow point is at (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7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226607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Complete the sentence below.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AC53F23-1DEC-544D-9F33-3377094DF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606" y="1323975"/>
            <a:ext cx="7129340" cy="421005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="" xmlns:a16="http://schemas.microsoft.com/office/drawing/2014/main" id="{617E78D8-BFF3-1E46-BF8F-82F832592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2491" y="4299183"/>
            <a:ext cx="158727" cy="161583"/>
          </a:xfrm>
          <a:prstGeom prst="rect">
            <a:avLst/>
          </a:prstGeom>
        </p:spPr>
      </p:pic>
      <p:sp>
        <p:nvSpPr>
          <p:cNvPr id="80" name="Rounded Rectangle 79">
            <a:extLst>
              <a:ext uri="{FF2B5EF4-FFF2-40B4-BE49-F238E27FC236}">
                <a16:creationId xmlns="" xmlns:a16="http://schemas.microsoft.com/office/drawing/2014/main" id="{E5B7FC4C-738B-0B4D-9BEA-BB2C8840A287}"/>
              </a:ext>
            </a:extLst>
          </p:cNvPr>
          <p:cNvSpPr/>
          <p:nvPr/>
        </p:nvSpPr>
        <p:spPr>
          <a:xfrm>
            <a:off x="838199" y="5646738"/>
            <a:ext cx="6319345" cy="87683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Australia’s yellow point is at (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943490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Complete the sentence below.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AC53F23-1DEC-544D-9F33-3377094DF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606" y="1323975"/>
            <a:ext cx="7129340" cy="421005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="" xmlns:a16="http://schemas.microsoft.com/office/drawing/2014/main" id="{617E78D8-BFF3-1E46-BF8F-82F832592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2491" y="4299183"/>
            <a:ext cx="158727" cy="161583"/>
          </a:xfrm>
          <a:prstGeom prst="rect">
            <a:avLst/>
          </a:prstGeom>
        </p:spPr>
      </p:pic>
      <p:sp>
        <p:nvSpPr>
          <p:cNvPr id="80" name="Rounded Rectangle 79">
            <a:extLst>
              <a:ext uri="{FF2B5EF4-FFF2-40B4-BE49-F238E27FC236}">
                <a16:creationId xmlns="" xmlns:a16="http://schemas.microsoft.com/office/drawing/2014/main" id="{E5B7FC4C-738B-0B4D-9BEA-BB2C8840A287}"/>
              </a:ext>
            </a:extLst>
          </p:cNvPr>
          <p:cNvSpPr/>
          <p:nvPr/>
        </p:nvSpPr>
        <p:spPr>
          <a:xfrm>
            <a:off x="838199" y="5646738"/>
            <a:ext cx="6319345" cy="87683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Australia’s yellow point is at (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224092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Complete the sentence below.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AC53F23-1DEC-544D-9F33-3377094DF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606" y="1323975"/>
            <a:ext cx="7129340" cy="421005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="" xmlns:a16="http://schemas.microsoft.com/office/drawing/2014/main" id="{617E78D8-BFF3-1E46-BF8F-82F832592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6022" y="1816085"/>
            <a:ext cx="158727" cy="161583"/>
          </a:xfrm>
          <a:prstGeom prst="rect">
            <a:avLst/>
          </a:prstGeom>
        </p:spPr>
      </p:pic>
      <p:sp>
        <p:nvSpPr>
          <p:cNvPr id="80" name="Rounded Rectangle 79">
            <a:extLst>
              <a:ext uri="{FF2B5EF4-FFF2-40B4-BE49-F238E27FC236}">
                <a16:creationId xmlns="" xmlns:a16="http://schemas.microsoft.com/office/drawing/2014/main" id="{E5B7FC4C-738B-0B4D-9BEA-BB2C8840A287}"/>
              </a:ext>
            </a:extLst>
          </p:cNvPr>
          <p:cNvSpPr/>
          <p:nvPr/>
        </p:nvSpPr>
        <p:spPr>
          <a:xfrm>
            <a:off x="838199" y="5646738"/>
            <a:ext cx="6477001" cy="87683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Greenland’s yellow point is at (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7569005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Complete the sentence below.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AC53F23-1DEC-544D-9F33-3377094DF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606" y="1323975"/>
            <a:ext cx="7129340" cy="421005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="" xmlns:a16="http://schemas.microsoft.com/office/drawing/2014/main" id="{617E78D8-BFF3-1E46-BF8F-82F832592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6022" y="1816085"/>
            <a:ext cx="158727" cy="161583"/>
          </a:xfrm>
          <a:prstGeom prst="rect">
            <a:avLst/>
          </a:prstGeom>
        </p:spPr>
      </p:pic>
      <p:sp>
        <p:nvSpPr>
          <p:cNvPr id="80" name="Rounded Rectangle 79">
            <a:extLst>
              <a:ext uri="{FF2B5EF4-FFF2-40B4-BE49-F238E27FC236}">
                <a16:creationId xmlns="" xmlns:a16="http://schemas.microsoft.com/office/drawing/2014/main" id="{E5B7FC4C-738B-0B4D-9BEA-BB2C8840A287}"/>
              </a:ext>
            </a:extLst>
          </p:cNvPr>
          <p:cNvSpPr/>
          <p:nvPr/>
        </p:nvSpPr>
        <p:spPr>
          <a:xfrm>
            <a:off x="838199" y="5646738"/>
            <a:ext cx="6477001" cy="87683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Greenland’s yellow point is at (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70703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Complete the sentence below.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AC53F23-1DEC-544D-9F33-3377094DF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606" y="1323975"/>
            <a:ext cx="7129340" cy="421005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="" xmlns:a16="http://schemas.microsoft.com/office/drawing/2014/main" id="{617E78D8-BFF3-1E46-BF8F-82F832592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6022" y="1816085"/>
            <a:ext cx="158727" cy="161583"/>
          </a:xfrm>
          <a:prstGeom prst="rect">
            <a:avLst/>
          </a:prstGeom>
        </p:spPr>
      </p:pic>
      <p:sp>
        <p:nvSpPr>
          <p:cNvPr id="80" name="Rounded Rectangle 79">
            <a:extLst>
              <a:ext uri="{FF2B5EF4-FFF2-40B4-BE49-F238E27FC236}">
                <a16:creationId xmlns="" xmlns:a16="http://schemas.microsoft.com/office/drawing/2014/main" id="{E5B7FC4C-738B-0B4D-9BEA-BB2C8840A287}"/>
              </a:ext>
            </a:extLst>
          </p:cNvPr>
          <p:cNvSpPr/>
          <p:nvPr/>
        </p:nvSpPr>
        <p:spPr>
          <a:xfrm>
            <a:off x="838199" y="5646738"/>
            <a:ext cx="6477001" cy="87683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Greenland’s yellow point is at (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3614544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AC53F23-1DEC-544D-9F33-3377094DF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606" y="1323975"/>
            <a:ext cx="7129340" cy="421005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="" xmlns:a16="http://schemas.microsoft.com/office/drawing/2014/main" id="{536ABCCB-032B-434C-9C11-92FADCC9B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289" y="2854668"/>
            <a:ext cx="158727" cy="161583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="" xmlns:a16="http://schemas.microsoft.com/office/drawing/2014/main" id="{33C6537E-7EF8-AD45-AB2F-B83DADBBF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1096" y="3947845"/>
            <a:ext cx="158727" cy="161583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="" xmlns:a16="http://schemas.microsoft.com/office/drawing/2014/main" id="{1A57033E-A2F8-3C4B-B915-437E4103BF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5120" y="3580022"/>
            <a:ext cx="158727" cy="161583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="" xmlns:a16="http://schemas.microsoft.com/office/drawing/2014/main" id="{617E78D8-BFF3-1E46-BF8F-82F832592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6850" y="3222468"/>
            <a:ext cx="158727" cy="161583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="" xmlns:a16="http://schemas.microsoft.com/office/drawing/2014/main" id="{9C1EDFCC-E1EA-C443-926C-A941C79BD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7947" y="2872252"/>
            <a:ext cx="158727" cy="161583"/>
          </a:xfrm>
          <a:prstGeom prst="rect">
            <a:avLst/>
          </a:prstGeom>
        </p:spPr>
      </p:pic>
      <p:sp>
        <p:nvSpPr>
          <p:cNvPr id="77" name="Rounded Rectangle 76">
            <a:extLst>
              <a:ext uri="{FF2B5EF4-FFF2-40B4-BE49-F238E27FC236}">
                <a16:creationId xmlns="" xmlns:a16="http://schemas.microsoft.com/office/drawing/2014/main" id="{FA3BFB36-49C6-4942-A587-EC5A62EDC59C}"/>
              </a:ext>
            </a:extLst>
          </p:cNvPr>
          <p:cNvSpPr/>
          <p:nvPr/>
        </p:nvSpPr>
        <p:spPr>
          <a:xfrm>
            <a:off x="434399" y="2355718"/>
            <a:ext cx="4649665" cy="87683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North America’s yellow point is at (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="" xmlns:a16="http://schemas.microsoft.com/office/drawing/2014/main" id="{AB503D3E-4930-0B4F-973E-6ED75BC1132B}"/>
              </a:ext>
            </a:extLst>
          </p:cNvPr>
          <p:cNvSpPr/>
          <p:nvPr/>
        </p:nvSpPr>
        <p:spPr>
          <a:xfrm>
            <a:off x="434399" y="3344237"/>
            <a:ext cx="4649665" cy="87683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South America’s yellow point is at (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  <p:sp>
        <p:nvSpPr>
          <p:cNvPr id="79" name="Rounded Rectangle 78">
            <a:extLst>
              <a:ext uri="{FF2B5EF4-FFF2-40B4-BE49-F238E27FC236}">
                <a16:creationId xmlns="" xmlns:a16="http://schemas.microsoft.com/office/drawing/2014/main" id="{AC00FBFF-3D61-AA4F-9451-0506B6FBC49B}"/>
              </a:ext>
            </a:extLst>
          </p:cNvPr>
          <p:cNvSpPr/>
          <p:nvPr/>
        </p:nvSpPr>
        <p:spPr>
          <a:xfrm>
            <a:off x="377040" y="4334048"/>
            <a:ext cx="4649665" cy="87683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West Africa’s yellow point is at (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="" xmlns:a16="http://schemas.microsoft.com/office/drawing/2014/main" id="{E5B7FC4C-738B-0B4D-9BEA-BB2C8840A287}"/>
              </a:ext>
            </a:extLst>
          </p:cNvPr>
          <p:cNvSpPr/>
          <p:nvPr/>
        </p:nvSpPr>
        <p:spPr>
          <a:xfrm>
            <a:off x="377040" y="5322567"/>
            <a:ext cx="4649665" cy="87683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Europe’s yellow point is at (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  <p:sp>
        <p:nvSpPr>
          <p:cNvPr id="81" name="Rounded Rectangle 80">
            <a:extLst>
              <a:ext uri="{FF2B5EF4-FFF2-40B4-BE49-F238E27FC236}">
                <a16:creationId xmlns="" xmlns:a16="http://schemas.microsoft.com/office/drawing/2014/main" id="{24A90466-F398-714D-A331-14B30120E7B8}"/>
              </a:ext>
            </a:extLst>
          </p:cNvPr>
          <p:cNvSpPr/>
          <p:nvPr/>
        </p:nvSpPr>
        <p:spPr>
          <a:xfrm>
            <a:off x="5265626" y="5646738"/>
            <a:ext cx="4649665" cy="87683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Asia’s yellow point is at (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3147410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AC53F23-1DEC-544D-9F33-3377094DF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606" y="1323975"/>
            <a:ext cx="7129340" cy="421005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="" xmlns:a16="http://schemas.microsoft.com/office/drawing/2014/main" id="{536ABCCB-032B-434C-9C11-92FADCC9B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289" y="2854668"/>
            <a:ext cx="158727" cy="161583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="" xmlns:a16="http://schemas.microsoft.com/office/drawing/2014/main" id="{33C6537E-7EF8-AD45-AB2F-B83DADBBF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1096" y="3947845"/>
            <a:ext cx="158727" cy="161583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="" xmlns:a16="http://schemas.microsoft.com/office/drawing/2014/main" id="{1A57033E-A2F8-3C4B-B915-437E4103BF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5120" y="3580022"/>
            <a:ext cx="158727" cy="161583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="" xmlns:a16="http://schemas.microsoft.com/office/drawing/2014/main" id="{617E78D8-BFF3-1E46-BF8F-82F832592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6850" y="3222468"/>
            <a:ext cx="158727" cy="161583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="" xmlns:a16="http://schemas.microsoft.com/office/drawing/2014/main" id="{9C1EDFCC-E1EA-C443-926C-A941C79BD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7947" y="2872252"/>
            <a:ext cx="158727" cy="161583"/>
          </a:xfrm>
          <a:prstGeom prst="rect">
            <a:avLst/>
          </a:prstGeom>
        </p:spPr>
      </p:pic>
      <p:sp>
        <p:nvSpPr>
          <p:cNvPr id="77" name="Rounded Rectangle 76">
            <a:extLst>
              <a:ext uri="{FF2B5EF4-FFF2-40B4-BE49-F238E27FC236}">
                <a16:creationId xmlns="" xmlns:a16="http://schemas.microsoft.com/office/drawing/2014/main" id="{FA3BFB36-49C6-4942-A587-EC5A62EDC59C}"/>
              </a:ext>
            </a:extLst>
          </p:cNvPr>
          <p:cNvSpPr/>
          <p:nvPr/>
        </p:nvSpPr>
        <p:spPr>
          <a:xfrm>
            <a:off x="434399" y="2355718"/>
            <a:ext cx="4649665" cy="87683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North America’s yellow point is at (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="" xmlns:a16="http://schemas.microsoft.com/office/drawing/2014/main" id="{AB503D3E-4930-0B4F-973E-6ED75BC1132B}"/>
              </a:ext>
            </a:extLst>
          </p:cNvPr>
          <p:cNvSpPr/>
          <p:nvPr/>
        </p:nvSpPr>
        <p:spPr>
          <a:xfrm>
            <a:off x="434399" y="3344237"/>
            <a:ext cx="4649665" cy="87683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South America’s yellow point is at (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  <p:sp>
        <p:nvSpPr>
          <p:cNvPr id="79" name="Rounded Rectangle 78">
            <a:extLst>
              <a:ext uri="{FF2B5EF4-FFF2-40B4-BE49-F238E27FC236}">
                <a16:creationId xmlns="" xmlns:a16="http://schemas.microsoft.com/office/drawing/2014/main" id="{AC00FBFF-3D61-AA4F-9451-0506B6FBC49B}"/>
              </a:ext>
            </a:extLst>
          </p:cNvPr>
          <p:cNvSpPr/>
          <p:nvPr/>
        </p:nvSpPr>
        <p:spPr>
          <a:xfrm>
            <a:off x="377040" y="4334048"/>
            <a:ext cx="4649665" cy="87683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West Africa’s yellow point is at (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="" xmlns:a16="http://schemas.microsoft.com/office/drawing/2014/main" id="{E5B7FC4C-738B-0B4D-9BEA-BB2C8840A287}"/>
              </a:ext>
            </a:extLst>
          </p:cNvPr>
          <p:cNvSpPr/>
          <p:nvPr/>
        </p:nvSpPr>
        <p:spPr>
          <a:xfrm>
            <a:off x="377040" y="5322567"/>
            <a:ext cx="4649665" cy="87683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Europe’s yellow point is at (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  <p:sp>
        <p:nvSpPr>
          <p:cNvPr id="81" name="Rounded Rectangle 80">
            <a:extLst>
              <a:ext uri="{FF2B5EF4-FFF2-40B4-BE49-F238E27FC236}">
                <a16:creationId xmlns="" xmlns:a16="http://schemas.microsoft.com/office/drawing/2014/main" id="{24A90466-F398-714D-A331-14B30120E7B8}"/>
              </a:ext>
            </a:extLst>
          </p:cNvPr>
          <p:cNvSpPr/>
          <p:nvPr/>
        </p:nvSpPr>
        <p:spPr>
          <a:xfrm>
            <a:off x="5265626" y="5646738"/>
            <a:ext cx="4649665" cy="87683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Asia’s yellow point is at (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E52E1E89-04F3-F941-8120-346C27A41D41}"/>
              </a:ext>
            </a:extLst>
          </p:cNvPr>
          <p:cNvSpPr/>
          <p:nvPr/>
        </p:nvSpPr>
        <p:spPr>
          <a:xfrm>
            <a:off x="434399" y="2355718"/>
            <a:ext cx="4649665" cy="87683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North America’s yellow point is at (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4506D679-4546-534E-876C-97D3B31ED8CC}"/>
              </a:ext>
            </a:extLst>
          </p:cNvPr>
          <p:cNvSpPr/>
          <p:nvPr/>
        </p:nvSpPr>
        <p:spPr>
          <a:xfrm>
            <a:off x="434399" y="3344237"/>
            <a:ext cx="4649665" cy="87683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South America’s yellow point is at (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DE9E982B-D351-F944-B799-45DE2F2002F2}"/>
              </a:ext>
            </a:extLst>
          </p:cNvPr>
          <p:cNvSpPr/>
          <p:nvPr/>
        </p:nvSpPr>
        <p:spPr>
          <a:xfrm>
            <a:off x="377040" y="4334048"/>
            <a:ext cx="4649665" cy="87683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West Africa’s yellow point is at (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9640C3D5-4B55-A342-A6ED-A11ED2D0E4D4}"/>
              </a:ext>
            </a:extLst>
          </p:cNvPr>
          <p:cNvSpPr/>
          <p:nvPr/>
        </p:nvSpPr>
        <p:spPr>
          <a:xfrm>
            <a:off x="377040" y="5322567"/>
            <a:ext cx="4649665" cy="87683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Europe’s yellow point is at (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784E1D9F-E178-DB4F-8104-9437F8C6873D}"/>
              </a:ext>
            </a:extLst>
          </p:cNvPr>
          <p:cNvSpPr/>
          <p:nvPr/>
        </p:nvSpPr>
        <p:spPr>
          <a:xfrm>
            <a:off x="5265626" y="5646738"/>
            <a:ext cx="4649665" cy="87683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Asia’s yellow point is at (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79449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4989054" y="5828485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3310278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4989054" y="5828485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5228606" y="5597652"/>
            <a:ext cx="867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(2,1)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84577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106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Starter: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Many people use the phrase “Go along the corridor and up the stairs” to help them remember how to read or plot coordinates.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Using your own words, or using some of the words below, write your own saying: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272442B4-9DC6-D541-97BE-ACE5690E91F4}"/>
              </a:ext>
            </a:extLst>
          </p:cNvPr>
          <p:cNvSpPr/>
          <p:nvPr/>
        </p:nvSpPr>
        <p:spPr>
          <a:xfrm rot="340884">
            <a:off x="2250940" y="5546970"/>
            <a:ext cx="1220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ladder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B13C1D71-E6E8-854C-B16C-ABDE6DBC77F2}"/>
              </a:ext>
            </a:extLst>
          </p:cNvPr>
          <p:cNvSpPr/>
          <p:nvPr/>
        </p:nvSpPr>
        <p:spPr>
          <a:xfrm rot="1037952">
            <a:off x="8204145" y="4917098"/>
            <a:ext cx="109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steps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6E68E79B-A487-8A40-BC5A-5265FA549DFC}"/>
              </a:ext>
            </a:extLst>
          </p:cNvPr>
          <p:cNvSpPr/>
          <p:nvPr/>
        </p:nvSpPr>
        <p:spPr>
          <a:xfrm rot="315822">
            <a:off x="4244183" y="5154147"/>
            <a:ext cx="1689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mountain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D2089BAE-6EBF-1946-8D96-7099DA29529F}"/>
              </a:ext>
            </a:extLst>
          </p:cNvPr>
          <p:cNvSpPr/>
          <p:nvPr/>
        </p:nvSpPr>
        <p:spPr>
          <a:xfrm rot="21304200">
            <a:off x="4484166" y="3756735"/>
            <a:ext cx="1157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tower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E66CC9DA-DE87-DA4E-B6AC-DEB265E2A274}"/>
              </a:ext>
            </a:extLst>
          </p:cNvPr>
          <p:cNvSpPr/>
          <p:nvPr/>
        </p:nvSpPr>
        <p:spPr>
          <a:xfrm rot="21388469">
            <a:off x="6516214" y="4398428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sky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82967AFF-4E7C-444F-816E-0D92966563C0}"/>
              </a:ext>
            </a:extLst>
          </p:cNvPr>
          <p:cNvSpPr/>
          <p:nvPr/>
        </p:nvSpPr>
        <p:spPr>
          <a:xfrm rot="21388469">
            <a:off x="2259323" y="4244960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escalator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D52FF93C-946F-554B-89EF-16B2D12AEE64}"/>
              </a:ext>
            </a:extLst>
          </p:cNvPr>
          <p:cNvSpPr/>
          <p:nvPr/>
        </p:nvSpPr>
        <p:spPr>
          <a:xfrm rot="378851">
            <a:off x="6329457" y="5099082"/>
            <a:ext cx="920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road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A76F3593-A07B-5A41-A86C-8D9626962701}"/>
              </a:ext>
            </a:extLst>
          </p:cNvPr>
          <p:cNvSpPr/>
          <p:nvPr/>
        </p:nvSpPr>
        <p:spPr>
          <a:xfrm rot="21290946">
            <a:off x="4601987" y="4373137"/>
            <a:ext cx="922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path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363BC48A-B9CC-6E43-A5E7-45BAEAD1BEA2}"/>
              </a:ext>
            </a:extLst>
          </p:cNvPr>
          <p:cNvSpPr/>
          <p:nvPr/>
        </p:nvSpPr>
        <p:spPr>
          <a:xfrm rot="21358571">
            <a:off x="2717656" y="4857352"/>
            <a:ext cx="978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river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8ABE0429-A3C1-E94A-8B29-93C0AC838EF4}"/>
              </a:ext>
            </a:extLst>
          </p:cNvPr>
          <p:cNvSpPr/>
          <p:nvPr/>
        </p:nvSpPr>
        <p:spPr>
          <a:xfrm rot="21275613">
            <a:off x="6117859" y="3804879"/>
            <a:ext cx="1343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stream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B8A41445-CE6A-CB4B-881D-14C646FA9EEE}"/>
              </a:ext>
            </a:extLst>
          </p:cNvPr>
          <p:cNvSpPr/>
          <p:nvPr/>
        </p:nvSpPr>
        <p:spPr>
          <a:xfrm rot="351306">
            <a:off x="7975149" y="4284752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pavement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8272BBB9-486E-DB44-8B24-286FDD10E20B}"/>
              </a:ext>
            </a:extLst>
          </p:cNvPr>
          <p:cNvSpPr/>
          <p:nvPr/>
        </p:nvSpPr>
        <p:spPr>
          <a:xfrm rot="473468">
            <a:off x="4154708" y="5820661"/>
            <a:ext cx="1444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hallway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EB938F0D-E02D-434E-9E2F-A60E79661BBB}"/>
              </a:ext>
            </a:extLst>
          </p:cNvPr>
          <p:cNvSpPr/>
          <p:nvPr/>
        </p:nvSpPr>
        <p:spPr>
          <a:xfrm rot="213103">
            <a:off x="2302907" y="3641561"/>
            <a:ext cx="1394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runway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1FEBB5C6-7B86-1943-AA1B-9C6978712296}"/>
              </a:ext>
            </a:extLst>
          </p:cNvPr>
          <p:cNvSpPr/>
          <p:nvPr/>
        </p:nvSpPr>
        <p:spPr>
          <a:xfrm>
            <a:off x="8378306" y="3756734"/>
            <a:ext cx="1027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stars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2FA2EC79-BCBB-3D4E-9E0C-DC4142575BA6}"/>
              </a:ext>
            </a:extLst>
          </p:cNvPr>
          <p:cNvSpPr/>
          <p:nvPr/>
        </p:nvSpPr>
        <p:spPr>
          <a:xfrm>
            <a:off x="7899009" y="5622987"/>
            <a:ext cx="1986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the ground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F7AADF56-2C96-514B-9CA1-F8ECEBD23551}"/>
              </a:ext>
            </a:extLst>
          </p:cNvPr>
          <p:cNvSpPr/>
          <p:nvPr/>
        </p:nvSpPr>
        <p:spPr>
          <a:xfrm rot="20840749">
            <a:off x="6277139" y="5742682"/>
            <a:ext cx="1132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space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780272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4976079" y="3659833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9982675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4976079" y="3659833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5215631" y="3429000"/>
            <a:ext cx="893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(2,8)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612297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5961512" y="5175342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67619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5961512" y="5175342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6201064" y="4944509"/>
            <a:ext cx="883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(5,3)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262365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5264826" y="3999685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5922167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5264826" y="3999685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5504378" y="3768852"/>
            <a:ext cx="880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(3,7)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216361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5614708" y="608106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288449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5614708" y="608106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5854260" y="5850235"/>
            <a:ext cx="909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(4,0)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403806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6863622" y="3356430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1152206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6863622" y="3356430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7103174" y="3125597"/>
            <a:ext cx="9060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(8,9)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73081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106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Starter: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Many people use the phrase “Go along the corridor and up the stairs” to help them remember how to read or plot coordinates.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b="1" u="sng" dirty="0">
                <a:solidFill>
                  <a:srgbClr val="FF3860"/>
                </a:solidFill>
              </a:rPr>
              <a:t>Example</a:t>
            </a:r>
            <a:r>
              <a:rPr lang="en-GB" sz="2200" b="1" i="1" dirty="0">
                <a:solidFill>
                  <a:srgbClr val="FF3860"/>
                </a:solidFill>
              </a:rPr>
              <a:t>: Along the hallway and up the escalator.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272442B4-9DC6-D541-97BE-ACE5690E91F4}"/>
              </a:ext>
            </a:extLst>
          </p:cNvPr>
          <p:cNvSpPr/>
          <p:nvPr/>
        </p:nvSpPr>
        <p:spPr>
          <a:xfrm rot="340884">
            <a:off x="2250940" y="5546970"/>
            <a:ext cx="1220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ladder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B13C1D71-E6E8-854C-B16C-ABDE6DBC77F2}"/>
              </a:ext>
            </a:extLst>
          </p:cNvPr>
          <p:cNvSpPr/>
          <p:nvPr/>
        </p:nvSpPr>
        <p:spPr>
          <a:xfrm rot="1037952">
            <a:off x="8204145" y="4917098"/>
            <a:ext cx="109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steps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6E68E79B-A487-8A40-BC5A-5265FA549DFC}"/>
              </a:ext>
            </a:extLst>
          </p:cNvPr>
          <p:cNvSpPr/>
          <p:nvPr/>
        </p:nvSpPr>
        <p:spPr>
          <a:xfrm rot="315822">
            <a:off x="4244183" y="5154147"/>
            <a:ext cx="1689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mountain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D2089BAE-6EBF-1946-8D96-7099DA29529F}"/>
              </a:ext>
            </a:extLst>
          </p:cNvPr>
          <p:cNvSpPr/>
          <p:nvPr/>
        </p:nvSpPr>
        <p:spPr>
          <a:xfrm rot="21304200">
            <a:off x="4484166" y="3756735"/>
            <a:ext cx="1157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tower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E66CC9DA-DE87-DA4E-B6AC-DEB265E2A274}"/>
              </a:ext>
            </a:extLst>
          </p:cNvPr>
          <p:cNvSpPr/>
          <p:nvPr/>
        </p:nvSpPr>
        <p:spPr>
          <a:xfrm rot="21388469">
            <a:off x="6516214" y="4398428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sky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82967AFF-4E7C-444F-816E-0D92966563C0}"/>
              </a:ext>
            </a:extLst>
          </p:cNvPr>
          <p:cNvSpPr/>
          <p:nvPr/>
        </p:nvSpPr>
        <p:spPr>
          <a:xfrm rot="21388469">
            <a:off x="2259323" y="4244960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escalator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D52FF93C-946F-554B-89EF-16B2D12AEE64}"/>
              </a:ext>
            </a:extLst>
          </p:cNvPr>
          <p:cNvSpPr/>
          <p:nvPr/>
        </p:nvSpPr>
        <p:spPr>
          <a:xfrm rot="378851">
            <a:off x="6329457" y="5099082"/>
            <a:ext cx="920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road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A76F3593-A07B-5A41-A86C-8D9626962701}"/>
              </a:ext>
            </a:extLst>
          </p:cNvPr>
          <p:cNvSpPr/>
          <p:nvPr/>
        </p:nvSpPr>
        <p:spPr>
          <a:xfrm rot="21290946">
            <a:off x="4601987" y="4373137"/>
            <a:ext cx="922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path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363BC48A-B9CC-6E43-A5E7-45BAEAD1BEA2}"/>
              </a:ext>
            </a:extLst>
          </p:cNvPr>
          <p:cNvSpPr/>
          <p:nvPr/>
        </p:nvSpPr>
        <p:spPr>
          <a:xfrm rot="21358571">
            <a:off x="2717656" y="4857352"/>
            <a:ext cx="978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river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8ABE0429-A3C1-E94A-8B29-93C0AC838EF4}"/>
              </a:ext>
            </a:extLst>
          </p:cNvPr>
          <p:cNvSpPr/>
          <p:nvPr/>
        </p:nvSpPr>
        <p:spPr>
          <a:xfrm rot="21275613">
            <a:off x="6117859" y="3804879"/>
            <a:ext cx="1343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stream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B8A41445-CE6A-CB4B-881D-14C646FA9EEE}"/>
              </a:ext>
            </a:extLst>
          </p:cNvPr>
          <p:cNvSpPr/>
          <p:nvPr/>
        </p:nvSpPr>
        <p:spPr>
          <a:xfrm rot="351306">
            <a:off x="7975149" y="4284752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pavement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8272BBB9-486E-DB44-8B24-286FDD10E20B}"/>
              </a:ext>
            </a:extLst>
          </p:cNvPr>
          <p:cNvSpPr/>
          <p:nvPr/>
        </p:nvSpPr>
        <p:spPr>
          <a:xfrm rot="473468">
            <a:off x="4154708" y="5820661"/>
            <a:ext cx="1444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hallway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EB938F0D-E02D-434E-9E2F-A60E79661BBB}"/>
              </a:ext>
            </a:extLst>
          </p:cNvPr>
          <p:cNvSpPr/>
          <p:nvPr/>
        </p:nvSpPr>
        <p:spPr>
          <a:xfrm rot="213103">
            <a:off x="2302907" y="3641561"/>
            <a:ext cx="1394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runway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1FEBB5C6-7B86-1943-AA1B-9C6978712296}"/>
              </a:ext>
            </a:extLst>
          </p:cNvPr>
          <p:cNvSpPr/>
          <p:nvPr/>
        </p:nvSpPr>
        <p:spPr>
          <a:xfrm>
            <a:off x="8378306" y="3756734"/>
            <a:ext cx="1027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stars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2FA2EC79-BCBB-3D4E-9E0C-DC4142575BA6}"/>
              </a:ext>
            </a:extLst>
          </p:cNvPr>
          <p:cNvSpPr/>
          <p:nvPr/>
        </p:nvSpPr>
        <p:spPr>
          <a:xfrm>
            <a:off x="7899009" y="5622987"/>
            <a:ext cx="1986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the ground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F7AADF56-2C96-514B-9CA1-F8ECEBD23551}"/>
              </a:ext>
            </a:extLst>
          </p:cNvPr>
          <p:cNvSpPr/>
          <p:nvPr/>
        </p:nvSpPr>
        <p:spPr>
          <a:xfrm rot="20840749">
            <a:off x="6277139" y="5742682"/>
            <a:ext cx="1132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space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016311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4439051" y="4281297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0853605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4439051" y="4281297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4678603" y="4050464"/>
            <a:ext cx="901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(0,6)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52085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5929018" y="4600611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9364778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5929018" y="4600611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6168570" y="4369778"/>
            <a:ext cx="881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(5,5)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069077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7458708" y="3051494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9693813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7458708" y="3051494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7698260" y="2820661"/>
            <a:ext cx="1260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(10,10)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464277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4410708" y="608106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2577070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4410708" y="608106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4650260" y="5850235"/>
            <a:ext cx="901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(0,0)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781754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3: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Write the coordinates for the points plotted below.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1875065" y="4887453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221C1F7E-9683-8544-9F73-7CFE067ABDAF}"/>
              </a:ext>
            </a:extLst>
          </p:cNvPr>
          <p:cNvSpPr/>
          <p:nvPr/>
        </p:nvSpPr>
        <p:spPr>
          <a:xfrm>
            <a:off x="2472639" y="425518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B</a:t>
            </a: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715253B4-8CEA-1649-8DCB-28CC9D8C5058}"/>
              </a:ext>
            </a:extLst>
          </p:cNvPr>
          <p:cNvSpPr/>
          <p:nvPr/>
        </p:nvSpPr>
        <p:spPr>
          <a:xfrm>
            <a:off x="3451570" y="3031185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C</a:t>
            </a: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9678F814-E2C8-814D-A027-1D091740BE54}"/>
              </a:ext>
            </a:extLst>
          </p:cNvPr>
          <p:cNvSpPr/>
          <p:nvPr/>
        </p:nvSpPr>
        <p:spPr>
          <a:xfrm>
            <a:off x="4325500" y="3659833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D</a:t>
            </a: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FCFADD88-5FE3-E94F-A514-F4AF76BC4CCA}"/>
              </a:ext>
            </a:extLst>
          </p:cNvPr>
          <p:cNvSpPr/>
          <p:nvPr/>
        </p:nvSpPr>
        <p:spPr>
          <a:xfrm>
            <a:off x="2806603" y="5198715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658C7051-B59F-4E49-944E-F6A3B6DC2EDB}"/>
              </a:ext>
            </a:extLst>
          </p:cNvPr>
          <p:cNvSpPr/>
          <p:nvPr/>
        </p:nvSpPr>
        <p:spPr>
          <a:xfrm>
            <a:off x="4325500" y="5198715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F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65C2FE2-7E74-E845-B6BB-B746F9283F08}"/>
              </a:ext>
            </a:extLst>
          </p:cNvPr>
          <p:cNvSpPr/>
          <p:nvPr/>
        </p:nvSpPr>
        <p:spPr>
          <a:xfrm>
            <a:off x="6096000" y="3028890"/>
            <a:ext cx="53637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OpenDyslexicAlta" pitchFamily="2" charset="77"/>
              </a:rPr>
              <a:t>Which plotted point doesn’t belong?</a:t>
            </a:r>
          </a:p>
          <a:p>
            <a:r>
              <a:rPr lang="en-GB" sz="2000" dirty="0">
                <a:latin typeface="OpenDyslexicAlta" pitchFamily="2" charset="77"/>
              </a:rPr>
              <a:t>Explain your answer. </a:t>
            </a:r>
            <a:endParaRPr lang="en-US" sz="2000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170049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3: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Write the coordinates for the points plotted below.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1875065" y="4887453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2114617" y="4656620"/>
            <a:ext cx="896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(2,4)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2CDDFEE-4116-134A-BBB3-D0D833E2730D}"/>
              </a:ext>
            </a:extLst>
          </p:cNvPr>
          <p:cNvSpPr/>
          <p:nvPr/>
        </p:nvSpPr>
        <p:spPr>
          <a:xfrm>
            <a:off x="6096000" y="3028890"/>
            <a:ext cx="55357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>
                <a:solidFill>
                  <a:srgbClr val="FF3860"/>
                </a:solidFill>
                <a:latin typeface="OpenDyslexicAlta" pitchFamily="2" charset="77"/>
              </a:rPr>
              <a:t>Point E doesn’t belong as it is the only point that has </a:t>
            </a:r>
            <a:r>
              <a:rPr lang="en-GB" sz="2000" i="1" dirty="0">
                <a:solidFill>
                  <a:srgbClr val="FF3860"/>
                </a:solidFill>
                <a:latin typeface="OpenDyslexicAlta" pitchFamily="2" charset="77"/>
              </a:rPr>
              <a:t>x </a:t>
            </a:r>
            <a:r>
              <a:rPr lang="en-GB" sz="2000" dirty="0">
                <a:solidFill>
                  <a:srgbClr val="FF3860"/>
                </a:solidFill>
                <a:latin typeface="OpenDyslexicAlta" pitchFamily="2" charset="77"/>
              </a:rPr>
              <a:t>and </a:t>
            </a:r>
            <a:r>
              <a:rPr lang="en-GB" sz="2000" i="1" dirty="0">
                <a:solidFill>
                  <a:srgbClr val="FF3860"/>
                </a:solidFill>
                <a:latin typeface="OpenDyslexicAlta" pitchFamily="2" charset="77"/>
              </a:rPr>
              <a:t>y</a:t>
            </a:r>
            <a:r>
              <a:rPr lang="en-GB" sz="2000" dirty="0">
                <a:solidFill>
                  <a:srgbClr val="FF3860"/>
                </a:solidFill>
                <a:latin typeface="OpenDyslexicAlta" pitchFamily="2" charset="77"/>
              </a:rPr>
              <a:t> coordinates that are odd numbers. </a:t>
            </a:r>
          </a:p>
          <a:p>
            <a:pPr algn="just"/>
            <a:endParaRPr lang="en-GB" sz="2000" dirty="0">
              <a:solidFill>
                <a:srgbClr val="FF3860"/>
              </a:solidFill>
              <a:latin typeface="OpenDyslexicAlta" pitchFamily="2" charset="77"/>
            </a:endParaRPr>
          </a:p>
          <a:p>
            <a:pPr algn="just"/>
            <a:r>
              <a:rPr lang="en-GB" sz="2000" dirty="0">
                <a:solidFill>
                  <a:srgbClr val="FF3860"/>
                </a:solidFill>
                <a:latin typeface="OpenDyslexicAlta" pitchFamily="2" charset="77"/>
              </a:rPr>
              <a:t>All the other plotted points have even numbers for both their </a:t>
            </a:r>
            <a:r>
              <a:rPr lang="en-GB" sz="2000" i="1" dirty="0">
                <a:solidFill>
                  <a:srgbClr val="FF3860"/>
                </a:solidFill>
                <a:latin typeface="OpenDyslexicAlta" pitchFamily="2" charset="77"/>
              </a:rPr>
              <a:t>x</a:t>
            </a:r>
            <a:r>
              <a:rPr lang="en-GB" sz="2000" dirty="0">
                <a:solidFill>
                  <a:srgbClr val="FF3860"/>
                </a:solidFill>
                <a:latin typeface="OpenDyslexicAlta" pitchFamily="2" charset="77"/>
              </a:rPr>
              <a:t> and </a:t>
            </a:r>
            <a:r>
              <a:rPr lang="en-GB" sz="2000" i="1" dirty="0">
                <a:solidFill>
                  <a:srgbClr val="FF3860"/>
                </a:solidFill>
                <a:latin typeface="OpenDyslexicAlta" pitchFamily="2" charset="77"/>
              </a:rPr>
              <a:t>y</a:t>
            </a:r>
            <a:r>
              <a:rPr lang="en-GB" sz="2000" dirty="0">
                <a:solidFill>
                  <a:srgbClr val="FF3860"/>
                </a:solidFill>
                <a:latin typeface="OpenDyslexicAlta" pitchFamily="2" charset="77"/>
              </a:rPr>
              <a:t> values. </a:t>
            </a:r>
            <a:endParaRPr lang="en-US" sz="2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221C1F7E-9683-8544-9F73-7CFE067ABDAF}"/>
              </a:ext>
            </a:extLst>
          </p:cNvPr>
          <p:cNvSpPr/>
          <p:nvPr/>
        </p:nvSpPr>
        <p:spPr>
          <a:xfrm>
            <a:off x="2472639" y="425518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51AB7E7-0A3D-2E47-9A2B-F679A9DC2CFA}"/>
              </a:ext>
            </a:extLst>
          </p:cNvPr>
          <p:cNvSpPr/>
          <p:nvPr/>
        </p:nvSpPr>
        <p:spPr>
          <a:xfrm>
            <a:off x="2715979" y="4019302"/>
            <a:ext cx="909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(4,6)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715253B4-8CEA-1649-8DCB-28CC9D8C5058}"/>
              </a:ext>
            </a:extLst>
          </p:cNvPr>
          <p:cNvSpPr/>
          <p:nvPr/>
        </p:nvSpPr>
        <p:spPr>
          <a:xfrm>
            <a:off x="3451570" y="3031185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2223008-1028-8B4F-96DF-D35DF8EDCA0A}"/>
              </a:ext>
            </a:extLst>
          </p:cNvPr>
          <p:cNvSpPr/>
          <p:nvPr/>
        </p:nvSpPr>
        <p:spPr>
          <a:xfrm>
            <a:off x="3691122" y="2800352"/>
            <a:ext cx="1066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(7,10)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9678F814-E2C8-814D-A027-1D091740BE54}"/>
              </a:ext>
            </a:extLst>
          </p:cNvPr>
          <p:cNvSpPr/>
          <p:nvPr/>
        </p:nvSpPr>
        <p:spPr>
          <a:xfrm>
            <a:off x="4325500" y="3659833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7956CCD-ED17-DF49-8C4B-B040B068717C}"/>
              </a:ext>
            </a:extLst>
          </p:cNvPr>
          <p:cNvSpPr/>
          <p:nvPr/>
        </p:nvSpPr>
        <p:spPr>
          <a:xfrm>
            <a:off x="4565052" y="3429000"/>
            <a:ext cx="1085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(10,8)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FCFADD88-5FE3-E94F-A514-F4AF76BC4CCA}"/>
              </a:ext>
            </a:extLst>
          </p:cNvPr>
          <p:cNvSpPr/>
          <p:nvPr/>
        </p:nvSpPr>
        <p:spPr>
          <a:xfrm>
            <a:off x="2806603" y="5198715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AEBC016C-A9C3-C745-845B-92D83157F0F3}"/>
              </a:ext>
            </a:extLst>
          </p:cNvPr>
          <p:cNvSpPr/>
          <p:nvPr/>
        </p:nvSpPr>
        <p:spPr>
          <a:xfrm>
            <a:off x="3046155" y="4967882"/>
            <a:ext cx="883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(5,3)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658C7051-B59F-4E49-944E-F6A3B6DC2EDB}"/>
              </a:ext>
            </a:extLst>
          </p:cNvPr>
          <p:cNvSpPr/>
          <p:nvPr/>
        </p:nvSpPr>
        <p:spPr>
          <a:xfrm>
            <a:off x="4325500" y="5198715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D6A5E039-4836-9145-9D98-3A96B57EBC54}"/>
              </a:ext>
            </a:extLst>
          </p:cNvPr>
          <p:cNvSpPr/>
          <p:nvPr/>
        </p:nvSpPr>
        <p:spPr>
          <a:xfrm>
            <a:off x="4565052" y="4967882"/>
            <a:ext cx="10711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(10,3)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40330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Complete the sentence below.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D4A376B-A8C6-EA41-AA57-8E14F35A4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40" y="1942409"/>
            <a:ext cx="4343400" cy="4457700"/>
          </a:xfrm>
          <a:prstGeom prst="rect">
            <a:avLst/>
          </a:prstGeom>
        </p:spPr>
      </p:pic>
      <p:pic>
        <p:nvPicPr>
          <p:cNvPr id="46" name="Picture 45" descr="A picture containing umbrella, clock&#10;&#10;Description automatically generated">
            <a:extLst>
              <a:ext uri="{FF2B5EF4-FFF2-40B4-BE49-F238E27FC236}">
                <a16:creationId xmlns="" xmlns:a16="http://schemas.microsoft.com/office/drawing/2014/main" id="{D4D787B5-8480-6040-B0D3-6FC37441A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196" y="2622767"/>
            <a:ext cx="631355" cy="507673"/>
          </a:xfrm>
          <a:prstGeom prst="rect">
            <a:avLst/>
          </a:prstGeom>
        </p:spPr>
      </p:pic>
      <p:pic>
        <p:nvPicPr>
          <p:cNvPr id="47" name="Picture 46" descr="A picture containing building, sign&#10;&#10;Description automatically generated">
            <a:extLst>
              <a:ext uri="{FF2B5EF4-FFF2-40B4-BE49-F238E27FC236}">
                <a16:creationId xmlns="" xmlns:a16="http://schemas.microsoft.com/office/drawing/2014/main" id="{9B3AFECB-6537-5D45-821D-7F1D3ACC7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944" y="2516342"/>
            <a:ext cx="417069" cy="614098"/>
          </a:xfrm>
          <a:prstGeom prst="rect">
            <a:avLst/>
          </a:prstGeom>
        </p:spPr>
      </p:pic>
      <p:pic>
        <p:nvPicPr>
          <p:cNvPr id="48" name="Picture 47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DFA64C1-1C13-4447-A254-891F421EE1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150" y="2516342"/>
            <a:ext cx="603025" cy="665699"/>
          </a:xfrm>
          <a:prstGeom prst="rect">
            <a:avLst/>
          </a:prstGeom>
        </p:spPr>
      </p:pic>
      <p:pic>
        <p:nvPicPr>
          <p:cNvPr id="49" name="Picture 48" descr="A picture containing sign, drawing&#10;&#10;Description automatically generated">
            <a:extLst>
              <a:ext uri="{FF2B5EF4-FFF2-40B4-BE49-F238E27FC236}">
                <a16:creationId xmlns="" xmlns:a16="http://schemas.microsoft.com/office/drawing/2014/main" id="{6A1A8711-104A-A843-BB82-B9EA11A02F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3630" y="3984580"/>
            <a:ext cx="523493" cy="651490"/>
          </a:xfrm>
          <a:prstGeom prst="rect">
            <a:avLst/>
          </a:prstGeom>
        </p:spPr>
      </p:pic>
      <p:pic>
        <p:nvPicPr>
          <p:cNvPr id="50" name="Picture 49" descr="A picture containing game, basketball&#10;&#10;Description automatically generated">
            <a:extLst>
              <a:ext uri="{FF2B5EF4-FFF2-40B4-BE49-F238E27FC236}">
                <a16:creationId xmlns="" xmlns:a16="http://schemas.microsoft.com/office/drawing/2014/main" id="{B91C3016-AA75-B340-AC2D-0833E66498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0151" y="4492482"/>
            <a:ext cx="787400" cy="799800"/>
          </a:xfrm>
          <a:prstGeom prst="rect">
            <a:avLst/>
          </a:prstGeom>
        </p:spPr>
      </p:pic>
      <p:pic>
        <p:nvPicPr>
          <p:cNvPr id="51" name="Picture 50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2FA1CFD6-D0D6-D84F-A481-A59CCA0FE7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7960" y="3429000"/>
            <a:ext cx="595401" cy="455899"/>
          </a:xfrm>
          <a:prstGeom prst="rect">
            <a:avLst/>
          </a:prstGeom>
        </p:spPr>
      </p:pic>
      <p:pic>
        <p:nvPicPr>
          <p:cNvPr id="52" name="Picture 51" descr="A picture containing room, drawing, clock&#10;&#10;Description automatically generated">
            <a:extLst>
              <a:ext uri="{FF2B5EF4-FFF2-40B4-BE49-F238E27FC236}">
                <a16:creationId xmlns="" xmlns:a16="http://schemas.microsoft.com/office/drawing/2014/main" id="{FC86E039-F7AE-A748-BFD8-5E742305F3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49313" y="4035387"/>
            <a:ext cx="523493" cy="600683"/>
          </a:xfrm>
          <a:prstGeom prst="rect">
            <a:avLst/>
          </a:prstGeom>
        </p:spPr>
      </p:pic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5983DCA6-4FDA-D641-8944-44A318521570}"/>
              </a:ext>
            </a:extLst>
          </p:cNvPr>
          <p:cNvSpPr/>
          <p:nvPr/>
        </p:nvSpPr>
        <p:spPr>
          <a:xfrm>
            <a:off x="434196" y="3082507"/>
            <a:ext cx="6223168" cy="65405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is next to the pirate.</a:t>
            </a:r>
          </a:p>
        </p:txBody>
      </p:sp>
    </p:spTree>
    <p:extLst>
      <p:ext uri="{BB962C8B-B14F-4D97-AF65-F5344CB8AC3E}">
        <p14:creationId xmlns:p14="http://schemas.microsoft.com/office/powerpoint/2010/main" val="30110516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89694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4: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Ruth and Jamal have both been plotting points on the grid shown. Guess their points based on the clues given.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Jamal says, “Both of our points have the same </a:t>
            </a:r>
            <a:br>
              <a:rPr lang="en-GB" sz="2200" dirty="0"/>
            </a:br>
            <a:r>
              <a:rPr lang="en-GB" sz="2200" i="1" dirty="0"/>
              <a:t>x </a:t>
            </a:r>
            <a:r>
              <a:rPr lang="en-GB" sz="2200" dirty="0"/>
              <a:t>coordinate.”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Ruth says, “Jamal’s </a:t>
            </a:r>
            <a:r>
              <a:rPr lang="en-GB" sz="2200" i="1" dirty="0"/>
              <a:t>y</a:t>
            </a:r>
            <a:r>
              <a:rPr lang="en-GB" sz="2200" dirty="0"/>
              <a:t> coordinate is greater than mine.”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their plot points?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369" y="1539994"/>
            <a:ext cx="4221843" cy="421278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="" xmlns:a16="http://schemas.microsoft.com/office/drawing/2014/main" id="{E0C3F760-2C0D-F340-9069-4D6166E67195}"/>
              </a:ext>
            </a:extLst>
          </p:cNvPr>
          <p:cNvSpPr/>
          <p:nvPr/>
        </p:nvSpPr>
        <p:spPr>
          <a:xfrm>
            <a:off x="9238921" y="4716920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75BCB7D9-2953-1D45-95B9-89DDEEB4564A}"/>
              </a:ext>
            </a:extLst>
          </p:cNvPr>
          <p:cNvSpPr/>
          <p:nvPr/>
        </p:nvSpPr>
        <p:spPr>
          <a:xfrm>
            <a:off x="8597434" y="3184867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B</a:t>
            </a: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FE8E5760-4C54-954C-8FC8-2586AA0F6A28}"/>
              </a:ext>
            </a:extLst>
          </p:cNvPr>
          <p:cNvSpPr/>
          <p:nvPr/>
        </p:nvSpPr>
        <p:spPr>
          <a:xfrm>
            <a:off x="11035682" y="2566469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C</a:t>
            </a: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051BAB46-764F-524A-A552-BD8C9309D948}"/>
              </a:ext>
            </a:extLst>
          </p:cNvPr>
          <p:cNvSpPr/>
          <p:nvPr/>
        </p:nvSpPr>
        <p:spPr>
          <a:xfrm>
            <a:off x="9257136" y="2259399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D</a:t>
            </a: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8209E783-EF8B-CB4E-9685-5CBD70C67562}"/>
              </a:ext>
            </a:extLst>
          </p:cNvPr>
          <p:cNvSpPr/>
          <p:nvPr/>
        </p:nvSpPr>
        <p:spPr>
          <a:xfrm>
            <a:off x="10200841" y="3184867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8241FF77-D733-0D40-AFEF-B06B6A70E56D}"/>
              </a:ext>
            </a:extLst>
          </p:cNvPr>
          <p:cNvSpPr/>
          <p:nvPr/>
        </p:nvSpPr>
        <p:spPr>
          <a:xfrm>
            <a:off x="11369646" y="4382956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2605610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89694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4: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Ruth and Jamal have both been plotting points on the grid shown. Guess their points based on the clues given.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Jamal says, “Both of our points have the same </a:t>
            </a:r>
            <a:br>
              <a:rPr lang="en-GB" sz="2200" dirty="0"/>
            </a:br>
            <a:r>
              <a:rPr lang="en-GB" sz="2200" i="1" dirty="0"/>
              <a:t>x </a:t>
            </a:r>
            <a:r>
              <a:rPr lang="en-GB" sz="2200" dirty="0"/>
              <a:t>coordinate.”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Ruth says, “Jamal’s </a:t>
            </a:r>
            <a:r>
              <a:rPr lang="en-GB" sz="2200" i="1" dirty="0"/>
              <a:t>y</a:t>
            </a:r>
            <a:r>
              <a:rPr lang="en-GB" sz="2200" dirty="0"/>
              <a:t> coordinate is greater than mine.”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Jamal’s point is D, as it has the coordinates (3,9) and Ruth’s point is A, as it has the coordinates (3,1). The x values are the same, but Jamal’s </a:t>
            </a:r>
            <a:r>
              <a:rPr lang="en-GB" sz="2200" i="1" dirty="0">
                <a:solidFill>
                  <a:srgbClr val="FF3860"/>
                </a:solidFill>
              </a:rPr>
              <a:t>y</a:t>
            </a:r>
            <a:r>
              <a:rPr lang="en-GB" sz="2200" dirty="0">
                <a:solidFill>
                  <a:srgbClr val="FF3860"/>
                </a:solidFill>
              </a:rPr>
              <a:t> value is greater.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369" y="1539994"/>
            <a:ext cx="4221843" cy="421278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="" xmlns:a16="http://schemas.microsoft.com/office/drawing/2014/main" id="{E0C3F760-2C0D-F340-9069-4D6166E67195}"/>
              </a:ext>
            </a:extLst>
          </p:cNvPr>
          <p:cNvSpPr/>
          <p:nvPr/>
        </p:nvSpPr>
        <p:spPr>
          <a:xfrm>
            <a:off x="9238921" y="4716920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75BCB7D9-2953-1D45-95B9-89DDEEB4564A}"/>
              </a:ext>
            </a:extLst>
          </p:cNvPr>
          <p:cNvSpPr/>
          <p:nvPr/>
        </p:nvSpPr>
        <p:spPr>
          <a:xfrm>
            <a:off x="8597434" y="3184867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B</a:t>
            </a: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FE8E5760-4C54-954C-8FC8-2586AA0F6A28}"/>
              </a:ext>
            </a:extLst>
          </p:cNvPr>
          <p:cNvSpPr/>
          <p:nvPr/>
        </p:nvSpPr>
        <p:spPr>
          <a:xfrm>
            <a:off x="11035682" y="2566469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C</a:t>
            </a: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051BAB46-764F-524A-A552-BD8C9309D948}"/>
              </a:ext>
            </a:extLst>
          </p:cNvPr>
          <p:cNvSpPr/>
          <p:nvPr/>
        </p:nvSpPr>
        <p:spPr>
          <a:xfrm>
            <a:off x="9257136" y="2259399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D</a:t>
            </a: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8209E783-EF8B-CB4E-9685-5CBD70C67562}"/>
              </a:ext>
            </a:extLst>
          </p:cNvPr>
          <p:cNvSpPr/>
          <p:nvPr/>
        </p:nvSpPr>
        <p:spPr>
          <a:xfrm>
            <a:off x="10200841" y="3184867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8241FF77-D733-0D40-AFEF-B06B6A70E56D}"/>
              </a:ext>
            </a:extLst>
          </p:cNvPr>
          <p:cNvSpPr/>
          <p:nvPr/>
        </p:nvSpPr>
        <p:spPr>
          <a:xfrm>
            <a:off x="11369646" y="4382956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2998242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Do you agree?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2EF1B55-7CDC-1F47-B4E4-D113F7193461}"/>
              </a:ext>
            </a:extLst>
          </p:cNvPr>
          <p:cNvSpPr/>
          <p:nvPr/>
        </p:nvSpPr>
        <p:spPr>
          <a:xfrm>
            <a:off x="2485841" y="2741878"/>
            <a:ext cx="33521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The sapphire has the coordinates (5,7).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AB1D82C-9BDE-8D48-9DD0-ACFA0DD00A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162" y="1200185"/>
            <a:ext cx="5918200" cy="5905500"/>
          </a:xfrm>
          <a:prstGeom prst="rect">
            <a:avLst/>
          </a:prstGeom>
        </p:spPr>
      </p:pic>
      <p:pic>
        <p:nvPicPr>
          <p:cNvPr id="11" name="Picture 10" descr="A picture containing object, clock&#10;&#10;Description automatically generated">
            <a:extLst>
              <a:ext uri="{FF2B5EF4-FFF2-40B4-BE49-F238E27FC236}">
                <a16:creationId xmlns="" xmlns:a16="http://schemas.microsoft.com/office/drawing/2014/main" id="{E833ED4C-C7BE-B748-9298-1272EAE542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0306" y="3909827"/>
            <a:ext cx="631355" cy="50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77753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No, I do not agree. The coordinates are (7,5). The order has been reversed. 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2EF1B55-7CDC-1F47-B4E4-D113F7193461}"/>
              </a:ext>
            </a:extLst>
          </p:cNvPr>
          <p:cNvSpPr/>
          <p:nvPr/>
        </p:nvSpPr>
        <p:spPr>
          <a:xfrm>
            <a:off x="2485841" y="2741878"/>
            <a:ext cx="33521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The sapphire has the coordinates (5,7).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AB1D82C-9BDE-8D48-9DD0-ACFA0DD00A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162" y="1200185"/>
            <a:ext cx="5918200" cy="5905500"/>
          </a:xfrm>
          <a:prstGeom prst="rect">
            <a:avLst/>
          </a:prstGeom>
        </p:spPr>
      </p:pic>
      <p:pic>
        <p:nvPicPr>
          <p:cNvPr id="11" name="Picture 10" descr="A picture containing object, clock&#10;&#10;Description automatically generated">
            <a:extLst>
              <a:ext uri="{FF2B5EF4-FFF2-40B4-BE49-F238E27FC236}">
                <a16:creationId xmlns="" xmlns:a16="http://schemas.microsoft.com/office/drawing/2014/main" id="{E833ED4C-C7BE-B748-9298-1272EAE542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0306" y="3909827"/>
            <a:ext cx="631355" cy="50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228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092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read coordinates when both the </a:t>
            </a:r>
            <a:r>
              <a:rPr lang="en-GB" sz="2200" i="1" dirty="0"/>
              <a:t>x </a:t>
            </a:r>
            <a:r>
              <a:rPr lang="en-GB" sz="2200" dirty="0"/>
              <a:t>and </a:t>
            </a:r>
            <a:r>
              <a:rPr lang="en-GB" sz="2200" i="1" dirty="0"/>
              <a:t>y</a:t>
            </a:r>
            <a:r>
              <a:rPr lang="en-GB" sz="2200" dirty="0"/>
              <a:t> coordinates have a </a:t>
            </a:r>
            <a:r>
              <a:rPr lang="en-GB" sz="2200"/>
              <a:t>positive value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/>
              <a:t>I </a:t>
            </a:r>
            <a:r>
              <a:rPr lang="en-GB" sz="2200" dirty="0"/>
              <a:t>can explain my reasoning when reading coordinates when both the </a:t>
            </a:r>
            <a:r>
              <a:rPr lang="en-GB" sz="2200" i="1" dirty="0"/>
              <a:t>x </a:t>
            </a:r>
            <a:r>
              <a:rPr lang="en-GB" sz="2200" dirty="0"/>
              <a:t>and </a:t>
            </a:r>
            <a:r>
              <a:rPr lang="en-GB" sz="2200" i="1" dirty="0"/>
              <a:t>y</a:t>
            </a:r>
            <a:r>
              <a:rPr lang="en-GB" sz="2200" dirty="0"/>
              <a:t> coordinates have a positive value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/>
              <a:t>Year 3 - Term 4 - Block 3 - Position and Direction - Lesson 1 - To be able to describe positions in the first quadrant (1)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678128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Complete the sentence below.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D4A376B-A8C6-EA41-AA57-8E14F35A4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40" y="1942409"/>
            <a:ext cx="4343400" cy="4457700"/>
          </a:xfrm>
          <a:prstGeom prst="rect">
            <a:avLst/>
          </a:prstGeom>
        </p:spPr>
      </p:pic>
      <p:pic>
        <p:nvPicPr>
          <p:cNvPr id="46" name="Picture 45" descr="A picture containing umbrella, clock&#10;&#10;Description automatically generated">
            <a:extLst>
              <a:ext uri="{FF2B5EF4-FFF2-40B4-BE49-F238E27FC236}">
                <a16:creationId xmlns="" xmlns:a16="http://schemas.microsoft.com/office/drawing/2014/main" id="{D4D787B5-8480-6040-B0D3-6FC37441A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196" y="2622767"/>
            <a:ext cx="631355" cy="507673"/>
          </a:xfrm>
          <a:prstGeom prst="rect">
            <a:avLst/>
          </a:prstGeom>
        </p:spPr>
      </p:pic>
      <p:pic>
        <p:nvPicPr>
          <p:cNvPr id="47" name="Picture 46" descr="A picture containing building, sign&#10;&#10;Description automatically generated">
            <a:extLst>
              <a:ext uri="{FF2B5EF4-FFF2-40B4-BE49-F238E27FC236}">
                <a16:creationId xmlns="" xmlns:a16="http://schemas.microsoft.com/office/drawing/2014/main" id="{9B3AFECB-6537-5D45-821D-7F1D3ACC7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944" y="2516342"/>
            <a:ext cx="417069" cy="614098"/>
          </a:xfrm>
          <a:prstGeom prst="rect">
            <a:avLst/>
          </a:prstGeom>
        </p:spPr>
      </p:pic>
      <p:pic>
        <p:nvPicPr>
          <p:cNvPr id="48" name="Picture 47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DFA64C1-1C13-4447-A254-891F421EE1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150" y="2516342"/>
            <a:ext cx="603025" cy="665699"/>
          </a:xfrm>
          <a:prstGeom prst="rect">
            <a:avLst/>
          </a:prstGeom>
        </p:spPr>
      </p:pic>
      <p:pic>
        <p:nvPicPr>
          <p:cNvPr id="49" name="Picture 48" descr="A picture containing sign, drawing&#10;&#10;Description automatically generated">
            <a:extLst>
              <a:ext uri="{FF2B5EF4-FFF2-40B4-BE49-F238E27FC236}">
                <a16:creationId xmlns="" xmlns:a16="http://schemas.microsoft.com/office/drawing/2014/main" id="{6A1A8711-104A-A843-BB82-B9EA11A02F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3630" y="3984580"/>
            <a:ext cx="523493" cy="651490"/>
          </a:xfrm>
          <a:prstGeom prst="rect">
            <a:avLst/>
          </a:prstGeom>
        </p:spPr>
      </p:pic>
      <p:pic>
        <p:nvPicPr>
          <p:cNvPr id="50" name="Picture 49" descr="A picture containing game, basketball&#10;&#10;Description automatically generated">
            <a:extLst>
              <a:ext uri="{FF2B5EF4-FFF2-40B4-BE49-F238E27FC236}">
                <a16:creationId xmlns="" xmlns:a16="http://schemas.microsoft.com/office/drawing/2014/main" id="{B91C3016-AA75-B340-AC2D-0833E66498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0151" y="4492482"/>
            <a:ext cx="787400" cy="799800"/>
          </a:xfrm>
          <a:prstGeom prst="rect">
            <a:avLst/>
          </a:prstGeom>
        </p:spPr>
      </p:pic>
      <p:pic>
        <p:nvPicPr>
          <p:cNvPr id="51" name="Picture 50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2FA1CFD6-D0D6-D84F-A481-A59CCA0FE7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7960" y="3429000"/>
            <a:ext cx="595401" cy="455899"/>
          </a:xfrm>
          <a:prstGeom prst="rect">
            <a:avLst/>
          </a:prstGeom>
        </p:spPr>
      </p:pic>
      <p:pic>
        <p:nvPicPr>
          <p:cNvPr id="52" name="Picture 51" descr="A picture containing room, drawing, clock&#10;&#10;Description automatically generated">
            <a:extLst>
              <a:ext uri="{FF2B5EF4-FFF2-40B4-BE49-F238E27FC236}">
                <a16:creationId xmlns="" xmlns:a16="http://schemas.microsoft.com/office/drawing/2014/main" id="{FC86E039-F7AE-A748-BFD8-5E742305F3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49313" y="4035387"/>
            <a:ext cx="523493" cy="600683"/>
          </a:xfrm>
          <a:prstGeom prst="rect">
            <a:avLst/>
          </a:prstGeom>
        </p:spPr>
      </p:pic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5983DCA6-4FDA-D641-8944-44A318521570}"/>
              </a:ext>
            </a:extLst>
          </p:cNvPr>
          <p:cNvSpPr/>
          <p:nvPr/>
        </p:nvSpPr>
        <p:spPr>
          <a:xfrm>
            <a:off x="434196" y="3082507"/>
            <a:ext cx="6223168" cy="65405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turtle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is next to the pirate.</a:t>
            </a:r>
          </a:p>
        </p:txBody>
      </p:sp>
    </p:spTree>
    <p:extLst>
      <p:ext uri="{BB962C8B-B14F-4D97-AF65-F5344CB8AC3E}">
        <p14:creationId xmlns:p14="http://schemas.microsoft.com/office/powerpoint/2010/main" val="2420630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Complete the sentence below.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D4A376B-A8C6-EA41-AA57-8E14F35A4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40" y="1942409"/>
            <a:ext cx="4343400" cy="4457700"/>
          </a:xfrm>
          <a:prstGeom prst="rect">
            <a:avLst/>
          </a:prstGeom>
        </p:spPr>
      </p:pic>
      <p:pic>
        <p:nvPicPr>
          <p:cNvPr id="46" name="Picture 45" descr="A picture containing umbrella, clock&#10;&#10;Description automatically generated">
            <a:extLst>
              <a:ext uri="{FF2B5EF4-FFF2-40B4-BE49-F238E27FC236}">
                <a16:creationId xmlns="" xmlns:a16="http://schemas.microsoft.com/office/drawing/2014/main" id="{D4D787B5-8480-6040-B0D3-6FC37441A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196" y="2622767"/>
            <a:ext cx="631355" cy="507673"/>
          </a:xfrm>
          <a:prstGeom prst="rect">
            <a:avLst/>
          </a:prstGeom>
        </p:spPr>
      </p:pic>
      <p:pic>
        <p:nvPicPr>
          <p:cNvPr id="47" name="Picture 46" descr="A picture containing building, sign&#10;&#10;Description automatically generated">
            <a:extLst>
              <a:ext uri="{FF2B5EF4-FFF2-40B4-BE49-F238E27FC236}">
                <a16:creationId xmlns="" xmlns:a16="http://schemas.microsoft.com/office/drawing/2014/main" id="{9B3AFECB-6537-5D45-821D-7F1D3ACC7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944" y="2516342"/>
            <a:ext cx="417069" cy="614098"/>
          </a:xfrm>
          <a:prstGeom prst="rect">
            <a:avLst/>
          </a:prstGeom>
        </p:spPr>
      </p:pic>
      <p:pic>
        <p:nvPicPr>
          <p:cNvPr id="48" name="Picture 47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DFA64C1-1C13-4447-A254-891F421EE1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150" y="2516342"/>
            <a:ext cx="603025" cy="665699"/>
          </a:xfrm>
          <a:prstGeom prst="rect">
            <a:avLst/>
          </a:prstGeom>
        </p:spPr>
      </p:pic>
      <p:pic>
        <p:nvPicPr>
          <p:cNvPr id="49" name="Picture 48" descr="A picture containing sign, drawing&#10;&#10;Description automatically generated">
            <a:extLst>
              <a:ext uri="{FF2B5EF4-FFF2-40B4-BE49-F238E27FC236}">
                <a16:creationId xmlns="" xmlns:a16="http://schemas.microsoft.com/office/drawing/2014/main" id="{6A1A8711-104A-A843-BB82-B9EA11A02F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3630" y="3984580"/>
            <a:ext cx="523493" cy="651490"/>
          </a:xfrm>
          <a:prstGeom prst="rect">
            <a:avLst/>
          </a:prstGeom>
        </p:spPr>
      </p:pic>
      <p:pic>
        <p:nvPicPr>
          <p:cNvPr id="50" name="Picture 49" descr="A picture containing game, basketball&#10;&#10;Description automatically generated">
            <a:extLst>
              <a:ext uri="{FF2B5EF4-FFF2-40B4-BE49-F238E27FC236}">
                <a16:creationId xmlns="" xmlns:a16="http://schemas.microsoft.com/office/drawing/2014/main" id="{B91C3016-AA75-B340-AC2D-0833E66498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0151" y="4492482"/>
            <a:ext cx="787400" cy="799800"/>
          </a:xfrm>
          <a:prstGeom prst="rect">
            <a:avLst/>
          </a:prstGeom>
        </p:spPr>
      </p:pic>
      <p:pic>
        <p:nvPicPr>
          <p:cNvPr id="51" name="Picture 50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2FA1CFD6-D0D6-D84F-A481-A59CCA0FE7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7960" y="3429000"/>
            <a:ext cx="595401" cy="455899"/>
          </a:xfrm>
          <a:prstGeom prst="rect">
            <a:avLst/>
          </a:prstGeom>
        </p:spPr>
      </p:pic>
      <p:pic>
        <p:nvPicPr>
          <p:cNvPr id="52" name="Picture 51" descr="A picture containing room, drawing, clock&#10;&#10;Description automatically generated">
            <a:extLst>
              <a:ext uri="{FF2B5EF4-FFF2-40B4-BE49-F238E27FC236}">
                <a16:creationId xmlns="" xmlns:a16="http://schemas.microsoft.com/office/drawing/2014/main" id="{FC86E039-F7AE-A748-BFD8-5E742305F3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49313" y="4035387"/>
            <a:ext cx="523493" cy="600683"/>
          </a:xfrm>
          <a:prstGeom prst="rect">
            <a:avLst/>
          </a:prstGeom>
        </p:spPr>
      </p:pic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5983DCA6-4FDA-D641-8944-44A318521570}"/>
              </a:ext>
            </a:extLst>
          </p:cNvPr>
          <p:cNvSpPr/>
          <p:nvPr/>
        </p:nvSpPr>
        <p:spPr>
          <a:xfrm>
            <a:off x="434196" y="3082507"/>
            <a:ext cx="6223168" cy="65405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is next to the parrot.</a:t>
            </a:r>
          </a:p>
        </p:txBody>
      </p:sp>
    </p:spTree>
    <p:extLst>
      <p:ext uri="{BB962C8B-B14F-4D97-AF65-F5344CB8AC3E}">
        <p14:creationId xmlns:p14="http://schemas.microsoft.com/office/powerpoint/2010/main" val="1921502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Complete the sentence below.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D4A376B-A8C6-EA41-AA57-8E14F35A4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40" y="1942409"/>
            <a:ext cx="4343400" cy="4457700"/>
          </a:xfrm>
          <a:prstGeom prst="rect">
            <a:avLst/>
          </a:prstGeom>
        </p:spPr>
      </p:pic>
      <p:pic>
        <p:nvPicPr>
          <p:cNvPr id="46" name="Picture 45" descr="A picture containing umbrella, clock&#10;&#10;Description automatically generated">
            <a:extLst>
              <a:ext uri="{FF2B5EF4-FFF2-40B4-BE49-F238E27FC236}">
                <a16:creationId xmlns="" xmlns:a16="http://schemas.microsoft.com/office/drawing/2014/main" id="{D4D787B5-8480-6040-B0D3-6FC37441A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196" y="2622767"/>
            <a:ext cx="631355" cy="507673"/>
          </a:xfrm>
          <a:prstGeom prst="rect">
            <a:avLst/>
          </a:prstGeom>
        </p:spPr>
      </p:pic>
      <p:pic>
        <p:nvPicPr>
          <p:cNvPr id="47" name="Picture 46" descr="A picture containing building, sign&#10;&#10;Description automatically generated">
            <a:extLst>
              <a:ext uri="{FF2B5EF4-FFF2-40B4-BE49-F238E27FC236}">
                <a16:creationId xmlns="" xmlns:a16="http://schemas.microsoft.com/office/drawing/2014/main" id="{9B3AFECB-6537-5D45-821D-7F1D3ACC7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944" y="2516342"/>
            <a:ext cx="417069" cy="614098"/>
          </a:xfrm>
          <a:prstGeom prst="rect">
            <a:avLst/>
          </a:prstGeom>
        </p:spPr>
      </p:pic>
      <p:pic>
        <p:nvPicPr>
          <p:cNvPr id="48" name="Picture 47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DFA64C1-1C13-4447-A254-891F421EE1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150" y="2516342"/>
            <a:ext cx="603025" cy="665699"/>
          </a:xfrm>
          <a:prstGeom prst="rect">
            <a:avLst/>
          </a:prstGeom>
        </p:spPr>
      </p:pic>
      <p:pic>
        <p:nvPicPr>
          <p:cNvPr id="49" name="Picture 48" descr="A picture containing sign, drawing&#10;&#10;Description automatically generated">
            <a:extLst>
              <a:ext uri="{FF2B5EF4-FFF2-40B4-BE49-F238E27FC236}">
                <a16:creationId xmlns="" xmlns:a16="http://schemas.microsoft.com/office/drawing/2014/main" id="{6A1A8711-104A-A843-BB82-B9EA11A02F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3630" y="3984580"/>
            <a:ext cx="523493" cy="651490"/>
          </a:xfrm>
          <a:prstGeom prst="rect">
            <a:avLst/>
          </a:prstGeom>
        </p:spPr>
      </p:pic>
      <p:pic>
        <p:nvPicPr>
          <p:cNvPr id="50" name="Picture 49" descr="A picture containing game, basketball&#10;&#10;Description automatically generated">
            <a:extLst>
              <a:ext uri="{FF2B5EF4-FFF2-40B4-BE49-F238E27FC236}">
                <a16:creationId xmlns="" xmlns:a16="http://schemas.microsoft.com/office/drawing/2014/main" id="{B91C3016-AA75-B340-AC2D-0833E66498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0151" y="4492482"/>
            <a:ext cx="787400" cy="799800"/>
          </a:xfrm>
          <a:prstGeom prst="rect">
            <a:avLst/>
          </a:prstGeom>
        </p:spPr>
      </p:pic>
      <p:pic>
        <p:nvPicPr>
          <p:cNvPr id="51" name="Picture 50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2FA1CFD6-D0D6-D84F-A481-A59CCA0FE7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7960" y="3429000"/>
            <a:ext cx="595401" cy="455899"/>
          </a:xfrm>
          <a:prstGeom prst="rect">
            <a:avLst/>
          </a:prstGeom>
        </p:spPr>
      </p:pic>
      <p:pic>
        <p:nvPicPr>
          <p:cNvPr id="52" name="Picture 51" descr="A picture containing room, drawing, clock&#10;&#10;Description automatically generated">
            <a:extLst>
              <a:ext uri="{FF2B5EF4-FFF2-40B4-BE49-F238E27FC236}">
                <a16:creationId xmlns="" xmlns:a16="http://schemas.microsoft.com/office/drawing/2014/main" id="{FC86E039-F7AE-A748-BFD8-5E742305F3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49313" y="4035387"/>
            <a:ext cx="523493" cy="600683"/>
          </a:xfrm>
          <a:prstGeom prst="rect">
            <a:avLst/>
          </a:prstGeom>
        </p:spPr>
      </p:pic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5983DCA6-4FDA-D641-8944-44A318521570}"/>
              </a:ext>
            </a:extLst>
          </p:cNvPr>
          <p:cNvSpPr/>
          <p:nvPr/>
        </p:nvSpPr>
        <p:spPr>
          <a:xfrm>
            <a:off x="434196" y="3082507"/>
            <a:ext cx="6223168" cy="65405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ring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is next to the parrot.</a:t>
            </a:r>
          </a:p>
        </p:txBody>
      </p:sp>
    </p:spTree>
    <p:extLst>
      <p:ext uri="{BB962C8B-B14F-4D97-AF65-F5344CB8AC3E}">
        <p14:creationId xmlns:p14="http://schemas.microsoft.com/office/powerpoint/2010/main" val="1813289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Complete the sentence below.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D4A376B-A8C6-EA41-AA57-8E14F35A4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40" y="1942409"/>
            <a:ext cx="4343400" cy="4457700"/>
          </a:xfrm>
          <a:prstGeom prst="rect">
            <a:avLst/>
          </a:prstGeom>
        </p:spPr>
      </p:pic>
      <p:pic>
        <p:nvPicPr>
          <p:cNvPr id="46" name="Picture 45" descr="A picture containing umbrella, clock&#10;&#10;Description automatically generated">
            <a:extLst>
              <a:ext uri="{FF2B5EF4-FFF2-40B4-BE49-F238E27FC236}">
                <a16:creationId xmlns="" xmlns:a16="http://schemas.microsoft.com/office/drawing/2014/main" id="{D4D787B5-8480-6040-B0D3-6FC37441A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196" y="2622767"/>
            <a:ext cx="631355" cy="507673"/>
          </a:xfrm>
          <a:prstGeom prst="rect">
            <a:avLst/>
          </a:prstGeom>
        </p:spPr>
      </p:pic>
      <p:pic>
        <p:nvPicPr>
          <p:cNvPr id="47" name="Picture 46" descr="A picture containing building, sign&#10;&#10;Description automatically generated">
            <a:extLst>
              <a:ext uri="{FF2B5EF4-FFF2-40B4-BE49-F238E27FC236}">
                <a16:creationId xmlns="" xmlns:a16="http://schemas.microsoft.com/office/drawing/2014/main" id="{9B3AFECB-6537-5D45-821D-7F1D3ACC7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944" y="2516342"/>
            <a:ext cx="417069" cy="614098"/>
          </a:xfrm>
          <a:prstGeom prst="rect">
            <a:avLst/>
          </a:prstGeom>
        </p:spPr>
      </p:pic>
      <p:pic>
        <p:nvPicPr>
          <p:cNvPr id="48" name="Picture 47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DFA64C1-1C13-4447-A254-891F421EE1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150" y="2516342"/>
            <a:ext cx="603025" cy="665699"/>
          </a:xfrm>
          <a:prstGeom prst="rect">
            <a:avLst/>
          </a:prstGeom>
        </p:spPr>
      </p:pic>
      <p:pic>
        <p:nvPicPr>
          <p:cNvPr id="49" name="Picture 48" descr="A picture containing sign, drawing&#10;&#10;Description automatically generated">
            <a:extLst>
              <a:ext uri="{FF2B5EF4-FFF2-40B4-BE49-F238E27FC236}">
                <a16:creationId xmlns="" xmlns:a16="http://schemas.microsoft.com/office/drawing/2014/main" id="{6A1A8711-104A-A843-BB82-B9EA11A02F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3630" y="3984580"/>
            <a:ext cx="523493" cy="651490"/>
          </a:xfrm>
          <a:prstGeom prst="rect">
            <a:avLst/>
          </a:prstGeom>
        </p:spPr>
      </p:pic>
      <p:pic>
        <p:nvPicPr>
          <p:cNvPr id="50" name="Picture 49" descr="A picture containing game, basketball&#10;&#10;Description automatically generated">
            <a:extLst>
              <a:ext uri="{FF2B5EF4-FFF2-40B4-BE49-F238E27FC236}">
                <a16:creationId xmlns="" xmlns:a16="http://schemas.microsoft.com/office/drawing/2014/main" id="{B91C3016-AA75-B340-AC2D-0833E66498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0151" y="4492482"/>
            <a:ext cx="787400" cy="799800"/>
          </a:xfrm>
          <a:prstGeom prst="rect">
            <a:avLst/>
          </a:prstGeom>
        </p:spPr>
      </p:pic>
      <p:pic>
        <p:nvPicPr>
          <p:cNvPr id="51" name="Picture 50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2FA1CFD6-D0D6-D84F-A481-A59CCA0FE7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7960" y="3429000"/>
            <a:ext cx="595401" cy="455899"/>
          </a:xfrm>
          <a:prstGeom prst="rect">
            <a:avLst/>
          </a:prstGeom>
        </p:spPr>
      </p:pic>
      <p:pic>
        <p:nvPicPr>
          <p:cNvPr id="52" name="Picture 51" descr="A picture containing room, drawing, clock&#10;&#10;Description automatically generated">
            <a:extLst>
              <a:ext uri="{FF2B5EF4-FFF2-40B4-BE49-F238E27FC236}">
                <a16:creationId xmlns="" xmlns:a16="http://schemas.microsoft.com/office/drawing/2014/main" id="{FC86E039-F7AE-A748-BFD8-5E742305F3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49313" y="4035387"/>
            <a:ext cx="523493" cy="600683"/>
          </a:xfrm>
          <a:prstGeom prst="rect">
            <a:avLst/>
          </a:prstGeom>
        </p:spPr>
      </p:pic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5983DCA6-4FDA-D641-8944-44A318521570}"/>
              </a:ext>
            </a:extLst>
          </p:cNvPr>
          <p:cNvSpPr/>
          <p:nvPr/>
        </p:nvSpPr>
        <p:spPr>
          <a:xfrm>
            <a:off x="434196" y="3082507"/>
            <a:ext cx="6223168" cy="65405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ship has the coordinates (_,_).</a:t>
            </a:r>
          </a:p>
        </p:txBody>
      </p:sp>
    </p:spTree>
    <p:extLst>
      <p:ext uri="{BB962C8B-B14F-4D97-AF65-F5344CB8AC3E}">
        <p14:creationId xmlns:p14="http://schemas.microsoft.com/office/powerpoint/2010/main" val="524188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14699</TotalTime>
  <Words>2246</Words>
  <Application>Microsoft Office PowerPoint</Application>
  <PresentationFormat>Custom</PresentationFormat>
  <Paragraphs>598</Paragraphs>
  <Slides>54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3" baseType="lpstr">
      <vt:lpstr>Arial</vt:lpstr>
      <vt:lpstr>Lato</vt:lpstr>
      <vt:lpstr>Calibri</vt:lpstr>
      <vt:lpstr>OpenDyslexicAlta</vt:lpstr>
      <vt:lpstr>Muli</vt:lpstr>
      <vt:lpstr>Lato Light</vt:lpstr>
      <vt:lpstr>OpenDyslexic</vt:lpstr>
      <vt:lpstr>Wingdings</vt:lpstr>
      <vt:lpstr>Office Theme</vt:lpstr>
      <vt:lpstr>PowerPoint Presentation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756</cp:revision>
  <cp:lastPrinted>2019-06-17T16:19:05Z</cp:lastPrinted>
  <dcterms:created xsi:type="dcterms:W3CDTF">2018-08-06T08:16:18Z</dcterms:created>
  <dcterms:modified xsi:type="dcterms:W3CDTF">2020-09-19T19:18:25Z</dcterms:modified>
</cp:coreProperties>
</file>