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20" r:id="rId2"/>
    <p:sldId id="321" r:id="rId3"/>
    <p:sldId id="376" r:id="rId4"/>
    <p:sldId id="378" r:id="rId5"/>
    <p:sldId id="379" r:id="rId6"/>
    <p:sldId id="380" r:id="rId7"/>
    <p:sldId id="381" r:id="rId8"/>
    <p:sldId id="382" r:id="rId9"/>
    <p:sldId id="385" r:id="rId10"/>
    <p:sldId id="386" r:id="rId11"/>
    <p:sldId id="383" r:id="rId12"/>
    <p:sldId id="384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8" r:id="rId22"/>
    <p:sldId id="402" r:id="rId23"/>
    <p:sldId id="401" r:id="rId24"/>
    <p:sldId id="400" r:id="rId25"/>
    <p:sldId id="399" r:id="rId26"/>
    <p:sldId id="405" r:id="rId27"/>
    <p:sldId id="412" r:id="rId28"/>
    <p:sldId id="411" r:id="rId29"/>
    <p:sldId id="410" r:id="rId30"/>
    <p:sldId id="409" r:id="rId31"/>
    <p:sldId id="408" r:id="rId32"/>
    <p:sldId id="403" r:id="rId33"/>
    <p:sldId id="404" r:id="rId34"/>
    <p:sldId id="406" r:id="rId35"/>
    <p:sldId id="407" r:id="rId36"/>
    <p:sldId id="413" r:id="rId37"/>
    <p:sldId id="414" r:id="rId38"/>
    <p:sldId id="416" r:id="rId39"/>
    <p:sldId id="417" r:id="rId40"/>
    <p:sldId id="395" r:id="rId41"/>
    <p:sldId id="418" r:id="rId42"/>
    <p:sldId id="419" r:id="rId43"/>
    <p:sldId id="370" r:id="rId44"/>
    <p:sldId id="420" r:id="rId45"/>
    <p:sldId id="377" r:id="rId46"/>
  </p:sldIdLst>
  <p:sldSz cx="12192000" cy="6858000"/>
  <p:notesSz cx="6858000" cy="9144000"/>
  <p:embeddedFontLst>
    <p:embeddedFont>
      <p:font typeface="Lato" panose="020F0502020204030203" pitchFamily="34" charset="0"/>
      <p:regular r:id="rId49"/>
      <p:bold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OpenDyslexicAlta" panose="020B0604020202020204" charset="0"/>
      <p:regular r:id="rId55"/>
      <p:bold r:id="rId56"/>
      <p:italic r:id="rId57"/>
      <p:boldItalic r:id="rId58"/>
    </p:embeddedFont>
    <p:embeddedFont>
      <p:font typeface="Muli" panose="020B0604020202020204" charset="0"/>
      <p:regular r:id="rId59"/>
      <p:bold r:id="rId60"/>
      <p:italic r:id="rId61"/>
      <p:boldItalic r:id="rId62"/>
    </p:embeddedFont>
    <p:embeddedFont>
      <p:font typeface="Lato Light" panose="020F0302020204030203" pitchFamily="34" charset="0"/>
      <p:regular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3DC"/>
    <a:srgbClr val="FF3860"/>
    <a:srgbClr val="7957D5"/>
    <a:srgbClr val="FFDD57"/>
    <a:srgbClr val="23D160"/>
    <a:srgbClr val="F337C7"/>
    <a:srgbClr val="209CEE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983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522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301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327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094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384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703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229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889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001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594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45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247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520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19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19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988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717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6652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76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0272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0336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931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057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0260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1128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7107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609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3776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6597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1798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7167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3692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773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2031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380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971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148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358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644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050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58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19/09/2020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emf"/><Relationship Id="rId4" Type="http://schemas.openxmlformats.org/officeDocument/2006/relationships/image" Target="../media/image19.tif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emf"/><Relationship Id="rId4" Type="http://schemas.openxmlformats.org/officeDocument/2006/relationships/image" Target="../media/image19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Year </a:t>
            </a:r>
            <a:r>
              <a:rPr lang="en-GB" dirty="0" smtClean="0"/>
              <a:t>3</a:t>
            </a:r>
          </a:p>
          <a:p>
            <a:r>
              <a:rPr lang="en-GB" dirty="0" smtClean="0"/>
              <a:t>Term </a:t>
            </a:r>
            <a:r>
              <a:rPr lang="en-GB" dirty="0"/>
              <a:t>4 - Block 1 - Statistics - 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interpret charts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</a:t>
            </a:r>
            <a:r>
              <a:rPr lang="en-GB" dirty="0" smtClean="0"/>
              <a:t>1 </a:t>
            </a:r>
            <a:r>
              <a:rPr lang="en-GB" dirty="0"/>
              <a:t>– Statistics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Unique Unicorn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received 5 votes – show it on the chart above.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7C752227-6451-1140-B386-D4E17C2566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171645"/>
            <a:ext cx="424364" cy="43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83D0147C-A7A4-1B4B-8C5E-DEC12CB72D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369" y="4175253"/>
            <a:ext cx="424364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2529E1D4-017C-C049-B5B7-11482D65E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637" y="4155161"/>
            <a:ext cx="11430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53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Pirate Kingdom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received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votes in total.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96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Pirate Kingdom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received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votes in total.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97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Ice Queen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received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votes in total.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54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Ice Queen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received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7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votes in total.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11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Monster Man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received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votes in total.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93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Monster Man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received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11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votes in total.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99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chart below (or your own) write your own questions and swap them!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07931F0-C685-CE4B-9FE8-C53B60CC9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296095"/>
              </p:ext>
            </p:extLst>
          </p:nvPr>
        </p:nvGraphicFramePr>
        <p:xfrm>
          <a:off x="894902" y="2637472"/>
          <a:ext cx="6831115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7195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803920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best TV show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Delicious Diners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Gold Miners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Hot Dog Heroes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Shark Tamer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47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84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82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164" y="3648996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74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10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08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82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185" y="3656418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16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53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513" y="4689796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C605EC96-5838-5A43-B5C1-5B858961BF91}"/>
              </a:ext>
            </a:extLst>
          </p:cNvPr>
          <p:cNvSpPr/>
          <p:nvPr/>
        </p:nvSpPr>
        <p:spPr>
          <a:xfrm>
            <a:off x="838200" y="6084795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Shark Tamer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received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votes in total.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982" y="4686188"/>
            <a:ext cx="1143000" cy="444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40FDC00-1556-4449-82C1-2C55B0A8A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206" y="3142961"/>
            <a:ext cx="424364" cy="43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1103BC8-4F68-9F48-9EB3-839107C85C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935" y="3147281"/>
            <a:ext cx="424364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19041EB4-F2AD-BF46-9FAD-CF42E261AD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898" y="3146233"/>
            <a:ext cx="424364" cy="432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39175084-4891-B048-BB75-C344528C6D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375" y="3137301"/>
            <a:ext cx="424364" cy="432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66310E07-FE33-6247-AB13-E4F153008A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495" y="4698688"/>
            <a:ext cx="424364" cy="432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3C8790A4-B9F9-D54E-98A3-5C0AB38765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134" y="3146233"/>
            <a:ext cx="424364" cy="432000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4DE4BFAB-40E7-5645-82CE-B70485A699F3}"/>
              </a:ext>
            </a:extLst>
          </p:cNvPr>
          <p:cNvSpPr/>
          <p:nvPr/>
        </p:nvSpPr>
        <p:spPr>
          <a:xfrm>
            <a:off x="838200" y="5410598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true / false to say that </a:t>
            </a:r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Gold Miners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got the most votes.</a:t>
            </a:r>
          </a:p>
        </p:txBody>
      </p:sp>
    </p:spTree>
    <p:extLst>
      <p:ext uri="{BB962C8B-B14F-4D97-AF65-F5344CB8AC3E}">
        <p14:creationId xmlns:p14="http://schemas.microsoft.com/office/powerpoint/2010/main" val="1018060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chart below (or your own) write your own questions and swap them!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831115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7195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803920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best TV show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Delicious Diners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Gold Miners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Hot Dog Heroes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Shark Tamer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47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84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82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164" y="3648996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74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10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08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82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185" y="3656418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16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53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513" y="4689796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C605EC96-5838-5A43-B5C1-5B858961BF91}"/>
              </a:ext>
            </a:extLst>
          </p:cNvPr>
          <p:cNvSpPr/>
          <p:nvPr/>
        </p:nvSpPr>
        <p:spPr>
          <a:xfrm>
            <a:off x="838200" y="6084795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Shark Tamer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received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votes in total.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982" y="4686188"/>
            <a:ext cx="1143000" cy="444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40FDC00-1556-4449-82C1-2C55B0A8A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206" y="3142961"/>
            <a:ext cx="424364" cy="43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1103BC8-4F68-9F48-9EB3-839107C85C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935" y="3147281"/>
            <a:ext cx="424364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19041EB4-F2AD-BF46-9FAD-CF42E261AD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898" y="3146233"/>
            <a:ext cx="424364" cy="432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39175084-4891-B048-BB75-C344528C6D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375" y="3137301"/>
            <a:ext cx="424364" cy="432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66310E07-FE33-6247-AB13-E4F153008A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495" y="4698688"/>
            <a:ext cx="424364" cy="432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3C8790A4-B9F9-D54E-98A3-5C0AB38765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134" y="3146233"/>
            <a:ext cx="424364" cy="432000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4DE4BFAB-40E7-5645-82CE-B70485A699F3}"/>
              </a:ext>
            </a:extLst>
          </p:cNvPr>
          <p:cNvSpPr/>
          <p:nvPr/>
        </p:nvSpPr>
        <p:spPr>
          <a:xfrm>
            <a:off x="838200" y="5410598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</a:t>
            </a:r>
            <a:r>
              <a:rPr lang="en-US" sz="2400" strike="sngStrike" dirty="0">
                <a:solidFill>
                  <a:schemeClr val="tx1"/>
                </a:solidFill>
                <a:latin typeface="OpenDyslexicAlta" pitchFamily="2" charset="77"/>
              </a:rPr>
              <a:t>true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/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false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to say that </a:t>
            </a:r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Gold Miners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got the most votes.</a:t>
            </a:r>
          </a:p>
        </p:txBody>
      </p:sp>
    </p:spTree>
    <p:extLst>
      <p:ext uri="{BB962C8B-B14F-4D97-AF65-F5344CB8AC3E}">
        <p14:creationId xmlns:p14="http://schemas.microsoft.com/office/powerpoint/2010/main" val="691159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chart below (or your own) write your own questions and swap them!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831115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7195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803920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best TV show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Delicious Diners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Gold Miners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Hot Dog Heroes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Shark Tamer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47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84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82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164" y="3648996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74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10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08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82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185" y="3656418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16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53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513" y="4689796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C605EC96-5838-5A43-B5C1-5B858961BF91}"/>
              </a:ext>
            </a:extLst>
          </p:cNvPr>
          <p:cNvSpPr/>
          <p:nvPr/>
        </p:nvSpPr>
        <p:spPr>
          <a:xfrm>
            <a:off x="838200" y="6084795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Shark Tamer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received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votes in total.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982" y="4686188"/>
            <a:ext cx="1143000" cy="444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40FDC00-1556-4449-82C1-2C55B0A8A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206" y="3142961"/>
            <a:ext cx="424364" cy="43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1103BC8-4F68-9F48-9EB3-839107C85C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935" y="3147281"/>
            <a:ext cx="424364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19041EB4-F2AD-BF46-9FAD-CF42E261AD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898" y="3146233"/>
            <a:ext cx="424364" cy="432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39175084-4891-B048-BB75-C344528C6D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375" y="3137301"/>
            <a:ext cx="424364" cy="432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66310E07-FE33-6247-AB13-E4F153008A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495" y="4698688"/>
            <a:ext cx="424364" cy="432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3C8790A4-B9F9-D54E-98A3-5C0AB38765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134" y="3146233"/>
            <a:ext cx="424364" cy="432000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4DE4BFAB-40E7-5645-82CE-B70485A699F3}"/>
              </a:ext>
            </a:extLst>
          </p:cNvPr>
          <p:cNvSpPr/>
          <p:nvPr/>
        </p:nvSpPr>
        <p:spPr>
          <a:xfrm>
            <a:off x="838200" y="5410598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</a:t>
            </a:r>
            <a:r>
              <a:rPr lang="en-US" sz="2400" strike="sngStrike" dirty="0">
                <a:solidFill>
                  <a:schemeClr val="tx1"/>
                </a:solidFill>
                <a:latin typeface="OpenDyslexicAlta" pitchFamily="2" charset="77"/>
              </a:rPr>
              <a:t>true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/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false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to say that </a:t>
            </a:r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Gold Miners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got the most votes.</a:t>
            </a:r>
          </a:p>
        </p:txBody>
      </p:sp>
    </p:spTree>
    <p:extLst>
      <p:ext uri="{BB962C8B-B14F-4D97-AF65-F5344CB8AC3E}">
        <p14:creationId xmlns:p14="http://schemas.microsoft.com/office/powerpoint/2010/main" val="137362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92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bar charts, pictograms and tables to interpret and present discrete data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bar charts, pictograms and tables to interpret and present discrete data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3 - Term 4 - Block 1 - Statistics - Lesson 1 - To be able to interpret charts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124BA3B-C7DD-A345-A93A-E60A02055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1" y="2676939"/>
            <a:ext cx="5386655" cy="39756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003D1DC9-2A04-2046-8E14-668203F17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996798"/>
              </p:ext>
            </p:extLst>
          </p:nvPr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2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050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124BA3B-C7DD-A345-A93A-E60A02055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1" y="2676939"/>
            <a:ext cx="5386655" cy="39756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003D1DC9-2A04-2046-8E14-668203F17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836686"/>
              </p:ext>
            </p:extLst>
          </p:nvPr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860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seven (7)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2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86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124BA3B-C7DD-A345-A93A-E60A02055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1" y="2676939"/>
            <a:ext cx="5386655" cy="39756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860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seven (7)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nine (9)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2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369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124BA3B-C7DD-A345-A93A-E60A02055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1" y="2676939"/>
            <a:ext cx="5386655" cy="39756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860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seven (7)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nine (9)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eleven (11)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2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252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124BA3B-C7DD-A345-A93A-E60A02055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1" y="2676939"/>
            <a:ext cx="5386655" cy="39756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860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seven (7)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nine (9)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eleven (11)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fourteen (14)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2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153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124BA3B-C7DD-A345-A93A-E60A02055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1" y="2676939"/>
            <a:ext cx="5386655" cy="39756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860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seven (7)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nine (9)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eleven (11)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fourteen (14)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eight (8)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2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442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003D1DC9-2A04-2046-8E14-668203F17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911384"/>
              </p:ext>
            </p:extLst>
          </p:nvPr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860"/>
                        </a:solidFill>
                        <a:effectLst/>
                        <a:uLnTx/>
                        <a:uFillTx/>
                        <a:latin typeface="OpenDyslexicAlta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283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288125C-C8F1-5442-9C86-D13DDCF1A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71" y="2676938"/>
            <a:ext cx="5386655" cy="39756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2643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860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four (4)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283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288125C-C8F1-5442-9C86-D13DDCF1A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71" y="2676938"/>
            <a:ext cx="5386655" cy="39756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7698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860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four (4)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eight (8)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283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288125C-C8F1-5442-9C86-D13DDCF1A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71" y="2676938"/>
            <a:ext cx="5386655" cy="39756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047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860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four (4)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eight (8)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nine (9)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283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288125C-C8F1-5442-9C86-D13DDCF1A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71" y="2676938"/>
            <a:ext cx="5386655" cy="39756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37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07931F0-C685-CE4B-9FE8-C53B60CC9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995395"/>
              </p:ext>
            </p:extLst>
          </p:nvPr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sport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basketball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football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running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swimming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636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8EC5357-6CCD-CE4F-BC0E-34E9DB0CBC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198450"/>
            <a:ext cx="424364" cy="43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13A1ACA-935D-414B-B073-55D2C721DB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198450"/>
            <a:ext cx="424364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FCE4DFB1-DEFE-394C-A322-3E6B536A52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202058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AFEC616-D064-FC4D-89A5-BB8B59F4D4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733" y="3142961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860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four (4)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eight (8)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nine (9)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fifteen (15)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283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288125C-C8F1-5442-9C86-D13DDCF1A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71" y="2676938"/>
            <a:ext cx="5386655" cy="39756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3825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860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four (4)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eight (8)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nine (9)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fifteen (15)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eleven (11)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283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288125C-C8F1-5442-9C86-D13DDCF1A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71" y="2676938"/>
            <a:ext cx="5386655" cy="39756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4783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124BA3B-C7DD-A345-A93A-E60A02055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1" y="2676939"/>
            <a:ext cx="5386655" cy="39756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003D1DC9-2A04-2046-8E14-668203F17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943554"/>
              </p:ext>
            </p:extLst>
          </p:nvPr>
        </p:nvGraphicFramePr>
        <p:xfrm>
          <a:off x="6094166" y="3643312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860"/>
                        </a:solidFill>
                        <a:effectLst/>
                        <a:uLnTx/>
                        <a:uFillTx/>
                        <a:latin typeface="OpenDyslexicAlta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2837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81AF6148-BFE0-AA4F-9E68-B7E2DA0EE008}"/>
              </a:ext>
            </a:extLst>
          </p:cNvPr>
          <p:cNvSpPr/>
          <p:nvPr/>
        </p:nvSpPr>
        <p:spPr>
          <a:xfrm>
            <a:off x="7918985" y="2676939"/>
            <a:ext cx="2818026" cy="8253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4 children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2835F883-FF9B-CC4F-BA3A-3481208D2850}"/>
              </a:ext>
            </a:extLst>
          </p:cNvPr>
          <p:cNvSpPr/>
          <p:nvPr/>
        </p:nvSpPr>
        <p:spPr>
          <a:xfrm>
            <a:off x="8011064" y="2994026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0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124BA3B-C7DD-A345-A93A-E60A02055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1" y="2676939"/>
            <a:ext cx="5386655" cy="39756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4166" y="3643312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860"/>
                        </a:solidFill>
                        <a:effectLst/>
                        <a:uLnTx/>
                        <a:uFillTx/>
                        <a:latin typeface="OpenDyslexicAlta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2837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81AF6148-BFE0-AA4F-9E68-B7E2DA0EE008}"/>
              </a:ext>
            </a:extLst>
          </p:cNvPr>
          <p:cNvSpPr/>
          <p:nvPr/>
        </p:nvSpPr>
        <p:spPr>
          <a:xfrm>
            <a:off x="7918985" y="2676939"/>
            <a:ext cx="2818026" cy="8253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4 children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2835F883-FF9B-CC4F-BA3A-3481208D2850}"/>
              </a:ext>
            </a:extLst>
          </p:cNvPr>
          <p:cNvSpPr/>
          <p:nvPr/>
        </p:nvSpPr>
        <p:spPr>
          <a:xfrm>
            <a:off x="8011064" y="2994026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e 7">
            <a:extLst>
              <a:ext uri="{FF2B5EF4-FFF2-40B4-BE49-F238E27FC236}">
                <a16:creationId xmlns="" xmlns:a16="http://schemas.microsoft.com/office/drawing/2014/main" id="{463DE6EF-880E-C84F-8A46-0D8ABC35698D}"/>
              </a:ext>
            </a:extLst>
          </p:cNvPr>
          <p:cNvSpPr/>
          <p:nvPr/>
        </p:nvSpPr>
        <p:spPr>
          <a:xfrm>
            <a:off x="9081008" y="4136063"/>
            <a:ext cx="442823" cy="442823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8B9EDF06-A30F-9949-B54D-0452AA58E90E}"/>
              </a:ext>
            </a:extLst>
          </p:cNvPr>
          <p:cNvSpPr/>
          <p:nvPr/>
        </p:nvSpPr>
        <p:spPr>
          <a:xfrm>
            <a:off x="8526718" y="4136063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D3E86682-E004-234E-BBF8-F34A2BC69752}"/>
              </a:ext>
            </a:extLst>
          </p:cNvPr>
          <p:cNvSpPr/>
          <p:nvPr/>
        </p:nvSpPr>
        <p:spPr>
          <a:xfrm>
            <a:off x="8526717" y="4662757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B861C617-F755-DB40-9132-14EA6F3C9411}"/>
              </a:ext>
            </a:extLst>
          </p:cNvPr>
          <p:cNvSpPr/>
          <p:nvPr/>
        </p:nvSpPr>
        <p:spPr>
          <a:xfrm>
            <a:off x="9081007" y="4662757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e 11">
            <a:extLst>
              <a:ext uri="{FF2B5EF4-FFF2-40B4-BE49-F238E27FC236}">
                <a16:creationId xmlns="" xmlns:a16="http://schemas.microsoft.com/office/drawing/2014/main" id="{A70A2F57-2804-4240-B45E-A4F6973F0E2B}"/>
              </a:ext>
            </a:extLst>
          </p:cNvPr>
          <p:cNvSpPr/>
          <p:nvPr/>
        </p:nvSpPr>
        <p:spPr>
          <a:xfrm>
            <a:off x="9619013" y="4662757"/>
            <a:ext cx="442823" cy="442823"/>
          </a:xfrm>
          <a:prstGeom prst="pie">
            <a:avLst>
              <a:gd name="adj1" fmla="val 10799993"/>
              <a:gd name="adj2" fmla="val 16200000"/>
            </a:avLst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F43AB01B-B137-F749-B8BC-3C2801380077}"/>
              </a:ext>
            </a:extLst>
          </p:cNvPr>
          <p:cNvSpPr/>
          <p:nvPr/>
        </p:nvSpPr>
        <p:spPr>
          <a:xfrm>
            <a:off x="8526717" y="5167312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3C97E20B-C838-D74D-8954-FA5E80A693DC}"/>
              </a:ext>
            </a:extLst>
          </p:cNvPr>
          <p:cNvSpPr/>
          <p:nvPr/>
        </p:nvSpPr>
        <p:spPr>
          <a:xfrm>
            <a:off x="9081007" y="5167312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e 14">
            <a:extLst>
              <a:ext uri="{FF2B5EF4-FFF2-40B4-BE49-F238E27FC236}">
                <a16:creationId xmlns="" xmlns:a16="http://schemas.microsoft.com/office/drawing/2014/main" id="{728D8E95-EE29-EE43-9F66-EEE343813F57}"/>
              </a:ext>
            </a:extLst>
          </p:cNvPr>
          <p:cNvSpPr/>
          <p:nvPr/>
        </p:nvSpPr>
        <p:spPr>
          <a:xfrm>
            <a:off x="9619013" y="5167311"/>
            <a:ext cx="442823" cy="442823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C1BFB02B-C2FE-9149-8F4A-7B602360621E}"/>
              </a:ext>
            </a:extLst>
          </p:cNvPr>
          <p:cNvSpPr/>
          <p:nvPr/>
        </p:nvSpPr>
        <p:spPr>
          <a:xfrm>
            <a:off x="8526717" y="5690302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48138B10-9D63-7F40-AD2B-B3581D42CC59}"/>
              </a:ext>
            </a:extLst>
          </p:cNvPr>
          <p:cNvSpPr/>
          <p:nvPr/>
        </p:nvSpPr>
        <p:spPr>
          <a:xfrm>
            <a:off x="9081007" y="5690302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99226D45-4F90-E54A-BE7C-2FA80A3F14AD}"/>
              </a:ext>
            </a:extLst>
          </p:cNvPr>
          <p:cNvSpPr/>
          <p:nvPr/>
        </p:nvSpPr>
        <p:spPr>
          <a:xfrm>
            <a:off x="9619013" y="5690302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e 18">
            <a:extLst>
              <a:ext uri="{FF2B5EF4-FFF2-40B4-BE49-F238E27FC236}">
                <a16:creationId xmlns="" xmlns:a16="http://schemas.microsoft.com/office/drawing/2014/main" id="{3CD177F2-0A1D-AC46-8160-EF2EFDD003C2}"/>
              </a:ext>
            </a:extLst>
          </p:cNvPr>
          <p:cNvSpPr/>
          <p:nvPr/>
        </p:nvSpPr>
        <p:spPr>
          <a:xfrm>
            <a:off x="10161142" y="5690302"/>
            <a:ext cx="442823" cy="442823"/>
          </a:xfrm>
          <a:prstGeom prst="pie">
            <a:avLst>
              <a:gd name="adj1" fmla="val 5418318"/>
              <a:gd name="adj2" fmla="val 16200000"/>
            </a:avLst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D4808D93-A190-B841-99D2-38386D453602}"/>
              </a:ext>
            </a:extLst>
          </p:cNvPr>
          <p:cNvSpPr/>
          <p:nvPr/>
        </p:nvSpPr>
        <p:spPr>
          <a:xfrm>
            <a:off x="8526717" y="6201941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5030DB0D-1EC6-B54C-ABFD-6C4D534624AC}"/>
              </a:ext>
            </a:extLst>
          </p:cNvPr>
          <p:cNvSpPr/>
          <p:nvPr/>
        </p:nvSpPr>
        <p:spPr>
          <a:xfrm>
            <a:off x="9081007" y="6201941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5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4166" y="3643312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860"/>
                        </a:solidFill>
                        <a:effectLst/>
                        <a:uLnTx/>
                        <a:uFillTx/>
                        <a:latin typeface="OpenDyslexicAlta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2837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81AF6148-BFE0-AA4F-9E68-B7E2DA0EE008}"/>
              </a:ext>
            </a:extLst>
          </p:cNvPr>
          <p:cNvSpPr/>
          <p:nvPr/>
        </p:nvSpPr>
        <p:spPr>
          <a:xfrm>
            <a:off x="7918985" y="2676939"/>
            <a:ext cx="2818026" cy="8253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4 children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2835F883-FF9B-CC4F-BA3A-3481208D2850}"/>
              </a:ext>
            </a:extLst>
          </p:cNvPr>
          <p:cNvSpPr/>
          <p:nvPr/>
        </p:nvSpPr>
        <p:spPr>
          <a:xfrm>
            <a:off x="8011064" y="2994026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A5564C30-6430-2C48-A49E-A15A40F9A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71" y="2676938"/>
            <a:ext cx="5386655" cy="39756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61848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4166" y="3643312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860"/>
                        </a:solidFill>
                        <a:effectLst/>
                        <a:uLnTx/>
                        <a:uFillTx/>
                        <a:latin typeface="OpenDyslexicAlta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2837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81AF6148-BFE0-AA4F-9E68-B7E2DA0EE008}"/>
              </a:ext>
            </a:extLst>
          </p:cNvPr>
          <p:cNvSpPr/>
          <p:nvPr/>
        </p:nvSpPr>
        <p:spPr>
          <a:xfrm>
            <a:off x="7918985" y="2676939"/>
            <a:ext cx="2818026" cy="8253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4 children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2835F883-FF9B-CC4F-BA3A-3481208D2850}"/>
              </a:ext>
            </a:extLst>
          </p:cNvPr>
          <p:cNvSpPr/>
          <p:nvPr/>
        </p:nvSpPr>
        <p:spPr>
          <a:xfrm>
            <a:off x="8011064" y="2994026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8B9EDF06-A30F-9949-B54D-0452AA58E90E}"/>
              </a:ext>
            </a:extLst>
          </p:cNvPr>
          <p:cNvSpPr/>
          <p:nvPr/>
        </p:nvSpPr>
        <p:spPr>
          <a:xfrm>
            <a:off x="8526718" y="4136063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D3E86682-E004-234E-BBF8-F34A2BC69752}"/>
              </a:ext>
            </a:extLst>
          </p:cNvPr>
          <p:cNvSpPr/>
          <p:nvPr/>
        </p:nvSpPr>
        <p:spPr>
          <a:xfrm>
            <a:off x="8526717" y="4662757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B861C617-F755-DB40-9132-14EA6F3C9411}"/>
              </a:ext>
            </a:extLst>
          </p:cNvPr>
          <p:cNvSpPr/>
          <p:nvPr/>
        </p:nvSpPr>
        <p:spPr>
          <a:xfrm>
            <a:off x="9081007" y="4662757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F43AB01B-B137-F749-B8BC-3C2801380077}"/>
              </a:ext>
            </a:extLst>
          </p:cNvPr>
          <p:cNvSpPr/>
          <p:nvPr/>
        </p:nvSpPr>
        <p:spPr>
          <a:xfrm>
            <a:off x="8526717" y="5167312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3C97E20B-C838-D74D-8954-FA5E80A693DC}"/>
              </a:ext>
            </a:extLst>
          </p:cNvPr>
          <p:cNvSpPr/>
          <p:nvPr/>
        </p:nvSpPr>
        <p:spPr>
          <a:xfrm>
            <a:off x="9081007" y="5167312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C1BFB02B-C2FE-9149-8F4A-7B602360621E}"/>
              </a:ext>
            </a:extLst>
          </p:cNvPr>
          <p:cNvSpPr/>
          <p:nvPr/>
        </p:nvSpPr>
        <p:spPr>
          <a:xfrm>
            <a:off x="8526717" y="5690302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48138B10-9D63-7F40-AD2B-B3581D42CC59}"/>
              </a:ext>
            </a:extLst>
          </p:cNvPr>
          <p:cNvSpPr/>
          <p:nvPr/>
        </p:nvSpPr>
        <p:spPr>
          <a:xfrm>
            <a:off x="9081007" y="5690302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99226D45-4F90-E54A-BE7C-2FA80A3F14AD}"/>
              </a:ext>
            </a:extLst>
          </p:cNvPr>
          <p:cNvSpPr/>
          <p:nvPr/>
        </p:nvSpPr>
        <p:spPr>
          <a:xfrm>
            <a:off x="9619013" y="5690302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D4808D93-A190-B841-99D2-38386D453602}"/>
              </a:ext>
            </a:extLst>
          </p:cNvPr>
          <p:cNvSpPr/>
          <p:nvPr/>
        </p:nvSpPr>
        <p:spPr>
          <a:xfrm>
            <a:off x="8526717" y="6201941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5030DB0D-1EC6-B54C-ABFD-6C4D534624AC}"/>
              </a:ext>
            </a:extLst>
          </p:cNvPr>
          <p:cNvSpPr/>
          <p:nvPr/>
        </p:nvSpPr>
        <p:spPr>
          <a:xfrm>
            <a:off x="9081007" y="6201941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A5564C30-6430-2C48-A49E-A15A40F9A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71" y="2676938"/>
            <a:ext cx="5386655" cy="39756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4" name="Pie 23">
            <a:extLst>
              <a:ext uri="{FF2B5EF4-FFF2-40B4-BE49-F238E27FC236}">
                <a16:creationId xmlns="" xmlns:a16="http://schemas.microsoft.com/office/drawing/2014/main" id="{FFE1173D-72DA-CB4A-9E76-C30FCCBB23A4}"/>
              </a:ext>
            </a:extLst>
          </p:cNvPr>
          <p:cNvSpPr/>
          <p:nvPr/>
        </p:nvSpPr>
        <p:spPr>
          <a:xfrm>
            <a:off x="9635297" y="5176985"/>
            <a:ext cx="442823" cy="442823"/>
          </a:xfrm>
          <a:prstGeom prst="pie">
            <a:avLst>
              <a:gd name="adj1" fmla="val 10799993"/>
              <a:gd name="adj2" fmla="val 16200000"/>
            </a:avLst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Pie 24">
            <a:extLst>
              <a:ext uri="{FF2B5EF4-FFF2-40B4-BE49-F238E27FC236}">
                <a16:creationId xmlns="" xmlns:a16="http://schemas.microsoft.com/office/drawing/2014/main" id="{A6B8AF07-2DDC-E443-BB57-845CD604DD90}"/>
              </a:ext>
            </a:extLst>
          </p:cNvPr>
          <p:cNvSpPr/>
          <p:nvPr/>
        </p:nvSpPr>
        <p:spPr>
          <a:xfrm>
            <a:off x="10157019" y="5691102"/>
            <a:ext cx="442823" cy="442823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Pie 25">
            <a:extLst>
              <a:ext uri="{FF2B5EF4-FFF2-40B4-BE49-F238E27FC236}">
                <a16:creationId xmlns="" xmlns:a16="http://schemas.microsoft.com/office/drawing/2014/main" id="{C6F64540-0FD6-4241-AF94-7B6144AB0285}"/>
              </a:ext>
            </a:extLst>
          </p:cNvPr>
          <p:cNvSpPr/>
          <p:nvPr/>
        </p:nvSpPr>
        <p:spPr>
          <a:xfrm>
            <a:off x="9597938" y="6201940"/>
            <a:ext cx="442823" cy="442823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4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4" grpId="0" animBg="1"/>
      <p:bldP spid="25" grpId="0" animBg="1"/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Gelateria asked its customers which ice cream it should add to its menu: apple pie (a), blackberry (b), mango (m), or pineapple (p). The voting tokens are shown: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7BCB6F25-91C2-D944-A6BD-B4273978E0B5}"/>
              </a:ext>
            </a:extLst>
          </p:cNvPr>
          <p:cNvSpPr/>
          <p:nvPr/>
        </p:nvSpPr>
        <p:spPr>
          <a:xfrm>
            <a:off x="838200" y="3008494"/>
            <a:ext cx="11072149" cy="10194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4D9689C2-DE35-1446-B9FD-0561BD21A621}"/>
              </a:ext>
            </a:extLst>
          </p:cNvPr>
          <p:cNvSpPr/>
          <p:nvPr/>
        </p:nvSpPr>
        <p:spPr>
          <a:xfrm>
            <a:off x="973655" y="3075419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7E37AAE-8A95-F84D-87E9-E5FFBA44F7C1}"/>
              </a:ext>
            </a:extLst>
          </p:cNvPr>
          <p:cNvSpPr/>
          <p:nvPr/>
        </p:nvSpPr>
        <p:spPr>
          <a:xfrm>
            <a:off x="2815959" y="3518242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8A8C779A-4049-BF4D-AACA-B3226065A88D}"/>
              </a:ext>
            </a:extLst>
          </p:cNvPr>
          <p:cNvSpPr/>
          <p:nvPr/>
        </p:nvSpPr>
        <p:spPr>
          <a:xfrm>
            <a:off x="5410618" y="3095814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72822C1-484E-D641-B720-66B2FCFC96FD}"/>
              </a:ext>
            </a:extLst>
          </p:cNvPr>
          <p:cNvSpPr/>
          <p:nvPr/>
        </p:nvSpPr>
        <p:spPr>
          <a:xfrm>
            <a:off x="5780644" y="3429000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155A573E-35E0-7D40-9C3F-B91100BC61BA}"/>
              </a:ext>
            </a:extLst>
          </p:cNvPr>
          <p:cNvSpPr/>
          <p:nvPr/>
        </p:nvSpPr>
        <p:spPr>
          <a:xfrm>
            <a:off x="6208516" y="3111590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A99175D9-3D3D-644B-B5CF-E6608917EA17}"/>
              </a:ext>
            </a:extLst>
          </p:cNvPr>
          <p:cNvSpPr/>
          <p:nvPr/>
        </p:nvSpPr>
        <p:spPr>
          <a:xfrm>
            <a:off x="8468023" y="3458259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B8A50339-A672-9D4C-BF26-220377BBC581}"/>
              </a:ext>
            </a:extLst>
          </p:cNvPr>
          <p:cNvSpPr/>
          <p:nvPr/>
        </p:nvSpPr>
        <p:spPr>
          <a:xfrm>
            <a:off x="9397601" y="3075418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60154148-11F2-6C4F-88BB-AE94A59ABE2D}"/>
              </a:ext>
            </a:extLst>
          </p:cNvPr>
          <p:cNvSpPr/>
          <p:nvPr/>
        </p:nvSpPr>
        <p:spPr>
          <a:xfrm>
            <a:off x="10160248" y="3518241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BB1BC614-4021-6C41-89F3-899B3C744A0C}"/>
              </a:ext>
            </a:extLst>
          </p:cNvPr>
          <p:cNvSpPr/>
          <p:nvPr/>
        </p:nvSpPr>
        <p:spPr>
          <a:xfrm>
            <a:off x="11320679" y="3111590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23984DDC-8C0B-9B40-AD54-0A1D0B4C2FF2}"/>
              </a:ext>
            </a:extLst>
          </p:cNvPr>
          <p:cNvSpPr/>
          <p:nvPr/>
        </p:nvSpPr>
        <p:spPr>
          <a:xfrm>
            <a:off x="10996933" y="3515669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319B2E27-54BE-5045-9F17-415B1F55FE03}"/>
              </a:ext>
            </a:extLst>
          </p:cNvPr>
          <p:cNvSpPr/>
          <p:nvPr/>
        </p:nvSpPr>
        <p:spPr>
          <a:xfrm>
            <a:off x="1324802" y="3451069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5BA6DDF9-38C0-134D-BB85-90738D51833B}"/>
              </a:ext>
            </a:extLst>
          </p:cNvPr>
          <p:cNvSpPr/>
          <p:nvPr/>
        </p:nvSpPr>
        <p:spPr>
          <a:xfrm>
            <a:off x="3293192" y="3121622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ED310965-5CE6-CE48-B890-AAC8EFA5A0A0}"/>
              </a:ext>
            </a:extLst>
          </p:cNvPr>
          <p:cNvSpPr/>
          <p:nvPr/>
        </p:nvSpPr>
        <p:spPr>
          <a:xfrm>
            <a:off x="4961735" y="3506988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277A5D6B-3964-6440-A354-B3F45100CA8F}"/>
              </a:ext>
            </a:extLst>
          </p:cNvPr>
          <p:cNvSpPr/>
          <p:nvPr/>
        </p:nvSpPr>
        <p:spPr>
          <a:xfrm>
            <a:off x="6798345" y="3115764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3D9618A3-04B2-B848-A333-073BCA32604F}"/>
              </a:ext>
            </a:extLst>
          </p:cNvPr>
          <p:cNvSpPr/>
          <p:nvPr/>
        </p:nvSpPr>
        <p:spPr>
          <a:xfrm>
            <a:off x="8851250" y="3082189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CA930B78-E832-C64E-8011-79EF97448C4A}"/>
              </a:ext>
            </a:extLst>
          </p:cNvPr>
          <p:cNvSpPr/>
          <p:nvPr/>
        </p:nvSpPr>
        <p:spPr>
          <a:xfrm>
            <a:off x="9632897" y="3515668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C6F74B35-DC43-9C45-BC37-D0ED66D798A6}"/>
              </a:ext>
            </a:extLst>
          </p:cNvPr>
          <p:cNvSpPr/>
          <p:nvPr/>
        </p:nvSpPr>
        <p:spPr>
          <a:xfrm>
            <a:off x="10642560" y="3079100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4AB28090-60C9-0A46-8A41-B8A1A3187CFE}"/>
              </a:ext>
            </a:extLst>
          </p:cNvPr>
          <p:cNvSpPr/>
          <p:nvPr/>
        </p:nvSpPr>
        <p:spPr>
          <a:xfrm>
            <a:off x="10031495" y="3058337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E0A33D63-F115-B042-8B1B-BFAA9FE150A5}"/>
              </a:ext>
            </a:extLst>
          </p:cNvPr>
          <p:cNvSpPr/>
          <p:nvPr/>
        </p:nvSpPr>
        <p:spPr>
          <a:xfrm>
            <a:off x="1755302" y="3106689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92DBDFC5-4435-4044-ABFE-C46ECF5F2A83}"/>
              </a:ext>
            </a:extLst>
          </p:cNvPr>
          <p:cNvSpPr/>
          <p:nvPr/>
        </p:nvSpPr>
        <p:spPr>
          <a:xfrm>
            <a:off x="2161487" y="3492890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6CDB46CF-7F19-BE45-9492-36EDE3316154}"/>
              </a:ext>
            </a:extLst>
          </p:cNvPr>
          <p:cNvSpPr/>
          <p:nvPr/>
        </p:nvSpPr>
        <p:spPr>
          <a:xfrm>
            <a:off x="4294316" y="3501160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D35DC3E3-3574-4549-8DF5-F23844637E6E}"/>
              </a:ext>
            </a:extLst>
          </p:cNvPr>
          <p:cNvSpPr/>
          <p:nvPr/>
        </p:nvSpPr>
        <p:spPr>
          <a:xfrm>
            <a:off x="7325170" y="3515668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6ABDB931-C9F9-7846-8612-6C664D6A77BA}"/>
              </a:ext>
            </a:extLst>
          </p:cNvPr>
          <p:cNvSpPr/>
          <p:nvPr/>
        </p:nvSpPr>
        <p:spPr>
          <a:xfrm>
            <a:off x="8090324" y="3031450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F1718043-CF92-F44F-B42D-E2982361137B}"/>
              </a:ext>
            </a:extLst>
          </p:cNvPr>
          <p:cNvSpPr/>
          <p:nvPr/>
        </p:nvSpPr>
        <p:spPr>
          <a:xfrm>
            <a:off x="9087739" y="3523056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21A1D5F7-9346-CD48-A2E5-ADDD35022C59}"/>
              </a:ext>
            </a:extLst>
          </p:cNvPr>
          <p:cNvSpPr/>
          <p:nvPr/>
        </p:nvSpPr>
        <p:spPr>
          <a:xfrm>
            <a:off x="2555349" y="3071513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15A821EA-6026-B843-8AAD-FA0442FA179A}"/>
              </a:ext>
            </a:extLst>
          </p:cNvPr>
          <p:cNvSpPr/>
          <p:nvPr/>
        </p:nvSpPr>
        <p:spPr>
          <a:xfrm>
            <a:off x="3632965" y="3512702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732D2DE5-81BA-C74C-96CA-7C0142C23BC0}"/>
              </a:ext>
            </a:extLst>
          </p:cNvPr>
          <p:cNvSpPr/>
          <p:nvPr/>
        </p:nvSpPr>
        <p:spPr>
          <a:xfrm>
            <a:off x="4632707" y="3073370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24C63A5D-0986-D244-8D03-FC160C85EB83}"/>
              </a:ext>
            </a:extLst>
          </p:cNvPr>
          <p:cNvSpPr/>
          <p:nvPr/>
        </p:nvSpPr>
        <p:spPr>
          <a:xfrm>
            <a:off x="6532262" y="3524041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4D977646-AE81-0B44-83DE-37296C57DA55}"/>
              </a:ext>
            </a:extLst>
          </p:cNvPr>
          <p:cNvSpPr/>
          <p:nvPr/>
        </p:nvSpPr>
        <p:spPr>
          <a:xfrm>
            <a:off x="7308645" y="3029281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6685F081-E093-F844-8BCC-3720CA6BE64F}"/>
              </a:ext>
            </a:extLst>
          </p:cNvPr>
          <p:cNvSpPr/>
          <p:nvPr/>
        </p:nvSpPr>
        <p:spPr>
          <a:xfrm>
            <a:off x="7947580" y="3515668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62103DB0-A43E-0344-8167-12F901ED6CBD}"/>
              </a:ext>
            </a:extLst>
          </p:cNvPr>
          <p:cNvSpPr/>
          <p:nvPr/>
        </p:nvSpPr>
        <p:spPr>
          <a:xfrm>
            <a:off x="3915631" y="3051561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A369049-2A92-7B4C-93E6-23E8FC911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16408"/>
            <a:ext cx="2884833" cy="2132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C4ACCA9-4C8F-3246-A6DE-346BB3EE3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337" y="4418788"/>
            <a:ext cx="2884833" cy="212792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90EFACD4-D627-5B4F-AB56-5401038C7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9907" y="4418788"/>
            <a:ext cx="2884833" cy="2129168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="" xmlns:a16="http://schemas.microsoft.com/office/drawing/2014/main" id="{AF0F1783-DAAC-7742-B9F4-14DE928FFC7B}"/>
              </a:ext>
            </a:extLst>
          </p:cNvPr>
          <p:cNvSpPr/>
          <p:nvPr/>
        </p:nvSpPr>
        <p:spPr>
          <a:xfrm>
            <a:off x="2811556" y="1408029"/>
            <a:ext cx="862820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Which chart represents the data the best? Explain.</a:t>
            </a:r>
          </a:p>
        </p:txBody>
      </p:sp>
    </p:spTree>
    <p:extLst>
      <p:ext uri="{BB962C8B-B14F-4D97-AF65-F5344CB8AC3E}">
        <p14:creationId xmlns:p14="http://schemas.microsoft.com/office/powerpoint/2010/main" val="18829008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Gelateria asked its customers which ice cream it should add to its menu: apple pie (a), blackberry (b), mango (m), or pineapple (p). The voting tokens are shown: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7BCB6F25-91C2-D944-A6BD-B4273978E0B5}"/>
              </a:ext>
            </a:extLst>
          </p:cNvPr>
          <p:cNvSpPr/>
          <p:nvPr/>
        </p:nvSpPr>
        <p:spPr>
          <a:xfrm>
            <a:off x="838200" y="3008494"/>
            <a:ext cx="11072149" cy="10194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4D9689C2-DE35-1446-B9FD-0561BD21A621}"/>
              </a:ext>
            </a:extLst>
          </p:cNvPr>
          <p:cNvSpPr/>
          <p:nvPr/>
        </p:nvSpPr>
        <p:spPr>
          <a:xfrm>
            <a:off x="973655" y="3075419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7E37AAE-8A95-F84D-87E9-E5FFBA44F7C1}"/>
              </a:ext>
            </a:extLst>
          </p:cNvPr>
          <p:cNvSpPr/>
          <p:nvPr/>
        </p:nvSpPr>
        <p:spPr>
          <a:xfrm>
            <a:off x="2815959" y="3518242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8A8C779A-4049-BF4D-AACA-B3226065A88D}"/>
              </a:ext>
            </a:extLst>
          </p:cNvPr>
          <p:cNvSpPr/>
          <p:nvPr/>
        </p:nvSpPr>
        <p:spPr>
          <a:xfrm>
            <a:off x="5410618" y="3095814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72822C1-484E-D641-B720-66B2FCFC96FD}"/>
              </a:ext>
            </a:extLst>
          </p:cNvPr>
          <p:cNvSpPr/>
          <p:nvPr/>
        </p:nvSpPr>
        <p:spPr>
          <a:xfrm>
            <a:off x="5780644" y="3429000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155A573E-35E0-7D40-9C3F-B91100BC61BA}"/>
              </a:ext>
            </a:extLst>
          </p:cNvPr>
          <p:cNvSpPr/>
          <p:nvPr/>
        </p:nvSpPr>
        <p:spPr>
          <a:xfrm>
            <a:off x="6208516" y="3111590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A99175D9-3D3D-644B-B5CF-E6608917EA17}"/>
              </a:ext>
            </a:extLst>
          </p:cNvPr>
          <p:cNvSpPr/>
          <p:nvPr/>
        </p:nvSpPr>
        <p:spPr>
          <a:xfrm>
            <a:off x="8468023" y="3458259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B8A50339-A672-9D4C-BF26-220377BBC581}"/>
              </a:ext>
            </a:extLst>
          </p:cNvPr>
          <p:cNvSpPr/>
          <p:nvPr/>
        </p:nvSpPr>
        <p:spPr>
          <a:xfrm>
            <a:off x="9397601" y="3075418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60154148-11F2-6C4F-88BB-AE94A59ABE2D}"/>
              </a:ext>
            </a:extLst>
          </p:cNvPr>
          <p:cNvSpPr/>
          <p:nvPr/>
        </p:nvSpPr>
        <p:spPr>
          <a:xfrm>
            <a:off x="10160248" y="3518241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BB1BC614-4021-6C41-89F3-899B3C744A0C}"/>
              </a:ext>
            </a:extLst>
          </p:cNvPr>
          <p:cNvSpPr/>
          <p:nvPr/>
        </p:nvSpPr>
        <p:spPr>
          <a:xfrm>
            <a:off x="11320679" y="3111590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23984DDC-8C0B-9B40-AD54-0A1D0B4C2FF2}"/>
              </a:ext>
            </a:extLst>
          </p:cNvPr>
          <p:cNvSpPr/>
          <p:nvPr/>
        </p:nvSpPr>
        <p:spPr>
          <a:xfrm>
            <a:off x="10996933" y="3515669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319B2E27-54BE-5045-9F17-415B1F55FE03}"/>
              </a:ext>
            </a:extLst>
          </p:cNvPr>
          <p:cNvSpPr/>
          <p:nvPr/>
        </p:nvSpPr>
        <p:spPr>
          <a:xfrm>
            <a:off x="1324802" y="3451069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5BA6DDF9-38C0-134D-BB85-90738D51833B}"/>
              </a:ext>
            </a:extLst>
          </p:cNvPr>
          <p:cNvSpPr/>
          <p:nvPr/>
        </p:nvSpPr>
        <p:spPr>
          <a:xfrm>
            <a:off x="3293192" y="3121622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ED310965-5CE6-CE48-B890-AAC8EFA5A0A0}"/>
              </a:ext>
            </a:extLst>
          </p:cNvPr>
          <p:cNvSpPr/>
          <p:nvPr/>
        </p:nvSpPr>
        <p:spPr>
          <a:xfrm>
            <a:off x="4961735" y="3506988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277A5D6B-3964-6440-A354-B3F45100CA8F}"/>
              </a:ext>
            </a:extLst>
          </p:cNvPr>
          <p:cNvSpPr/>
          <p:nvPr/>
        </p:nvSpPr>
        <p:spPr>
          <a:xfrm>
            <a:off x="6798345" y="3115764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3D9618A3-04B2-B848-A333-073BCA32604F}"/>
              </a:ext>
            </a:extLst>
          </p:cNvPr>
          <p:cNvSpPr/>
          <p:nvPr/>
        </p:nvSpPr>
        <p:spPr>
          <a:xfrm>
            <a:off x="8851250" y="3082189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CA930B78-E832-C64E-8011-79EF97448C4A}"/>
              </a:ext>
            </a:extLst>
          </p:cNvPr>
          <p:cNvSpPr/>
          <p:nvPr/>
        </p:nvSpPr>
        <p:spPr>
          <a:xfrm>
            <a:off x="9632897" y="3515668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C6F74B35-DC43-9C45-BC37-D0ED66D798A6}"/>
              </a:ext>
            </a:extLst>
          </p:cNvPr>
          <p:cNvSpPr/>
          <p:nvPr/>
        </p:nvSpPr>
        <p:spPr>
          <a:xfrm>
            <a:off x="10642560" y="3079100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4AB28090-60C9-0A46-8A41-B8A1A3187CFE}"/>
              </a:ext>
            </a:extLst>
          </p:cNvPr>
          <p:cNvSpPr/>
          <p:nvPr/>
        </p:nvSpPr>
        <p:spPr>
          <a:xfrm>
            <a:off x="10031495" y="3058337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E0A33D63-F115-B042-8B1B-BFAA9FE150A5}"/>
              </a:ext>
            </a:extLst>
          </p:cNvPr>
          <p:cNvSpPr/>
          <p:nvPr/>
        </p:nvSpPr>
        <p:spPr>
          <a:xfrm>
            <a:off x="1755302" y="3106689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92DBDFC5-4435-4044-ABFE-C46ECF5F2A83}"/>
              </a:ext>
            </a:extLst>
          </p:cNvPr>
          <p:cNvSpPr/>
          <p:nvPr/>
        </p:nvSpPr>
        <p:spPr>
          <a:xfrm>
            <a:off x="2161487" y="3492890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6CDB46CF-7F19-BE45-9492-36EDE3316154}"/>
              </a:ext>
            </a:extLst>
          </p:cNvPr>
          <p:cNvSpPr/>
          <p:nvPr/>
        </p:nvSpPr>
        <p:spPr>
          <a:xfrm>
            <a:off x="4294316" y="3501160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D35DC3E3-3574-4549-8DF5-F23844637E6E}"/>
              </a:ext>
            </a:extLst>
          </p:cNvPr>
          <p:cNvSpPr/>
          <p:nvPr/>
        </p:nvSpPr>
        <p:spPr>
          <a:xfrm>
            <a:off x="7325170" y="3515668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6ABDB931-C9F9-7846-8612-6C664D6A77BA}"/>
              </a:ext>
            </a:extLst>
          </p:cNvPr>
          <p:cNvSpPr/>
          <p:nvPr/>
        </p:nvSpPr>
        <p:spPr>
          <a:xfrm>
            <a:off x="8090324" y="3031450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F1718043-CF92-F44F-B42D-E2982361137B}"/>
              </a:ext>
            </a:extLst>
          </p:cNvPr>
          <p:cNvSpPr/>
          <p:nvPr/>
        </p:nvSpPr>
        <p:spPr>
          <a:xfrm>
            <a:off x="9087739" y="3523056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21A1D5F7-9346-CD48-A2E5-ADDD35022C59}"/>
              </a:ext>
            </a:extLst>
          </p:cNvPr>
          <p:cNvSpPr/>
          <p:nvPr/>
        </p:nvSpPr>
        <p:spPr>
          <a:xfrm>
            <a:off x="2555349" y="3071513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15A821EA-6026-B843-8AAD-FA0442FA179A}"/>
              </a:ext>
            </a:extLst>
          </p:cNvPr>
          <p:cNvSpPr/>
          <p:nvPr/>
        </p:nvSpPr>
        <p:spPr>
          <a:xfrm>
            <a:off x="3632965" y="3512702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732D2DE5-81BA-C74C-96CA-7C0142C23BC0}"/>
              </a:ext>
            </a:extLst>
          </p:cNvPr>
          <p:cNvSpPr/>
          <p:nvPr/>
        </p:nvSpPr>
        <p:spPr>
          <a:xfrm>
            <a:off x="4632707" y="3073370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24C63A5D-0986-D244-8D03-FC160C85EB83}"/>
              </a:ext>
            </a:extLst>
          </p:cNvPr>
          <p:cNvSpPr/>
          <p:nvPr/>
        </p:nvSpPr>
        <p:spPr>
          <a:xfrm>
            <a:off x="6532262" y="3524041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4D977646-AE81-0B44-83DE-37296C57DA55}"/>
              </a:ext>
            </a:extLst>
          </p:cNvPr>
          <p:cNvSpPr/>
          <p:nvPr/>
        </p:nvSpPr>
        <p:spPr>
          <a:xfrm>
            <a:off x="7308645" y="3029281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6685F081-E093-F844-8BCC-3720CA6BE64F}"/>
              </a:ext>
            </a:extLst>
          </p:cNvPr>
          <p:cNvSpPr/>
          <p:nvPr/>
        </p:nvSpPr>
        <p:spPr>
          <a:xfrm>
            <a:off x="7947580" y="3515668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62103DB0-A43E-0344-8167-12F901ED6CBD}"/>
              </a:ext>
            </a:extLst>
          </p:cNvPr>
          <p:cNvSpPr/>
          <p:nvPr/>
        </p:nvSpPr>
        <p:spPr>
          <a:xfrm>
            <a:off x="3915631" y="3051561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A369049-2A92-7B4C-93E6-23E8FC911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16408"/>
            <a:ext cx="2884833" cy="2132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C4ACCA9-4C8F-3246-A6DE-346BB3EE3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337" y="4418788"/>
            <a:ext cx="2884833" cy="212792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90EFACD4-D627-5B4F-AB56-5401038C7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9907" y="4418788"/>
            <a:ext cx="2884833" cy="2129168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="" xmlns:a16="http://schemas.microsoft.com/office/drawing/2014/main" id="{AF0F1783-DAAC-7742-B9F4-14DE928FFC7B}"/>
              </a:ext>
            </a:extLst>
          </p:cNvPr>
          <p:cNvSpPr/>
          <p:nvPr/>
        </p:nvSpPr>
        <p:spPr>
          <a:xfrm>
            <a:off x="2811556" y="1408029"/>
            <a:ext cx="862820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The chart on the left: apple (most)… pineapple (least)…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C158938C-53EC-9344-AFDE-35C2619D9D7B}"/>
              </a:ext>
            </a:extLst>
          </p:cNvPr>
          <p:cNvSpPr/>
          <p:nvPr/>
        </p:nvSpPr>
        <p:spPr>
          <a:xfrm>
            <a:off x="659647" y="4292945"/>
            <a:ext cx="3241938" cy="2384809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47761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3C676DF-B4EB-B64B-9739-538CDB734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412" y="2076306"/>
            <a:ext cx="5373195" cy="396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clues provided, label each bar with the correct team name.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Raiders won the most games.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Crocs won half as many games as Sharks.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Hornets won two games fewer than the Raiders.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Wizards won one game more than Crocs.</a:t>
            </a:r>
          </a:p>
          <a:p>
            <a:pPr>
              <a:buClr>
                <a:srgbClr val="23D160"/>
              </a:buClr>
              <a:buSzPct val="85000"/>
            </a:pPr>
            <a:endParaRPr lang="en-GB" sz="22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5430F912-6383-6644-AF4C-AAAAC5B509C1}"/>
              </a:ext>
            </a:extLst>
          </p:cNvPr>
          <p:cNvSpPr/>
          <p:nvPr/>
        </p:nvSpPr>
        <p:spPr>
          <a:xfrm>
            <a:off x="8848625" y="5686839"/>
            <a:ext cx="892308" cy="2872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BD9B5B52-E717-5D49-BC10-63582E53001C}"/>
              </a:ext>
            </a:extLst>
          </p:cNvPr>
          <p:cNvSpPr/>
          <p:nvPr/>
        </p:nvSpPr>
        <p:spPr>
          <a:xfrm>
            <a:off x="9816365" y="5686839"/>
            <a:ext cx="892308" cy="2872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B423712E-F4D9-B54C-A2E3-251E6918A953}"/>
              </a:ext>
            </a:extLst>
          </p:cNvPr>
          <p:cNvSpPr/>
          <p:nvPr/>
        </p:nvSpPr>
        <p:spPr>
          <a:xfrm>
            <a:off x="10784105" y="5686838"/>
            <a:ext cx="892308" cy="2872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CD24C57D-2356-AE49-B4A0-128D5BF329FC}"/>
              </a:ext>
            </a:extLst>
          </p:cNvPr>
          <p:cNvSpPr/>
          <p:nvPr/>
        </p:nvSpPr>
        <p:spPr>
          <a:xfrm>
            <a:off x="7880885" y="5686838"/>
            <a:ext cx="892308" cy="2872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B8857B40-A101-AD4C-A6CF-9AAD67D0A8FD}"/>
              </a:ext>
            </a:extLst>
          </p:cNvPr>
          <p:cNvSpPr/>
          <p:nvPr/>
        </p:nvSpPr>
        <p:spPr>
          <a:xfrm>
            <a:off x="6913145" y="5686838"/>
            <a:ext cx="892308" cy="2872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41401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3C676DF-B4EB-B64B-9739-538CDB734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412" y="2076306"/>
            <a:ext cx="5373195" cy="396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clues provided, label each bar with the correct team name.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Raiders won the most games.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Crocs won half as many games as Sharks.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Hornets won two games fewer than the Raiders.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Wizards won one game more than Crocs.</a:t>
            </a:r>
          </a:p>
          <a:p>
            <a:pPr>
              <a:buClr>
                <a:srgbClr val="23D160"/>
              </a:buClr>
              <a:buSzPct val="85000"/>
            </a:pPr>
            <a:endParaRPr lang="en-GB" sz="22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5430F912-6383-6644-AF4C-AAAAC5B509C1}"/>
              </a:ext>
            </a:extLst>
          </p:cNvPr>
          <p:cNvSpPr/>
          <p:nvPr/>
        </p:nvSpPr>
        <p:spPr>
          <a:xfrm>
            <a:off x="8848625" y="5686839"/>
            <a:ext cx="892308" cy="2872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BD9B5B52-E717-5D49-BC10-63582E53001C}"/>
              </a:ext>
            </a:extLst>
          </p:cNvPr>
          <p:cNvSpPr/>
          <p:nvPr/>
        </p:nvSpPr>
        <p:spPr>
          <a:xfrm>
            <a:off x="9816365" y="5686839"/>
            <a:ext cx="892308" cy="2872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B423712E-F4D9-B54C-A2E3-251E6918A953}"/>
              </a:ext>
            </a:extLst>
          </p:cNvPr>
          <p:cNvSpPr/>
          <p:nvPr/>
        </p:nvSpPr>
        <p:spPr>
          <a:xfrm>
            <a:off x="10784105" y="5686838"/>
            <a:ext cx="892308" cy="2872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CD24C57D-2356-AE49-B4A0-128D5BF329FC}"/>
              </a:ext>
            </a:extLst>
          </p:cNvPr>
          <p:cNvSpPr/>
          <p:nvPr/>
        </p:nvSpPr>
        <p:spPr>
          <a:xfrm>
            <a:off x="7880885" y="5686838"/>
            <a:ext cx="892308" cy="2872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B8857B40-A101-AD4C-A6CF-9AAD67D0A8FD}"/>
              </a:ext>
            </a:extLst>
          </p:cNvPr>
          <p:cNvSpPr/>
          <p:nvPr/>
        </p:nvSpPr>
        <p:spPr>
          <a:xfrm>
            <a:off x="6913145" y="5686838"/>
            <a:ext cx="892308" cy="2872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776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11285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Basketball doesn’t belong as it has an odd number of votes (9 votes), whereas football (12), running (6) and swimming (10) each received an even amount of votes.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sport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basketball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football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running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swimming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636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8EC5357-6CCD-CE4F-BC0E-34E9DB0CBC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198450"/>
            <a:ext cx="424364" cy="43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13A1ACA-935D-414B-B073-55D2C721DB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198450"/>
            <a:ext cx="424364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FCE4DFB1-DEFE-394C-A322-3E6B536A52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202058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AFEC616-D064-FC4D-89A5-BB8B59F4D4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733" y="3142961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E8DECAC2-456F-9E4B-9011-43CD696B6B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025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3C676DF-B4EB-B64B-9739-538CDB734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412" y="2076306"/>
            <a:ext cx="5373195" cy="396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clues provided, label each bar with the correct team name.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Raiders won the most games.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Crocs won half as many games as Sharks.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Hornets won two games fewer than the Raiders.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Wizards won one game more than Crocs.</a:t>
            </a:r>
          </a:p>
          <a:p>
            <a:pPr>
              <a:buClr>
                <a:srgbClr val="23D160"/>
              </a:buClr>
              <a:buSzPct val="85000"/>
            </a:pPr>
            <a:endParaRPr lang="en-GB" sz="22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5430F912-6383-6644-AF4C-AAAAC5B509C1}"/>
              </a:ext>
            </a:extLst>
          </p:cNvPr>
          <p:cNvSpPr/>
          <p:nvPr/>
        </p:nvSpPr>
        <p:spPr>
          <a:xfrm>
            <a:off x="8848625" y="5686839"/>
            <a:ext cx="892308" cy="287241"/>
          </a:xfrm>
          <a:prstGeom prst="roundRect">
            <a:avLst/>
          </a:prstGeom>
          <a:noFill/>
          <a:ln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BD9B5B52-E717-5D49-BC10-63582E53001C}"/>
              </a:ext>
            </a:extLst>
          </p:cNvPr>
          <p:cNvSpPr/>
          <p:nvPr/>
        </p:nvSpPr>
        <p:spPr>
          <a:xfrm>
            <a:off x="9816365" y="5686839"/>
            <a:ext cx="892308" cy="287241"/>
          </a:xfrm>
          <a:prstGeom prst="roundRect">
            <a:avLst/>
          </a:prstGeom>
          <a:noFill/>
          <a:ln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B423712E-F4D9-B54C-A2E3-251E6918A953}"/>
              </a:ext>
            </a:extLst>
          </p:cNvPr>
          <p:cNvSpPr/>
          <p:nvPr/>
        </p:nvSpPr>
        <p:spPr>
          <a:xfrm>
            <a:off x="10784105" y="5686838"/>
            <a:ext cx="892308" cy="287241"/>
          </a:xfrm>
          <a:prstGeom prst="roundRect">
            <a:avLst/>
          </a:prstGeom>
          <a:noFill/>
          <a:ln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CD24C57D-2356-AE49-B4A0-128D5BF329FC}"/>
              </a:ext>
            </a:extLst>
          </p:cNvPr>
          <p:cNvSpPr/>
          <p:nvPr/>
        </p:nvSpPr>
        <p:spPr>
          <a:xfrm>
            <a:off x="7880885" y="5686838"/>
            <a:ext cx="892308" cy="287241"/>
          </a:xfrm>
          <a:prstGeom prst="roundRect">
            <a:avLst/>
          </a:prstGeom>
          <a:noFill/>
          <a:ln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B8857B40-A101-AD4C-A6CF-9AAD67D0A8FD}"/>
              </a:ext>
            </a:extLst>
          </p:cNvPr>
          <p:cNvSpPr/>
          <p:nvPr/>
        </p:nvSpPr>
        <p:spPr>
          <a:xfrm>
            <a:off x="6913145" y="5686838"/>
            <a:ext cx="892308" cy="287241"/>
          </a:xfrm>
          <a:prstGeom prst="roundRect">
            <a:avLst/>
          </a:prstGeom>
          <a:noFill/>
          <a:ln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887569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578"/>
            <a:ext cx="1099624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groups have voted on their preferred fruit. Match each table to its chart. </a:t>
            </a:r>
          </a:p>
          <a:p>
            <a:pPr>
              <a:buClr>
                <a:srgbClr val="23D160"/>
              </a:buClr>
              <a:buSzPct val="85000"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22DA74A-5128-A544-B99B-F0CB504C4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669" y="2264216"/>
            <a:ext cx="10216662" cy="19287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387B343-7A48-8441-A515-27435BFC3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47" y="4743685"/>
            <a:ext cx="2605454" cy="19261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5B96849-AB72-2A46-926B-2A00B26DC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3200" y="4754306"/>
            <a:ext cx="2605454" cy="191552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aphicFrame>
        <p:nvGraphicFramePr>
          <p:cNvPr id="30" name="Table 29">
            <a:extLst>
              <a:ext uri="{FF2B5EF4-FFF2-40B4-BE49-F238E27FC236}">
                <a16:creationId xmlns="" xmlns:a16="http://schemas.microsoft.com/office/drawing/2014/main" id="{AD528FD3-B857-8F44-8A03-C852D034C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597541"/>
              </p:ext>
            </p:extLst>
          </p:nvPr>
        </p:nvGraphicFramePr>
        <p:xfrm>
          <a:off x="3230010" y="4792836"/>
          <a:ext cx="2744021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0873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1313148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fruit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apple</a:t>
                      </a:r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blueberries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orange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strawberry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="" xmlns:a16="http://schemas.microsoft.com/office/drawing/2014/main" id="{11D120E4-1027-E84F-B8DE-A0292CF89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862322"/>
              </p:ext>
            </p:extLst>
          </p:nvPr>
        </p:nvGraphicFramePr>
        <p:xfrm>
          <a:off x="6161605" y="4792836"/>
          <a:ext cx="2744021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0873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1313148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fruit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apple</a:t>
                      </a:r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blueberries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orange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strawberry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77D917D9-6DA5-CF41-B33A-902D54E644AE}"/>
              </a:ext>
            </a:extLst>
          </p:cNvPr>
          <p:cNvSpPr/>
          <p:nvPr/>
        </p:nvSpPr>
        <p:spPr>
          <a:xfrm>
            <a:off x="6800987" y="726204"/>
            <a:ext cx="2818026" cy="8253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4 children</a:t>
            </a: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1E274909-CFC0-F641-9B24-937199CD0F2A}"/>
              </a:ext>
            </a:extLst>
          </p:cNvPr>
          <p:cNvSpPr/>
          <p:nvPr/>
        </p:nvSpPr>
        <p:spPr>
          <a:xfrm>
            <a:off x="6893066" y="1043291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523E8E60-E9C6-7B4A-8EE6-CCD33A8A2A89}"/>
              </a:ext>
            </a:extLst>
          </p:cNvPr>
          <p:cNvSpPr/>
          <p:nvPr/>
        </p:nvSpPr>
        <p:spPr>
          <a:xfrm>
            <a:off x="4691987" y="5197202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1D8E9D0C-54DA-FC49-8B67-8154255F05A7}"/>
              </a:ext>
            </a:extLst>
          </p:cNvPr>
          <p:cNvSpPr/>
          <p:nvPr/>
        </p:nvSpPr>
        <p:spPr>
          <a:xfrm>
            <a:off x="5047643" y="5197202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e 37">
            <a:extLst>
              <a:ext uri="{FF2B5EF4-FFF2-40B4-BE49-F238E27FC236}">
                <a16:creationId xmlns="" xmlns:a16="http://schemas.microsoft.com/office/drawing/2014/main" id="{5B1EC20B-AA12-2843-98FE-154EBBE730EA}"/>
              </a:ext>
            </a:extLst>
          </p:cNvPr>
          <p:cNvSpPr/>
          <p:nvPr/>
        </p:nvSpPr>
        <p:spPr>
          <a:xfrm>
            <a:off x="5403299" y="5197202"/>
            <a:ext cx="304220" cy="304220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9CA64A65-C9BA-3E47-9D3A-251A0E9417E4}"/>
              </a:ext>
            </a:extLst>
          </p:cNvPr>
          <p:cNvSpPr/>
          <p:nvPr/>
        </p:nvSpPr>
        <p:spPr>
          <a:xfrm>
            <a:off x="4691987" y="5560946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ie 40">
            <a:extLst>
              <a:ext uri="{FF2B5EF4-FFF2-40B4-BE49-F238E27FC236}">
                <a16:creationId xmlns="" xmlns:a16="http://schemas.microsoft.com/office/drawing/2014/main" id="{3C135821-9971-1044-81CA-EE6EA92FB7D2}"/>
              </a:ext>
            </a:extLst>
          </p:cNvPr>
          <p:cNvSpPr/>
          <p:nvPr/>
        </p:nvSpPr>
        <p:spPr>
          <a:xfrm>
            <a:off x="5047643" y="5560946"/>
            <a:ext cx="304220" cy="304220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7654195C-0439-A842-96A6-A05CD427EEC1}"/>
              </a:ext>
            </a:extLst>
          </p:cNvPr>
          <p:cNvSpPr/>
          <p:nvPr/>
        </p:nvSpPr>
        <p:spPr>
          <a:xfrm>
            <a:off x="4691988" y="5920614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A64A3DCA-DA54-144D-89E7-58255C696752}"/>
              </a:ext>
            </a:extLst>
          </p:cNvPr>
          <p:cNvSpPr/>
          <p:nvPr/>
        </p:nvSpPr>
        <p:spPr>
          <a:xfrm>
            <a:off x="5047644" y="5920614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12FF5F81-CC48-B042-AA12-6779E5725172}"/>
              </a:ext>
            </a:extLst>
          </p:cNvPr>
          <p:cNvSpPr/>
          <p:nvPr/>
        </p:nvSpPr>
        <p:spPr>
          <a:xfrm>
            <a:off x="4691987" y="6302279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36FAEFEC-98B3-904A-9630-1DB2AB08402F}"/>
              </a:ext>
            </a:extLst>
          </p:cNvPr>
          <p:cNvSpPr/>
          <p:nvPr/>
        </p:nvSpPr>
        <p:spPr>
          <a:xfrm>
            <a:off x="7634721" y="5939468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ie 45">
            <a:extLst>
              <a:ext uri="{FF2B5EF4-FFF2-40B4-BE49-F238E27FC236}">
                <a16:creationId xmlns="" xmlns:a16="http://schemas.microsoft.com/office/drawing/2014/main" id="{1115877E-8CAE-E94C-8317-D3E232121623}"/>
              </a:ext>
            </a:extLst>
          </p:cNvPr>
          <p:cNvSpPr/>
          <p:nvPr/>
        </p:nvSpPr>
        <p:spPr>
          <a:xfrm>
            <a:off x="7990377" y="5939468"/>
            <a:ext cx="304220" cy="304220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Pie 46">
            <a:extLst>
              <a:ext uri="{FF2B5EF4-FFF2-40B4-BE49-F238E27FC236}">
                <a16:creationId xmlns="" xmlns:a16="http://schemas.microsoft.com/office/drawing/2014/main" id="{030825BE-DC87-8E41-93CD-16CDEC04845C}"/>
              </a:ext>
            </a:extLst>
          </p:cNvPr>
          <p:cNvSpPr/>
          <p:nvPr/>
        </p:nvSpPr>
        <p:spPr>
          <a:xfrm>
            <a:off x="7634721" y="6311334"/>
            <a:ext cx="304220" cy="304220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459FCB0F-BA0B-704A-A474-0E48A501E776}"/>
              </a:ext>
            </a:extLst>
          </p:cNvPr>
          <p:cNvSpPr/>
          <p:nvPr/>
        </p:nvSpPr>
        <p:spPr>
          <a:xfrm>
            <a:off x="7631168" y="5565264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B8F45FF8-7F35-4D4C-A1B5-93CDA135A546}"/>
              </a:ext>
            </a:extLst>
          </p:cNvPr>
          <p:cNvSpPr/>
          <p:nvPr/>
        </p:nvSpPr>
        <p:spPr>
          <a:xfrm>
            <a:off x="7631168" y="5190075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ie 49">
            <a:extLst>
              <a:ext uri="{FF2B5EF4-FFF2-40B4-BE49-F238E27FC236}">
                <a16:creationId xmlns="" xmlns:a16="http://schemas.microsoft.com/office/drawing/2014/main" id="{36148C40-1299-F046-B744-FCF8E33165CD}"/>
              </a:ext>
            </a:extLst>
          </p:cNvPr>
          <p:cNvSpPr/>
          <p:nvPr/>
        </p:nvSpPr>
        <p:spPr>
          <a:xfrm>
            <a:off x="7998325" y="5560946"/>
            <a:ext cx="304220" cy="304220"/>
          </a:xfrm>
          <a:prstGeom prst="pie">
            <a:avLst>
              <a:gd name="adj1" fmla="val 0"/>
              <a:gd name="adj2" fmla="val 10791278"/>
            </a:avLst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12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578"/>
            <a:ext cx="1099624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groups have voted on their preferred fruit. Match each table to its chart. </a:t>
            </a:r>
          </a:p>
          <a:p>
            <a:pPr>
              <a:buClr>
                <a:srgbClr val="23D160"/>
              </a:buClr>
              <a:buSzPct val="85000"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22DA74A-5128-A544-B99B-F0CB504C4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669" y="2264216"/>
            <a:ext cx="10216662" cy="19287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387B343-7A48-8441-A515-27435BFC3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47" y="4743685"/>
            <a:ext cx="2605454" cy="19261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5B96849-AB72-2A46-926B-2A00B26DC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3200" y="4754306"/>
            <a:ext cx="2605454" cy="191552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aphicFrame>
        <p:nvGraphicFramePr>
          <p:cNvPr id="30" name="Table 29">
            <a:extLst>
              <a:ext uri="{FF2B5EF4-FFF2-40B4-BE49-F238E27FC236}">
                <a16:creationId xmlns="" xmlns:a16="http://schemas.microsoft.com/office/drawing/2014/main" id="{AD528FD3-B857-8F44-8A03-C852D034C104}"/>
              </a:ext>
            </a:extLst>
          </p:cNvPr>
          <p:cNvGraphicFramePr>
            <a:graphicFrameLocks noGrp="1"/>
          </p:cNvGraphicFramePr>
          <p:nvPr/>
        </p:nvGraphicFramePr>
        <p:xfrm>
          <a:off x="3230010" y="4792836"/>
          <a:ext cx="2744021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0873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1313148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fruit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apple</a:t>
                      </a:r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blueberries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orange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strawberry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="" xmlns:a16="http://schemas.microsoft.com/office/drawing/2014/main" id="{11D120E4-1027-E84F-B8DE-A0292CF8941E}"/>
              </a:ext>
            </a:extLst>
          </p:cNvPr>
          <p:cNvGraphicFramePr>
            <a:graphicFrameLocks noGrp="1"/>
          </p:cNvGraphicFramePr>
          <p:nvPr/>
        </p:nvGraphicFramePr>
        <p:xfrm>
          <a:off x="6161605" y="4792836"/>
          <a:ext cx="2744021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0873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1313148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fruit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apple</a:t>
                      </a:r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blueberries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orange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strawberry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77D917D9-6DA5-CF41-B33A-902D54E644AE}"/>
              </a:ext>
            </a:extLst>
          </p:cNvPr>
          <p:cNvSpPr/>
          <p:nvPr/>
        </p:nvSpPr>
        <p:spPr>
          <a:xfrm>
            <a:off x="6800987" y="726204"/>
            <a:ext cx="2818026" cy="8253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4 children</a:t>
            </a: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1E274909-CFC0-F641-9B24-937199CD0F2A}"/>
              </a:ext>
            </a:extLst>
          </p:cNvPr>
          <p:cNvSpPr/>
          <p:nvPr/>
        </p:nvSpPr>
        <p:spPr>
          <a:xfrm>
            <a:off x="6893066" y="1043291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523E8E60-E9C6-7B4A-8EE6-CCD33A8A2A89}"/>
              </a:ext>
            </a:extLst>
          </p:cNvPr>
          <p:cNvSpPr/>
          <p:nvPr/>
        </p:nvSpPr>
        <p:spPr>
          <a:xfrm>
            <a:off x="4691987" y="5197202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1D8E9D0C-54DA-FC49-8B67-8154255F05A7}"/>
              </a:ext>
            </a:extLst>
          </p:cNvPr>
          <p:cNvSpPr/>
          <p:nvPr/>
        </p:nvSpPr>
        <p:spPr>
          <a:xfrm>
            <a:off x="5047643" y="5197202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e 37">
            <a:extLst>
              <a:ext uri="{FF2B5EF4-FFF2-40B4-BE49-F238E27FC236}">
                <a16:creationId xmlns="" xmlns:a16="http://schemas.microsoft.com/office/drawing/2014/main" id="{5B1EC20B-AA12-2843-98FE-154EBBE730EA}"/>
              </a:ext>
            </a:extLst>
          </p:cNvPr>
          <p:cNvSpPr/>
          <p:nvPr/>
        </p:nvSpPr>
        <p:spPr>
          <a:xfrm>
            <a:off x="5403299" y="5197202"/>
            <a:ext cx="304220" cy="304220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9CA64A65-C9BA-3E47-9D3A-251A0E9417E4}"/>
              </a:ext>
            </a:extLst>
          </p:cNvPr>
          <p:cNvSpPr/>
          <p:nvPr/>
        </p:nvSpPr>
        <p:spPr>
          <a:xfrm>
            <a:off x="4691987" y="5560946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ie 40">
            <a:extLst>
              <a:ext uri="{FF2B5EF4-FFF2-40B4-BE49-F238E27FC236}">
                <a16:creationId xmlns="" xmlns:a16="http://schemas.microsoft.com/office/drawing/2014/main" id="{3C135821-9971-1044-81CA-EE6EA92FB7D2}"/>
              </a:ext>
            </a:extLst>
          </p:cNvPr>
          <p:cNvSpPr/>
          <p:nvPr/>
        </p:nvSpPr>
        <p:spPr>
          <a:xfrm>
            <a:off x="5047643" y="5560946"/>
            <a:ext cx="304220" cy="304220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7654195C-0439-A842-96A6-A05CD427EEC1}"/>
              </a:ext>
            </a:extLst>
          </p:cNvPr>
          <p:cNvSpPr/>
          <p:nvPr/>
        </p:nvSpPr>
        <p:spPr>
          <a:xfrm>
            <a:off x="4691988" y="5920614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A64A3DCA-DA54-144D-89E7-58255C696752}"/>
              </a:ext>
            </a:extLst>
          </p:cNvPr>
          <p:cNvSpPr/>
          <p:nvPr/>
        </p:nvSpPr>
        <p:spPr>
          <a:xfrm>
            <a:off x="5047644" y="5920614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12FF5F81-CC48-B042-AA12-6779E5725172}"/>
              </a:ext>
            </a:extLst>
          </p:cNvPr>
          <p:cNvSpPr/>
          <p:nvPr/>
        </p:nvSpPr>
        <p:spPr>
          <a:xfrm>
            <a:off x="4691987" y="6302279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36FAEFEC-98B3-904A-9630-1DB2AB08402F}"/>
              </a:ext>
            </a:extLst>
          </p:cNvPr>
          <p:cNvSpPr/>
          <p:nvPr/>
        </p:nvSpPr>
        <p:spPr>
          <a:xfrm>
            <a:off x="7634721" y="5939468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ie 45">
            <a:extLst>
              <a:ext uri="{FF2B5EF4-FFF2-40B4-BE49-F238E27FC236}">
                <a16:creationId xmlns="" xmlns:a16="http://schemas.microsoft.com/office/drawing/2014/main" id="{1115877E-8CAE-E94C-8317-D3E232121623}"/>
              </a:ext>
            </a:extLst>
          </p:cNvPr>
          <p:cNvSpPr/>
          <p:nvPr/>
        </p:nvSpPr>
        <p:spPr>
          <a:xfrm>
            <a:off x="7990377" y="5939468"/>
            <a:ext cx="304220" cy="304220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Pie 46">
            <a:extLst>
              <a:ext uri="{FF2B5EF4-FFF2-40B4-BE49-F238E27FC236}">
                <a16:creationId xmlns="" xmlns:a16="http://schemas.microsoft.com/office/drawing/2014/main" id="{030825BE-DC87-8E41-93CD-16CDEC04845C}"/>
              </a:ext>
            </a:extLst>
          </p:cNvPr>
          <p:cNvSpPr/>
          <p:nvPr/>
        </p:nvSpPr>
        <p:spPr>
          <a:xfrm>
            <a:off x="7634721" y="6311334"/>
            <a:ext cx="304220" cy="304220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459FCB0F-BA0B-704A-A474-0E48A501E776}"/>
              </a:ext>
            </a:extLst>
          </p:cNvPr>
          <p:cNvSpPr/>
          <p:nvPr/>
        </p:nvSpPr>
        <p:spPr>
          <a:xfrm>
            <a:off x="7631168" y="5565264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B8F45FF8-7F35-4D4C-A1B5-93CDA135A546}"/>
              </a:ext>
            </a:extLst>
          </p:cNvPr>
          <p:cNvSpPr/>
          <p:nvPr/>
        </p:nvSpPr>
        <p:spPr>
          <a:xfrm>
            <a:off x="7631168" y="5190075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ie 49">
            <a:extLst>
              <a:ext uri="{FF2B5EF4-FFF2-40B4-BE49-F238E27FC236}">
                <a16:creationId xmlns="" xmlns:a16="http://schemas.microsoft.com/office/drawing/2014/main" id="{36148C40-1299-F046-B744-FCF8E33165CD}"/>
              </a:ext>
            </a:extLst>
          </p:cNvPr>
          <p:cNvSpPr/>
          <p:nvPr/>
        </p:nvSpPr>
        <p:spPr>
          <a:xfrm>
            <a:off x="7998325" y="5560946"/>
            <a:ext cx="304220" cy="304220"/>
          </a:xfrm>
          <a:prstGeom prst="pie">
            <a:avLst>
              <a:gd name="adj1" fmla="val 0"/>
              <a:gd name="adj2" fmla="val 10791278"/>
            </a:avLst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49FC0B1F-F809-B44C-A279-FFE8C955B969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2302686" y="4084765"/>
            <a:ext cx="2299334" cy="70807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0C8917E7-F455-7844-89E0-B5DA0C4E2D80}"/>
              </a:ext>
            </a:extLst>
          </p:cNvPr>
          <p:cNvCxnSpPr>
            <a:cxnSpLocks/>
          </p:cNvCxnSpPr>
          <p:nvPr/>
        </p:nvCxnSpPr>
        <p:spPr>
          <a:xfrm>
            <a:off x="4684166" y="4093217"/>
            <a:ext cx="4566313" cy="64360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E1A68E3F-6BE1-D84A-949C-912268E2CDAE}"/>
              </a:ext>
            </a:extLst>
          </p:cNvPr>
          <p:cNvCxnSpPr>
            <a:cxnSpLocks/>
          </p:cNvCxnSpPr>
          <p:nvPr/>
        </p:nvCxnSpPr>
        <p:spPr>
          <a:xfrm flipV="1">
            <a:off x="2730314" y="4119917"/>
            <a:ext cx="4859667" cy="59171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83B23AFF-8247-2540-978A-2B6548A08A69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7533615" y="4112926"/>
            <a:ext cx="2701247" cy="67991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92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485841" y="2741878"/>
            <a:ext cx="3352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Vanilla is the most popular milkshake order.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C871EBA-B4AE-EB45-9FD9-1FFADFBEA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618" y="1561539"/>
            <a:ext cx="4814472" cy="3553350"/>
          </a:xfrm>
          <a:prstGeom prst="rect">
            <a:avLst/>
          </a:prstGeom>
          <a:ln w="25400">
            <a:solidFill>
              <a:srgbClr val="3273DC"/>
            </a:solidFill>
          </a:ln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false.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Vanilla is the second most popular (18 orders). Chocolate had more with 19 orders.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485841" y="2741878"/>
            <a:ext cx="3352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Vanilla is the most popular milkshake order.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F4BB39C-FB04-3A41-B58D-B3784BA5A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618" y="1561539"/>
            <a:ext cx="4814472" cy="3553350"/>
          </a:xfrm>
          <a:prstGeom prst="rect">
            <a:avLst/>
          </a:prstGeom>
          <a:ln w="25400">
            <a:solidFill>
              <a:srgbClr val="3273DC"/>
            </a:solidFill>
          </a:ln>
        </p:spPr>
      </p:pic>
    </p:spTree>
    <p:extLst>
      <p:ext uri="{BB962C8B-B14F-4D97-AF65-F5344CB8AC3E}">
        <p14:creationId xmlns:p14="http://schemas.microsoft.com/office/powerpoint/2010/main" val="432715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92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bar charts, pictograms and tables to interpret and present discrete data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bar charts, pictograms and tables to interpret and present discrete data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/>
              <a:t>Year 3 - Term 4 - Block 1 - Statistics - Lesson 1 - To be able to interpret charts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0666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07931F0-C685-CE4B-9FE8-C53B60CC9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130022"/>
              </p:ext>
            </p:extLst>
          </p:nvPr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true / false to say that </a:t>
            </a:r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Monster Man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got the most votes.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55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</a:t>
            </a:r>
            <a:r>
              <a:rPr lang="en-US" sz="2400" strike="sngStrike" dirty="0">
                <a:solidFill>
                  <a:schemeClr val="tx1"/>
                </a:solidFill>
                <a:latin typeface="OpenDyslexicAlta" pitchFamily="2" charset="77"/>
              </a:rPr>
              <a:t>true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/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false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to say that </a:t>
            </a:r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Monster Man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got the most votes.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88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true / false to say that </a:t>
            </a:r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Pirate Kingdom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got the most votes.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61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true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/ </a:t>
            </a:r>
            <a:r>
              <a:rPr lang="en-US" sz="2400" strike="sngStrike" dirty="0">
                <a:solidFill>
                  <a:schemeClr val="tx1"/>
                </a:solidFill>
                <a:latin typeface="OpenDyslexicAlta" pitchFamily="2" charset="77"/>
              </a:rPr>
              <a:t>false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to say that </a:t>
            </a:r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Pirate Kingdom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got the most votes.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72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Unique Unicorn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received 5 votes – show it on the chart above.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36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14452</TotalTime>
  <Words>2453</Words>
  <Application>Microsoft Office PowerPoint</Application>
  <PresentationFormat>Custom</PresentationFormat>
  <Paragraphs>783</Paragraphs>
  <Slides>45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Lato</vt:lpstr>
      <vt:lpstr>Calibri</vt:lpstr>
      <vt:lpstr>OpenDyslexicAlta</vt:lpstr>
      <vt:lpstr>Muli</vt:lpstr>
      <vt:lpstr>Lato Light</vt:lpstr>
      <vt:lpstr>Wingdings</vt:lpstr>
      <vt:lpstr>Office Theme</vt:lpstr>
      <vt:lpstr>PowerPoint Presentation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737</cp:revision>
  <cp:lastPrinted>2019-06-17T16:19:05Z</cp:lastPrinted>
  <dcterms:created xsi:type="dcterms:W3CDTF">2018-08-06T08:16:18Z</dcterms:created>
  <dcterms:modified xsi:type="dcterms:W3CDTF">2020-09-19T19:03:05Z</dcterms:modified>
</cp:coreProperties>
</file>