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20" r:id="rId2"/>
    <p:sldId id="321" r:id="rId3"/>
    <p:sldId id="376" r:id="rId4"/>
    <p:sldId id="378" r:id="rId5"/>
    <p:sldId id="379" r:id="rId6"/>
    <p:sldId id="386" r:id="rId7"/>
    <p:sldId id="385" r:id="rId8"/>
    <p:sldId id="384" r:id="rId9"/>
    <p:sldId id="383" r:id="rId10"/>
    <p:sldId id="382" r:id="rId11"/>
    <p:sldId id="381" r:id="rId12"/>
    <p:sldId id="380" r:id="rId13"/>
    <p:sldId id="388" r:id="rId14"/>
    <p:sldId id="387" r:id="rId15"/>
    <p:sldId id="389" r:id="rId16"/>
    <p:sldId id="398" r:id="rId17"/>
    <p:sldId id="397" r:id="rId18"/>
    <p:sldId id="396" r:id="rId19"/>
    <p:sldId id="395" r:id="rId20"/>
    <p:sldId id="394" r:id="rId21"/>
    <p:sldId id="393" r:id="rId22"/>
    <p:sldId id="390" r:id="rId23"/>
    <p:sldId id="392" r:id="rId24"/>
    <p:sldId id="391" r:id="rId25"/>
    <p:sldId id="399" r:id="rId26"/>
    <p:sldId id="401" r:id="rId27"/>
    <p:sldId id="402" r:id="rId28"/>
    <p:sldId id="403" r:id="rId29"/>
    <p:sldId id="404" r:id="rId30"/>
    <p:sldId id="405" r:id="rId31"/>
    <p:sldId id="408" r:id="rId32"/>
    <p:sldId id="409" r:id="rId33"/>
    <p:sldId id="406" r:id="rId34"/>
    <p:sldId id="407" r:id="rId35"/>
    <p:sldId id="410" r:id="rId36"/>
    <p:sldId id="411" r:id="rId37"/>
    <p:sldId id="412" r:id="rId38"/>
    <p:sldId id="413" r:id="rId39"/>
    <p:sldId id="370" r:id="rId40"/>
    <p:sldId id="400" r:id="rId41"/>
    <p:sldId id="377" r:id="rId42"/>
  </p:sldIdLst>
  <p:sldSz cx="12192000" cy="6858000"/>
  <p:notesSz cx="6858000" cy="9144000"/>
  <p:embeddedFontLst>
    <p:embeddedFont>
      <p:font typeface="Cambria Math" panose="02040503050406030204" pitchFamily="18" charset="0"/>
      <p:regular r:id="rId45"/>
    </p:embeddedFont>
    <p:embeddedFont>
      <p:font typeface="OpenDyslexicAlta" panose="020B0604020202020204" charset="0"/>
      <p:regular r:id="rId46"/>
      <p:bold r:id="rId47"/>
      <p:italic r:id="rId48"/>
      <p:boldItalic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Lato" panose="020F0502020204030203" pitchFamily="34" charset="0"/>
      <p:regular r:id="rId54"/>
      <p:bold r:id="rId55"/>
    </p:embeddedFont>
    <p:embeddedFont>
      <p:font typeface="Muli" panose="020B0604020202020204" charset="0"/>
      <p:regular r:id="rId56"/>
      <p:bold r:id="rId57"/>
      <p:italic r:id="rId58"/>
      <p:boldItalic r:id="rId59"/>
    </p:embeddedFont>
    <p:embeddedFont>
      <p:font typeface="OpenDyslexic" panose="020B0604020202020204" charset="0"/>
      <p:regular r:id="rId60"/>
      <p:bold r:id="rId61"/>
      <p:italic r:id="rId62"/>
      <p:boldItalic r:id="rId63"/>
    </p:embeddedFont>
    <p:embeddedFont>
      <p:font typeface="Lato Light" panose="020F0302020204030203" pitchFamily="34" charset="0"/>
      <p:regular r:id="rId6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FFDD57"/>
    <a:srgbClr val="23D160"/>
    <a:srgbClr val="7957D5"/>
    <a:srgbClr val="3273DC"/>
    <a:srgbClr val="209CEE"/>
    <a:srgbClr val="F337C7"/>
    <a:srgbClr val="EB9E30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43" autoAdjust="0"/>
    <p:restoredTop sz="93792" autoAdjust="0"/>
  </p:normalViewPr>
  <p:slideViewPr>
    <p:cSldViewPr snapToGrid="0" snapToObjects="1">
      <p:cViewPr varScale="1">
        <p:scale>
          <a:sx n="68" d="100"/>
          <a:sy n="68" d="100"/>
        </p:scale>
        <p:origin x="-240" y="-90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63" Type="http://schemas.openxmlformats.org/officeDocument/2006/relationships/font" Target="fonts/font19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17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64" Type="http://schemas.openxmlformats.org/officeDocument/2006/relationships/font" Target="fonts/font20.fntdata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font" Target="fonts/font15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62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52" Type="http://schemas.openxmlformats.org/officeDocument/2006/relationships/font" Target="fonts/font8.fntdata"/><Relationship Id="rId60" Type="http://schemas.openxmlformats.org/officeDocument/2006/relationships/font" Target="fonts/font16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721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886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8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347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9276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8063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3684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673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4283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679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074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4801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2376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5649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8958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9702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7712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7019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1443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9547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3768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689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9346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3499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3728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0191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2330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7143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9204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9091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039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855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275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911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113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584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888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xmlns="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22/09/2020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tif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Year </a:t>
            </a:r>
            <a:r>
              <a:rPr lang="en-GB" dirty="0" smtClean="0"/>
              <a:t>3</a:t>
            </a:r>
          </a:p>
          <a:p>
            <a:r>
              <a:rPr lang="en-GB" dirty="0" smtClean="0"/>
              <a:t>Term </a:t>
            </a:r>
            <a:r>
              <a:rPr lang="en-GB" dirty="0"/>
              <a:t>3 - Block 4 </a:t>
            </a:r>
            <a:r>
              <a:rPr lang="en-GB" dirty="0" smtClean="0"/>
              <a:t>– Time</a:t>
            </a:r>
          </a:p>
          <a:p>
            <a:r>
              <a:rPr lang="en-GB" dirty="0" smtClean="0"/>
              <a:t>Lesson </a:t>
            </a:r>
            <a:r>
              <a:rPr lang="en-GB" dirty="0"/>
              <a:t>1 - To be able to convert between hours, minutes and seconds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</a:t>
            </a:r>
            <a:r>
              <a:rPr lang="en-GB" dirty="0" smtClean="0"/>
              <a:t>4 </a:t>
            </a:r>
            <a:r>
              <a:rPr lang="en-GB" dirty="0"/>
              <a:t>– Time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conversion tables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0E90D3D-76D9-E743-9945-C8468F937362}"/>
              </a:ext>
            </a:extLst>
          </p:cNvPr>
          <p:cNvGraphicFramePr>
            <a:graphicFrameLocks noGrp="1"/>
          </p:cNvGraphicFramePr>
          <p:nvPr/>
        </p:nvGraphicFramePr>
        <p:xfrm>
          <a:off x="838199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minutes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seconds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minute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60 seconds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120 seconds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5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300 seconds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10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600 seconds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78D25483-D186-ED4C-8FEE-389105FB1636}"/>
              </a:ext>
            </a:extLst>
          </p:cNvPr>
          <p:cNvGraphicFramePr>
            <a:graphicFrameLocks noGrp="1"/>
          </p:cNvGraphicFramePr>
          <p:nvPr/>
        </p:nvGraphicFramePr>
        <p:xfrm>
          <a:off x="6493564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hours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minutes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hour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60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 hours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120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4 hours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240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12 hours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720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92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conversion tables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0E90D3D-76D9-E743-9945-C8468F937362}"/>
              </a:ext>
            </a:extLst>
          </p:cNvPr>
          <p:cNvGraphicFramePr>
            <a:graphicFrameLocks noGrp="1"/>
          </p:cNvGraphicFramePr>
          <p:nvPr/>
        </p:nvGraphicFramePr>
        <p:xfrm>
          <a:off x="838199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minutes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seconds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minute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60 seconds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120 seconds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5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300 seconds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10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600 seconds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78D25483-D186-ED4C-8FEE-389105FB1636}"/>
              </a:ext>
            </a:extLst>
          </p:cNvPr>
          <p:cNvGraphicFramePr>
            <a:graphicFrameLocks noGrp="1"/>
          </p:cNvGraphicFramePr>
          <p:nvPr/>
        </p:nvGraphicFramePr>
        <p:xfrm>
          <a:off x="6493564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hours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minutes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hour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60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 hours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120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4 hours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240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12 hours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720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0109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conversion tables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0E90D3D-76D9-E743-9945-C8468F9373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216460"/>
              </p:ext>
            </p:extLst>
          </p:nvPr>
        </p:nvGraphicFramePr>
        <p:xfrm>
          <a:off x="838199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minutes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seconds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minute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60 seconds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3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180 seconds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6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360 seconds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30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1,800 seconds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78D25483-D186-ED4C-8FEE-389105FB16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520723"/>
              </p:ext>
            </p:extLst>
          </p:nvPr>
        </p:nvGraphicFramePr>
        <p:xfrm>
          <a:off x="6493564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hours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minutes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hour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60 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5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300 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24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1,440 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40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2,400 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4738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conversion tables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0E90D3D-76D9-E743-9945-C8468F937362}"/>
              </a:ext>
            </a:extLst>
          </p:cNvPr>
          <p:cNvGraphicFramePr>
            <a:graphicFrameLocks noGrp="1"/>
          </p:cNvGraphicFramePr>
          <p:nvPr/>
        </p:nvGraphicFramePr>
        <p:xfrm>
          <a:off x="838199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minutes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seconds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minute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60 seconds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3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180 seconds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6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360 seconds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30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1,800 seconds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78D25483-D186-ED4C-8FEE-389105FB1636}"/>
              </a:ext>
            </a:extLst>
          </p:cNvPr>
          <p:cNvGraphicFramePr>
            <a:graphicFrameLocks noGrp="1"/>
          </p:cNvGraphicFramePr>
          <p:nvPr/>
        </p:nvGraphicFramePr>
        <p:xfrm>
          <a:off x="6493564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hours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minutes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hour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60 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5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300 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24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1,440 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40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2,400 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4557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conversion tables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0E90D3D-76D9-E743-9945-C8468F937362}"/>
              </a:ext>
            </a:extLst>
          </p:cNvPr>
          <p:cNvGraphicFramePr>
            <a:graphicFrameLocks noGrp="1"/>
          </p:cNvGraphicFramePr>
          <p:nvPr/>
        </p:nvGraphicFramePr>
        <p:xfrm>
          <a:off x="838199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minutes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seconds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minute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60 seconds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3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180 seconds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6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360 seconds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30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1,800 seconds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78D25483-D186-ED4C-8FEE-389105FB1636}"/>
              </a:ext>
            </a:extLst>
          </p:cNvPr>
          <p:cNvGraphicFramePr>
            <a:graphicFrameLocks noGrp="1"/>
          </p:cNvGraphicFramePr>
          <p:nvPr/>
        </p:nvGraphicFramePr>
        <p:xfrm>
          <a:off x="6493564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hours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minutes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hour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60 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5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300 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24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1,440 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40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2,400 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966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conversion tables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0E90D3D-76D9-E743-9945-C8468F9373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264872"/>
              </p:ext>
            </p:extLst>
          </p:nvPr>
        </p:nvGraphicFramePr>
        <p:xfrm>
          <a:off x="838199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days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hours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day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24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48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5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120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10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240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78D25483-D186-ED4C-8FEE-389105FB16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765986"/>
              </p:ext>
            </p:extLst>
          </p:nvPr>
        </p:nvGraphicFramePr>
        <p:xfrm>
          <a:off x="6493564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larger unit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smaller unit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hour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3,600 seconds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7,200</a:t>
                      </a:r>
                      <a:r>
                        <a:rPr lang="en-US" sz="20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seconds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2,880</a:t>
                      </a:r>
                      <a:r>
                        <a:rPr lang="en-US" sz="20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day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86,400</a:t>
                      </a:r>
                      <a:r>
                        <a:rPr lang="en-US" sz="20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seconds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3612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conversion tables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0E90D3D-76D9-E743-9945-C8468F937362}"/>
              </a:ext>
            </a:extLst>
          </p:cNvPr>
          <p:cNvGraphicFramePr>
            <a:graphicFrameLocks noGrp="1"/>
          </p:cNvGraphicFramePr>
          <p:nvPr/>
        </p:nvGraphicFramePr>
        <p:xfrm>
          <a:off x="838199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days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hours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day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24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48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5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120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10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240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78D25483-D186-ED4C-8FEE-389105FB1636}"/>
              </a:ext>
            </a:extLst>
          </p:cNvPr>
          <p:cNvGraphicFramePr>
            <a:graphicFrameLocks noGrp="1"/>
          </p:cNvGraphicFramePr>
          <p:nvPr/>
        </p:nvGraphicFramePr>
        <p:xfrm>
          <a:off x="6493564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larger unit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smaller unit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hour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3,600 seconds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7,200</a:t>
                      </a:r>
                      <a:r>
                        <a:rPr lang="en-US" sz="20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seconds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2,880</a:t>
                      </a:r>
                      <a:r>
                        <a:rPr lang="en-US" sz="20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day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86,400</a:t>
                      </a:r>
                      <a:r>
                        <a:rPr lang="en-US" sz="20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seconds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748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conversion tables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0E90D3D-76D9-E743-9945-C8468F937362}"/>
              </a:ext>
            </a:extLst>
          </p:cNvPr>
          <p:cNvGraphicFramePr>
            <a:graphicFrameLocks noGrp="1"/>
          </p:cNvGraphicFramePr>
          <p:nvPr/>
        </p:nvGraphicFramePr>
        <p:xfrm>
          <a:off x="838199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days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hours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day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24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48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5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120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10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240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78D25483-D186-ED4C-8FEE-389105FB1636}"/>
              </a:ext>
            </a:extLst>
          </p:cNvPr>
          <p:cNvGraphicFramePr>
            <a:graphicFrameLocks noGrp="1"/>
          </p:cNvGraphicFramePr>
          <p:nvPr/>
        </p:nvGraphicFramePr>
        <p:xfrm>
          <a:off x="6493564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larger unit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smaller unit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hour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3,600 seconds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7,200</a:t>
                      </a:r>
                      <a:r>
                        <a:rPr lang="en-US" sz="20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seconds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2,880</a:t>
                      </a:r>
                      <a:r>
                        <a:rPr lang="en-US" sz="20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day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86,400</a:t>
                      </a:r>
                      <a:r>
                        <a:rPr lang="en-US" sz="20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seconds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807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conversion tables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0E90D3D-76D9-E743-9945-C8468F937362}"/>
              </a:ext>
            </a:extLst>
          </p:cNvPr>
          <p:cNvGraphicFramePr>
            <a:graphicFrameLocks noGrp="1"/>
          </p:cNvGraphicFramePr>
          <p:nvPr/>
        </p:nvGraphicFramePr>
        <p:xfrm>
          <a:off x="838199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days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hours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day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24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48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5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120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10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240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78D25483-D186-ED4C-8FEE-389105FB1636}"/>
              </a:ext>
            </a:extLst>
          </p:cNvPr>
          <p:cNvGraphicFramePr>
            <a:graphicFrameLocks noGrp="1"/>
          </p:cNvGraphicFramePr>
          <p:nvPr/>
        </p:nvGraphicFramePr>
        <p:xfrm>
          <a:off x="6493564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larger unit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smaller unit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hour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3,600 seconds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7,200</a:t>
                      </a:r>
                      <a:r>
                        <a:rPr lang="en-US" sz="20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seconds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2,880</a:t>
                      </a:r>
                      <a:r>
                        <a:rPr lang="en-US" sz="20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day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86,400</a:t>
                      </a:r>
                      <a:r>
                        <a:rPr lang="en-US" sz="20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seconds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8007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conversion tables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0E90D3D-76D9-E743-9945-C8468F937362}"/>
              </a:ext>
            </a:extLst>
          </p:cNvPr>
          <p:cNvGraphicFramePr>
            <a:graphicFrameLocks noGrp="1"/>
          </p:cNvGraphicFramePr>
          <p:nvPr/>
        </p:nvGraphicFramePr>
        <p:xfrm>
          <a:off x="838199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days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hours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day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24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48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5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120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10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240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78D25483-D186-ED4C-8FEE-389105FB1636}"/>
              </a:ext>
            </a:extLst>
          </p:cNvPr>
          <p:cNvGraphicFramePr>
            <a:graphicFrameLocks noGrp="1"/>
          </p:cNvGraphicFramePr>
          <p:nvPr/>
        </p:nvGraphicFramePr>
        <p:xfrm>
          <a:off x="6493564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larger unit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smaller unit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hour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3,600 seconds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7,200</a:t>
                      </a:r>
                      <a:r>
                        <a:rPr lang="en-US" sz="20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seconds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2,880</a:t>
                      </a:r>
                      <a:r>
                        <a:rPr lang="en-US" sz="20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day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86,400</a:t>
                      </a:r>
                      <a:r>
                        <a:rPr lang="en-US" sz="20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seconds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7495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my knowledge of how many seconds there are in a minute, how many minutes there are in an hour and how many hours are in a day to convert between different units of time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my knowledge of how many seconds there are in a minute, how many minutes there are in an hour and how many hours are in a day to convert between different units of time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812" y="6298060"/>
            <a:ext cx="11917369" cy="365125"/>
          </a:xfrm>
        </p:spPr>
        <p:txBody>
          <a:bodyPr/>
          <a:lstStyle/>
          <a:p>
            <a:pPr algn="ctr"/>
            <a:r>
              <a:rPr lang="en-GB" sz="1400" dirty="0"/>
              <a:t>Year </a:t>
            </a:r>
            <a:r>
              <a:rPr lang="en-GB" sz="1400" dirty="0" smtClean="0"/>
              <a:t>3 </a:t>
            </a:r>
            <a:r>
              <a:rPr lang="en-GB" sz="1400" dirty="0"/>
              <a:t>- </a:t>
            </a:r>
            <a:r>
              <a:rPr lang="en-GB" sz="1400" dirty="0" smtClean="0"/>
              <a:t>Term </a:t>
            </a:r>
            <a:r>
              <a:rPr lang="en-GB" sz="1400" dirty="0"/>
              <a:t>3 </a:t>
            </a:r>
            <a:r>
              <a:rPr lang="en-GB" sz="1400" dirty="0" smtClean="0"/>
              <a:t>– Block 4 - Time </a:t>
            </a:r>
            <a:r>
              <a:rPr lang="en-GB" sz="1400" dirty="0"/>
              <a:t>- Lesson 1 - To be able to convert between hours, minutes and seconds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conversion tables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0E90D3D-76D9-E743-9945-C8468F937362}"/>
              </a:ext>
            </a:extLst>
          </p:cNvPr>
          <p:cNvGraphicFramePr>
            <a:graphicFrameLocks noGrp="1"/>
          </p:cNvGraphicFramePr>
          <p:nvPr/>
        </p:nvGraphicFramePr>
        <p:xfrm>
          <a:off x="838199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days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hours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day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24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48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5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120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10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240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78D25483-D186-ED4C-8FEE-389105FB1636}"/>
              </a:ext>
            </a:extLst>
          </p:cNvPr>
          <p:cNvGraphicFramePr>
            <a:graphicFrameLocks noGrp="1"/>
          </p:cNvGraphicFramePr>
          <p:nvPr/>
        </p:nvGraphicFramePr>
        <p:xfrm>
          <a:off x="6493564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larger unit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smaller unit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hour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3,600 seconds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7,200</a:t>
                      </a:r>
                      <a:r>
                        <a:rPr lang="en-US" sz="20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seconds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2,880</a:t>
                      </a:r>
                      <a:r>
                        <a:rPr lang="en-US" sz="20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day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86,400</a:t>
                      </a:r>
                      <a:r>
                        <a:rPr lang="en-US" sz="20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seconds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3351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conversion tables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0E90D3D-76D9-E743-9945-C8468F937362}"/>
              </a:ext>
            </a:extLst>
          </p:cNvPr>
          <p:cNvGraphicFramePr>
            <a:graphicFrameLocks noGrp="1"/>
          </p:cNvGraphicFramePr>
          <p:nvPr/>
        </p:nvGraphicFramePr>
        <p:xfrm>
          <a:off x="838199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days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hours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day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24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48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5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120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10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240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78D25483-D186-ED4C-8FEE-389105FB1636}"/>
              </a:ext>
            </a:extLst>
          </p:cNvPr>
          <p:cNvGraphicFramePr>
            <a:graphicFrameLocks noGrp="1"/>
          </p:cNvGraphicFramePr>
          <p:nvPr/>
        </p:nvGraphicFramePr>
        <p:xfrm>
          <a:off x="6493564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larger unit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smaller unit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hour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3,600 seconds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7,200</a:t>
                      </a:r>
                      <a:r>
                        <a:rPr lang="en-US" sz="20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seconds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2,880</a:t>
                      </a:r>
                      <a:r>
                        <a:rPr lang="en-US" sz="20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day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86,400</a:t>
                      </a:r>
                      <a:r>
                        <a:rPr lang="en-US" sz="20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seconds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1214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conversion tables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0E90D3D-76D9-E743-9945-C8468F9373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461285"/>
              </p:ext>
            </p:extLst>
          </p:nvPr>
        </p:nvGraphicFramePr>
        <p:xfrm>
          <a:off x="838199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days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hours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day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24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3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72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14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336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31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744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78D25483-D186-ED4C-8FEE-389105FB16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562005"/>
              </p:ext>
            </p:extLst>
          </p:nvPr>
        </p:nvGraphicFramePr>
        <p:xfrm>
          <a:off x="6493564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larger unit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smaller unit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hour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3,600 seconds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3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10,800</a:t>
                      </a:r>
                      <a:r>
                        <a:rPr lang="en-US" sz="20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seconds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3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2,880</a:t>
                      </a:r>
                      <a:r>
                        <a:rPr lang="en-US" sz="20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half a day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43,200</a:t>
                      </a:r>
                      <a:r>
                        <a:rPr lang="en-US" sz="20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seconds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6526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conversion tables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0E90D3D-76D9-E743-9945-C8468F937362}"/>
              </a:ext>
            </a:extLst>
          </p:cNvPr>
          <p:cNvGraphicFramePr>
            <a:graphicFrameLocks noGrp="1"/>
          </p:cNvGraphicFramePr>
          <p:nvPr/>
        </p:nvGraphicFramePr>
        <p:xfrm>
          <a:off x="838199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days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hours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day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24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3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72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14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336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31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744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78D25483-D186-ED4C-8FEE-389105FB1636}"/>
              </a:ext>
            </a:extLst>
          </p:cNvPr>
          <p:cNvGraphicFramePr>
            <a:graphicFrameLocks noGrp="1"/>
          </p:cNvGraphicFramePr>
          <p:nvPr/>
        </p:nvGraphicFramePr>
        <p:xfrm>
          <a:off x="6493564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larger unit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smaller unit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hour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3,600 seconds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3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10,800</a:t>
                      </a:r>
                      <a:r>
                        <a:rPr lang="en-US" sz="20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seconds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3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2,880</a:t>
                      </a:r>
                      <a:r>
                        <a:rPr lang="en-US" sz="20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half a day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43,200</a:t>
                      </a:r>
                      <a:r>
                        <a:rPr lang="en-US" sz="20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seconds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8171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conversion tables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0E90D3D-76D9-E743-9945-C8468F937362}"/>
              </a:ext>
            </a:extLst>
          </p:cNvPr>
          <p:cNvGraphicFramePr>
            <a:graphicFrameLocks noGrp="1"/>
          </p:cNvGraphicFramePr>
          <p:nvPr/>
        </p:nvGraphicFramePr>
        <p:xfrm>
          <a:off x="838199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days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hours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day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24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3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72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14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336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31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744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78D25483-D186-ED4C-8FEE-389105FB16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497533"/>
              </p:ext>
            </p:extLst>
          </p:nvPr>
        </p:nvGraphicFramePr>
        <p:xfrm>
          <a:off x="6493564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larger unit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smaller unit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hour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3,600 seconds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3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10,800</a:t>
                      </a:r>
                      <a:r>
                        <a:rPr lang="en-US" sz="20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seconds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3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4,320</a:t>
                      </a:r>
                      <a:r>
                        <a:rPr lang="en-US" sz="20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half a day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43,200</a:t>
                      </a:r>
                      <a:r>
                        <a:rPr lang="en-US" sz="20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seconds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6530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statements below using the comparison symbols &lt;, &gt; and =.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511AE89-8D50-A942-8358-248C3978E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876" y="2700968"/>
            <a:ext cx="1005223" cy="4008925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4A466579-F8DF-BF40-A145-8D4659F17F27}"/>
              </a:ext>
            </a:extLst>
          </p:cNvPr>
          <p:cNvSpPr/>
          <p:nvPr/>
        </p:nvSpPr>
        <p:spPr>
          <a:xfrm>
            <a:off x="861025" y="2900792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 minute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8DEB3FD8-7941-1E44-85AB-8F7A0E1C50DE}"/>
              </a:ext>
            </a:extLst>
          </p:cNvPr>
          <p:cNvSpPr/>
          <p:nvPr/>
        </p:nvSpPr>
        <p:spPr>
          <a:xfrm>
            <a:off x="6793712" y="2900792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 second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61C07DF7-0F7F-164E-AF7A-0D7249C56B0F}"/>
              </a:ext>
            </a:extLst>
          </p:cNvPr>
          <p:cNvSpPr/>
          <p:nvPr/>
        </p:nvSpPr>
        <p:spPr>
          <a:xfrm>
            <a:off x="854939" y="388373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 minutes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608785D2-FC4D-B947-818B-6243A8F4EB10}"/>
              </a:ext>
            </a:extLst>
          </p:cNvPr>
          <p:cNvSpPr/>
          <p:nvPr/>
        </p:nvSpPr>
        <p:spPr>
          <a:xfrm>
            <a:off x="6793495" y="390129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200 seconds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8922C07F-1F86-384C-830C-1CF638CAE131}"/>
              </a:ext>
            </a:extLst>
          </p:cNvPr>
          <p:cNvSpPr/>
          <p:nvPr/>
        </p:nvSpPr>
        <p:spPr>
          <a:xfrm>
            <a:off x="854939" y="4949753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 day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88900288-0433-B844-8CDF-326C4EA74A2F}"/>
              </a:ext>
            </a:extLst>
          </p:cNvPr>
          <p:cNvSpPr/>
          <p:nvPr/>
        </p:nvSpPr>
        <p:spPr>
          <a:xfrm>
            <a:off x="6793496" y="4887485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24 hours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6122C79F-F6AD-AC45-9258-941EEB0FB1D2}"/>
              </a:ext>
            </a:extLst>
          </p:cNvPr>
          <p:cNvSpPr/>
          <p:nvPr/>
        </p:nvSpPr>
        <p:spPr>
          <a:xfrm>
            <a:off x="838200" y="590230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½ hour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BB2268EC-52C6-4E4C-88C0-74573066C180}"/>
              </a:ext>
            </a:extLst>
          </p:cNvPr>
          <p:cNvSpPr/>
          <p:nvPr/>
        </p:nvSpPr>
        <p:spPr>
          <a:xfrm>
            <a:off x="6793496" y="590230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45 minutes</a:t>
            </a:r>
          </a:p>
        </p:txBody>
      </p:sp>
    </p:spTree>
    <p:extLst>
      <p:ext uri="{BB962C8B-B14F-4D97-AF65-F5344CB8AC3E}">
        <p14:creationId xmlns:p14="http://schemas.microsoft.com/office/powerpoint/2010/main" val="3813748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statements below using the comparison symbols &lt;, &gt; and =.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511AE89-8D50-A942-8358-248C3978E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876" y="2700968"/>
            <a:ext cx="1005223" cy="4008925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4A466579-F8DF-BF40-A145-8D4659F17F27}"/>
              </a:ext>
            </a:extLst>
          </p:cNvPr>
          <p:cNvSpPr/>
          <p:nvPr/>
        </p:nvSpPr>
        <p:spPr>
          <a:xfrm>
            <a:off x="861025" y="2900792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 minute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C5DE4CC-AAB4-054F-8F20-8F169EC89B22}"/>
              </a:ext>
            </a:extLst>
          </p:cNvPr>
          <p:cNvSpPr/>
          <p:nvPr/>
        </p:nvSpPr>
        <p:spPr>
          <a:xfrm>
            <a:off x="5646389" y="2649452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rgbClr val="FF3860"/>
                </a:solidFill>
                <a:latin typeface="OpenDyslexic" pitchFamily="2" charset="77"/>
              </a:rPr>
              <a:t>&gt;</a:t>
            </a:r>
            <a:endParaRPr lang="en-US" sz="700" dirty="0">
              <a:solidFill>
                <a:srgbClr val="FF3860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8DEB3FD8-7941-1E44-85AB-8F7A0E1C50DE}"/>
              </a:ext>
            </a:extLst>
          </p:cNvPr>
          <p:cNvSpPr/>
          <p:nvPr/>
        </p:nvSpPr>
        <p:spPr>
          <a:xfrm>
            <a:off x="6793712" y="2900792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 second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61C07DF7-0F7F-164E-AF7A-0D7249C56B0F}"/>
              </a:ext>
            </a:extLst>
          </p:cNvPr>
          <p:cNvSpPr/>
          <p:nvPr/>
        </p:nvSpPr>
        <p:spPr>
          <a:xfrm>
            <a:off x="854939" y="388373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 minutes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0D3250E-C2D9-544F-A19C-D44D820E17DA}"/>
              </a:ext>
            </a:extLst>
          </p:cNvPr>
          <p:cNvSpPr/>
          <p:nvPr/>
        </p:nvSpPr>
        <p:spPr>
          <a:xfrm>
            <a:off x="5593164" y="3623453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rgbClr val="FF3860"/>
                </a:solidFill>
                <a:latin typeface="OpenDyslexic" pitchFamily="2" charset="77"/>
              </a:rPr>
              <a:t>&lt;</a:t>
            </a:r>
            <a:endParaRPr lang="en-US" sz="700" dirty="0">
              <a:solidFill>
                <a:srgbClr val="FF3860"/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608785D2-FC4D-B947-818B-6243A8F4EB10}"/>
              </a:ext>
            </a:extLst>
          </p:cNvPr>
          <p:cNvSpPr/>
          <p:nvPr/>
        </p:nvSpPr>
        <p:spPr>
          <a:xfrm>
            <a:off x="6793495" y="390129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200 seconds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8922C07F-1F86-384C-830C-1CF638CAE131}"/>
              </a:ext>
            </a:extLst>
          </p:cNvPr>
          <p:cNvSpPr/>
          <p:nvPr/>
        </p:nvSpPr>
        <p:spPr>
          <a:xfrm>
            <a:off x="854939" y="4949753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 day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88900288-0433-B844-8CDF-326C4EA74A2F}"/>
              </a:ext>
            </a:extLst>
          </p:cNvPr>
          <p:cNvSpPr/>
          <p:nvPr/>
        </p:nvSpPr>
        <p:spPr>
          <a:xfrm>
            <a:off x="6793496" y="4887485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24 hours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3C0585A-FD00-6A46-B1A8-6AFD0B8F8CE2}"/>
              </a:ext>
            </a:extLst>
          </p:cNvPr>
          <p:cNvSpPr/>
          <p:nvPr/>
        </p:nvSpPr>
        <p:spPr>
          <a:xfrm>
            <a:off x="5634976" y="4650462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rgbClr val="FF3860"/>
                </a:solidFill>
                <a:latin typeface="OpenDyslexic" pitchFamily="2" charset="77"/>
              </a:rPr>
              <a:t>=</a:t>
            </a:r>
            <a:endParaRPr lang="en-US" sz="700" dirty="0">
              <a:solidFill>
                <a:srgbClr val="FF3860"/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6122C79F-F6AD-AC45-9258-941EEB0FB1D2}"/>
              </a:ext>
            </a:extLst>
          </p:cNvPr>
          <p:cNvSpPr/>
          <p:nvPr/>
        </p:nvSpPr>
        <p:spPr>
          <a:xfrm>
            <a:off x="838200" y="590230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½ hour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BB2268EC-52C6-4E4C-88C0-74573066C180}"/>
              </a:ext>
            </a:extLst>
          </p:cNvPr>
          <p:cNvSpPr/>
          <p:nvPr/>
        </p:nvSpPr>
        <p:spPr>
          <a:xfrm>
            <a:off x="6793496" y="590230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45 minutes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84379CA-8E00-E343-8410-403F67FF8911}"/>
              </a:ext>
            </a:extLst>
          </p:cNvPr>
          <p:cNvSpPr/>
          <p:nvPr/>
        </p:nvSpPr>
        <p:spPr>
          <a:xfrm>
            <a:off x="5628639" y="5628314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rgbClr val="FF3860"/>
                </a:solidFill>
                <a:latin typeface="OpenDyslexic" pitchFamily="2" charset="77"/>
              </a:rPr>
              <a:t>&lt;</a:t>
            </a:r>
            <a:endParaRPr lang="en-US" sz="700" dirty="0">
              <a:solidFill>
                <a:srgbClr val="FF38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2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6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statements below using the comparison symbols &lt;, &gt; and =.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511AE89-8D50-A942-8358-248C3978E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876" y="2700968"/>
            <a:ext cx="1005223" cy="4008925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4A466579-F8DF-BF40-A145-8D4659F17F27}"/>
              </a:ext>
            </a:extLst>
          </p:cNvPr>
          <p:cNvSpPr/>
          <p:nvPr/>
        </p:nvSpPr>
        <p:spPr>
          <a:xfrm>
            <a:off x="861025" y="2900792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 minutes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8DEB3FD8-7941-1E44-85AB-8F7A0E1C50DE}"/>
              </a:ext>
            </a:extLst>
          </p:cNvPr>
          <p:cNvSpPr/>
          <p:nvPr/>
        </p:nvSpPr>
        <p:spPr>
          <a:xfrm>
            <a:off x="6793712" y="2900792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120 seconds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61C07DF7-0F7F-164E-AF7A-0D7249C56B0F}"/>
              </a:ext>
            </a:extLst>
          </p:cNvPr>
          <p:cNvSpPr/>
          <p:nvPr/>
        </p:nvSpPr>
        <p:spPr>
          <a:xfrm>
            <a:off x="854939" y="388373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½ minute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608785D2-FC4D-B947-818B-6243A8F4EB10}"/>
              </a:ext>
            </a:extLst>
          </p:cNvPr>
          <p:cNvSpPr/>
          <p:nvPr/>
        </p:nvSpPr>
        <p:spPr>
          <a:xfrm>
            <a:off x="6793495" y="390129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100 seconds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8922C07F-1F86-384C-830C-1CF638CAE131}"/>
              </a:ext>
            </a:extLst>
          </p:cNvPr>
          <p:cNvSpPr/>
          <p:nvPr/>
        </p:nvSpPr>
        <p:spPr>
          <a:xfrm>
            <a:off x="854939" y="4949753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10 days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88900288-0433-B844-8CDF-326C4EA74A2F}"/>
              </a:ext>
            </a:extLst>
          </p:cNvPr>
          <p:cNvSpPr/>
          <p:nvPr/>
        </p:nvSpPr>
        <p:spPr>
          <a:xfrm>
            <a:off x="6793496" y="4887485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200 hours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6122C79F-F6AD-AC45-9258-941EEB0FB1D2}"/>
              </a:ext>
            </a:extLst>
          </p:cNvPr>
          <p:cNvSpPr/>
          <p:nvPr/>
        </p:nvSpPr>
        <p:spPr>
          <a:xfrm>
            <a:off x="838200" y="590230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½ hour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BB2268EC-52C6-4E4C-88C0-74573066C180}"/>
              </a:ext>
            </a:extLst>
          </p:cNvPr>
          <p:cNvSpPr/>
          <p:nvPr/>
        </p:nvSpPr>
        <p:spPr>
          <a:xfrm>
            <a:off x="6793496" y="590230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15 minutes</a:t>
            </a:r>
          </a:p>
        </p:txBody>
      </p:sp>
    </p:spTree>
    <p:extLst>
      <p:ext uri="{BB962C8B-B14F-4D97-AF65-F5344CB8AC3E}">
        <p14:creationId xmlns:p14="http://schemas.microsoft.com/office/powerpoint/2010/main" val="8116938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statements below using the comparison symbols &lt;, &gt; and =.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511AE89-8D50-A942-8358-248C3978E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876" y="2700968"/>
            <a:ext cx="1005223" cy="4008925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4A466579-F8DF-BF40-A145-8D4659F17F27}"/>
              </a:ext>
            </a:extLst>
          </p:cNvPr>
          <p:cNvSpPr/>
          <p:nvPr/>
        </p:nvSpPr>
        <p:spPr>
          <a:xfrm>
            <a:off x="861025" y="2900792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 minutes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C5DE4CC-AAB4-054F-8F20-8F169EC89B22}"/>
              </a:ext>
            </a:extLst>
          </p:cNvPr>
          <p:cNvSpPr/>
          <p:nvPr/>
        </p:nvSpPr>
        <p:spPr>
          <a:xfrm>
            <a:off x="5646389" y="2649452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rgbClr val="FF3860"/>
                </a:solidFill>
                <a:latin typeface="OpenDyslexic" pitchFamily="2" charset="77"/>
              </a:rPr>
              <a:t>=</a:t>
            </a:r>
            <a:endParaRPr lang="en-US" sz="700" dirty="0">
              <a:solidFill>
                <a:srgbClr val="FF3860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8DEB3FD8-7941-1E44-85AB-8F7A0E1C50DE}"/>
              </a:ext>
            </a:extLst>
          </p:cNvPr>
          <p:cNvSpPr/>
          <p:nvPr/>
        </p:nvSpPr>
        <p:spPr>
          <a:xfrm>
            <a:off x="6793712" y="2900792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120 seconds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61C07DF7-0F7F-164E-AF7A-0D7249C56B0F}"/>
              </a:ext>
            </a:extLst>
          </p:cNvPr>
          <p:cNvSpPr/>
          <p:nvPr/>
        </p:nvSpPr>
        <p:spPr>
          <a:xfrm>
            <a:off x="854939" y="388373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½ minute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0D3250E-C2D9-544F-A19C-D44D820E17DA}"/>
              </a:ext>
            </a:extLst>
          </p:cNvPr>
          <p:cNvSpPr/>
          <p:nvPr/>
        </p:nvSpPr>
        <p:spPr>
          <a:xfrm>
            <a:off x="5593164" y="3623453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rgbClr val="FF3860"/>
                </a:solidFill>
                <a:latin typeface="OpenDyslexic" pitchFamily="2" charset="77"/>
              </a:rPr>
              <a:t>&lt;</a:t>
            </a:r>
            <a:endParaRPr lang="en-US" sz="700" dirty="0">
              <a:solidFill>
                <a:srgbClr val="FF3860"/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608785D2-FC4D-B947-818B-6243A8F4EB10}"/>
              </a:ext>
            </a:extLst>
          </p:cNvPr>
          <p:cNvSpPr/>
          <p:nvPr/>
        </p:nvSpPr>
        <p:spPr>
          <a:xfrm>
            <a:off x="6793495" y="390129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100 seconds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8922C07F-1F86-384C-830C-1CF638CAE131}"/>
              </a:ext>
            </a:extLst>
          </p:cNvPr>
          <p:cNvSpPr/>
          <p:nvPr/>
        </p:nvSpPr>
        <p:spPr>
          <a:xfrm>
            <a:off x="854939" y="4949753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10 days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88900288-0433-B844-8CDF-326C4EA74A2F}"/>
              </a:ext>
            </a:extLst>
          </p:cNvPr>
          <p:cNvSpPr/>
          <p:nvPr/>
        </p:nvSpPr>
        <p:spPr>
          <a:xfrm>
            <a:off x="6793496" y="4887485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200 hours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3C0585A-FD00-6A46-B1A8-6AFD0B8F8CE2}"/>
              </a:ext>
            </a:extLst>
          </p:cNvPr>
          <p:cNvSpPr/>
          <p:nvPr/>
        </p:nvSpPr>
        <p:spPr>
          <a:xfrm>
            <a:off x="5634976" y="4650462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rgbClr val="FF3860"/>
                </a:solidFill>
                <a:latin typeface="OpenDyslexic" pitchFamily="2" charset="77"/>
              </a:rPr>
              <a:t>&gt;</a:t>
            </a:r>
            <a:endParaRPr lang="en-US" sz="700" dirty="0">
              <a:solidFill>
                <a:srgbClr val="FF3860"/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6122C79F-F6AD-AC45-9258-941EEB0FB1D2}"/>
              </a:ext>
            </a:extLst>
          </p:cNvPr>
          <p:cNvSpPr/>
          <p:nvPr/>
        </p:nvSpPr>
        <p:spPr>
          <a:xfrm>
            <a:off x="838200" y="590230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½ hour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BB2268EC-52C6-4E4C-88C0-74573066C180}"/>
              </a:ext>
            </a:extLst>
          </p:cNvPr>
          <p:cNvSpPr/>
          <p:nvPr/>
        </p:nvSpPr>
        <p:spPr>
          <a:xfrm>
            <a:off x="6793496" y="590230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15 minutes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84379CA-8E00-E343-8410-403F67FF8911}"/>
              </a:ext>
            </a:extLst>
          </p:cNvPr>
          <p:cNvSpPr/>
          <p:nvPr/>
        </p:nvSpPr>
        <p:spPr>
          <a:xfrm>
            <a:off x="5628639" y="5628314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rgbClr val="FF3860"/>
                </a:solidFill>
                <a:latin typeface="OpenDyslexic" pitchFamily="2" charset="77"/>
              </a:rPr>
              <a:t>&gt;</a:t>
            </a:r>
            <a:endParaRPr lang="en-US" sz="700" dirty="0">
              <a:solidFill>
                <a:srgbClr val="FF38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30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6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In a hot dog eating contest, Ruth ate an entire plate of hot dogs in 2.5 minutes, while Jamal ate his plate of hot dogs in 254 seconds.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Who was faster? By how many minutes and seconds?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449336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Thinking about how long these activities last, which one doesn’t belong?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07E5565B-2602-0240-890D-8E66C1EDCC1C}"/>
              </a:ext>
            </a:extLst>
          </p:cNvPr>
          <p:cNvSpPr/>
          <p:nvPr/>
        </p:nvSpPr>
        <p:spPr>
          <a:xfrm>
            <a:off x="6598008" y="3016250"/>
            <a:ext cx="1761291" cy="119793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bake a loaf of bread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9A813A6D-1681-D249-B0A9-1DEFE0A3B845}"/>
              </a:ext>
            </a:extLst>
          </p:cNvPr>
          <p:cNvSpPr/>
          <p:nvPr/>
        </p:nvSpPr>
        <p:spPr>
          <a:xfrm>
            <a:off x="936871" y="3016251"/>
            <a:ext cx="1761291" cy="119794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washing hands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59090D0A-B928-1645-B8C5-D3F4C00A11A8}"/>
              </a:ext>
            </a:extLst>
          </p:cNvPr>
          <p:cNvSpPr/>
          <p:nvPr/>
        </p:nvSpPr>
        <p:spPr>
          <a:xfrm>
            <a:off x="3767439" y="3016251"/>
            <a:ext cx="1761291" cy="119794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watch a TV show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51C766DE-BB18-7F47-A21D-61373278532B}"/>
              </a:ext>
            </a:extLst>
          </p:cNvPr>
          <p:cNvSpPr/>
          <p:nvPr/>
        </p:nvSpPr>
        <p:spPr>
          <a:xfrm>
            <a:off x="9428577" y="3016251"/>
            <a:ext cx="1761291" cy="1197938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play a game of sports</a:t>
            </a:r>
          </a:p>
        </p:txBody>
      </p:sp>
    </p:spTree>
    <p:extLst>
      <p:ext uri="{BB962C8B-B14F-4D97-AF65-F5344CB8AC3E}">
        <p14:creationId xmlns:p14="http://schemas.microsoft.com/office/powerpoint/2010/main" val="3011051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In a hot dog eating contest, Ruth ate an entire plate of hot dogs in 2.5 minutes, while Jamal ate his plate of hot dogs in 254 seconds.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Ruth was faster as 2.5 minutes is the same as 150 seconds. 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Jamal was slower by 104 seconds, which is 1 minute and 44 seconds.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5413111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starting time is 5 minutes past 9. </a:t>
            </a:r>
            <a:br>
              <a:rPr lang="en-GB" sz="2200" dirty="0"/>
            </a:br>
            <a:r>
              <a:rPr lang="en-GB" sz="2200" dirty="0"/>
              <a:t>Complete the clocks based on their instructions.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1B9BC96-E503-1949-B3C6-96F3EEFED7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752" y="2775019"/>
            <a:ext cx="2957564" cy="288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5A69F66-41D5-3442-9127-B84FFF0C49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72" y="2785179"/>
            <a:ext cx="2957564" cy="288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2696B1B-A5C2-8446-80F2-6C337C6327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2112" y="2785179"/>
            <a:ext cx="2957564" cy="28800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8E02A1D6-CF15-4E49-BA96-A127F54D8C4C}"/>
              </a:ext>
            </a:extLst>
          </p:cNvPr>
          <p:cNvSpPr/>
          <p:nvPr/>
        </p:nvSpPr>
        <p:spPr>
          <a:xfrm>
            <a:off x="4302524" y="6001302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120 seconds later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1CC4E5E1-0189-1B44-BF55-1746034EF458}"/>
              </a:ext>
            </a:extLst>
          </p:cNvPr>
          <p:cNvSpPr/>
          <p:nvPr/>
        </p:nvSpPr>
        <p:spPr>
          <a:xfrm>
            <a:off x="766290" y="6001302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5 minutes later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0E8901E3-BE89-D34C-964F-346984CC2054}"/>
              </a:ext>
            </a:extLst>
          </p:cNvPr>
          <p:cNvSpPr/>
          <p:nvPr/>
        </p:nvSpPr>
        <p:spPr>
          <a:xfrm>
            <a:off x="7838758" y="5991142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1.5 hours later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797335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starting time is 5 minutes past 9. </a:t>
            </a:r>
            <a:br>
              <a:rPr lang="en-GB" sz="2200" dirty="0"/>
            </a:br>
            <a:r>
              <a:rPr lang="en-GB" sz="2200" dirty="0"/>
              <a:t>Complete the clocks based on their instructions.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1B9BC96-E503-1949-B3C6-96F3EEFED7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752" y="2775019"/>
            <a:ext cx="2957564" cy="288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5A69F66-41D5-3442-9127-B84FFF0C49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72" y="2785179"/>
            <a:ext cx="2957564" cy="288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2696B1B-A5C2-8446-80F2-6C337C6327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2112" y="2785179"/>
            <a:ext cx="2957564" cy="28800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8E02A1D6-CF15-4E49-BA96-A127F54D8C4C}"/>
              </a:ext>
            </a:extLst>
          </p:cNvPr>
          <p:cNvSpPr/>
          <p:nvPr/>
        </p:nvSpPr>
        <p:spPr>
          <a:xfrm>
            <a:off x="4302524" y="6001302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120 seconds later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4207B9A2-CADF-534D-9BB4-546E4958B3CB}"/>
              </a:ext>
            </a:extLst>
          </p:cNvPr>
          <p:cNvCxnSpPr>
            <a:cxnSpLocks/>
          </p:cNvCxnSpPr>
          <p:nvPr/>
        </p:nvCxnSpPr>
        <p:spPr>
          <a:xfrm flipV="1">
            <a:off x="6061799" y="3429000"/>
            <a:ext cx="696810" cy="801056"/>
          </a:xfrm>
          <a:prstGeom prst="line">
            <a:avLst/>
          </a:prstGeom>
          <a:ln w="381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D351F96-9DD7-C249-9E99-E3A2FBA15819}"/>
              </a:ext>
            </a:extLst>
          </p:cNvPr>
          <p:cNvCxnSpPr>
            <a:cxnSpLocks/>
          </p:cNvCxnSpPr>
          <p:nvPr/>
        </p:nvCxnSpPr>
        <p:spPr>
          <a:xfrm flipH="1" flipV="1">
            <a:off x="5327374" y="4215020"/>
            <a:ext cx="772306" cy="10162"/>
          </a:xfrm>
          <a:prstGeom prst="line">
            <a:avLst/>
          </a:prstGeom>
          <a:ln w="762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1CC4E5E1-0189-1B44-BF55-1746034EF458}"/>
              </a:ext>
            </a:extLst>
          </p:cNvPr>
          <p:cNvSpPr/>
          <p:nvPr/>
        </p:nvSpPr>
        <p:spPr>
          <a:xfrm>
            <a:off x="766290" y="6001302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5 minutes later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440CD669-0C50-F840-867D-61BAE364CBDB}"/>
              </a:ext>
            </a:extLst>
          </p:cNvPr>
          <p:cNvCxnSpPr>
            <a:cxnSpLocks/>
          </p:cNvCxnSpPr>
          <p:nvPr/>
        </p:nvCxnSpPr>
        <p:spPr>
          <a:xfrm flipV="1">
            <a:off x="2525565" y="3744410"/>
            <a:ext cx="869642" cy="485647"/>
          </a:xfrm>
          <a:prstGeom prst="line">
            <a:avLst/>
          </a:prstGeom>
          <a:ln w="381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455E080E-0FBF-3940-A2FB-E5BECA0215BA}"/>
              </a:ext>
            </a:extLst>
          </p:cNvPr>
          <p:cNvCxnSpPr>
            <a:cxnSpLocks/>
          </p:cNvCxnSpPr>
          <p:nvPr/>
        </p:nvCxnSpPr>
        <p:spPr>
          <a:xfrm flipH="1" flipV="1">
            <a:off x="1985058" y="4215020"/>
            <a:ext cx="578389" cy="10160"/>
          </a:xfrm>
          <a:prstGeom prst="line">
            <a:avLst/>
          </a:prstGeom>
          <a:ln w="762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0E8901E3-BE89-D34C-964F-346984CC2054}"/>
              </a:ext>
            </a:extLst>
          </p:cNvPr>
          <p:cNvSpPr/>
          <p:nvPr/>
        </p:nvSpPr>
        <p:spPr>
          <a:xfrm>
            <a:off x="7838758" y="5991142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1.5 hours later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CAAFF65E-78B9-D542-8527-73F17FB9E50D}"/>
              </a:ext>
            </a:extLst>
          </p:cNvPr>
          <p:cNvCxnSpPr>
            <a:cxnSpLocks/>
          </p:cNvCxnSpPr>
          <p:nvPr/>
        </p:nvCxnSpPr>
        <p:spPr>
          <a:xfrm flipH="1">
            <a:off x="9080390" y="4219899"/>
            <a:ext cx="517646" cy="876887"/>
          </a:xfrm>
          <a:prstGeom prst="line">
            <a:avLst/>
          </a:prstGeom>
          <a:ln w="381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CF45C0EE-D0D6-6F4F-8A59-DA70B7B803CE}"/>
              </a:ext>
            </a:extLst>
          </p:cNvPr>
          <p:cNvCxnSpPr>
            <a:cxnSpLocks/>
          </p:cNvCxnSpPr>
          <p:nvPr/>
        </p:nvCxnSpPr>
        <p:spPr>
          <a:xfrm flipH="1" flipV="1">
            <a:off x="9080390" y="3617089"/>
            <a:ext cx="555528" cy="597931"/>
          </a:xfrm>
          <a:prstGeom prst="line">
            <a:avLst/>
          </a:prstGeom>
          <a:ln w="762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02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starting time is 20 minutes past 5. </a:t>
            </a:r>
            <a:br>
              <a:rPr lang="en-GB" sz="2200" dirty="0"/>
            </a:br>
            <a:r>
              <a:rPr lang="en-GB" sz="2200" dirty="0"/>
              <a:t>Complete the clocks based on their instructions.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1B9BC96-E503-1949-B3C6-96F3EEFED7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752" y="2775019"/>
            <a:ext cx="2957564" cy="288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5A69F66-41D5-3442-9127-B84FFF0C49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72" y="2785179"/>
            <a:ext cx="2957564" cy="288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2696B1B-A5C2-8446-80F2-6C337C6327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2112" y="2785179"/>
            <a:ext cx="2957564" cy="28800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8E02A1D6-CF15-4E49-BA96-A127F54D8C4C}"/>
              </a:ext>
            </a:extLst>
          </p:cNvPr>
          <p:cNvSpPr/>
          <p:nvPr/>
        </p:nvSpPr>
        <p:spPr>
          <a:xfrm>
            <a:off x="4302524" y="6001302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180 seconds later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1CC4E5E1-0189-1B44-BF55-1746034EF458}"/>
              </a:ext>
            </a:extLst>
          </p:cNvPr>
          <p:cNvSpPr/>
          <p:nvPr/>
        </p:nvSpPr>
        <p:spPr>
          <a:xfrm>
            <a:off x="766290" y="6001302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10 minutes later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0E8901E3-BE89-D34C-964F-346984CC2054}"/>
              </a:ext>
            </a:extLst>
          </p:cNvPr>
          <p:cNvSpPr/>
          <p:nvPr/>
        </p:nvSpPr>
        <p:spPr>
          <a:xfrm>
            <a:off x="7838758" y="5991142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2.5 hours later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290646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starting time is 20 minutes past 5. </a:t>
            </a:r>
            <a:br>
              <a:rPr lang="en-GB" sz="2200" dirty="0"/>
            </a:br>
            <a:r>
              <a:rPr lang="en-GB" sz="2200" dirty="0"/>
              <a:t>Complete the clocks based on their instructions.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1B9BC96-E503-1949-B3C6-96F3EEFED7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752" y="2775019"/>
            <a:ext cx="2957564" cy="288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5A69F66-41D5-3442-9127-B84FFF0C49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72" y="2785179"/>
            <a:ext cx="2957564" cy="288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2696B1B-A5C2-8446-80F2-6C337C6327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2112" y="2785179"/>
            <a:ext cx="2957564" cy="28800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8E02A1D6-CF15-4E49-BA96-A127F54D8C4C}"/>
              </a:ext>
            </a:extLst>
          </p:cNvPr>
          <p:cNvSpPr/>
          <p:nvPr/>
        </p:nvSpPr>
        <p:spPr>
          <a:xfrm>
            <a:off x="4302524" y="6001302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180 seconds later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4207B9A2-CADF-534D-9BB4-546E4958B3CB}"/>
              </a:ext>
            </a:extLst>
          </p:cNvPr>
          <p:cNvCxnSpPr>
            <a:cxnSpLocks/>
          </p:cNvCxnSpPr>
          <p:nvPr/>
        </p:nvCxnSpPr>
        <p:spPr>
          <a:xfrm>
            <a:off x="6060894" y="4178710"/>
            <a:ext cx="651977" cy="773207"/>
          </a:xfrm>
          <a:prstGeom prst="line">
            <a:avLst/>
          </a:prstGeom>
          <a:ln w="381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D351F96-9DD7-C249-9E99-E3A2FBA15819}"/>
              </a:ext>
            </a:extLst>
          </p:cNvPr>
          <p:cNvCxnSpPr>
            <a:cxnSpLocks/>
          </p:cNvCxnSpPr>
          <p:nvPr/>
        </p:nvCxnSpPr>
        <p:spPr>
          <a:xfrm>
            <a:off x="6060894" y="4230056"/>
            <a:ext cx="220636" cy="603994"/>
          </a:xfrm>
          <a:prstGeom prst="line">
            <a:avLst/>
          </a:prstGeom>
          <a:ln w="762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1CC4E5E1-0189-1B44-BF55-1746034EF458}"/>
              </a:ext>
            </a:extLst>
          </p:cNvPr>
          <p:cNvSpPr/>
          <p:nvPr/>
        </p:nvSpPr>
        <p:spPr>
          <a:xfrm>
            <a:off x="766290" y="6001302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10 minutes later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440CD669-0C50-F840-867D-61BAE364CBDB}"/>
              </a:ext>
            </a:extLst>
          </p:cNvPr>
          <p:cNvCxnSpPr>
            <a:cxnSpLocks/>
          </p:cNvCxnSpPr>
          <p:nvPr/>
        </p:nvCxnSpPr>
        <p:spPr>
          <a:xfrm>
            <a:off x="2525565" y="4230056"/>
            <a:ext cx="0" cy="937256"/>
          </a:xfrm>
          <a:prstGeom prst="line">
            <a:avLst/>
          </a:prstGeom>
          <a:ln w="381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455E080E-0FBF-3940-A2FB-E5BECA0215BA}"/>
              </a:ext>
            </a:extLst>
          </p:cNvPr>
          <p:cNvCxnSpPr>
            <a:cxnSpLocks/>
          </p:cNvCxnSpPr>
          <p:nvPr/>
        </p:nvCxnSpPr>
        <p:spPr>
          <a:xfrm>
            <a:off x="2563446" y="4225179"/>
            <a:ext cx="136892" cy="553990"/>
          </a:xfrm>
          <a:prstGeom prst="line">
            <a:avLst/>
          </a:prstGeom>
          <a:ln w="762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0E8901E3-BE89-D34C-964F-346984CC2054}"/>
              </a:ext>
            </a:extLst>
          </p:cNvPr>
          <p:cNvSpPr/>
          <p:nvPr/>
        </p:nvSpPr>
        <p:spPr>
          <a:xfrm>
            <a:off x="7838758" y="5991142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2.5 hours later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CAAFF65E-78B9-D542-8527-73F17FB9E50D}"/>
              </a:ext>
            </a:extLst>
          </p:cNvPr>
          <p:cNvCxnSpPr>
            <a:cxnSpLocks/>
          </p:cNvCxnSpPr>
          <p:nvPr/>
        </p:nvCxnSpPr>
        <p:spPr>
          <a:xfrm flipH="1" flipV="1">
            <a:off x="8743950" y="3693319"/>
            <a:ext cx="854086" cy="526580"/>
          </a:xfrm>
          <a:prstGeom prst="line">
            <a:avLst/>
          </a:prstGeom>
          <a:ln w="381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CF45C0EE-D0D6-6F4F-8A59-DA70B7B803CE}"/>
              </a:ext>
            </a:extLst>
          </p:cNvPr>
          <p:cNvCxnSpPr>
            <a:cxnSpLocks/>
          </p:cNvCxnSpPr>
          <p:nvPr/>
        </p:nvCxnSpPr>
        <p:spPr>
          <a:xfrm flipH="1">
            <a:off x="8961120" y="4215019"/>
            <a:ext cx="674797" cy="460348"/>
          </a:xfrm>
          <a:prstGeom prst="line">
            <a:avLst/>
          </a:prstGeom>
          <a:ln w="762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83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1016492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Activity 6: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Yasmin, Ahmed and Chen are comparing how long they spend on their rowing machines.</a:t>
                </a:r>
                <a:br>
                  <a:rPr lang="en-GB" sz="2200" dirty="0"/>
                </a:br>
                <a:r>
                  <a:rPr lang="en-GB" sz="2200" dirty="0"/>
                  <a:t>Yasmin spends 345 seconds on her rowing machine.</a:t>
                </a:r>
                <a:br>
                  <a:rPr lang="en-GB" sz="2200" dirty="0"/>
                </a:br>
                <a:r>
                  <a:rPr lang="en-GB" sz="2200" dirty="0"/>
                  <a:t>Ahmed spends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/>
                  <a:t> of an hour on his rowing machine. </a:t>
                </a:r>
                <a:br>
                  <a:rPr lang="en-GB" sz="2200" dirty="0"/>
                </a:br>
                <a:r>
                  <a:rPr lang="en-GB" sz="2200" dirty="0"/>
                  <a:t>Chen spends 3 minutes 37 seconds on his rowing machine.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/>
                  <a:t>If they were working as a team, how long did they spend on the rowing machines in total?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/>
                  <a:t>What is the difference between the person with the longest time and the person on the shortest time?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1016492" cy="4351338"/>
              </a:xfrm>
              <a:blipFill>
                <a:blip r:embed="rId3"/>
                <a:stretch>
                  <a:fillRect l="-1037" t="-2326" r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46493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1016492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Activity 6: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Yasmin, Ahmed and Chen are comparing how long they spend on their rowing machines.</a:t>
                </a:r>
                <a:br>
                  <a:rPr lang="en-GB" sz="2200" dirty="0"/>
                </a:br>
                <a:r>
                  <a:rPr lang="en-GB" sz="2200" dirty="0"/>
                  <a:t>Yasmin spends 345 seconds on her rowing machine.</a:t>
                </a:r>
                <a:br>
                  <a:rPr lang="en-GB" sz="2200" dirty="0"/>
                </a:br>
                <a:r>
                  <a:rPr lang="en-GB" sz="2200" dirty="0"/>
                  <a:t>Ahmed spends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/>
                  <a:t> of an hour on his rowing machine. </a:t>
                </a:r>
                <a:br>
                  <a:rPr lang="en-GB" sz="2200" dirty="0"/>
                </a:br>
                <a:r>
                  <a:rPr lang="en-GB" sz="2200" dirty="0"/>
                  <a:t>Chen spends 3 minutes 37 seconds on his rowing machine.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srgbClr val="FF3860"/>
                    </a:solidFill>
                  </a:rPr>
                  <a:t>345 seconds + 360 seconds + 217 seconds = </a:t>
                </a:r>
                <a:r>
                  <a:rPr lang="en-GB" sz="2200" b="1" u="sng" dirty="0">
                    <a:solidFill>
                      <a:srgbClr val="FF3860"/>
                    </a:solidFill>
                  </a:rPr>
                  <a:t>922 seconds</a:t>
                </a:r>
                <a:r>
                  <a:rPr lang="en-GB" sz="2200" dirty="0">
                    <a:solidFill>
                      <a:srgbClr val="FF3860"/>
                    </a:solidFill>
                  </a:rPr>
                  <a:t> or 15 mins 22 secs </a:t>
                </a:r>
                <a:br>
                  <a:rPr lang="en-GB" sz="2200" dirty="0">
                    <a:solidFill>
                      <a:srgbClr val="FF3860"/>
                    </a:solidFill>
                  </a:rPr>
                </a:br>
                <a:endParaRPr lang="en-GB" sz="2200" dirty="0">
                  <a:solidFill>
                    <a:srgbClr val="FF3860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srgbClr val="FF3860"/>
                    </a:solidFill>
                  </a:rPr>
                  <a:t>360 seconds – 217 seconds = </a:t>
                </a:r>
                <a:r>
                  <a:rPr lang="en-GB" sz="2200" b="1" u="sng" dirty="0">
                    <a:solidFill>
                      <a:srgbClr val="FF3860"/>
                    </a:solidFill>
                  </a:rPr>
                  <a:t>143 seconds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1016492" cy="4351338"/>
              </a:xfrm>
              <a:blipFill>
                <a:blip r:embed="rId3"/>
                <a:stretch>
                  <a:fillRect l="-1037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49437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7: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Four friends are driving from different places to meet at a beach house.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says, “My drive will take 480 minutes.”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 says, “It will take me 1 ¾ days to cycle there.”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says, “My drive will take twice as long as Ruth’s drive.”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Chen says, “My drive will take 1 ½ hours less than Yasmin’s drive.”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Calculate their journey times and then put them in order from shortest to longest.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9764342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7: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Four friends are driving from different places to meet at a beach house.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says, “My drive will take 480 minutes.”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 says, “It will take me 1 ¾ days to cycle there.”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says, “My drive will take twice as long as Ruth’s drive.”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Chen says, “My drive will take 1 ½ hours less than Yasmin’s drive.”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Ruth has the shortest journey of 8 hours or 480 minutes, then Chen’s drive of 14.5 hours or 870 minutes, then Yasmin has a drive time of 16 hours or 960 minutes, finally, Jamal has a cycle of 42 hours or 2,520 minutes.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5134731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true or false?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2EF1B55-7CDC-1F47-B4E4-D113F7193461}"/>
              </a:ext>
            </a:extLst>
          </p:cNvPr>
          <p:cNvSpPr/>
          <p:nvPr/>
        </p:nvSpPr>
        <p:spPr>
          <a:xfrm>
            <a:off x="2521699" y="2552443"/>
            <a:ext cx="33521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If I do a sponsored fly for 10 c per minute and I fly for 5 hours, </a:t>
            </a:r>
            <a:b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</a:b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I will raise $100. </a:t>
            </a: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Thinking about how long these activities last, which one doesn’t belong?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Washing hands doesn’t belong as it takes less than 1 minute (20 seconds is a good amount of time), whereas the other events last longer than 1 minute.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07E5565B-2602-0240-890D-8E66C1EDCC1C}"/>
              </a:ext>
            </a:extLst>
          </p:cNvPr>
          <p:cNvSpPr/>
          <p:nvPr/>
        </p:nvSpPr>
        <p:spPr>
          <a:xfrm>
            <a:off x="6598008" y="3016250"/>
            <a:ext cx="1761291" cy="119793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bake a loaf of bread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9A813A6D-1681-D249-B0A9-1DEFE0A3B845}"/>
              </a:ext>
            </a:extLst>
          </p:cNvPr>
          <p:cNvSpPr/>
          <p:nvPr/>
        </p:nvSpPr>
        <p:spPr>
          <a:xfrm>
            <a:off x="936871" y="3016251"/>
            <a:ext cx="1761291" cy="119794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washing hands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59090D0A-B928-1645-B8C5-D3F4C00A11A8}"/>
              </a:ext>
            </a:extLst>
          </p:cNvPr>
          <p:cNvSpPr/>
          <p:nvPr/>
        </p:nvSpPr>
        <p:spPr>
          <a:xfrm>
            <a:off x="3767439" y="3016251"/>
            <a:ext cx="1761291" cy="119794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watch a TV show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51C766DE-BB18-7F47-A21D-61373278532B}"/>
              </a:ext>
            </a:extLst>
          </p:cNvPr>
          <p:cNvSpPr/>
          <p:nvPr/>
        </p:nvSpPr>
        <p:spPr>
          <a:xfrm>
            <a:off x="9428577" y="3016251"/>
            <a:ext cx="1761291" cy="1197938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play a game of sports</a:t>
            </a:r>
          </a:p>
        </p:txBody>
      </p:sp>
    </p:spTree>
    <p:extLst>
      <p:ext uri="{BB962C8B-B14F-4D97-AF65-F5344CB8AC3E}">
        <p14:creationId xmlns:p14="http://schemas.microsoft.com/office/powerpoint/2010/main" val="13978300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Astrobee’s</a:t>
            </a:r>
            <a:r>
              <a:rPr lang="en-GB" sz="2200" dirty="0">
                <a:solidFill>
                  <a:srgbClr val="FF3860"/>
                </a:solidFill>
              </a:rPr>
              <a:t> statement is false. 5 hours is equal to 300 minutes. So, </a:t>
            </a: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will raise 3,000 c which is equal to $30.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2EF1B55-7CDC-1F47-B4E4-D113F7193461}"/>
              </a:ext>
            </a:extLst>
          </p:cNvPr>
          <p:cNvSpPr/>
          <p:nvPr/>
        </p:nvSpPr>
        <p:spPr>
          <a:xfrm>
            <a:off x="2521699" y="2552443"/>
            <a:ext cx="33521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If I do a sponsored fly for 10 c per minute and I fly for 5 hours, </a:t>
            </a:r>
            <a:b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</a:b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I will raise $100. </a:t>
            </a:r>
          </a:p>
        </p:txBody>
      </p:sp>
    </p:spTree>
    <p:extLst>
      <p:ext uri="{BB962C8B-B14F-4D97-AF65-F5344CB8AC3E}">
        <p14:creationId xmlns:p14="http://schemas.microsoft.com/office/powerpoint/2010/main" val="25026191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my knowledge of how many seconds there are in a minute, how many minutes there are in an hour and how many hours are in a day to convert between different units of time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my knowledge of how many seconds there are in a minute, how many minutes there are in an hour and how many hours are in a day to convert between different units of time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774" y="6298060"/>
            <a:ext cx="11929128" cy="365125"/>
          </a:xfrm>
        </p:spPr>
        <p:txBody>
          <a:bodyPr/>
          <a:lstStyle/>
          <a:p>
            <a:pPr algn="ctr"/>
            <a:r>
              <a:rPr lang="en-GB" sz="1400" dirty="0"/>
              <a:t>Year </a:t>
            </a:r>
            <a:r>
              <a:rPr lang="en-GB" sz="1400" dirty="0" smtClean="0"/>
              <a:t>3 – Term  </a:t>
            </a:r>
            <a:r>
              <a:rPr lang="en-GB" sz="1400" dirty="0"/>
              <a:t>3 </a:t>
            </a:r>
            <a:r>
              <a:rPr lang="en-GB" sz="1400" dirty="0" smtClean="0"/>
              <a:t>– Block 4 - Time </a:t>
            </a:r>
            <a:r>
              <a:rPr lang="en-GB" sz="1400" dirty="0"/>
              <a:t>- Lesson 1 - To be able to convert between hours, minutes and seconds</a:t>
            </a:r>
          </a:p>
        </p:txBody>
      </p:sp>
    </p:spTree>
    <p:extLst>
      <p:ext uri="{BB962C8B-B14F-4D97-AF65-F5344CB8AC3E}">
        <p14:creationId xmlns:p14="http://schemas.microsoft.com/office/powerpoint/2010/main" val="2967140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conversion tables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0E90D3D-76D9-E743-9945-C8468F9373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007496"/>
              </p:ext>
            </p:extLst>
          </p:nvPr>
        </p:nvGraphicFramePr>
        <p:xfrm>
          <a:off x="838199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minutes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seconds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minute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60 seconds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120 seconds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5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300 seconds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10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600 seconds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78D25483-D186-ED4C-8FEE-389105FB16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01471"/>
              </p:ext>
            </p:extLst>
          </p:nvPr>
        </p:nvGraphicFramePr>
        <p:xfrm>
          <a:off x="6493564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hours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minutes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hour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60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 hours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120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4 hours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240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12 hours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720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1761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conversion tables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0E90D3D-76D9-E743-9945-C8468F937362}"/>
              </a:ext>
            </a:extLst>
          </p:cNvPr>
          <p:cNvGraphicFramePr>
            <a:graphicFrameLocks noGrp="1"/>
          </p:cNvGraphicFramePr>
          <p:nvPr/>
        </p:nvGraphicFramePr>
        <p:xfrm>
          <a:off x="838199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minutes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seconds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minute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60 seconds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120 seconds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5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300 seconds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10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600 seconds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78D25483-D186-ED4C-8FEE-389105FB1636}"/>
              </a:ext>
            </a:extLst>
          </p:cNvPr>
          <p:cNvGraphicFramePr>
            <a:graphicFrameLocks noGrp="1"/>
          </p:cNvGraphicFramePr>
          <p:nvPr/>
        </p:nvGraphicFramePr>
        <p:xfrm>
          <a:off x="6493564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hours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minutes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hour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60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 hours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120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4 hours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240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12 hours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720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4833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conversion tables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0E90D3D-76D9-E743-9945-C8468F937362}"/>
              </a:ext>
            </a:extLst>
          </p:cNvPr>
          <p:cNvGraphicFramePr>
            <a:graphicFrameLocks noGrp="1"/>
          </p:cNvGraphicFramePr>
          <p:nvPr/>
        </p:nvGraphicFramePr>
        <p:xfrm>
          <a:off x="838199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minutes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seconds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minute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60 seconds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120 seconds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5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300 seconds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10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600 seconds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78D25483-D186-ED4C-8FEE-389105FB1636}"/>
              </a:ext>
            </a:extLst>
          </p:cNvPr>
          <p:cNvGraphicFramePr>
            <a:graphicFrameLocks noGrp="1"/>
          </p:cNvGraphicFramePr>
          <p:nvPr/>
        </p:nvGraphicFramePr>
        <p:xfrm>
          <a:off x="6493564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hours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minutes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hour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60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 hours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120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4 hours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240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12 hours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720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188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conversion tables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0E90D3D-76D9-E743-9945-C8468F937362}"/>
              </a:ext>
            </a:extLst>
          </p:cNvPr>
          <p:cNvGraphicFramePr>
            <a:graphicFrameLocks noGrp="1"/>
          </p:cNvGraphicFramePr>
          <p:nvPr/>
        </p:nvGraphicFramePr>
        <p:xfrm>
          <a:off x="838199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minutes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seconds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minute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60 seconds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120 seconds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5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300 seconds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10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600 seconds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78D25483-D186-ED4C-8FEE-389105FB1636}"/>
              </a:ext>
            </a:extLst>
          </p:cNvPr>
          <p:cNvGraphicFramePr>
            <a:graphicFrameLocks noGrp="1"/>
          </p:cNvGraphicFramePr>
          <p:nvPr/>
        </p:nvGraphicFramePr>
        <p:xfrm>
          <a:off x="6493564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hours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minutes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hour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60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 hours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120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4 hours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240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12 hours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720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9731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conversion tables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0E90D3D-76D9-E743-9945-C8468F937362}"/>
              </a:ext>
            </a:extLst>
          </p:cNvPr>
          <p:cNvGraphicFramePr>
            <a:graphicFrameLocks noGrp="1"/>
          </p:cNvGraphicFramePr>
          <p:nvPr/>
        </p:nvGraphicFramePr>
        <p:xfrm>
          <a:off x="838199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minutes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seconds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minute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60 seconds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120 seconds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5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300 seconds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10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600 seconds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78D25483-D186-ED4C-8FEE-389105FB1636}"/>
              </a:ext>
            </a:extLst>
          </p:cNvPr>
          <p:cNvGraphicFramePr>
            <a:graphicFrameLocks noGrp="1"/>
          </p:cNvGraphicFramePr>
          <p:nvPr/>
        </p:nvGraphicFramePr>
        <p:xfrm>
          <a:off x="6493564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hours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minutes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hour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60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 hours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120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4 hours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240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12 hours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720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8561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14339</TotalTime>
  <Words>2576</Words>
  <Application>Microsoft Office PowerPoint</Application>
  <PresentationFormat>Custom</PresentationFormat>
  <Paragraphs>786</Paragraphs>
  <Slides>41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Arial</vt:lpstr>
      <vt:lpstr>Wingdings</vt:lpstr>
      <vt:lpstr>Cambria Math</vt:lpstr>
      <vt:lpstr>OpenDyslexicAlta</vt:lpstr>
      <vt:lpstr>Calibri</vt:lpstr>
      <vt:lpstr>Lato</vt:lpstr>
      <vt:lpstr>Muli</vt:lpstr>
      <vt:lpstr>OpenDyslexic</vt:lpstr>
      <vt:lpstr>Lato Light</vt:lpstr>
      <vt:lpstr>Office Theme</vt:lpstr>
      <vt:lpstr>PowerPoint Presentation</vt:lpstr>
      <vt:lpstr>To be able to convert between hours, minutes and seconds</vt:lpstr>
      <vt:lpstr>To be able to convert between hours, minutes and seconds</vt:lpstr>
      <vt:lpstr>To be able to convert between hours, minutes and seconds</vt:lpstr>
      <vt:lpstr>To be able to convert between hours, minutes and seconds</vt:lpstr>
      <vt:lpstr>To be able to convert between hours, minutes and seconds</vt:lpstr>
      <vt:lpstr>To be able to convert between hours, minutes and seconds</vt:lpstr>
      <vt:lpstr>To be able to convert between hours, minutes and seconds</vt:lpstr>
      <vt:lpstr>To be able to convert between hours, minutes and seconds</vt:lpstr>
      <vt:lpstr>To be able to convert between hours, minutes and seconds</vt:lpstr>
      <vt:lpstr>To be able to convert between hours, minutes and seconds</vt:lpstr>
      <vt:lpstr>To be able to convert between hours, minutes and seconds</vt:lpstr>
      <vt:lpstr>To be able to convert between hours, minutes and seconds</vt:lpstr>
      <vt:lpstr>To be able to convert between hours, minutes and seconds</vt:lpstr>
      <vt:lpstr>To be able to convert between hours, minutes and seconds</vt:lpstr>
      <vt:lpstr>To be able to convert between hours, minutes and seconds</vt:lpstr>
      <vt:lpstr>To be able to convert between hours, minutes and seconds</vt:lpstr>
      <vt:lpstr>To be able to convert between hours, minutes and seconds</vt:lpstr>
      <vt:lpstr>To be able to convert between hours, minutes and seconds</vt:lpstr>
      <vt:lpstr>To be able to convert between hours, minutes and seconds</vt:lpstr>
      <vt:lpstr>To be able to convert between hours, minutes and seconds</vt:lpstr>
      <vt:lpstr>To be able to convert between hours, minutes and seconds</vt:lpstr>
      <vt:lpstr>To be able to convert between hours, minutes and seconds</vt:lpstr>
      <vt:lpstr>To be able to convert between hours, minutes and seconds</vt:lpstr>
      <vt:lpstr>To be able to convert between hours, minutes and seconds</vt:lpstr>
      <vt:lpstr>To be able to convert between hours, minutes and seconds</vt:lpstr>
      <vt:lpstr>To be able to convert between hours, minutes and seconds</vt:lpstr>
      <vt:lpstr>To be able to convert between hours, minutes and seconds</vt:lpstr>
      <vt:lpstr>To be able to convert between hours, minutes and seconds</vt:lpstr>
      <vt:lpstr>To be able to convert between hours, minutes and seconds</vt:lpstr>
      <vt:lpstr>To be able to convert between hours, minutes and seconds</vt:lpstr>
      <vt:lpstr>To be able to convert between hours, minutes and seconds</vt:lpstr>
      <vt:lpstr>To be able to convert between hours, minutes and seconds</vt:lpstr>
      <vt:lpstr>To be able to convert between hours, minutes and seconds</vt:lpstr>
      <vt:lpstr>To be able to convert between hours, minutes and seconds</vt:lpstr>
      <vt:lpstr>To be able to convert between hours, minutes and seconds</vt:lpstr>
      <vt:lpstr>To be able to convert between hours, minutes and seconds</vt:lpstr>
      <vt:lpstr>To be able to convert between hours, minutes and seconds</vt:lpstr>
      <vt:lpstr>To be able to convert between hours, minutes and seconds</vt:lpstr>
      <vt:lpstr>To be able to convert between hours, minutes and seconds</vt:lpstr>
      <vt:lpstr>To be able to convert between hours, minutes and seconds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729</cp:revision>
  <cp:lastPrinted>2019-06-17T16:19:05Z</cp:lastPrinted>
  <dcterms:created xsi:type="dcterms:W3CDTF">2018-08-06T08:16:18Z</dcterms:created>
  <dcterms:modified xsi:type="dcterms:W3CDTF">2020-09-22T10:37:42Z</dcterms:modified>
</cp:coreProperties>
</file>