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0" r:id="rId2"/>
    <p:sldId id="321" r:id="rId3"/>
    <p:sldId id="397" r:id="rId4"/>
    <p:sldId id="441" r:id="rId5"/>
    <p:sldId id="439" r:id="rId6"/>
    <p:sldId id="440" r:id="rId7"/>
    <p:sldId id="425" r:id="rId8"/>
    <p:sldId id="442" r:id="rId9"/>
    <p:sldId id="428" r:id="rId10"/>
    <p:sldId id="443" r:id="rId11"/>
    <p:sldId id="430" r:id="rId12"/>
    <p:sldId id="444" r:id="rId13"/>
    <p:sldId id="432" r:id="rId14"/>
    <p:sldId id="445" r:id="rId15"/>
    <p:sldId id="434" r:id="rId16"/>
    <p:sldId id="446" r:id="rId17"/>
    <p:sldId id="436" r:id="rId18"/>
    <p:sldId id="447" r:id="rId19"/>
    <p:sldId id="438" r:id="rId20"/>
    <p:sldId id="448" r:id="rId21"/>
    <p:sldId id="449" r:id="rId22"/>
    <p:sldId id="453" r:id="rId23"/>
    <p:sldId id="452" r:id="rId24"/>
    <p:sldId id="451" r:id="rId25"/>
    <p:sldId id="450" r:id="rId26"/>
    <p:sldId id="454" r:id="rId27"/>
    <p:sldId id="458" r:id="rId28"/>
    <p:sldId id="457" r:id="rId29"/>
    <p:sldId id="456" r:id="rId30"/>
    <p:sldId id="455" r:id="rId31"/>
    <p:sldId id="409" r:id="rId32"/>
    <p:sldId id="460" r:id="rId33"/>
    <p:sldId id="461" r:id="rId34"/>
    <p:sldId id="462" r:id="rId35"/>
    <p:sldId id="465" r:id="rId36"/>
    <p:sldId id="466" r:id="rId37"/>
    <p:sldId id="463" r:id="rId38"/>
    <p:sldId id="464" r:id="rId39"/>
    <p:sldId id="467" r:id="rId40"/>
    <p:sldId id="468" r:id="rId41"/>
    <p:sldId id="472" r:id="rId42"/>
    <p:sldId id="473" r:id="rId43"/>
    <p:sldId id="474" r:id="rId44"/>
    <p:sldId id="475" r:id="rId45"/>
    <p:sldId id="469" r:id="rId46"/>
    <p:sldId id="470" r:id="rId47"/>
    <p:sldId id="471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370" r:id="rId58"/>
    <p:sldId id="459" r:id="rId59"/>
    <p:sldId id="398" r:id="rId60"/>
  </p:sldIdLst>
  <p:sldSz cx="12192000" cy="6858000"/>
  <p:notesSz cx="6858000" cy="9144000"/>
  <p:embeddedFontLst>
    <p:embeddedFont>
      <p:font typeface="Lato" panose="020F0502020204030203" pitchFamily="34" charset="0"/>
      <p:regular r:id="rId63"/>
      <p:bold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OpenDyslexicAlta" panose="020B0604020202020204" charset="0"/>
      <p:regular r:id="rId69"/>
      <p:bold r:id="rId70"/>
      <p:italic r:id="rId71"/>
      <p:boldItalic r:id="rId72"/>
    </p:embeddedFont>
    <p:embeddedFont>
      <p:font typeface="Muli" panose="020B0604020202020204" charset="0"/>
      <p:regular r:id="rId73"/>
      <p:bold r:id="rId74"/>
      <p:italic r:id="rId75"/>
      <p:boldItalic r:id="rId76"/>
    </p:embeddedFont>
    <p:embeddedFont>
      <p:font typeface="Lato Light" panose="020F0302020204030203" pitchFamily="34" charset="0"/>
      <p:regular r:id="rId77"/>
    </p:embeddedFont>
    <p:embeddedFont>
      <p:font typeface="Cambria Math" panose="02040503050406030204" pitchFamily="18" charset="0"/>
      <p:regular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7957D5"/>
    <a:srgbClr val="FFDD57"/>
    <a:srgbClr val="121212"/>
    <a:srgbClr val="3273DC"/>
    <a:srgbClr val="209CEE"/>
    <a:srgbClr val="000000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1" autoAdjust="0"/>
    <p:restoredTop sz="95743" autoAdjust="0"/>
  </p:normalViewPr>
  <p:slideViewPr>
    <p:cSldViewPr snapToGrid="0" snapToObjects="1">
      <p:cViewPr varScale="1">
        <p:scale>
          <a:sx n="70" d="100"/>
          <a:sy n="70" d="100"/>
        </p:scale>
        <p:origin x="-684" y="-9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2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font" Target="fonts/font16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33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96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16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3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91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29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34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8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73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5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9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8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50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56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66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94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91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12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33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81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5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97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7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09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77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27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6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09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74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89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489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37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8880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225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669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66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86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7351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505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93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030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243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6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255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0609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49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829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316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160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63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550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9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3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1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5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2.png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5.png"/><Relationship Id="rId4" Type="http://schemas.openxmlformats.org/officeDocument/2006/relationships/image" Target="../media/image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65.png"/><Relationship Id="rId4" Type="http://schemas.openxmlformats.org/officeDocument/2006/relationships/image" Target="../media/image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8.png"/><Relationship Id="rId4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68.png"/><Relationship Id="rId4" Type="http://schemas.openxmlformats.org/officeDocument/2006/relationships/image" Target="../media/image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.emf"/><Relationship Id="rId7" Type="http://schemas.openxmlformats.org/officeDocument/2006/relationships/image" Target="../media/image8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.emf"/><Relationship Id="rId7" Type="http://schemas.openxmlformats.org/officeDocument/2006/relationships/image" Target="../media/image86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94.png"/><Relationship Id="rId5" Type="http://schemas.openxmlformats.org/officeDocument/2006/relationships/image" Target="../media/image91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.emf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.emf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11" Type="http://schemas.openxmlformats.org/officeDocument/2006/relationships/image" Target="../media/image103.png"/><Relationship Id="rId5" Type="http://schemas.openxmlformats.org/officeDocument/2006/relationships/image" Target="../media/image106.png"/><Relationship Id="rId10" Type="http://schemas.openxmlformats.org/officeDocument/2006/relationships/image" Target="../media/image102.png"/><Relationship Id="rId4" Type="http://schemas.openxmlformats.org/officeDocument/2006/relationships/image" Target="../media/image105.png"/><Relationship Id="rId9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10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10.tiff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Year </a:t>
            </a:r>
            <a:r>
              <a:rPr lang="en-GB" dirty="0" smtClean="0"/>
              <a:t>3</a:t>
            </a:r>
          </a:p>
          <a:p>
            <a:r>
              <a:rPr lang="en-GB" dirty="0" smtClean="0"/>
              <a:t>Term </a:t>
            </a:r>
            <a:r>
              <a:rPr lang="en-GB" dirty="0"/>
              <a:t>3 - Block 1 - Decimals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identify tenths and hundredths using a hundred square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1 </a:t>
            </a:r>
            <a:r>
              <a:rPr lang="en-GB" dirty="0"/>
              <a:t>– Decimals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0076" cy="1298348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3DE1F115-CB7E-4847-8EC5-52F6DE1DC812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DE1F115-CB7E-4847-8EC5-52F6DE1DC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20263AEE-D7BA-224A-89E2-6C6CAC255C1F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0263AEE-D7BA-224A-89E2-6C6CAC255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82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782027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4C15E153-EDFE-6645-A342-6DC8706E2BB5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C15E153-EDFE-6645-A342-6DC8706E2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12294304-C5C0-B843-8532-8AAFE983C89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2294304-C5C0-B843-8532-8AAFE983C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77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782027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4C15E153-EDFE-6645-A342-6DC8706E2BB5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C15E153-EDFE-6645-A342-6DC8706E2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12294304-C5C0-B843-8532-8AAFE983C89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2294304-C5C0-B843-8532-8AAFE983C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58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6830" cy="180889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60433CA7-8FB5-8640-A52D-186AF1A0502A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0433CA7-8FB5-8640-A52D-186AF1A05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6487E0A-46D5-1C4F-9630-F5F8687474EB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6487E0A-46D5-1C4F-9630-F5F868747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28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6830" cy="180889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60433CA7-8FB5-8640-A52D-186AF1A0502A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0433CA7-8FB5-8640-A52D-186AF1A05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6487E0A-46D5-1C4F-9630-F5F8687474EB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6487E0A-46D5-1C4F-9630-F5F868747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96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1029162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B14F6748-AAB5-C54B-95A8-FA8E286C65D4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14F6748-AAB5-C54B-95A8-FA8E286C6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7EF3CC5A-C394-DD42-B10C-A83819242D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EF3CC5A-C394-DD42-B10C-A83819242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72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1029162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B14F6748-AAB5-C54B-95A8-FA8E286C65D4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14F6748-AAB5-C54B-95A8-FA8E286C6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7EF3CC5A-C394-DD42-B10C-A83819242D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EF3CC5A-C394-DD42-B10C-A83819242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05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2" y="2891031"/>
            <a:ext cx="2561929" cy="2321831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AEF71D56-7F05-B74A-8C14-35168342C9C6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EF71D56-7F05-B74A-8C14-35168342C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9BB8B0BC-7453-124F-99D9-5185987F801C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BB8B0BC-7453-124F-99D9-5185987F8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4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2" y="2891031"/>
            <a:ext cx="2561929" cy="2321831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AEF71D56-7F05-B74A-8C14-35168342C9C6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EF71D56-7F05-B74A-8C14-35168342C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9BB8B0BC-7453-124F-99D9-5185987F801C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BB8B0BC-7453-124F-99D9-5185987F8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28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067130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988C4A49-5949-7D46-A5D1-01BF9246B04E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88C4A49-5949-7D46-A5D1-01BF9246B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1263E47-29C4-C04E-821C-305FA554CE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1263E47-29C4-C04E-821C-305FA554C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00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 hundred square to identify tenths and hundredths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a hundred square to identify tenths and hundredths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/>
              <a:t>Year 3 - Term 3 - Block 1 - Decimals - Lesson 1 - To be able to identify tenths and hundredths using a hundred square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067130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988C4A49-5949-7D46-A5D1-01BF9246B04E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88C4A49-5949-7D46-A5D1-01BF9246B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1263E47-29C4-C04E-821C-305FA554CE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1263E47-29C4-C04E-821C-305FA554C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526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108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108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539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74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160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40083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40083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3968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1674024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1674024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2230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49491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49491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802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2544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7540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0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D369C82-EEFC-8A44-8812-8F57545B3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27" y="2816334"/>
            <a:ext cx="2641600" cy="25781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7340E0E-4FCB-2E4F-9992-14DDD79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627" y="2816334"/>
            <a:ext cx="2641600" cy="25781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1B2A58B-B750-DA49-ADB2-685D3B43D3CE}"/>
              </a:ext>
            </a:extLst>
          </p:cNvPr>
          <p:cNvSpPr/>
          <p:nvPr/>
        </p:nvSpPr>
        <p:spPr>
          <a:xfrm>
            <a:off x="3346731" y="2818301"/>
            <a:ext cx="1815350" cy="25822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4138DEF-C52D-9C49-A8E4-9E737F94B0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427" y="2816334"/>
            <a:ext cx="2641600" cy="2578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5E121D2E-2F2B-3642-B707-7108E85F3F3C}"/>
              </a:ext>
            </a:extLst>
          </p:cNvPr>
          <p:cNvSpPr/>
          <p:nvPr/>
        </p:nvSpPr>
        <p:spPr>
          <a:xfrm>
            <a:off x="6323036" y="2818301"/>
            <a:ext cx="2565784" cy="762317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EFD3A2F-06F4-2344-9039-3B9B0FFBD0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227" y="2801943"/>
            <a:ext cx="2641600" cy="25781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EF03DB9-B02B-4F42-A0AD-5F589C027F83}"/>
              </a:ext>
            </a:extLst>
          </p:cNvPr>
          <p:cNvSpPr/>
          <p:nvPr/>
        </p:nvSpPr>
        <p:spPr>
          <a:xfrm>
            <a:off x="9294835" y="2810998"/>
            <a:ext cx="515471" cy="2569045"/>
          </a:xfrm>
          <a:prstGeom prst="rect">
            <a:avLst/>
          </a:prstGeom>
          <a:solidFill>
            <a:srgbClr val="FFDD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01084F79-2EBB-DD47-B463-A66D34AF7DDF}"/>
              </a:ext>
            </a:extLst>
          </p:cNvPr>
          <p:cNvSpPr/>
          <p:nvPr/>
        </p:nvSpPr>
        <p:spPr>
          <a:xfrm>
            <a:off x="379435" y="2825389"/>
            <a:ext cx="1287045" cy="25690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5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07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47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481481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2348865" y="2879780"/>
            <a:ext cx="360648" cy="2582558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64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47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481481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2348865" y="2879780"/>
            <a:ext cx="360648" cy="2582558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484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35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23977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1983105" y="2879780"/>
            <a:ext cx="360648" cy="1838270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708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35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23977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1983105" y="2879780"/>
            <a:ext cx="360648" cy="1838270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524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74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80"/>
            <a:ext cx="3696802" cy="2590990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5459553"/>
            <a:ext cx="1469417" cy="37853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067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74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80"/>
            <a:ext cx="3696802" cy="259099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5459553"/>
            <a:ext cx="1469417" cy="37853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404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83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2952475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3819858" y="2879780"/>
            <a:ext cx="360648" cy="1111775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363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83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2952475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3819858" y="2879780"/>
            <a:ext cx="360648" cy="1111775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294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91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3334098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90980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6208826"/>
            <a:ext cx="370341" cy="37158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E749EF4-D542-BD46-B0BE-04B1E2A1FB9F}"/>
              </a:ext>
            </a:extLst>
          </p:cNvPr>
          <p:cNvSpPr/>
          <p:nvPr/>
        </p:nvSpPr>
        <p:spPr>
          <a:xfrm>
            <a:off x="7934286" y="4741927"/>
            <a:ext cx="1573653" cy="16993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endParaRPr lang="en-US" sz="3200" u="sng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67942642-DDC3-2842-BB6D-82D76E5C8185}"/>
              </a:ext>
            </a:extLst>
          </p:cNvPr>
          <p:cNvSpPr/>
          <p:nvPr/>
        </p:nvSpPr>
        <p:spPr>
          <a:xfrm>
            <a:off x="10172869" y="4793506"/>
            <a:ext cx="1573653" cy="16993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endParaRPr lang="en-US" sz="3200" u="sng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076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hundred square doesn’t belong, as a single-digit amount of squares are shaded in. Whereas the other hundred squares have two-digit multiples of 10 shaded in: orange (50), green (30) and yellow (20).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D369C82-EEFC-8A44-8812-8F57545B3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27" y="2816334"/>
            <a:ext cx="2641600" cy="2578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D198999-1806-D147-B1ED-CF5D85E6CA81}"/>
              </a:ext>
            </a:extLst>
          </p:cNvPr>
          <p:cNvSpPr/>
          <p:nvPr/>
        </p:nvSpPr>
        <p:spPr>
          <a:xfrm>
            <a:off x="379435" y="2825389"/>
            <a:ext cx="1287045" cy="25690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7340E0E-4FCB-2E4F-9992-14DDD79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627" y="2816334"/>
            <a:ext cx="2641600" cy="25781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1B2A58B-B750-DA49-ADB2-685D3B43D3CE}"/>
              </a:ext>
            </a:extLst>
          </p:cNvPr>
          <p:cNvSpPr/>
          <p:nvPr/>
        </p:nvSpPr>
        <p:spPr>
          <a:xfrm>
            <a:off x="3346731" y="2818301"/>
            <a:ext cx="1815350" cy="25822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4138DEF-C52D-9C49-A8E4-9E737F94B0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427" y="2816334"/>
            <a:ext cx="2641600" cy="2578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5E121D2E-2F2B-3642-B707-7108E85F3F3C}"/>
              </a:ext>
            </a:extLst>
          </p:cNvPr>
          <p:cNvSpPr/>
          <p:nvPr/>
        </p:nvSpPr>
        <p:spPr>
          <a:xfrm>
            <a:off x="6323036" y="2818301"/>
            <a:ext cx="2565784" cy="762317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EFD3A2F-06F4-2344-9039-3B9B0FFBD0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227" y="2801943"/>
            <a:ext cx="2641600" cy="25781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EF03DB9-B02B-4F42-A0AD-5F589C027F83}"/>
              </a:ext>
            </a:extLst>
          </p:cNvPr>
          <p:cNvSpPr/>
          <p:nvPr/>
        </p:nvSpPr>
        <p:spPr>
          <a:xfrm>
            <a:off x="9294835" y="2810998"/>
            <a:ext cx="515471" cy="2569045"/>
          </a:xfrm>
          <a:prstGeom prst="rect">
            <a:avLst/>
          </a:prstGeom>
          <a:solidFill>
            <a:srgbClr val="FFDD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4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91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3334098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6208826"/>
            <a:ext cx="370341" cy="37158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004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2977432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309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2977432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119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13817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498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13817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D33A4280-EFE2-E241-9942-6AA23955E884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33A4280-EFE2-E241-9942-6AA23955E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03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29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10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29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952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72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503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72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6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43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the blanks within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ounded Rectangle 227">
                <a:extLst>
                  <a:ext uri="{FF2B5EF4-FFF2-40B4-BE49-F238E27FC236}">
                    <a16:creationId xmlns="" xmlns:a16="http://schemas.microsoft.com/office/drawing/2014/main" id="{60004178-0CCB-6847-8BB1-4E85D0999B7C}"/>
                  </a:ext>
                </a:extLst>
              </p:cNvPr>
              <p:cNvSpPr/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OpenDyslexicAlta" pitchFamily="2" charset="7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60004178-0CCB-6847-8BB1-4E85D0999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DBF1F2-A07C-CB47-BA38-D79BE35389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07" y="3413284"/>
            <a:ext cx="2641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40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833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80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279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Cross out the incorrect part-whole model below. What’s gone wrong?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3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tenths digit has been put over 100 and vice versa.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trike="sngStrik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trike="sngStrike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strike="sngStrike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trike="sngStrik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strike="sngStrike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trike="sngStrik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strike="sngStrike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7615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“Three tenths is equivalent to thirty hundredths.”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“Three hundredths is equal to three tenths.”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 Who is incorrect?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560346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47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“Three tenths is equivalent to thirty hundredths.”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“Three hundredths is equal to three tenths.”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Jamal is correct, three tenths is equivalent to thirty hundredths as it would be three columns/rows in a hundred square, with each row/column equal to ten hundredths.</a:t>
            </a:r>
          </a:p>
        </p:txBody>
      </p:sp>
    </p:spTree>
    <p:extLst>
      <p:ext uri="{BB962C8B-B14F-4D97-AF65-F5344CB8AC3E}">
        <p14:creationId xmlns:p14="http://schemas.microsoft.com/office/powerpoint/2010/main" val="3322998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In a hundred square, a row is worth more than a column.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58F67A9-C539-5748-8E88-63CA230773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98" y="2049164"/>
            <a:ext cx="2641600" cy="257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FDBCBD3-60C9-FD45-B60D-DCE2F89E8F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263" y="2049164"/>
            <a:ext cx="2641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33502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No, I do not agree. A row and a column are worth the same. For example, eight rows are equal to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eight columns are equal to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FF38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33502" cy="4351338"/>
              </a:xfrm>
              <a:blipFill>
                <a:blip r:embed="rId3"/>
                <a:stretch>
                  <a:fillRect l="-1034" t="-2632" b="-2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In a hundred square, a row is worth more than a column.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58F67A9-C539-5748-8E88-63CA230773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98" y="2049164"/>
            <a:ext cx="2641600" cy="257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FDBCBD3-60C9-FD45-B60D-DCE2F89E8F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263" y="2049164"/>
            <a:ext cx="2641600" cy="257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66276D-F628-BA4B-B32B-0B0FF0EC72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631" y="2053210"/>
            <a:ext cx="2641600" cy="2578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8856495-209D-514C-A227-3C288863504C}"/>
              </a:ext>
            </a:extLst>
          </p:cNvPr>
          <p:cNvSpPr/>
          <p:nvPr/>
        </p:nvSpPr>
        <p:spPr>
          <a:xfrm>
            <a:off x="6375103" y="2049164"/>
            <a:ext cx="2067130" cy="2578100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24D82E-9806-2E49-BE82-D76CB3D99B9E}"/>
              </a:ext>
            </a:extLst>
          </p:cNvPr>
          <p:cNvSpPr/>
          <p:nvPr/>
        </p:nvSpPr>
        <p:spPr>
          <a:xfrm>
            <a:off x="9174532" y="2049164"/>
            <a:ext cx="2560267" cy="2065636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66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 hundred square to identify tenths and hundredths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a hundred square to identify tenths and hundredths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/>
              <a:t>Year 3 - Term 3 - Block 1 - Decimals - Lesson 1 - To be able to identify tenths and hundredths using a hundred square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1594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the blanks within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ounded Rectangle 227">
                <a:extLst>
                  <a:ext uri="{FF2B5EF4-FFF2-40B4-BE49-F238E27FC236}">
                    <a16:creationId xmlns="" xmlns:a16="http://schemas.microsoft.com/office/drawing/2014/main" id="{60004178-0CCB-6847-8BB1-4E85D0999B7C}"/>
                  </a:ext>
                </a:extLst>
              </p:cNvPr>
              <p:cNvSpPr/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100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100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60004178-0CCB-6847-8BB1-4E85D0999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DBF1F2-A07C-CB47-BA38-D79BE35389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07" y="3413284"/>
            <a:ext cx="2641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9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512368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FA0E6529-E162-D247-ACB4-82F035905D87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A0E6529-E162-D247-ACB4-82F035905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996B8330-0E1B-B94F-9C72-3862E44FCC24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96B8330-0E1B-B94F-9C72-3862E44FC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90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512368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0BC1EE5D-288C-964B-B0D4-3C87DFB0C7F1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BC1EE5D-288C-964B-B0D4-3C87DFB0C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D98FFE7B-1F27-3546-9A54-C8A1987A85E6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98FFE7B-1F27-3546-9A54-C8A1987A8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94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0076" cy="1298348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3DE1F115-CB7E-4847-8EC5-52F6DE1DC812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DE1F115-CB7E-4847-8EC5-52F6DE1DC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20263AEE-D7BA-224A-89E2-6C6CAC255C1F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0263AEE-D7BA-224A-89E2-6C6CAC255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05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14132</TotalTime>
  <Words>3192</Words>
  <Application>Microsoft Office PowerPoint</Application>
  <PresentationFormat>Custom</PresentationFormat>
  <Paragraphs>1069</Paragraphs>
  <Slides>59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Lato</vt:lpstr>
      <vt:lpstr>Calibri</vt:lpstr>
      <vt:lpstr>OpenDyslexicAlta</vt:lpstr>
      <vt:lpstr>Muli</vt:lpstr>
      <vt:lpstr>Lato Light</vt:lpstr>
      <vt:lpstr>Cambria Math</vt:lpstr>
      <vt:lpstr>Wingdings</vt:lpstr>
      <vt:lpstr>Office Theme</vt:lpstr>
      <vt:lpstr>PowerPoint Presentation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758</cp:revision>
  <cp:lastPrinted>2019-06-17T16:19:05Z</cp:lastPrinted>
  <dcterms:created xsi:type="dcterms:W3CDTF">2018-08-06T08:16:18Z</dcterms:created>
  <dcterms:modified xsi:type="dcterms:W3CDTF">2020-09-19T18:06:05Z</dcterms:modified>
</cp:coreProperties>
</file>