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20" r:id="rId2"/>
    <p:sldId id="321" r:id="rId3"/>
    <p:sldId id="376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6" r:id="rId22"/>
    <p:sldId id="395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1" r:id="rId37"/>
    <p:sldId id="410" r:id="rId38"/>
    <p:sldId id="412" r:id="rId39"/>
    <p:sldId id="414" r:id="rId40"/>
    <p:sldId id="413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18" r:id="rId51"/>
    <p:sldId id="419" r:id="rId52"/>
    <p:sldId id="420" r:id="rId53"/>
    <p:sldId id="430" r:id="rId54"/>
    <p:sldId id="431" r:id="rId55"/>
    <p:sldId id="432" r:id="rId56"/>
    <p:sldId id="433" r:id="rId57"/>
    <p:sldId id="435" r:id="rId58"/>
    <p:sldId id="434" r:id="rId59"/>
    <p:sldId id="436" r:id="rId60"/>
    <p:sldId id="438" r:id="rId61"/>
    <p:sldId id="437" r:id="rId62"/>
    <p:sldId id="416" r:id="rId63"/>
    <p:sldId id="417" r:id="rId64"/>
    <p:sldId id="370" r:id="rId65"/>
    <p:sldId id="439" r:id="rId66"/>
    <p:sldId id="377" r:id="rId67"/>
  </p:sldIdLst>
  <p:sldSz cx="12192000" cy="6858000"/>
  <p:notesSz cx="6858000" cy="9144000"/>
  <p:embeddedFontLst>
    <p:embeddedFont>
      <p:font typeface="Lato" panose="020F0502020204030203" pitchFamily="34" charset="0"/>
      <p:regular r:id="rId70"/>
      <p:bold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OpenDyslexicAlta" panose="020B0604020202020204" charset="0"/>
      <p:regular r:id="rId76"/>
      <p:bold r:id="rId77"/>
      <p:italic r:id="rId78"/>
      <p:boldItalic r:id="rId79"/>
    </p:embeddedFont>
    <p:embeddedFont>
      <p:font typeface="Muli" panose="020B0604020202020204" charset="0"/>
      <p:regular r:id="rId80"/>
      <p:bold r:id="rId81"/>
      <p:italic r:id="rId82"/>
      <p:boldItalic r:id="rId83"/>
    </p:embeddedFont>
    <p:embeddedFont>
      <p:font typeface="Lato Light" panose="020F0302020204030203" pitchFamily="34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FFDD57"/>
    <a:srgbClr val="23D160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2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9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8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8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4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1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5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5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18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48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0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9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42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51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78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07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80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13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83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7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49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53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06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83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15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14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53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45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400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5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59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70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502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9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06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97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98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599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09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44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1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60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087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389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323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079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110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40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37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43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177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4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475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419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119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1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7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2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2</a:t>
            </a:r>
          </a:p>
          <a:p>
            <a:r>
              <a:rPr lang="en-GB" dirty="0" smtClean="0"/>
              <a:t>Term </a:t>
            </a:r>
            <a:r>
              <a:rPr lang="en-GB" dirty="0"/>
              <a:t>4 - Block 2 - Mass and Capacity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measure mass (1)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2 </a:t>
            </a:r>
            <a:r>
              <a:rPr lang="en-GB" dirty="0"/>
              <a:t>– Mass and Capacity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47905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58336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84650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26708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342443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608057" cy="537410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356559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608057" cy="537410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9061" y="4709354"/>
            <a:ext cx="0" cy="86533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179170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</p:spTree>
    <p:extLst>
      <p:ext uri="{BB962C8B-B14F-4D97-AF65-F5344CB8AC3E}">
        <p14:creationId xmlns:p14="http://schemas.microsoft.com/office/powerpoint/2010/main" val="283278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>
            <a:off x="1618735" y="4709354"/>
            <a:ext cx="611001" cy="54844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7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>
            <a:off x="1618735" y="4709354"/>
            <a:ext cx="611001" cy="54844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308E6930-921E-F447-A6C9-851FB8238A5F}"/>
              </a:ext>
            </a:extLst>
          </p:cNvPr>
          <p:cNvCxnSpPr>
            <a:cxnSpLocks/>
          </p:cNvCxnSpPr>
          <p:nvPr/>
        </p:nvCxnSpPr>
        <p:spPr>
          <a:xfrm flipH="1" flipV="1">
            <a:off x="6759146" y="4590535"/>
            <a:ext cx="849915" cy="118819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82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measuring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4 - Block 2 - Mass and Capacity - Lesson 1 - To be able to measure mass (1)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</p:spTree>
    <p:extLst>
      <p:ext uri="{BB962C8B-B14F-4D97-AF65-F5344CB8AC3E}">
        <p14:creationId xmlns:p14="http://schemas.microsoft.com/office/powerpoint/2010/main" val="36298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 flipV="1">
            <a:off x="1501698" y="4378712"/>
            <a:ext cx="728039" cy="330642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4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 flipV="1">
            <a:off x="1501698" y="4378712"/>
            <a:ext cx="728039" cy="330642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308E6930-921E-F447-A6C9-851FB8238A5F}"/>
              </a:ext>
            </a:extLst>
          </p:cNvPr>
          <p:cNvCxnSpPr>
            <a:cxnSpLocks/>
          </p:cNvCxnSpPr>
          <p:nvPr/>
        </p:nvCxnSpPr>
        <p:spPr>
          <a:xfrm flipV="1">
            <a:off x="7609062" y="4140820"/>
            <a:ext cx="657709" cy="56853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9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284306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827587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634957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80973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72628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3294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08104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fully.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2558621"/>
            <a:ext cx="2087665" cy="261547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8A150E2-972E-244E-9339-18E13E90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80" y="2558621"/>
            <a:ext cx="2087665" cy="261547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551840"/>
            <a:ext cx="2087665" cy="261547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070BAD1-2B32-7343-84CC-C965EEB2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67" y="2551840"/>
            <a:ext cx="2087665" cy="26154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059835" y="4025555"/>
            <a:ext cx="527248" cy="47953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C30A578-36A3-1A41-B1CF-9B965B44C6AC}"/>
              </a:ext>
            </a:extLst>
          </p:cNvPr>
          <p:cNvCxnSpPr>
            <a:cxnSpLocks/>
          </p:cNvCxnSpPr>
          <p:nvPr/>
        </p:nvCxnSpPr>
        <p:spPr>
          <a:xfrm flipV="1">
            <a:off x="4750612" y="3925229"/>
            <a:ext cx="750656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675120" y="3920416"/>
            <a:ext cx="766270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8D0A5FC-D2BB-4440-B00E-5675A9D0A97C}"/>
              </a:ext>
            </a:extLst>
          </p:cNvPr>
          <p:cNvCxnSpPr>
            <a:cxnSpLocks/>
          </p:cNvCxnSpPr>
          <p:nvPr/>
        </p:nvCxnSpPr>
        <p:spPr>
          <a:xfrm flipH="1">
            <a:off x="9721516" y="4020742"/>
            <a:ext cx="408683" cy="65713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196138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19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72692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873963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76468"/>
            <a:ext cx="737750" cy="33288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4287128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76468"/>
            <a:ext cx="737750" cy="33288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0" cy="88056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886869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2309809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644770" y="4709354"/>
            <a:ext cx="584967" cy="54125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1588476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644770" y="4709354"/>
            <a:ext cx="584967" cy="54125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471570" cy="748291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380556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4137117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8" y="4015409"/>
            <a:ext cx="453827" cy="69394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140850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scale doesn’t belong as its arrow is pointing at 400 g, whereas the other scales point at 50 g increments: 250 g, 850 g and 650 g (left to right).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2558621"/>
            <a:ext cx="2087665" cy="261547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8A150E2-972E-244E-9339-18E13E90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80" y="2558621"/>
            <a:ext cx="2087665" cy="261547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551840"/>
            <a:ext cx="2087665" cy="261547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070BAD1-2B32-7343-84CC-C965EEB2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67" y="2551840"/>
            <a:ext cx="2087665" cy="26154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059835" y="4025555"/>
            <a:ext cx="527248" cy="47953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C30A578-36A3-1A41-B1CF-9B965B44C6AC}"/>
              </a:ext>
            </a:extLst>
          </p:cNvPr>
          <p:cNvCxnSpPr>
            <a:cxnSpLocks/>
          </p:cNvCxnSpPr>
          <p:nvPr/>
        </p:nvCxnSpPr>
        <p:spPr>
          <a:xfrm flipV="1">
            <a:off x="4750612" y="3925229"/>
            <a:ext cx="750656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675120" y="3920416"/>
            <a:ext cx="766270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8D0A5FC-D2BB-4440-B00E-5675A9D0A97C}"/>
              </a:ext>
            </a:extLst>
          </p:cNvPr>
          <p:cNvCxnSpPr>
            <a:cxnSpLocks/>
          </p:cNvCxnSpPr>
          <p:nvPr/>
        </p:nvCxnSpPr>
        <p:spPr>
          <a:xfrm flipH="1">
            <a:off x="9721516" y="4020742"/>
            <a:ext cx="408683" cy="65713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56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8" y="4015409"/>
            <a:ext cx="453827" cy="69394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48670" y="4581939"/>
            <a:ext cx="854085" cy="12741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279207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715456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431127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4027382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44566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168789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904014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89469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378399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49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36675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49174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348723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44C35D5-38CF-984D-B424-894F031A47A7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200066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202616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0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813909" cy="14349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813909" cy="14349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>
            <a:off x="7157034" y="4709355"/>
            <a:ext cx="445723" cy="79187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93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2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412523" cy="7918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85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412523" cy="7918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 flipV="1">
            <a:off x="6745184" y="4709354"/>
            <a:ext cx="857574" cy="1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795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98350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 flipH="1">
            <a:off x="2060575" y="4709354"/>
            <a:ext cx="180008" cy="8813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01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 flipH="1">
            <a:off x="2049729" y="4709354"/>
            <a:ext cx="180008" cy="8813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 flipV="1">
            <a:off x="7014491" y="4050362"/>
            <a:ext cx="588267" cy="65899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68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does the boy weigh?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529E43-3042-414B-A75A-0DA9BEF3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93" y="4289665"/>
            <a:ext cx="4499813" cy="100467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3DE549A-C281-1842-91C0-D7FF9BF22016}"/>
              </a:ext>
            </a:extLst>
          </p:cNvPr>
          <p:cNvSpPr/>
          <p:nvPr/>
        </p:nvSpPr>
        <p:spPr>
          <a:xfrm>
            <a:off x="6655973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762AE160-8024-B946-9BB0-FC38C52EB0EC}"/>
              </a:ext>
            </a:extLst>
          </p:cNvPr>
          <p:cNvSpPr/>
          <p:nvPr/>
        </p:nvSpPr>
        <p:spPr>
          <a:xfrm>
            <a:off x="7391609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9BF026C-03B4-DC41-9EED-9C2F08434CEB}"/>
              </a:ext>
            </a:extLst>
          </p:cNvPr>
          <p:cNvSpPr/>
          <p:nvPr/>
        </p:nvSpPr>
        <p:spPr>
          <a:xfrm>
            <a:off x="6655973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FF787F8D-24B6-B942-8A05-6EFB28A393F2}"/>
              </a:ext>
            </a:extLst>
          </p:cNvPr>
          <p:cNvSpPr/>
          <p:nvPr/>
        </p:nvSpPr>
        <p:spPr>
          <a:xfrm>
            <a:off x="7391609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829DD8B-E9BB-C74F-B95A-E9C8139314B4}"/>
              </a:ext>
            </a:extLst>
          </p:cNvPr>
          <p:cNvSpPr/>
          <p:nvPr/>
        </p:nvSpPr>
        <p:spPr>
          <a:xfrm>
            <a:off x="6655973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FE507B0-D565-E74D-AF29-C20677A66235}"/>
              </a:ext>
            </a:extLst>
          </p:cNvPr>
          <p:cNvSpPr/>
          <p:nvPr/>
        </p:nvSpPr>
        <p:spPr>
          <a:xfrm>
            <a:off x="7391609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62C9ACE5-BDAE-F242-BD22-5255DC5C068D}"/>
              </a:ext>
            </a:extLst>
          </p:cNvPr>
          <p:cNvSpPr/>
          <p:nvPr/>
        </p:nvSpPr>
        <p:spPr>
          <a:xfrm>
            <a:off x="6655973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54BFC7E-B226-0546-8AE2-394B290E356C}"/>
              </a:ext>
            </a:extLst>
          </p:cNvPr>
          <p:cNvSpPr/>
          <p:nvPr/>
        </p:nvSpPr>
        <p:spPr>
          <a:xfrm>
            <a:off x="7391609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FA10575-3788-094A-8AC1-F701AAC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90" y="2997699"/>
            <a:ext cx="1531515" cy="1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96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does the boy weigh?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boy weighs 32 kg as 8 x 4 = 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529E43-3042-414B-A75A-0DA9BEF3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93" y="4289665"/>
            <a:ext cx="4499813" cy="100467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3DE549A-C281-1842-91C0-D7FF9BF22016}"/>
              </a:ext>
            </a:extLst>
          </p:cNvPr>
          <p:cNvSpPr/>
          <p:nvPr/>
        </p:nvSpPr>
        <p:spPr>
          <a:xfrm>
            <a:off x="6655973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762AE160-8024-B946-9BB0-FC38C52EB0EC}"/>
              </a:ext>
            </a:extLst>
          </p:cNvPr>
          <p:cNvSpPr/>
          <p:nvPr/>
        </p:nvSpPr>
        <p:spPr>
          <a:xfrm>
            <a:off x="7391609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9BF026C-03B4-DC41-9EED-9C2F08434CEB}"/>
              </a:ext>
            </a:extLst>
          </p:cNvPr>
          <p:cNvSpPr/>
          <p:nvPr/>
        </p:nvSpPr>
        <p:spPr>
          <a:xfrm>
            <a:off x="6655973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FF787F8D-24B6-B942-8A05-6EFB28A393F2}"/>
              </a:ext>
            </a:extLst>
          </p:cNvPr>
          <p:cNvSpPr/>
          <p:nvPr/>
        </p:nvSpPr>
        <p:spPr>
          <a:xfrm>
            <a:off x="7391609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829DD8B-E9BB-C74F-B95A-E9C8139314B4}"/>
              </a:ext>
            </a:extLst>
          </p:cNvPr>
          <p:cNvSpPr/>
          <p:nvPr/>
        </p:nvSpPr>
        <p:spPr>
          <a:xfrm>
            <a:off x="6655973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FE507B0-D565-E74D-AF29-C20677A66235}"/>
              </a:ext>
            </a:extLst>
          </p:cNvPr>
          <p:cNvSpPr/>
          <p:nvPr/>
        </p:nvSpPr>
        <p:spPr>
          <a:xfrm>
            <a:off x="7391609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62C9ACE5-BDAE-F242-BD22-5255DC5C068D}"/>
              </a:ext>
            </a:extLst>
          </p:cNvPr>
          <p:cNvSpPr/>
          <p:nvPr/>
        </p:nvSpPr>
        <p:spPr>
          <a:xfrm>
            <a:off x="6655973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54BFC7E-B226-0546-8AE2-394B290E356C}"/>
              </a:ext>
            </a:extLst>
          </p:cNvPr>
          <p:cNvSpPr/>
          <p:nvPr/>
        </p:nvSpPr>
        <p:spPr>
          <a:xfrm>
            <a:off x="7391609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1431F2A-4655-0D4C-8FD4-63060465B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90" y="2997699"/>
            <a:ext cx="1531515" cy="1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95169" y="2520174"/>
            <a:ext cx="3205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the rollercoaster’s sign says, “Riders must weigh no more than 50 kg”, I will be OK to ride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74C862-ABBA-6440-8182-AD4B043E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57" y="1430726"/>
            <a:ext cx="4890312" cy="4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08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The arrow is pointing past halfway, so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too heavy for the ride.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95169" y="2520174"/>
            <a:ext cx="3205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the rollercoaster’s sign says, “Riders must weigh no more than 50 kg”, I will be OK to ride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74C862-ABBA-6440-8182-AD4B043E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57" y="1430726"/>
            <a:ext cx="4890312" cy="4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3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measuring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2 - Term 4 - Block 2 - Mass and Capacity - Lesson 1 - To be able to measure mass (1)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42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71245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64416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1534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14540</TotalTime>
  <Words>2503</Words>
  <Application>Microsoft Office PowerPoint</Application>
  <PresentationFormat>Custom</PresentationFormat>
  <Paragraphs>807</Paragraphs>
  <Slides>66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Lato</vt:lpstr>
      <vt:lpstr>Calibri</vt:lpstr>
      <vt:lpstr>OpenDyslexicAlta</vt:lpstr>
      <vt:lpstr>Muli</vt:lpstr>
      <vt:lpstr>Lato Light</vt:lpstr>
      <vt:lpstr>Wingdings</vt:lpstr>
      <vt:lpstr>Office Theme</vt:lpstr>
      <vt:lpstr>PowerPoint Presentation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737</cp:revision>
  <cp:lastPrinted>2019-06-17T16:19:05Z</cp:lastPrinted>
  <dcterms:created xsi:type="dcterms:W3CDTF">2018-08-06T08:16:18Z</dcterms:created>
  <dcterms:modified xsi:type="dcterms:W3CDTF">2020-09-19T11:53:41Z</dcterms:modified>
</cp:coreProperties>
</file>