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7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notesSlides/notesSlide8.xml" ContentType="application/vnd.openxmlformats-officedocument.presentationml.notesSlide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4.xml" ContentType="application/vnd.ms-office.chartstyle+xml"/>
  <Override PartName="/ppt/charts/colors4.xml" ContentType="application/vnd.ms-office.chartcolorstyle+xml"/>
  <Override PartName="/ppt/charts/style5.xml" ContentType="application/vnd.ms-office.chartstyle+xml"/>
  <Override PartName="/ppt/charts/colors5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  <Override PartName="/ppt/charts/style7.xml" ContentType="application/vnd.ms-office.chartstyle+xml"/>
  <Override PartName="/ppt/charts/colors7.xml" ContentType="application/vnd.ms-office.chartcolorstyle+xml"/>
  <Override PartName="/ppt/charts/style8.xml" ContentType="application/vnd.ms-office.chartstyle+xml"/>
  <Override PartName="/ppt/charts/colors8.xml" ContentType="application/vnd.ms-office.chartcolorstyle+xml"/>
  <Override PartName="/ppt/charts/style9.xml" ContentType="application/vnd.ms-office.chartstyle+xml"/>
  <Override PartName="/ppt/charts/colors9.xml" ContentType="application/vnd.ms-office.chartcolorstyle+xml"/>
  <Override PartName="/ppt/charts/style10.xml" ContentType="application/vnd.ms-office.chartstyle+xml"/>
  <Override PartName="/ppt/charts/colors10.xml" ContentType="application/vnd.ms-office.chartcolorstyle+xml"/>
  <Override PartName="/ppt/charts/style11.xml" ContentType="application/vnd.ms-office.chartstyle+xml"/>
  <Override PartName="/ppt/charts/colors11.xml" ContentType="application/vnd.ms-office.chartcolorstyle+xml"/>
  <Override PartName="/ppt/charts/style12.xml" ContentType="application/vnd.ms-office.chartstyle+xml"/>
  <Override PartName="/ppt/charts/colors12.xml" ContentType="application/vnd.ms-office.chartcolorstyle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106"/>
  </p:notesMasterIdLst>
  <p:handoutMasterIdLst>
    <p:handoutMasterId r:id="rId107"/>
  </p:handoutMasterIdLst>
  <p:sldIdLst>
    <p:sldId id="320" r:id="rId2"/>
    <p:sldId id="321" r:id="rId3"/>
    <p:sldId id="376" r:id="rId4"/>
    <p:sldId id="379" r:id="rId5"/>
    <p:sldId id="461" r:id="rId6"/>
    <p:sldId id="462" r:id="rId7"/>
    <p:sldId id="377" r:id="rId8"/>
    <p:sldId id="378" r:id="rId9"/>
    <p:sldId id="380" r:id="rId10"/>
    <p:sldId id="381" r:id="rId11"/>
    <p:sldId id="385" r:id="rId12"/>
    <p:sldId id="413" r:id="rId13"/>
    <p:sldId id="416" r:id="rId14"/>
    <p:sldId id="417" r:id="rId15"/>
    <p:sldId id="418" r:id="rId16"/>
    <p:sldId id="419" r:id="rId17"/>
    <p:sldId id="414" r:id="rId18"/>
    <p:sldId id="415" r:id="rId19"/>
    <p:sldId id="444" r:id="rId20"/>
    <p:sldId id="445" r:id="rId21"/>
    <p:sldId id="446" r:id="rId22"/>
    <p:sldId id="447" r:id="rId23"/>
    <p:sldId id="412" r:id="rId24"/>
    <p:sldId id="386" r:id="rId25"/>
    <p:sldId id="391" r:id="rId26"/>
    <p:sldId id="392" r:id="rId27"/>
    <p:sldId id="401" r:id="rId28"/>
    <p:sldId id="402" r:id="rId29"/>
    <p:sldId id="399" r:id="rId30"/>
    <p:sldId id="400" r:id="rId31"/>
    <p:sldId id="428" r:id="rId32"/>
    <p:sldId id="429" r:id="rId33"/>
    <p:sldId id="430" r:id="rId34"/>
    <p:sldId id="431" r:id="rId35"/>
    <p:sldId id="432" r:id="rId36"/>
    <p:sldId id="433" r:id="rId37"/>
    <p:sldId id="434" r:id="rId38"/>
    <p:sldId id="435" r:id="rId39"/>
    <p:sldId id="393" r:id="rId40"/>
    <p:sldId id="398" r:id="rId41"/>
    <p:sldId id="405" r:id="rId42"/>
    <p:sldId id="406" r:id="rId43"/>
    <p:sldId id="403" r:id="rId44"/>
    <p:sldId id="404" r:id="rId45"/>
    <p:sldId id="387" r:id="rId46"/>
    <p:sldId id="388" r:id="rId47"/>
    <p:sldId id="448" r:id="rId48"/>
    <p:sldId id="449" r:id="rId49"/>
    <p:sldId id="450" r:id="rId50"/>
    <p:sldId id="451" r:id="rId51"/>
    <p:sldId id="422" r:id="rId52"/>
    <p:sldId id="423" r:id="rId53"/>
    <p:sldId id="420" r:id="rId54"/>
    <p:sldId id="421" r:id="rId55"/>
    <p:sldId id="424" r:id="rId56"/>
    <p:sldId id="425" r:id="rId57"/>
    <p:sldId id="426" r:id="rId58"/>
    <p:sldId id="427" r:id="rId59"/>
    <p:sldId id="436" r:id="rId60"/>
    <p:sldId id="437" r:id="rId61"/>
    <p:sldId id="438" r:id="rId62"/>
    <p:sldId id="439" r:id="rId63"/>
    <p:sldId id="407" r:id="rId64"/>
    <p:sldId id="408" r:id="rId65"/>
    <p:sldId id="409" r:id="rId66"/>
    <p:sldId id="410" r:id="rId67"/>
    <p:sldId id="389" r:id="rId68"/>
    <p:sldId id="390" r:id="rId69"/>
    <p:sldId id="394" r:id="rId70"/>
    <p:sldId id="395" r:id="rId71"/>
    <p:sldId id="440" r:id="rId72"/>
    <p:sldId id="441" r:id="rId73"/>
    <p:sldId id="442" r:id="rId74"/>
    <p:sldId id="443" r:id="rId75"/>
    <p:sldId id="454" r:id="rId76"/>
    <p:sldId id="455" r:id="rId77"/>
    <p:sldId id="452" r:id="rId78"/>
    <p:sldId id="453" r:id="rId79"/>
    <p:sldId id="382" r:id="rId80"/>
    <p:sldId id="383" r:id="rId81"/>
    <p:sldId id="456" r:id="rId82"/>
    <p:sldId id="457" r:id="rId83"/>
    <p:sldId id="458" r:id="rId84"/>
    <p:sldId id="459" r:id="rId85"/>
    <p:sldId id="463" r:id="rId86"/>
    <p:sldId id="464" r:id="rId87"/>
    <p:sldId id="465" r:id="rId88"/>
    <p:sldId id="466" r:id="rId89"/>
    <p:sldId id="468" r:id="rId90"/>
    <p:sldId id="467" r:id="rId91"/>
    <p:sldId id="469" r:id="rId92"/>
    <p:sldId id="470" r:id="rId93"/>
    <p:sldId id="471" r:id="rId94"/>
    <p:sldId id="472" r:id="rId95"/>
    <p:sldId id="473" r:id="rId96"/>
    <p:sldId id="474" r:id="rId97"/>
    <p:sldId id="475" r:id="rId98"/>
    <p:sldId id="476" r:id="rId99"/>
    <p:sldId id="477" r:id="rId100"/>
    <p:sldId id="478" r:id="rId101"/>
    <p:sldId id="479" r:id="rId102"/>
    <p:sldId id="370" r:id="rId103"/>
    <p:sldId id="460" r:id="rId104"/>
    <p:sldId id="480" r:id="rId105"/>
  </p:sldIdLst>
  <p:sldSz cx="12192000" cy="6858000"/>
  <p:notesSz cx="6858000" cy="9144000"/>
  <p:embeddedFontLst>
    <p:embeddedFont>
      <p:font typeface="Lato" panose="020F0502020204030203" pitchFamily="34" charset="0"/>
      <p:regular r:id="rId108"/>
      <p:bold r:id="rId109"/>
    </p:embeddedFont>
    <p:embeddedFont>
      <p:font typeface="Calibri" panose="020F0502020204030204" pitchFamily="34" charset="0"/>
      <p:regular r:id="rId110"/>
      <p:bold r:id="rId111"/>
      <p:italic r:id="rId112"/>
      <p:boldItalic r:id="rId113"/>
    </p:embeddedFont>
    <p:embeddedFont>
      <p:font typeface="OpenDyslexicAlta" panose="020B0604020202020204" charset="0"/>
      <p:regular r:id="rId114"/>
      <p:bold r:id="rId115"/>
      <p:italic r:id="rId116"/>
      <p:boldItalic r:id="rId117"/>
    </p:embeddedFont>
    <p:embeddedFont>
      <p:font typeface="Muli" panose="020B0604020202020204" charset="0"/>
      <p:regular r:id="rId118"/>
      <p:bold r:id="rId119"/>
      <p:italic r:id="rId120"/>
      <p:boldItalic r:id="rId121"/>
    </p:embeddedFont>
    <p:embeddedFont>
      <p:font typeface="Lato Light" panose="020F0302020204030203" pitchFamily="34" charset="0"/>
      <p:regular r:id="rId1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57D5"/>
    <a:srgbClr val="FF3860"/>
    <a:srgbClr val="FFDD57"/>
    <a:srgbClr val="23D160"/>
    <a:srgbClr val="3273DC"/>
    <a:srgbClr val="209CEE"/>
    <a:srgbClr val="F337C7"/>
    <a:srgbClr val="EB9E30"/>
    <a:srgbClr val="000000"/>
    <a:srgbClr val="1212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37" autoAdjust="0"/>
    <p:restoredTop sz="87926" autoAdjust="0"/>
  </p:normalViewPr>
  <p:slideViewPr>
    <p:cSldViewPr snapToGrid="0" snapToObjects="1">
      <p:cViewPr varScale="1">
        <p:scale>
          <a:sx n="60" d="100"/>
          <a:sy n="60" d="100"/>
        </p:scale>
        <p:origin x="-498" y="-96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10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font" Target="fonts/font5.fntdata"/><Relationship Id="rId16" Type="http://schemas.openxmlformats.org/officeDocument/2006/relationships/slide" Target="slides/slide15.xml"/><Relationship Id="rId107" Type="http://schemas.openxmlformats.org/officeDocument/2006/relationships/handoutMaster" Target="handoutMasters/handoutMaster1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font" Target="fonts/font6.fntdata"/><Relationship Id="rId118" Type="http://schemas.openxmlformats.org/officeDocument/2006/relationships/font" Target="fonts/font11.fntdata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font" Target="fonts/font1.fntdata"/><Relationship Id="rId124" Type="http://schemas.openxmlformats.org/officeDocument/2006/relationships/viewProps" Target="viewProps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font" Target="fonts/font7.fntdata"/><Relationship Id="rId119" Type="http://schemas.openxmlformats.org/officeDocument/2006/relationships/font" Target="fonts/font12.fntdata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font" Target="fonts/font2.fntdata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13.fntdata"/><Relationship Id="rId125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font" Target="fonts/font3.fntdata"/><Relationship Id="rId115" Type="http://schemas.openxmlformats.org/officeDocument/2006/relationships/font" Target="fonts/font8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14.fntdata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font" Target="fonts/font9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font" Target="fonts/font4.fntdata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3" Type="http://schemas.microsoft.com/office/2011/relationships/chartStyle" Target="style10.xml"/><Relationship Id="rId2" Type="http://schemas.microsoft.com/office/2011/relationships/chartColorStyle" Target="colors10.xml"/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3" Type="http://schemas.microsoft.com/office/2011/relationships/chartStyle" Target="style11.xml"/><Relationship Id="rId2" Type="http://schemas.microsoft.com/office/2011/relationships/chartColorStyle" Target="colors11.xml"/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3" Type="http://schemas.microsoft.com/office/2011/relationships/chartStyle" Target="style12.xml"/><Relationship Id="rId2" Type="http://schemas.microsoft.com/office/2011/relationships/chartColorStyle" Target="colors12.xml"/><Relationship Id="rId1" Type="http://schemas.openxmlformats.org/officeDocument/2006/relationships/package" Target="../embeddings/Microsoft_Excel_Worksheet1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3" Type="http://schemas.microsoft.com/office/2011/relationships/chartStyle" Target="style5.xml"/><Relationship Id="rId2" Type="http://schemas.microsoft.com/office/2011/relationships/chartColorStyle" Target="colors5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3" Type="http://schemas.microsoft.com/office/2011/relationships/chartStyle" Target="style7.xml"/><Relationship Id="rId2" Type="http://schemas.microsoft.com/office/2011/relationships/chartColorStyle" Target="colors7.xml"/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3" Type="http://schemas.microsoft.com/office/2011/relationships/chartStyle" Target="style8.xml"/><Relationship Id="rId2" Type="http://schemas.microsoft.com/office/2011/relationships/chartColorStyle" Target="colors8.xml"/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3" Type="http://schemas.microsoft.com/office/2011/relationships/chartStyle" Target="style9.xml"/><Relationship Id="rId2" Type="http://schemas.microsoft.com/office/2011/relationships/chartColorStyle" Target="colors9.xml"/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FFDD57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F505-1B42-848C-F523CAF674ED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F505-1B42-848C-F523CAF674ED}"/>
              </c:ext>
            </c:extLst>
          </c:dPt>
          <c:dPt>
            <c:idx val="2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F505-1B42-848C-F523CAF674ED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F505-1B42-848C-F523CAF674ED}"/>
              </c:ext>
            </c:extLst>
          </c:dPt>
          <c:dPt>
            <c:idx val="4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F505-1B42-848C-F523CAF674ED}"/>
              </c:ext>
            </c:extLst>
          </c:dPt>
          <c:dPt>
            <c:idx val="5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F505-1B42-848C-F523CAF674ED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F505-1B42-848C-F523CAF674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E0C-5F4E-95B9-EA8D5A13881B}"/>
              </c:ext>
            </c:extLst>
          </c:dPt>
          <c:dPt>
            <c:idx val="1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E0C-5F4E-95B9-EA8D5A13881B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E0C-5F4E-95B9-EA8D5A13881B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E0C-5F4E-95B9-EA8D5A13881B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E0C-5F4E-95B9-EA8D5A13881B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E0C-5F4E-95B9-EA8D5A13881B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E0C-5F4E-95B9-EA8D5A1388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25400"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FFDD57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70CE-A240-929E-102B16E0213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70CE-A240-929E-102B16E02131}"/>
              </c:ext>
            </c:extLst>
          </c:dPt>
          <c:dPt>
            <c:idx val="2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70CE-A240-929E-102B16E02131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70CE-A240-929E-102B16E02131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70CE-A240-929E-102B16E02131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25400">
                <a:solidFill>
                  <a:schemeClr val="tx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70CE-A240-929E-102B16E02131}"/>
              </c:ext>
            </c:extLst>
          </c:dPt>
          <c:cat>
            <c:strRef>
              <c:f>Sheet1!$A$2:$A$7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70CE-A240-929E-102B16E0213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="" xmlns:a16="http://schemas.microsoft.com/office/drawing/2014/main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27210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134895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21330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27941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1922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8152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374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958286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954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052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3350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2288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44401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510709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0382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2818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20558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083312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299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380345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79926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756227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5420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02369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575061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72388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221386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6795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000114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4530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678277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74080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01338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40072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006964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5082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731380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9158135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59076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063875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599456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216016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4905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082482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086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85114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225031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96103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04004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57468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667032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84686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71228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94827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8144514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82613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64978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542977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8349257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497999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512390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24573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8890094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1255030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36203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4122741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50529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5144670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809931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403317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46181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412698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642878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8729129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37063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812902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63253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3573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98501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0627169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5737152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983134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53282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14450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944321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28651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650090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94965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22547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94853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923521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474170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7325791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586634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8247734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6188071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0355875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2331692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7758344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7175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="" xmlns:a16="http://schemas.microsoft.com/office/drawing/2014/main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="" xmlns:a16="http://schemas.microsoft.com/office/drawing/2014/main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="" xmlns:a16="http://schemas.microsoft.com/office/drawing/2014/main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00" y="928800"/>
            <a:ext cx="5280660" cy="8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="" xmlns:a16="http://schemas.microsoft.com/office/drawing/2014/main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="" xmlns:a16="http://schemas.microsoft.com/office/drawing/2014/main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="" xmlns:a16="http://schemas.microsoft.com/office/drawing/2014/main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="" xmlns:a16="http://schemas.microsoft.com/office/drawing/2014/main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="" xmlns:a16="http://schemas.microsoft.com/office/drawing/2014/main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0000" y="360000"/>
            <a:ext cx="2159635" cy="1007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="" xmlns:a16="http://schemas.microsoft.com/office/drawing/2014/main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19/09/2020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4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4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tiff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4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4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4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4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tiff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4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4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4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4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="" xmlns:a16="http://schemas.microsoft.com/office/drawing/2014/main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Year </a:t>
            </a:r>
            <a:r>
              <a:rPr lang="en-GB" dirty="0" smtClean="0"/>
              <a:t>2</a:t>
            </a:r>
          </a:p>
          <a:p>
            <a:r>
              <a:rPr lang="en-GB" dirty="0" smtClean="0"/>
              <a:t>Term </a:t>
            </a:r>
            <a:r>
              <a:rPr lang="en-GB" dirty="0"/>
              <a:t>4 - Block 1 - Properties of Shape - Lesson </a:t>
            </a:r>
            <a:r>
              <a:rPr lang="en-GB" dirty="0" smtClean="0"/>
              <a:t>1</a:t>
            </a:r>
          </a:p>
          <a:p>
            <a:r>
              <a:rPr lang="en-GB" dirty="0" smtClean="0"/>
              <a:t>To </a:t>
            </a:r>
            <a:r>
              <a:rPr lang="en-GB" dirty="0"/>
              <a:t>be able to identify turns and angles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1 </a:t>
            </a:r>
            <a:r>
              <a:rPr lang="en-GB" dirty="0"/>
              <a:t>– Properties of Shape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="" xmlns:a16="http://schemas.microsoft.com/office/drawing/2014/main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="" xmlns:a16="http://schemas.microsoft.com/office/drawing/2014/main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diagrams, labels and measurements.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5D61E9F3-29BA-094D-AA45-515292A90949}"/>
              </a:ext>
            </a:extLst>
          </p:cNvPr>
          <p:cNvGraphicFramePr/>
          <p:nvPr/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="" xmlns:a16="http://schemas.microsoft.com/office/drawing/2014/main" id="{D99760DB-419E-F34F-95B0-4A38A4FC4E3F}"/>
              </a:ext>
            </a:extLst>
          </p:cNvPr>
          <p:cNvGraphicFramePr/>
          <p:nvPr/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="" xmlns:a16="http://schemas.microsoft.com/office/drawing/2014/main" id="{1FB1DEC5-0721-7143-BD94-6082CF505535}"/>
              </a:ext>
            </a:extLst>
          </p:cNvPr>
          <p:cNvGraphicFramePr/>
          <p:nvPr/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75383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75383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75382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B5665CA-00F5-8742-82D5-1F5FC8FD58F2}"/>
              </a:ext>
            </a:extLst>
          </p:cNvPr>
          <p:cNvCxnSpPr>
            <a:cxnSpLocks/>
            <a:stCxn id="26" idx="3"/>
            <a:endCxn id="33" idx="1"/>
          </p:cNvCxnSpPr>
          <p:nvPr/>
        </p:nvCxnSpPr>
        <p:spPr>
          <a:xfrm>
            <a:off x="2404022" y="3283228"/>
            <a:ext cx="5971360" cy="2758798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601B103-20DA-F749-A9F2-68C729B7DB5A}"/>
              </a:ext>
            </a:extLst>
          </p:cNvPr>
          <p:cNvCxnSpPr>
            <a:cxnSpLocks/>
            <a:stCxn id="27" idx="3"/>
            <a:endCxn id="31" idx="1"/>
          </p:cNvCxnSpPr>
          <p:nvPr/>
        </p:nvCxnSpPr>
        <p:spPr>
          <a:xfrm flipV="1">
            <a:off x="2404022" y="3283228"/>
            <a:ext cx="5971361" cy="13255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6B78694-E0C0-3E48-84C4-61BF8B69CF90}"/>
              </a:ext>
            </a:extLst>
          </p:cNvPr>
          <p:cNvCxnSpPr>
            <a:cxnSpLocks/>
            <a:stCxn id="28" idx="3"/>
            <a:endCxn id="32" idx="1"/>
          </p:cNvCxnSpPr>
          <p:nvPr/>
        </p:nvCxnSpPr>
        <p:spPr>
          <a:xfrm flipV="1">
            <a:off x="2404022" y="4608791"/>
            <a:ext cx="5971361" cy="13255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8735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clock completing activity for your table partner!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  <a:r>
              <a:rPr lang="en-GB" sz="2200" dirty="0">
                <a:solidFill>
                  <a:srgbClr val="FF3860"/>
                </a:solidFill>
              </a:rPr>
              <a:t>(Example provided)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611FB16-F25A-0A4B-B2C0-8E6BAE497B38}"/>
              </a:ext>
            </a:extLst>
          </p:cNvPr>
          <p:cNvCxnSpPr>
            <a:cxnSpLocks/>
          </p:cNvCxnSpPr>
          <p:nvPr/>
        </p:nvCxnSpPr>
        <p:spPr>
          <a:xfrm flipH="1" flipV="1">
            <a:off x="1804737" y="3681663"/>
            <a:ext cx="841757" cy="494690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="" xmlns:a16="http://schemas.microsoft.com/office/drawing/2014/main" id="{D6551BE2-A381-2E48-ADF3-65242829BDC2}"/>
              </a:ext>
            </a:extLst>
          </p:cNvPr>
          <p:cNvCxnSpPr>
            <a:cxnSpLocks/>
          </p:cNvCxnSpPr>
          <p:nvPr/>
        </p:nvCxnSpPr>
        <p:spPr>
          <a:xfrm flipH="1">
            <a:off x="2442411" y="4176352"/>
            <a:ext cx="204082" cy="66034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2928275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clock completing activity for your table partner!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 </a:t>
            </a:r>
            <a:r>
              <a:rPr lang="en-GB" sz="2200" dirty="0">
                <a:solidFill>
                  <a:srgbClr val="FF3860"/>
                </a:solidFill>
              </a:rPr>
              <a:t>(Example provided)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7611FB16-F25A-0A4B-B2C0-8E6BAE497B38}"/>
              </a:ext>
            </a:extLst>
          </p:cNvPr>
          <p:cNvCxnSpPr>
            <a:cxnSpLocks/>
          </p:cNvCxnSpPr>
          <p:nvPr/>
        </p:nvCxnSpPr>
        <p:spPr>
          <a:xfrm flipH="1" flipV="1">
            <a:off x="1804737" y="3681663"/>
            <a:ext cx="841757" cy="494690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D42F583E-A2C2-154B-A333-47D547DD62FA}"/>
              </a:ext>
            </a:extLst>
          </p:cNvPr>
          <p:cNvCxnSpPr>
            <a:cxnSpLocks/>
          </p:cNvCxnSpPr>
          <p:nvPr/>
        </p:nvCxnSpPr>
        <p:spPr>
          <a:xfrm flipH="1">
            <a:off x="2442411" y="4176352"/>
            <a:ext cx="204082" cy="66034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6A1B6575-7CD7-374D-BFFC-11B8C579ED99}"/>
              </a:ext>
            </a:extLst>
          </p:cNvPr>
          <p:cNvCxnSpPr>
            <a:cxnSpLocks/>
          </p:cNvCxnSpPr>
          <p:nvPr/>
        </p:nvCxnSpPr>
        <p:spPr>
          <a:xfrm>
            <a:off x="9611334" y="4176354"/>
            <a:ext cx="892234" cy="515962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C5E8856A-B8AD-F84C-A8BA-625521C797D8}"/>
              </a:ext>
            </a:extLst>
          </p:cNvPr>
          <p:cNvCxnSpPr>
            <a:cxnSpLocks/>
          </p:cNvCxnSpPr>
          <p:nvPr/>
        </p:nvCxnSpPr>
        <p:spPr>
          <a:xfrm flipH="1">
            <a:off x="9144000" y="4176351"/>
            <a:ext cx="475015" cy="515965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19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Is </a:t>
            </a:r>
            <a:r>
              <a:rPr lang="en-GB" sz="2200" dirty="0" err="1">
                <a:solidFill>
                  <a:srgbClr val="3273DC"/>
                </a:solidFill>
              </a:rPr>
              <a:t>Astrobee’s</a:t>
            </a:r>
            <a:r>
              <a:rPr lang="en-GB" sz="2200" dirty="0">
                <a:solidFill>
                  <a:srgbClr val="3273DC"/>
                </a:solidFill>
              </a:rPr>
              <a:t> statement true or false?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560627" y="2220951"/>
            <a:ext cx="32051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dirty="0">
                <a:solidFill>
                  <a:srgbClr val="3273DC"/>
                </a:solidFill>
                <a:latin typeface="OpenDyslexicAlta" pitchFamily="2" charset="77"/>
              </a:rPr>
              <a:t>If Bumble and I are facing West, then I make a half turn clockwise and Bumble makes a half–turn anti-clockwise we will face different directions. 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 err="1">
                <a:solidFill>
                  <a:srgbClr val="FF3860"/>
                </a:solidFill>
              </a:rPr>
              <a:t>Astrobee’s</a:t>
            </a:r>
            <a:r>
              <a:rPr lang="en-GB" sz="2200" dirty="0">
                <a:solidFill>
                  <a:srgbClr val="FF3860"/>
                </a:solidFill>
              </a:rPr>
              <a:t> statement is false. If they both start off facing West and make half turns (either clockwise or anti-clockwise) they will finish facing East.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F2EF1B55-7CDC-1F47-B4E4-D113F7193461}"/>
              </a:ext>
            </a:extLst>
          </p:cNvPr>
          <p:cNvSpPr/>
          <p:nvPr/>
        </p:nvSpPr>
        <p:spPr>
          <a:xfrm>
            <a:off x="2560627" y="2220951"/>
            <a:ext cx="320517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dirty="0">
                <a:solidFill>
                  <a:srgbClr val="3273DC"/>
                </a:solidFill>
                <a:latin typeface="OpenDyslexicAlta" pitchFamily="2" charset="77"/>
              </a:rPr>
              <a:t>If Bumble and I are facing West, then I make a half turn clockwise and Bumble makes a half–turn anti-clockwise we will face different directions. </a:t>
            </a:r>
          </a:p>
        </p:txBody>
      </p:sp>
    </p:spTree>
    <p:extLst>
      <p:ext uri="{BB962C8B-B14F-4D97-AF65-F5344CB8AC3E}">
        <p14:creationId xmlns:p14="http://schemas.microsoft.com/office/powerpoint/2010/main" val="31877694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see angles as a measure of turn, with practice of making ½, ¼, ¾ and full turns from different starting points, both clockwise and anti-clockwise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seeing angles as a measure of turn, with practice of making ½, ¼, ¾ and full turns from different starting points, both clockwise and anti-clockwise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/>
              <a:t>Year 2 - Term 4 - Block 1 - Properties of Shape - Lesson 1 - To be able to identify turns and angles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3393945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6822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="" xmlns:a16="http://schemas.microsoft.com/office/drawing/2014/main" id="{B52751C7-3285-5740-A54B-7D4615F317A1}"/>
              </a:ext>
            </a:extLst>
          </p:cNvPr>
          <p:cNvSpPr/>
          <p:nvPr/>
        </p:nvSpPr>
        <p:spPr>
          <a:xfrm rot="54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1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4374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="" xmlns:a16="http://schemas.microsoft.com/office/drawing/2014/main" id="{B52751C7-3285-5740-A54B-7D4615F317A1}"/>
              </a:ext>
            </a:extLst>
          </p:cNvPr>
          <p:cNvSpPr/>
          <p:nvPr/>
        </p:nvSpPr>
        <p:spPr>
          <a:xfrm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D3E1CC01-EF59-684D-B765-8376BEA43837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3144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7391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="" xmlns:a16="http://schemas.microsoft.com/office/drawing/2014/main" id="{B52751C7-3285-5740-A54B-7D4615F317A1}"/>
              </a:ext>
            </a:extLst>
          </p:cNvPr>
          <p:cNvSpPr/>
          <p:nvPr/>
        </p:nvSpPr>
        <p:spPr>
          <a:xfrm rot="108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206BF37-9682-5746-B004-FD3EBE179FBF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2814696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2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="" xmlns:a16="http://schemas.microsoft.com/office/drawing/2014/main" id="{B52751C7-3285-5740-A54B-7D4615F317A1}"/>
              </a:ext>
            </a:extLst>
          </p:cNvPr>
          <p:cNvSpPr/>
          <p:nvPr/>
        </p:nvSpPr>
        <p:spPr>
          <a:xfrm rot="162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945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88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30948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see angles as a measure of turn, with practice of making ½, ¼, ¾ and full turns from different starting points, both clockwise and anti-clockwise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seeing angles as a measure of turn, with practice of making ½, ¼, ¾ and full turns from different starting points, both clockwise and anti-clockwise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endParaRPr lang="en-GB" sz="22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38198" y="6298060"/>
            <a:ext cx="11473071" cy="365125"/>
          </a:xfrm>
        </p:spPr>
        <p:txBody>
          <a:bodyPr/>
          <a:lstStyle/>
          <a:p>
            <a:r>
              <a:rPr lang="en-GB" sz="1400" dirty="0"/>
              <a:t>Year 2 - Term 4 - Block 1 - Properties of Shape - Lesson 1 - To be able to identify turns and angles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="" xmlns:a16="http://schemas.microsoft.com/office/drawing/2014/main" id="{B52751C7-3285-5740-A54B-7D4615F317A1}"/>
              </a:ext>
            </a:extLst>
          </p:cNvPr>
          <p:cNvSpPr/>
          <p:nvPr/>
        </p:nvSpPr>
        <p:spPr>
          <a:xfrm rot="10800000"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206BF37-9682-5746-B004-FD3EBE179FBF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4261392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835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entagon 5">
            <a:extLst>
              <a:ext uri="{FF2B5EF4-FFF2-40B4-BE49-F238E27FC236}">
                <a16:creationId xmlns="" xmlns:a16="http://schemas.microsoft.com/office/drawing/2014/main" id="{64CAD9F2-6E1F-004E-970A-7C9DCA896742}"/>
              </a:ext>
            </a:extLst>
          </p:cNvPr>
          <p:cNvSpPr/>
          <p:nvPr/>
        </p:nvSpPr>
        <p:spPr>
          <a:xfrm rot="16200000">
            <a:off x="2523090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Pentagon 6">
            <a:extLst>
              <a:ext uri="{FF2B5EF4-FFF2-40B4-BE49-F238E27FC236}">
                <a16:creationId xmlns="" xmlns:a16="http://schemas.microsoft.com/office/drawing/2014/main" id="{B52751C7-3285-5740-A54B-7D4615F317A1}"/>
              </a:ext>
            </a:extLst>
          </p:cNvPr>
          <p:cNvSpPr/>
          <p:nvPr/>
        </p:nvSpPr>
        <p:spPr>
          <a:xfrm>
            <a:off x="7446833" y="3386768"/>
            <a:ext cx="2149051" cy="1064483"/>
          </a:xfrm>
          <a:prstGeom prst="homePlate">
            <a:avLst/>
          </a:prstGeom>
          <a:solidFill>
            <a:srgbClr val="23D16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D3E1CC01-EF59-684D-B765-8376BEA43837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10676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29115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1743" y="3790184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6693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425408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11744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18907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44664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206942" y="342900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5BE6C325-56A0-7146-A862-1E9BFFD0AB32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402648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44403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 minute hand on a clock starts at 12 and stops at 6, what turn has it made?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 in words and by demonstrating on the clock face above.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DD6A0B90-AFC7-B843-877A-AA8E88AF6A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6357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05160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52B74464-D18A-EE4A-8CBD-C6B763AFC41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32635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A4D01AE-CAED-4C4E-A6AC-71AEFF21E14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8247" y="337901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EFACCAD0-C2F0-E246-AD6B-88D5937550E8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67778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0627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="" xmlns:a16="http://schemas.microsoft.com/office/drawing/2014/main" id="{CC2EA016-9FB2-E24F-9C3E-8AF6C0296A5D}"/>
              </a:ext>
            </a:extLst>
          </p:cNvPr>
          <p:cNvSpPr/>
          <p:nvPr/>
        </p:nvSpPr>
        <p:spPr>
          <a:xfrm rot="10800000"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05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905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="" xmlns:a16="http://schemas.microsoft.com/office/drawing/2014/main" id="{CC2EA016-9FB2-E24F-9C3E-8AF6C0296A5D}"/>
              </a:ext>
            </a:extLst>
          </p:cNvPr>
          <p:cNvSpPr/>
          <p:nvPr/>
        </p:nvSpPr>
        <p:spPr>
          <a:xfrm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74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67364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="" xmlns:a16="http://schemas.microsoft.com/office/drawing/2014/main" id="{CC2EA016-9FB2-E24F-9C3E-8AF6C0296A5D}"/>
              </a:ext>
            </a:extLst>
          </p:cNvPr>
          <p:cNvSpPr/>
          <p:nvPr/>
        </p:nvSpPr>
        <p:spPr>
          <a:xfrm rot="5400000"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51889314-2DBC-DA4D-A320-15EC275BC14F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67232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18794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rapezium 8">
            <a:extLst>
              <a:ext uri="{FF2B5EF4-FFF2-40B4-BE49-F238E27FC236}">
                <a16:creationId xmlns="" xmlns:a16="http://schemas.microsoft.com/office/drawing/2014/main" id="{70EB4BD3-038D-9D4E-8CA2-8EA84AF42267}"/>
              </a:ext>
            </a:extLst>
          </p:cNvPr>
          <p:cNvSpPr/>
          <p:nvPr/>
        </p:nvSpPr>
        <p:spPr>
          <a:xfrm>
            <a:off x="2800259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rapezium 10">
            <a:extLst>
              <a:ext uri="{FF2B5EF4-FFF2-40B4-BE49-F238E27FC236}">
                <a16:creationId xmlns="" xmlns:a16="http://schemas.microsoft.com/office/drawing/2014/main" id="{CC2EA016-9FB2-E24F-9C3E-8AF6C0296A5D}"/>
              </a:ext>
            </a:extLst>
          </p:cNvPr>
          <p:cNvSpPr/>
          <p:nvPr/>
        </p:nvSpPr>
        <p:spPr>
          <a:xfrm rot="16200000">
            <a:off x="7797030" y="2872571"/>
            <a:ext cx="1594711" cy="2120966"/>
          </a:xfrm>
          <a:prstGeom prst="trapezoid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FDD4F19D-88B9-AB4A-B216-EE10D5CC1BE5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2068048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99051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1016492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Starter: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If the minute hand on a clock starts at 12 and stops at 6, what turn has it made?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The minute hand would have made a half turn, as the hand will have passed around half of the clock. The 6 increment represents 30 minutes or half an hour.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9" name="Picture 8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DD6A0B90-AFC7-B843-877A-AA8E88AF6A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0706" y="2426357"/>
            <a:ext cx="2957564" cy="288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10A2F70C-34DD-D94E-933A-737CB6877405}"/>
              </a:ext>
            </a:extLst>
          </p:cNvPr>
          <p:cNvCxnSpPr>
            <a:cxnSpLocks/>
          </p:cNvCxnSpPr>
          <p:nvPr/>
        </p:nvCxnSpPr>
        <p:spPr>
          <a:xfrm>
            <a:off x="6059488" y="2660754"/>
            <a:ext cx="0" cy="1206708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="" xmlns:a16="http://schemas.microsoft.com/office/drawing/2014/main" id="{279F68F4-42F5-BF4B-90BF-D592B2BDBCF6}"/>
              </a:ext>
            </a:extLst>
          </p:cNvPr>
          <p:cNvCxnSpPr>
            <a:cxnSpLocks/>
          </p:cNvCxnSpPr>
          <p:nvPr/>
        </p:nvCxnSpPr>
        <p:spPr>
          <a:xfrm>
            <a:off x="6057953" y="3867462"/>
            <a:ext cx="0" cy="1206708"/>
          </a:xfrm>
          <a:prstGeom prst="line">
            <a:avLst/>
          </a:prstGeom>
          <a:ln w="28575">
            <a:solidFill>
              <a:srgbClr val="FF3860"/>
            </a:solidFill>
            <a:prstDash val="sysDot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Pie 7">
            <a:extLst>
              <a:ext uri="{FF2B5EF4-FFF2-40B4-BE49-F238E27FC236}">
                <a16:creationId xmlns="" xmlns:a16="http://schemas.microsoft.com/office/drawing/2014/main" id="{100D4D21-9D2A-1947-9A5B-58591E45E13A}"/>
              </a:ext>
            </a:extLst>
          </p:cNvPr>
          <p:cNvSpPr/>
          <p:nvPr/>
        </p:nvSpPr>
        <p:spPr>
          <a:xfrm>
            <a:off x="4834054" y="2639086"/>
            <a:ext cx="2463037" cy="2453191"/>
          </a:xfrm>
          <a:prstGeom prst="pie">
            <a:avLst>
              <a:gd name="adj1" fmla="val 16110140"/>
              <a:gd name="adj2" fmla="val 5388763"/>
            </a:avLst>
          </a:prstGeom>
          <a:solidFill>
            <a:srgbClr val="FF3860">
              <a:alpha val="50000"/>
            </a:srgb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49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11744" y="3115376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398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774734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44770" y="342900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4894B5A7-5F74-D04B-AAEC-4FE87391FA8B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150821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471645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088" y="3326357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5899E2B7-D750-B940-9CB6-11CC19C50B51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3653944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012735-917D-6748-A53C-7A131E0CCE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675755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94012735-917D-6748-A53C-7A131E0CCEC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4238CA4-E4B6-D84A-9619-52DBBA03201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1745" y="3917135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389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250167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48088" y="3326357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5899E2B7-D750-B940-9CB6-11CC19C50B51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2804135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723395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lines below that do not make angles.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4160390-74F5-BE40-8F70-D150305E95DF}"/>
              </a:ext>
            </a:extLst>
          </p:cNvPr>
          <p:cNvCxnSpPr>
            <a:cxnSpLocks/>
          </p:cNvCxnSpPr>
          <p:nvPr/>
        </p:nvCxnSpPr>
        <p:spPr>
          <a:xfrm flipV="1">
            <a:off x="2261311" y="4781272"/>
            <a:ext cx="1240878" cy="1260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23365A8-A749-9F47-B7CF-B5D7446EE6FC}"/>
              </a:ext>
            </a:extLst>
          </p:cNvPr>
          <p:cNvCxnSpPr>
            <a:cxnSpLocks/>
          </p:cNvCxnSpPr>
          <p:nvPr/>
        </p:nvCxnSpPr>
        <p:spPr>
          <a:xfrm flipV="1">
            <a:off x="2261311" y="5289272"/>
            <a:ext cx="1672678" cy="7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E32661A-9D90-184F-B657-F5BF87857129}"/>
              </a:ext>
            </a:extLst>
          </p:cNvPr>
          <p:cNvCxnSpPr>
            <a:cxnSpLocks/>
          </p:cNvCxnSpPr>
          <p:nvPr/>
        </p:nvCxnSpPr>
        <p:spPr>
          <a:xfrm flipV="1">
            <a:off x="8547428" y="2798623"/>
            <a:ext cx="1672678" cy="7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C70B9DF-85DA-9448-A99C-59489ACB070E}"/>
              </a:ext>
            </a:extLst>
          </p:cNvPr>
          <p:cNvCxnSpPr>
            <a:cxnSpLocks/>
          </p:cNvCxnSpPr>
          <p:nvPr/>
        </p:nvCxnSpPr>
        <p:spPr>
          <a:xfrm flipV="1">
            <a:off x="8817380" y="3052623"/>
            <a:ext cx="1672678" cy="7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DF71A67-E07A-434F-981D-9597BBF1CB63}"/>
              </a:ext>
            </a:extLst>
          </p:cNvPr>
          <p:cNvCxnSpPr>
            <a:cxnSpLocks/>
          </p:cNvCxnSpPr>
          <p:nvPr/>
        </p:nvCxnSpPr>
        <p:spPr>
          <a:xfrm>
            <a:off x="4616614" y="4339710"/>
            <a:ext cx="2533650" cy="3698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F5E76DF-883C-B14D-AC8E-566C5CB44603}"/>
              </a:ext>
            </a:extLst>
          </p:cNvPr>
          <p:cNvCxnSpPr>
            <a:cxnSpLocks/>
          </p:cNvCxnSpPr>
          <p:nvPr/>
        </p:nvCxnSpPr>
        <p:spPr>
          <a:xfrm>
            <a:off x="6473442" y="3362605"/>
            <a:ext cx="292100" cy="1700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F8CE281B-37AD-F949-BA63-58F64B6C1E1E}"/>
              </a:ext>
            </a:extLst>
          </p:cNvPr>
          <p:cNvCxnSpPr>
            <a:cxnSpLocks/>
          </p:cNvCxnSpPr>
          <p:nvPr/>
        </p:nvCxnSpPr>
        <p:spPr>
          <a:xfrm>
            <a:off x="984250" y="3276740"/>
            <a:ext cx="2533650" cy="3698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BB171CA7-9528-EA4E-B6DE-503901A47826}"/>
              </a:ext>
            </a:extLst>
          </p:cNvPr>
          <p:cNvCxnSpPr>
            <a:cxnSpLocks/>
          </p:cNvCxnSpPr>
          <p:nvPr/>
        </p:nvCxnSpPr>
        <p:spPr>
          <a:xfrm>
            <a:off x="1092200" y="3392628"/>
            <a:ext cx="1805261" cy="5888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FC3DE664-EF99-754C-BD0B-8EC6E9AE6584}"/>
              </a:ext>
            </a:extLst>
          </p:cNvPr>
          <p:cNvCxnSpPr>
            <a:cxnSpLocks/>
          </p:cNvCxnSpPr>
          <p:nvPr/>
        </p:nvCxnSpPr>
        <p:spPr>
          <a:xfrm>
            <a:off x="10434145" y="4532454"/>
            <a:ext cx="292100" cy="1700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>
            <a:extLst>
              <a:ext uri="{FF2B5EF4-FFF2-40B4-BE49-F238E27FC236}">
                <a16:creationId xmlns="" xmlns:a16="http://schemas.microsoft.com/office/drawing/2014/main" id="{5DFF0E77-4BA2-3A4E-A19A-CA72326C52BE}"/>
              </a:ext>
            </a:extLst>
          </p:cNvPr>
          <p:cNvCxnSpPr>
            <a:cxnSpLocks/>
          </p:cNvCxnSpPr>
          <p:nvPr/>
        </p:nvCxnSpPr>
        <p:spPr>
          <a:xfrm>
            <a:off x="9181334" y="5225772"/>
            <a:ext cx="1875495" cy="856595"/>
          </a:xfrm>
          <a:prstGeom prst="curved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89239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31BC972-88AF-8C41-AC54-1E8709B6B19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357878" y="3115378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E302C205-958F-B14D-82C1-8104CAE67C8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044770" y="3429000"/>
            <a:ext cx="2249353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4894B5A7-5F74-D04B-AAEC-4FE87391FA8B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48144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536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="" xmlns:a16="http://schemas.microsoft.com/office/drawing/2014/main" id="{B05B4BE8-3062-204E-8380-81D38E22F4EA}"/>
              </a:ext>
            </a:extLst>
          </p:cNvPr>
          <p:cNvSpPr/>
          <p:nvPr/>
        </p:nvSpPr>
        <p:spPr>
          <a:xfrm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30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="" xmlns:a16="http://schemas.microsoft.com/office/drawing/2014/main" id="{B05B4BE8-3062-204E-8380-81D38E22F4EA}"/>
              </a:ext>
            </a:extLst>
          </p:cNvPr>
          <p:cNvSpPr/>
          <p:nvPr/>
        </p:nvSpPr>
        <p:spPr>
          <a:xfrm rot="108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7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85419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="" xmlns:a16="http://schemas.microsoft.com/office/drawing/2014/main" id="{B05B4BE8-3062-204E-8380-81D38E22F4EA}"/>
              </a:ext>
            </a:extLst>
          </p:cNvPr>
          <p:cNvSpPr/>
          <p:nvPr/>
        </p:nvSpPr>
        <p:spPr>
          <a:xfrm rot="162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961FA783-7A74-2E40-A2D7-25706AEEEFEC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1314276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18349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>
            <a:extLst>
              <a:ext uri="{FF2B5EF4-FFF2-40B4-BE49-F238E27FC236}">
                <a16:creationId xmlns="" xmlns:a16="http://schemas.microsoft.com/office/drawing/2014/main" id="{B05B4BE8-3062-204E-8380-81D38E22F4EA}"/>
              </a:ext>
            </a:extLst>
          </p:cNvPr>
          <p:cNvSpPr/>
          <p:nvPr/>
        </p:nvSpPr>
        <p:spPr>
          <a:xfrm rot="54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>
            <a:extLst>
              <a:ext uri="{FF2B5EF4-FFF2-40B4-BE49-F238E27FC236}">
                <a16:creationId xmlns="" xmlns:a16="http://schemas.microsoft.com/office/drawing/2014/main" id="{DCED5494-95CF-0A44-9549-2A1DB6CD845C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254749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904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1: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Circle the lines below that do not make angles.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A4160390-74F5-BE40-8F70-D150305E95DF}"/>
              </a:ext>
            </a:extLst>
          </p:cNvPr>
          <p:cNvCxnSpPr>
            <a:cxnSpLocks/>
          </p:cNvCxnSpPr>
          <p:nvPr/>
        </p:nvCxnSpPr>
        <p:spPr>
          <a:xfrm flipV="1">
            <a:off x="2261311" y="4781272"/>
            <a:ext cx="1240878" cy="1260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223365A8-A749-9F47-B7CF-B5D7446EE6FC}"/>
              </a:ext>
            </a:extLst>
          </p:cNvPr>
          <p:cNvCxnSpPr>
            <a:cxnSpLocks/>
          </p:cNvCxnSpPr>
          <p:nvPr/>
        </p:nvCxnSpPr>
        <p:spPr>
          <a:xfrm flipV="1">
            <a:off x="2261311" y="5289272"/>
            <a:ext cx="1672678" cy="7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4E32661A-9D90-184F-B657-F5BF87857129}"/>
              </a:ext>
            </a:extLst>
          </p:cNvPr>
          <p:cNvCxnSpPr>
            <a:cxnSpLocks/>
          </p:cNvCxnSpPr>
          <p:nvPr/>
        </p:nvCxnSpPr>
        <p:spPr>
          <a:xfrm flipV="1">
            <a:off x="8547428" y="2798623"/>
            <a:ext cx="1672678" cy="7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3C70B9DF-85DA-9448-A99C-59489ACB070E}"/>
              </a:ext>
            </a:extLst>
          </p:cNvPr>
          <p:cNvCxnSpPr>
            <a:cxnSpLocks/>
          </p:cNvCxnSpPr>
          <p:nvPr/>
        </p:nvCxnSpPr>
        <p:spPr>
          <a:xfrm flipV="1">
            <a:off x="8817380" y="3052623"/>
            <a:ext cx="1672678" cy="75275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6DF71A67-E07A-434F-981D-9597BBF1CB63}"/>
              </a:ext>
            </a:extLst>
          </p:cNvPr>
          <p:cNvCxnSpPr>
            <a:cxnSpLocks/>
          </p:cNvCxnSpPr>
          <p:nvPr/>
        </p:nvCxnSpPr>
        <p:spPr>
          <a:xfrm>
            <a:off x="4616614" y="4339710"/>
            <a:ext cx="2533650" cy="3698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3F5E76DF-883C-B14D-AC8E-566C5CB44603}"/>
              </a:ext>
            </a:extLst>
          </p:cNvPr>
          <p:cNvCxnSpPr>
            <a:cxnSpLocks/>
          </p:cNvCxnSpPr>
          <p:nvPr/>
        </p:nvCxnSpPr>
        <p:spPr>
          <a:xfrm>
            <a:off x="6473442" y="3362605"/>
            <a:ext cx="292100" cy="1700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F8CE281B-37AD-F949-BA63-58F64B6C1E1E}"/>
              </a:ext>
            </a:extLst>
          </p:cNvPr>
          <p:cNvCxnSpPr>
            <a:cxnSpLocks/>
          </p:cNvCxnSpPr>
          <p:nvPr/>
        </p:nvCxnSpPr>
        <p:spPr>
          <a:xfrm>
            <a:off x="984250" y="3276740"/>
            <a:ext cx="2533650" cy="3698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BB171CA7-9528-EA4E-B6DE-503901A47826}"/>
              </a:ext>
            </a:extLst>
          </p:cNvPr>
          <p:cNvCxnSpPr>
            <a:cxnSpLocks/>
          </p:cNvCxnSpPr>
          <p:nvPr/>
        </p:nvCxnSpPr>
        <p:spPr>
          <a:xfrm>
            <a:off x="1092200" y="3392628"/>
            <a:ext cx="1805261" cy="58889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="" xmlns:a16="http://schemas.microsoft.com/office/drawing/2014/main" id="{FC3DE664-EF99-754C-BD0B-8EC6E9AE6584}"/>
              </a:ext>
            </a:extLst>
          </p:cNvPr>
          <p:cNvCxnSpPr>
            <a:cxnSpLocks/>
          </p:cNvCxnSpPr>
          <p:nvPr/>
        </p:nvCxnSpPr>
        <p:spPr>
          <a:xfrm>
            <a:off x="10434145" y="4532454"/>
            <a:ext cx="292100" cy="1700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6">
            <a:extLst>
              <a:ext uri="{FF2B5EF4-FFF2-40B4-BE49-F238E27FC236}">
                <a16:creationId xmlns="" xmlns:a16="http://schemas.microsoft.com/office/drawing/2014/main" id="{4B62CF7B-4CAD-3B46-ABC7-ED008B407FAB}"/>
              </a:ext>
            </a:extLst>
          </p:cNvPr>
          <p:cNvCxnSpPr>
            <a:cxnSpLocks/>
          </p:cNvCxnSpPr>
          <p:nvPr/>
        </p:nvCxnSpPr>
        <p:spPr>
          <a:xfrm>
            <a:off x="9181334" y="5225772"/>
            <a:ext cx="1875495" cy="856595"/>
          </a:xfrm>
          <a:prstGeom prst="curvedConnector3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="" xmlns:a16="http://schemas.microsoft.com/office/drawing/2014/main" id="{C3F92A72-3787-6440-8362-9CF00F09A22C}"/>
              </a:ext>
            </a:extLst>
          </p:cNvPr>
          <p:cNvSpPr/>
          <p:nvPr/>
        </p:nvSpPr>
        <p:spPr>
          <a:xfrm rot="20065445">
            <a:off x="8269802" y="2914023"/>
            <a:ext cx="2412677" cy="73967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="" xmlns:a16="http://schemas.microsoft.com/office/drawing/2014/main" id="{949B99B5-6484-DC4D-AE23-AD3C51F2B283}"/>
              </a:ext>
            </a:extLst>
          </p:cNvPr>
          <p:cNvSpPr/>
          <p:nvPr/>
        </p:nvSpPr>
        <p:spPr>
          <a:xfrm rot="18927836">
            <a:off x="9328083" y="4156296"/>
            <a:ext cx="1817119" cy="2336487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="" xmlns:a16="http://schemas.microsoft.com/office/drawing/2014/main" id="{CB22174F-0D27-734C-8F47-8E7E81D74189}"/>
              </a:ext>
            </a:extLst>
          </p:cNvPr>
          <p:cNvSpPr/>
          <p:nvPr/>
        </p:nvSpPr>
        <p:spPr>
          <a:xfrm rot="1053419">
            <a:off x="810732" y="3203742"/>
            <a:ext cx="2966957" cy="739675"/>
          </a:xfrm>
          <a:prstGeom prst="roundRect">
            <a:avLst/>
          </a:prstGeom>
          <a:noFill/>
          <a:ln w="28575">
            <a:solidFill>
              <a:srgbClr val="FF38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solidFill>
                <a:schemeClr val="tx1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91617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21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="" xmlns:a16="http://schemas.microsoft.com/office/drawing/2014/main" id="{F61B9C3B-2927-9642-A739-757C725A738C}"/>
              </a:ext>
            </a:extLst>
          </p:cNvPr>
          <p:cNvSpPr/>
          <p:nvPr/>
        </p:nvSpPr>
        <p:spPr>
          <a:xfrm rot="54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EF4802CF-6567-3245-AD29-FDCF00B92F10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2229063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8837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>
            <a:extLst>
              <a:ext uri="{FF2B5EF4-FFF2-40B4-BE49-F238E27FC236}">
                <a16:creationId xmlns="" xmlns:a16="http://schemas.microsoft.com/office/drawing/2014/main" id="{85F1C151-F020-D24D-9CDA-85D60A1B815E}"/>
              </a:ext>
            </a:extLst>
          </p:cNvPr>
          <p:cNvSpPr/>
          <p:nvPr/>
        </p:nvSpPr>
        <p:spPr>
          <a:xfrm>
            <a:off x="3065373" y="2844484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>
            <a:extLst>
              <a:ext uri="{FF2B5EF4-FFF2-40B4-BE49-F238E27FC236}">
                <a16:creationId xmlns="" xmlns:a16="http://schemas.microsoft.com/office/drawing/2014/main" id="{08551717-1941-5E47-8641-597165A4A225}"/>
              </a:ext>
            </a:extLst>
          </p:cNvPr>
          <p:cNvSpPr/>
          <p:nvPr/>
        </p:nvSpPr>
        <p:spPr>
          <a:xfrm rot="16200000">
            <a:off x="7989117" y="2844482"/>
            <a:ext cx="1064485" cy="2149055"/>
          </a:xfrm>
          <a:prstGeom prst="upArrow">
            <a:avLst/>
          </a:prstGeom>
          <a:solidFill>
            <a:srgbClr val="FFDD57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9946EDD6-9265-CC4D-A4FF-89FC275EC32C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1896928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180719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E9BD2CF1-0143-6A4A-83A7-0D39F7AB31B8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2791953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0041269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4DCCAE59-6367-3447-AA53-D1A7665C88CC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3916890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3123740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half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825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889316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diagrams, labels and measurements.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5D61E9F3-29BA-094D-AA45-515292A90949}"/>
              </a:ext>
            </a:extLst>
          </p:cNvPr>
          <p:cNvGraphicFramePr/>
          <p:nvPr/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="" xmlns:a16="http://schemas.microsoft.com/office/drawing/2014/main" id="{D99760DB-419E-F34F-95B0-4A38A4FC4E3F}"/>
              </a:ext>
            </a:extLst>
          </p:cNvPr>
          <p:cNvGraphicFramePr/>
          <p:nvPr/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="" xmlns:a16="http://schemas.microsoft.com/office/drawing/2014/main" id="{1FB1DEC5-0721-7143-BD94-6082CF505535}"/>
              </a:ext>
            </a:extLst>
          </p:cNvPr>
          <p:cNvGraphicFramePr/>
          <p:nvPr/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75383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75383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75382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</p:spTree>
    <p:extLst>
      <p:ext uri="{BB962C8B-B14F-4D97-AF65-F5344CB8AC3E}">
        <p14:creationId xmlns:p14="http://schemas.microsoft.com/office/powerpoint/2010/main" val="158052206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full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27991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8017119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E9BD2CF1-0143-6A4A-83A7-0D39F7AB31B8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clockwise</a:t>
            </a:r>
          </a:p>
        </p:txBody>
      </p:sp>
    </p:spTree>
    <p:extLst>
      <p:ext uri="{BB962C8B-B14F-4D97-AF65-F5344CB8AC3E}">
        <p14:creationId xmlns:p14="http://schemas.microsoft.com/office/powerpoint/2010/main" val="349426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232415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What will the shape below look like after making a three-quarter turn?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13" name="Right Arrow 12">
            <a:extLst>
              <a:ext uri="{FF2B5EF4-FFF2-40B4-BE49-F238E27FC236}">
                <a16:creationId xmlns="" xmlns:a16="http://schemas.microsoft.com/office/drawing/2014/main" id="{6DA7D555-48FF-B942-A4F1-86D52517FA0A}"/>
              </a:ext>
            </a:extLst>
          </p:cNvPr>
          <p:cNvSpPr/>
          <p:nvPr/>
        </p:nvSpPr>
        <p:spPr>
          <a:xfrm>
            <a:off x="5527246" y="3655377"/>
            <a:ext cx="1064483" cy="52726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BC6D3C3F-619C-8F40-9F0B-AA5E33ABA88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359820" y="3379010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60104D79-2B2A-8546-B7B1-804EAF978D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513687" y="3326356"/>
            <a:ext cx="2245467" cy="1080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4DCCAE59-6367-3447-AA53-D1A7665C88CC}"/>
              </a:ext>
            </a:extLst>
          </p:cNvPr>
          <p:cNvSpPr/>
          <p:nvPr/>
        </p:nvSpPr>
        <p:spPr>
          <a:xfrm>
            <a:off x="4399722" y="5727901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anti-clockwise</a:t>
            </a:r>
          </a:p>
        </p:txBody>
      </p:sp>
    </p:spTree>
    <p:extLst>
      <p:ext uri="{BB962C8B-B14F-4D97-AF65-F5344CB8AC3E}">
        <p14:creationId xmlns:p14="http://schemas.microsoft.com/office/powerpoint/2010/main" val="329659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  <a:br>
              <a:rPr lang="en-GB" sz="2200" dirty="0"/>
            </a:br>
            <a:r>
              <a:rPr lang="en-GB" sz="2200" dirty="0"/>
              <a:t>They have each been turned clockwise.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23820" y="305493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6" y="408011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23820" y="510529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6DCED27-4828-5542-80D4-CA512361A086}"/>
              </a:ext>
            </a:extLst>
          </p:cNvPr>
          <p:cNvSpPr/>
          <p:nvPr/>
        </p:nvSpPr>
        <p:spPr>
          <a:xfrm>
            <a:off x="8335626" y="6130473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8741C19-2EF6-094C-9658-F10736883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87" y="3835648"/>
            <a:ext cx="2359476" cy="896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D78333C-B913-1047-AACA-C1130F2201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71" y="2982048"/>
            <a:ext cx="1975878" cy="736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C984116-47B6-DB4B-AC9E-6D6AB2608C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25" y="4825478"/>
            <a:ext cx="2641600" cy="850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F657273-37CC-5643-AFC9-39DBDD2A70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80" y="5755603"/>
            <a:ext cx="2615089" cy="896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01314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  <a:br>
              <a:rPr lang="en-GB" sz="2200" dirty="0"/>
            </a:br>
            <a:r>
              <a:rPr lang="en-GB" sz="2200" dirty="0"/>
              <a:t>They have each been turned clockwise.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23820" y="305493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6" y="408011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23820" y="510529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6DCED27-4828-5542-80D4-CA512361A086}"/>
              </a:ext>
            </a:extLst>
          </p:cNvPr>
          <p:cNvSpPr/>
          <p:nvPr/>
        </p:nvSpPr>
        <p:spPr>
          <a:xfrm>
            <a:off x="8335626" y="6130473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48741C19-2EF6-094C-9658-F1073688346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8387" y="3835648"/>
            <a:ext cx="2359476" cy="89660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="" xmlns:a16="http://schemas.microsoft.com/office/drawing/2014/main" id="{7D78333C-B913-1047-AACA-C1130F22010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171" y="2982048"/>
            <a:ext cx="1975878" cy="7363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1C984116-47B6-DB4B-AC9E-6D6AB2608CF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325" y="4825478"/>
            <a:ext cx="2641600" cy="85011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8F657273-37CC-5643-AFC9-39DBDD2A70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580" y="5755603"/>
            <a:ext cx="2615089" cy="89660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14A37657-045B-3440-B99F-E7A0F41A7390}"/>
              </a:ext>
            </a:extLst>
          </p:cNvPr>
          <p:cNvCxnSpPr>
            <a:cxnSpLocks/>
          </p:cNvCxnSpPr>
          <p:nvPr/>
        </p:nvCxnSpPr>
        <p:spPr>
          <a:xfrm>
            <a:off x="2791092" y="3315942"/>
            <a:ext cx="5532728" cy="203490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B82E629C-2CEE-1A46-A002-94C565E5DE77}"/>
              </a:ext>
            </a:extLst>
          </p:cNvPr>
          <p:cNvCxnSpPr>
            <a:cxnSpLocks/>
          </p:cNvCxnSpPr>
          <p:nvPr/>
        </p:nvCxnSpPr>
        <p:spPr>
          <a:xfrm flipV="1">
            <a:off x="2929395" y="3300485"/>
            <a:ext cx="5394425" cy="97674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EC9A6B00-0F34-C649-A49B-32E4E36D0D92}"/>
              </a:ext>
            </a:extLst>
          </p:cNvPr>
          <p:cNvCxnSpPr>
            <a:cxnSpLocks/>
          </p:cNvCxnSpPr>
          <p:nvPr/>
        </p:nvCxnSpPr>
        <p:spPr>
          <a:xfrm flipV="1">
            <a:off x="3039860" y="4325665"/>
            <a:ext cx="5295766" cy="185105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9B28DDD1-D3E9-9049-A6C9-8124AD6B92CB}"/>
              </a:ext>
            </a:extLst>
          </p:cNvPr>
          <p:cNvCxnSpPr>
            <a:cxnSpLocks/>
          </p:cNvCxnSpPr>
          <p:nvPr/>
        </p:nvCxnSpPr>
        <p:spPr>
          <a:xfrm>
            <a:off x="2959165" y="5256663"/>
            <a:ext cx="5376461" cy="11193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687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  <a:br>
              <a:rPr lang="en-GB" sz="2200" dirty="0"/>
            </a:br>
            <a:r>
              <a:rPr lang="en-GB" sz="2200" dirty="0"/>
              <a:t>They have each been turned anti-clockwise.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23820" y="305493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6" y="408011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23820" y="510529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0927C3-581E-D84C-A271-FA3EC7CF3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24" y="3866357"/>
            <a:ext cx="2205003" cy="821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09871B-70DE-6448-84D0-885B6548E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65" y="2913390"/>
            <a:ext cx="1344891" cy="80510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6DCED27-4828-5542-80D4-CA512361A086}"/>
              </a:ext>
            </a:extLst>
          </p:cNvPr>
          <p:cNvSpPr/>
          <p:nvPr/>
        </p:nvSpPr>
        <p:spPr>
          <a:xfrm>
            <a:off x="8335626" y="6130473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F12B9E0-4E61-E44D-87E7-A87AB5B209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65" y="4808362"/>
            <a:ext cx="2641600" cy="8966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4652011-7998-E84B-89B7-AC30C1C7CB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53" y="5789528"/>
            <a:ext cx="2481786" cy="8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69644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2: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 to the correct phrases. </a:t>
            </a:r>
            <a:br>
              <a:rPr lang="en-GB" sz="2200" dirty="0"/>
            </a:br>
            <a:r>
              <a:rPr lang="en-GB" sz="2200" dirty="0"/>
              <a:t>They have each been turned anti-clockwise. 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23820" y="305493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35626" y="408011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23820" y="5105292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33E17D29-AB1E-594D-846C-AE9E9C743452}"/>
              </a:ext>
            </a:extLst>
          </p:cNvPr>
          <p:cNvCxnSpPr>
            <a:cxnSpLocks/>
            <a:endCxn id="33" idx="1"/>
          </p:cNvCxnSpPr>
          <p:nvPr/>
        </p:nvCxnSpPr>
        <p:spPr>
          <a:xfrm>
            <a:off x="2791092" y="3315942"/>
            <a:ext cx="5532728" cy="203490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1D0927C3-581E-D84C-A271-FA3EC7CF350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5624" y="3866357"/>
            <a:ext cx="2205003" cy="8217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A09871B-70DE-6448-84D0-885B6548E2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8665" y="2913390"/>
            <a:ext cx="1344891" cy="805105"/>
          </a:xfrm>
          <a:prstGeom prst="rect">
            <a:avLst/>
          </a:prstGeom>
        </p:spPr>
      </p:pic>
      <p:sp>
        <p:nvSpPr>
          <p:cNvPr id="19" name="Rounded Rectangle 18">
            <a:extLst>
              <a:ext uri="{FF2B5EF4-FFF2-40B4-BE49-F238E27FC236}">
                <a16:creationId xmlns="" xmlns:a16="http://schemas.microsoft.com/office/drawing/2014/main" id="{06DCED27-4828-5542-80D4-CA512361A086}"/>
              </a:ext>
            </a:extLst>
          </p:cNvPr>
          <p:cNvSpPr/>
          <p:nvPr/>
        </p:nvSpPr>
        <p:spPr>
          <a:xfrm>
            <a:off x="8335626" y="6130473"/>
            <a:ext cx="3392556" cy="49110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281E9D5F-7685-DC41-BB6C-DCA74F29BFDA}"/>
              </a:ext>
            </a:extLst>
          </p:cNvPr>
          <p:cNvCxnSpPr>
            <a:cxnSpLocks/>
            <a:endCxn id="31" idx="1"/>
          </p:cNvCxnSpPr>
          <p:nvPr/>
        </p:nvCxnSpPr>
        <p:spPr>
          <a:xfrm flipV="1">
            <a:off x="2929395" y="3300485"/>
            <a:ext cx="5394425" cy="976742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CFE1DFAE-55DC-F54F-BE0B-F1BB63B5D769}"/>
              </a:ext>
            </a:extLst>
          </p:cNvPr>
          <p:cNvCxnSpPr>
            <a:cxnSpLocks/>
            <a:endCxn id="32" idx="1"/>
          </p:cNvCxnSpPr>
          <p:nvPr/>
        </p:nvCxnSpPr>
        <p:spPr>
          <a:xfrm flipV="1">
            <a:off x="3039860" y="4325665"/>
            <a:ext cx="5295766" cy="185105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>
            <a:extLst>
              <a:ext uri="{FF2B5EF4-FFF2-40B4-BE49-F238E27FC236}">
                <a16:creationId xmlns="" xmlns:a16="http://schemas.microsoft.com/office/drawing/2014/main" id="{CF12B9E0-4E61-E44D-87E7-A87AB5B2092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565" y="4808362"/>
            <a:ext cx="2641600" cy="896601"/>
          </a:xfrm>
          <a:prstGeom prst="rect">
            <a:avLst/>
          </a:prstGeom>
        </p:spPr>
      </p:pic>
      <p:cxnSp>
        <p:nvCxnSpPr>
          <p:cNvPr id="34" name="Straight Connector 33">
            <a:extLst>
              <a:ext uri="{FF2B5EF4-FFF2-40B4-BE49-F238E27FC236}">
                <a16:creationId xmlns="" xmlns:a16="http://schemas.microsoft.com/office/drawing/2014/main" id="{97A909E5-1387-B749-942C-D91C0FEB5B0B}"/>
              </a:ext>
            </a:extLst>
          </p:cNvPr>
          <p:cNvCxnSpPr>
            <a:cxnSpLocks/>
            <a:stCxn id="23" idx="3"/>
            <a:endCxn id="19" idx="1"/>
          </p:cNvCxnSpPr>
          <p:nvPr/>
        </p:nvCxnSpPr>
        <p:spPr>
          <a:xfrm>
            <a:off x="2959165" y="5256663"/>
            <a:ext cx="5376461" cy="11193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6">
            <a:extLst>
              <a:ext uri="{FF2B5EF4-FFF2-40B4-BE49-F238E27FC236}">
                <a16:creationId xmlns="" xmlns:a16="http://schemas.microsoft.com/office/drawing/2014/main" id="{ECB38CDE-83DA-C34C-B33E-871EC1E6591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8953" y="5789528"/>
            <a:ext cx="2481786" cy="875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846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52202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Either in the classroom, a large room or outside, choose four different points as North, South, East and West.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Give instructions and ask questions like: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“Face East, now make a </a:t>
            </a:r>
            <a:r>
              <a:rPr lang="en-GB" sz="3200" dirty="0"/>
              <a:t>¾</a:t>
            </a:r>
            <a:r>
              <a:rPr lang="en-GB" sz="2200" dirty="0"/>
              <a:t> turn clockwise. </a:t>
            </a:r>
            <a:br>
              <a:rPr lang="en-GB" sz="2200" dirty="0"/>
            </a:br>
            <a:r>
              <a:rPr lang="en-GB" sz="2200" dirty="0"/>
              <a:t>Where are you facing now?”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0771249-740D-A146-9E69-E37AA9A24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164" y="2185061"/>
            <a:ext cx="2701636" cy="2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578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diagrams, labels and measurements.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5D61E9F3-29BA-094D-AA45-515292A90949}"/>
              </a:ext>
            </a:extLst>
          </p:cNvPr>
          <p:cNvGraphicFramePr/>
          <p:nvPr/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="" xmlns:a16="http://schemas.microsoft.com/office/drawing/2014/main" id="{D99760DB-419E-F34F-95B0-4A38A4FC4E3F}"/>
              </a:ext>
            </a:extLst>
          </p:cNvPr>
          <p:cNvGraphicFramePr/>
          <p:nvPr/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="" xmlns:a16="http://schemas.microsoft.com/office/drawing/2014/main" id="{1FB1DEC5-0721-7143-BD94-6082CF505535}"/>
              </a:ext>
            </a:extLst>
          </p:cNvPr>
          <p:cNvGraphicFramePr/>
          <p:nvPr/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75383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75383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full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75382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="" xmlns:a16="http://schemas.microsoft.com/office/drawing/2014/main" id="{9B5665CA-00F5-8742-82D5-1F5FC8FD58F2}"/>
              </a:ext>
            </a:extLst>
          </p:cNvPr>
          <p:cNvCxnSpPr>
            <a:cxnSpLocks/>
            <a:stCxn id="26" idx="3"/>
            <a:endCxn id="32" idx="1"/>
          </p:cNvCxnSpPr>
          <p:nvPr/>
        </p:nvCxnSpPr>
        <p:spPr>
          <a:xfrm>
            <a:off x="2404022" y="3283228"/>
            <a:ext cx="5971361" cy="1325563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8601B103-20DA-F749-A9F2-68C729B7DB5A}"/>
              </a:ext>
            </a:extLst>
          </p:cNvPr>
          <p:cNvCxnSpPr>
            <a:cxnSpLocks/>
            <a:stCxn id="27" idx="3"/>
            <a:endCxn id="33" idx="1"/>
          </p:cNvCxnSpPr>
          <p:nvPr/>
        </p:nvCxnSpPr>
        <p:spPr>
          <a:xfrm>
            <a:off x="2404022" y="4608791"/>
            <a:ext cx="5971360" cy="1433235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E6B78694-E0C0-3E48-84C4-61BF8B69CF90}"/>
              </a:ext>
            </a:extLst>
          </p:cNvPr>
          <p:cNvCxnSpPr>
            <a:cxnSpLocks/>
            <a:stCxn id="28" idx="3"/>
            <a:endCxn id="31" idx="1"/>
          </p:cNvCxnSpPr>
          <p:nvPr/>
        </p:nvCxnSpPr>
        <p:spPr>
          <a:xfrm flipV="1">
            <a:off x="2404022" y="3283228"/>
            <a:ext cx="5971361" cy="2651126"/>
          </a:xfrm>
          <a:prstGeom prst="line">
            <a:avLst/>
          </a:prstGeom>
          <a:ln w="28575">
            <a:solidFill>
              <a:srgbClr val="FF38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3095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52202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Either in the classroom, a large room or outside, choose four different points as North, South, East and West.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Give instructions and ask questions like: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“Face East, now make a </a:t>
            </a:r>
            <a:r>
              <a:rPr lang="en-GB" sz="3200" dirty="0"/>
              <a:t>¾</a:t>
            </a:r>
            <a:r>
              <a:rPr lang="en-GB" sz="2200" dirty="0"/>
              <a:t> turn clockwise. </a:t>
            </a:r>
            <a:br>
              <a:rPr lang="en-GB" sz="2200" dirty="0"/>
            </a:br>
            <a:r>
              <a:rPr lang="en-GB" sz="2200" dirty="0"/>
              <a:t>Where are you facing now?”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b="1" dirty="0">
                <a:solidFill>
                  <a:srgbClr val="FF3860"/>
                </a:solidFill>
              </a:rPr>
              <a:t>Teacher / peer assessment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0771249-740D-A146-9E69-E37AA9A24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164" y="2185061"/>
            <a:ext cx="2701636" cy="270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6880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52202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compass, complete the sentences: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0771249-740D-A146-9E69-E37AA9A24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164" y="2185061"/>
            <a:ext cx="2701636" cy="270163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3AFD288A-4027-9844-82E0-A363F6EADE12}"/>
              </a:ext>
            </a:extLst>
          </p:cNvPr>
          <p:cNvSpPr/>
          <p:nvPr/>
        </p:nvSpPr>
        <p:spPr>
          <a:xfrm>
            <a:off x="925424" y="2770698"/>
            <a:ext cx="6247272" cy="14094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Yasmin was facing North.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She made a ¾ turn clockwise.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She is now facing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CB88D5D-E591-2D4C-B9E8-7C48E27E184F}"/>
              </a:ext>
            </a:extLst>
          </p:cNvPr>
          <p:cNvSpPr/>
          <p:nvPr/>
        </p:nvSpPr>
        <p:spPr>
          <a:xfrm>
            <a:off x="925424" y="4420005"/>
            <a:ext cx="6247272" cy="14094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Ahmed was facing East.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 made a ¾ turn anti-clockwise.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 is now facing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21107194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7522029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3: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Referring to the compass, complete the sentences: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60771249-740D-A146-9E69-E37AA9A24A6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2164" y="2185061"/>
            <a:ext cx="2701636" cy="2701636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="" xmlns:a16="http://schemas.microsoft.com/office/drawing/2014/main" id="{3AFD288A-4027-9844-82E0-A363F6EADE12}"/>
              </a:ext>
            </a:extLst>
          </p:cNvPr>
          <p:cNvSpPr/>
          <p:nvPr/>
        </p:nvSpPr>
        <p:spPr>
          <a:xfrm>
            <a:off x="925424" y="2770698"/>
            <a:ext cx="6247272" cy="14094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Yasmin was facing North.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She made a ¾ turn clockwise.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She is now facing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="" xmlns:a16="http://schemas.microsoft.com/office/drawing/2014/main" id="{BCB88D5D-E591-2D4C-B9E8-7C48E27E184F}"/>
              </a:ext>
            </a:extLst>
          </p:cNvPr>
          <p:cNvSpPr/>
          <p:nvPr/>
        </p:nvSpPr>
        <p:spPr>
          <a:xfrm>
            <a:off x="925424" y="4420005"/>
            <a:ext cx="6247272" cy="14094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Ahmed was facing East.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 made a ¾ turn anti-clockwise.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 is now facing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="" xmlns:a16="http://schemas.microsoft.com/office/drawing/2014/main" id="{5828388B-1B61-9842-982F-92C7398F05D4}"/>
              </a:ext>
            </a:extLst>
          </p:cNvPr>
          <p:cNvSpPr/>
          <p:nvPr/>
        </p:nvSpPr>
        <p:spPr>
          <a:xfrm>
            <a:off x="925424" y="2770698"/>
            <a:ext cx="6247272" cy="14094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Yasmin was facing North.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She made a ¾ turn clockwise.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She is now facing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West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  <p:sp>
        <p:nvSpPr>
          <p:cNvPr id="8" name="Rounded Rectangle 7">
            <a:extLst>
              <a:ext uri="{FF2B5EF4-FFF2-40B4-BE49-F238E27FC236}">
                <a16:creationId xmlns="" xmlns:a16="http://schemas.microsoft.com/office/drawing/2014/main" id="{5D26FC14-E3BD-C84B-B822-F73EBC1B9585}"/>
              </a:ext>
            </a:extLst>
          </p:cNvPr>
          <p:cNvSpPr/>
          <p:nvPr/>
        </p:nvSpPr>
        <p:spPr>
          <a:xfrm>
            <a:off x="925424" y="4420005"/>
            <a:ext cx="6247272" cy="1409416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Ahmed was facing East.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 made a ¾ turn anti-clockwise. </a:t>
            </a:r>
          </a:p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He is now facing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South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860794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clock on the right shows the time now. </a:t>
            </a:r>
            <a:br>
              <a:rPr lang="en-GB" sz="2200" dirty="0"/>
            </a:br>
            <a:r>
              <a:rPr lang="en-GB" sz="2200" dirty="0"/>
              <a:t>Ruth and Jamal are predicting what the clock </a:t>
            </a:r>
            <a:br>
              <a:rPr lang="en-GB" sz="2200" dirty="0"/>
            </a:br>
            <a:r>
              <a:rPr lang="en-GB" sz="2200" dirty="0"/>
              <a:t>will look like in three-quarters of an hour.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Who do you agree with?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031C6C2-7DB6-7C45-91AF-D691A7EBC0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229" y="1576251"/>
            <a:ext cx="2957564" cy="28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503FA45-FECE-534C-BF57-D21301AA1B97}"/>
              </a:ext>
            </a:extLst>
          </p:cNvPr>
          <p:cNvCxnSpPr>
            <a:cxnSpLocks/>
          </p:cNvCxnSpPr>
          <p:nvPr/>
        </p:nvCxnSpPr>
        <p:spPr>
          <a:xfrm flipH="1" flipV="1">
            <a:off x="9839011" y="19844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88B2E28-D249-C847-A56E-EA61E52B4B67}"/>
              </a:ext>
            </a:extLst>
          </p:cNvPr>
          <p:cNvCxnSpPr>
            <a:cxnSpLocks/>
          </p:cNvCxnSpPr>
          <p:nvPr/>
        </p:nvCxnSpPr>
        <p:spPr>
          <a:xfrm flipH="1">
            <a:off x="9461770" y="3016251"/>
            <a:ext cx="377242" cy="67377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5209AE6A-E72F-054C-B10E-16B3161FC2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674" y="3135416"/>
            <a:ext cx="1843939" cy="179558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D1046AA-1CCD-9344-A4CE-093C4D3504C0}"/>
              </a:ext>
            </a:extLst>
          </p:cNvPr>
          <p:cNvCxnSpPr>
            <a:cxnSpLocks/>
          </p:cNvCxnSpPr>
          <p:nvPr/>
        </p:nvCxnSpPr>
        <p:spPr>
          <a:xfrm flipV="1">
            <a:off x="2914643" y="4033206"/>
            <a:ext cx="650554" cy="2"/>
          </a:xfrm>
          <a:prstGeom prst="line">
            <a:avLst/>
          </a:prstGeom>
          <a:ln w="28575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DD3C0BA-D86C-2141-8FAE-A51D382F72F0}"/>
              </a:ext>
            </a:extLst>
          </p:cNvPr>
          <p:cNvCxnSpPr>
            <a:cxnSpLocks/>
          </p:cNvCxnSpPr>
          <p:nvPr/>
        </p:nvCxnSpPr>
        <p:spPr>
          <a:xfrm flipH="1">
            <a:off x="2665014" y="4042852"/>
            <a:ext cx="249630" cy="306367"/>
          </a:xfrm>
          <a:prstGeom prst="line">
            <a:avLst/>
          </a:prstGeom>
          <a:ln w="5715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5F8C9-ED38-0744-A114-5B3ED57255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201" y="3135416"/>
            <a:ext cx="1843939" cy="179558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53334C7-AAF1-C248-9C29-5AD6F11406D6}"/>
              </a:ext>
            </a:extLst>
          </p:cNvPr>
          <p:cNvCxnSpPr>
            <a:cxnSpLocks/>
          </p:cNvCxnSpPr>
          <p:nvPr/>
        </p:nvCxnSpPr>
        <p:spPr>
          <a:xfrm flipH="1" flipV="1">
            <a:off x="5640971" y="4033206"/>
            <a:ext cx="630668" cy="1"/>
          </a:xfrm>
          <a:prstGeom prst="line">
            <a:avLst/>
          </a:prstGeom>
          <a:ln w="28575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F9F3E744-9DBA-8E4A-BEA9-270A28705983}"/>
              </a:ext>
            </a:extLst>
          </p:cNvPr>
          <p:cNvCxnSpPr>
            <a:cxnSpLocks/>
          </p:cNvCxnSpPr>
          <p:nvPr/>
        </p:nvCxnSpPr>
        <p:spPr>
          <a:xfrm flipH="1">
            <a:off x="5953369" y="4042851"/>
            <a:ext cx="318272" cy="256587"/>
          </a:xfrm>
          <a:prstGeom prst="line">
            <a:avLst/>
          </a:prstGeom>
          <a:ln w="5715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4CEC2A82-EDE9-D840-98DE-A96E55DFB411}"/>
              </a:ext>
            </a:extLst>
          </p:cNvPr>
          <p:cNvSpPr/>
          <p:nvPr/>
        </p:nvSpPr>
        <p:spPr>
          <a:xfrm>
            <a:off x="971062" y="3854535"/>
            <a:ext cx="1036080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Ruth: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286963" y="3854535"/>
            <a:ext cx="1036080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Jamal:</a:t>
            </a:r>
          </a:p>
        </p:txBody>
      </p:sp>
    </p:spTree>
    <p:extLst>
      <p:ext uri="{BB962C8B-B14F-4D97-AF65-F5344CB8AC3E}">
        <p14:creationId xmlns:p14="http://schemas.microsoft.com/office/powerpoint/2010/main" val="223769780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4: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The clock on the right shows the time now. </a:t>
            </a:r>
            <a:br>
              <a:rPr lang="en-GB" sz="2200" dirty="0"/>
            </a:br>
            <a:r>
              <a:rPr lang="en-GB" sz="2200" dirty="0"/>
              <a:t>Ruth and Jamal are predicting what the clock </a:t>
            </a:r>
            <a:br>
              <a:rPr lang="en-GB" sz="2200" dirty="0"/>
            </a:br>
            <a:r>
              <a:rPr lang="en-GB" sz="2200" dirty="0"/>
              <a:t>will look like in three-quarters of an hour.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 agree with Jamal. The original time was 7 o’clock and Jamal’s clock shows quarter to 8, which is three-quarters of an hour (or 45 minutes) after 7 o’clock. </a:t>
            </a:r>
            <a:br>
              <a:rPr lang="en-GB" sz="2200" dirty="0">
                <a:solidFill>
                  <a:srgbClr val="FF3860"/>
                </a:solidFill>
              </a:rPr>
            </a:br>
            <a:r>
              <a:rPr lang="en-GB" sz="2200" dirty="0">
                <a:solidFill>
                  <a:srgbClr val="FF3860"/>
                </a:solidFill>
              </a:rPr>
              <a:t>(Ruth has either made a quarter turn clockwise or managed to move the minute hand a three-quarter turn anti-clockwise without moving the hour hand…)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7" name="Picture 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6031C6C2-7DB6-7C45-91AF-D691A7EBC0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229" y="1576251"/>
            <a:ext cx="2957564" cy="28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="" xmlns:a16="http://schemas.microsoft.com/office/drawing/2014/main" id="{6503FA45-FECE-534C-BF57-D21301AA1B97}"/>
              </a:ext>
            </a:extLst>
          </p:cNvPr>
          <p:cNvCxnSpPr>
            <a:cxnSpLocks/>
          </p:cNvCxnSpPr>
          <p:nvPr/>
        </p:nvCxnSpPr>
        <p:spPr>
          <a:xfrm flipH="1" flipV="1">
            <a:off x="9839011" y="19844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188B2E28-D249-C847-A56E-EA61E52B4B67}"/>
              </a:ext>
            </a:extLst>
          </p:cNvPr>
          <p:cNvCxnSpPr>
            <a:cxnSpLocks/>
          </p:cNvCxnSpPr>
          <p:nvPr/>
        </p:nvCxnSpPr>
        <p:spPr>
          <a:xfrm flipH="1">
            <a:off x="9461770" y="3016251"/>
            <a:ext cx="377242" cy="67377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5209AE6A-E72F-054C-B10E-16B3161FC26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2674" y="3135416"/>
            <a:ext cx="1843939" cy="179558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BD1046AA-1CCD-9344-A4CE-093C4D3504C0}"/>
              </a:ext>
            </a:extLst>
          </p:cNvPr>
          <p:cNvCxnSpPr>
            <a:cxnSpLocks/>
          </p:cNvCxnSpPr>
          <p:nvPr/>
        </p:nvCxnSpPr>
        <p:spPr>
          <a:xfrm flipV="1">
            <a:off x="2914643" y="4033206"/>
            <a:ext cx="650554" cy="2"/>
          </a:xfrm>
          <a:prstGeom prst="line">
            <a:avLst/>
          </a:prstGeom>
          <a:ln w="28575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="" xmlns:a16="http://schemas.microsoft.com/office/drawing/2014/main" id="{ADD3C0BA-D86C-2141-8FAE-A51D382F72F0}"/>
              </a:ext>
            </a:extLst>
          </p:cNvPr>
          <p:cNvCxnSpPr>
            <a:cxnSpLocks/>
          </p:cNvCxnSpPr>
          <p:nvPr/>
        </p:nvCxnSpPr>
        <p:spPr>
          <a:xfrm flipH="1">
            <a:off x="2665014" y="4042852"/>
            <a:ext cx="249630" cy="306367"/>
          </a:xfrm>
          <a:prstGeom prst="line">
            <a:avLst/>
          </a:prstGeom>
          <a:ln w="5715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3AB5F8C9-ED38-0744-A114-5B3ED57255B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5201" y="3135416"/>
            <a:ext cx="1843939" cy="1795581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C53334C7-AAF1-C248-9C29-5AD6F11406D6}"/>
              </a:ext>
            </a:extLst>
          </p:cNvPr>
          <p:cNvCxnSpPr>
            <a:cxnSpLocks/>
          </p:cNvCxnSpPr>
          <p:nvPr/>
        </p:nvCxnSpPr>
        <p:spPr>
          <a:xfrm flipH="1" flipV="1">
            <a:off x="5640971" y="4033206"/>
            <a:ext cx="630668" cy="1"/>
          </a:xfrm>
          <a:prstGeom prst="line">
            <a:avLst/>
          </a:prstGeom>
          <a:ln w="28575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F9F3E744-9DBA-8E4A-BEA9-270A28705983}"/>
              </a:ext>
            </a:extLst>
          </p:cNvPr>
          <p:cNvCxnSpPr>
            <a:cxnSpLocks/>
          </p:cNvCxnSpPr>
          <p:nvPr/>
        </p:nvCxnSpPr>
        <p:spPr>
          <a:xfrm flipH="1">
            <a:off x="5953369" y="4042851"/>
            <a:ext cx="318272" cy="256587"/>
          </a:xfrm>
          <a:prstGeom prst="line">
            <a:avLst/>
          </a:prstGeom>
          <a:ln w="5715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>
            <a:extLst>
              <a:ext uri="{FF2B5EF4-FFF2-40B4-BE49-F238E27FC236}">
                <a16:creationId xmlns="" xmlns:a16="http://schemas.microsoft.com/office/drawing/2014/main" id="{4CEC2A82-EDE9-D840-98DE-A96E55DFB411}"/>
              </a:ext>
            </a:extLst>
          </p:cNvPr>
          <p:cNvSpPr/>
          <p:nvPr/>
        </p:nvSpPr>
        <p:spPr>
          <a:xfrm>
            <a:off x="971062" y="3854535"/>
            <a:ext cx="1036080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Ruth: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286963" y="3854535"/>
            <a:ext cx="1036080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Jamal:</a:t>
            </a:r>
          </a:p>
        </p:txBody>
      </p:sp>
    </p:spTree>
    <p:extLst>
      <p:ext uri="{BB962C8B-B14F-4D97-AF65-F5344CB8AC3E}">
        <p14:creationId xmlns:p14="http://schemas.microsoft.com/office/powerpoint/2010/main" val="3055334260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 flipV="1">
            <a:off x="2646491" y="31445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2269250" y="4176351"/>
            <a:ext cx="377242" cy="67377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731917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 flipV="1">
            <a:off x="2646491" y="31445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2269250" y="4176351"/>
            <a:ext cx="377242" cy="67377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4CB907C-7088-9A47-8B3B-6409B1C2C924}"/>
              </a:ext>
            </a:extLst>
          </p:cNvPr>
          <p:cNvCxnSpPr>
            <a:cxnSpLocks/>
          </p:cNvCxnSpPr>
          <p:nvPr/>
        </p:nvCxnSpPr>
        <p:spPr>
          <a:xfrm flipH="1">
            <a:off x="9611329" y="4176353"/>
            <a:ext cx="4" cy="990959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BFF11B6-0713-9B48-9FAD-5CFB8A1BFADB}"/>
              </a:ext>
            </a:extLst>
          </p:cNvPr>
          <p:cNvCxnSpPr>
            <a:cxnSpLocks/>
          </p:cNvCxnSpPr>
          <p:nvPr/>
        </p:nvCxnSpPr>
        <p:spPr>
          <a:xfrm flipH="1">
            <a:off x="9174736" y="4176351"/>
            <a:ext cx="444278" cy="510910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024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quarter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 flipV="1">
            <a:off x="2646491" y="31445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04AC372-1D30-6441-BB2C-C2732E3A21CD}"/>
              </a:ext>
            </a:extLst>
          </p:cNvPr>
          <p:cNvCxnSpPr>
            <a:cxnSpLocks/>
          </p:cNvCxnSpPr>
          <p:nvPr/>
        </p:nvCxnSpPr>
        <p:spPr>
          <a:xfrm>
            <a:off x="2646492" y="4176351"/>
            <a:ext cx="0" cy="77985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31523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quarter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 flipV="1">
            <a:off x="2646491" y="31445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04AC372-1D30-6441-BB2C-C2732E3A21CD}"/>
              </a:ext>
            </a:extLst>
          </p:cNvPr>
          <p:cNvCxnSpPr>
            <a:cxnSpLocks/>
          </p:cNvCxnSpPr>
          <p:nvPr/>
        </p:nvCxnSpPr>
        <p:spPr>
          <a:xfrm>
            <a:off x="2646492" y="4176351"/>
            <a:ext cx="0" cy="77985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4CB907C-7088-9A47-8B3B-6409B1C2C924}"/>
              </a:ext>
            </a:extLst>
          </p:cNvPr>
          <p:cNvCxnSpPr>
            <a:cxnSpLocks/>
          </p:cNvCxnSpPr>
          <p:nvPr/>
        </p:nvCxnSpPr>
        <p:spPr>
          <a:xfrm flipV="1">
            <a:off x="9611333" y="4176351"/>
            <a:ext cx="992633" cy="2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BFF11B6-0713-9B48-9FAD-5CFB8A1BFADB}"/>
              </a:ext>
            </a:extLst>
          </p:cNvPr>
          <p:cNvCxnSpPr>
            <a:cxnSpLocks/>
          </p:cNvCxnSpPr>
          <p:nvPr/>
        </p:nvCxnSpPr>
        <p:spPr>
          <a:xfrm flipH="1">
            <a:off x="9528202" y="4176351"/>
            <a:ext cx="90812" cy="557014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8034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quarter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>
            <a:off x="2646492" y="4176353"/>
            <a:ext cx="1" cy="99095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2113109" y="4176351"/>
            <a:ext cx="533383" cy="610802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561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Match the following diagrams, labels and measurements.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26" name="Chart 25">
            <a:extLst>
              <a:ext uri="{FF2B5EF4-FFF2-40B4-BE49-F238E27FC236}">
                <a16:creationId xmlns="" xmlns:a16="http://schemas.microsoft.com/office/drawing/2014/main" id="{5D61E9F3-29BA-094D-AA45-515292A909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94385381"/>
              </p:ext>
            </p:extLst>
          </p:nvPr>
        </p:nvGraphicFramePr>
        <p:xfrm>
          <a:off x="838200" y="2564559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7" name="Chart 26">
            <a:extLst>
              <a:ext uri="{FF2B5EF4-FFF2-40B4-BE49-F238E27FC236}">
                <a16:creationId xmlns="" xmlns:a16="http://schemas.microsoft.com/office/drawing/2014/main" id="{D99760DB-419E-F34F-95B0-4A38A4FC4E3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09048075"/>
              </p:ext>
            </p:extLst>
          </p:nvPr>
        </p:nvGraphicFramePr>
        <p:xfrm>
          <a:off x="838200" y="3890122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8" name="Chart 27">
            <a:extLst>
              <a:ext uri="{FF2B5EF4-FFF2-40B4-BE49-F238E27FC236}">
                <a16:creationId xmlns="" xmlns:a16="http://schemas.microsoft.com/office/drawing/2014/main" id="{1FB1DEC5-0721-7143-BD94-6082CF5055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2218281"/>
              </p:ext>
            </p:extLst>
          </p:nvPr>
        </p:nvGraphicFramePr>
        <p:xfrm>
          <a:off x="838200" y="5215685"/>
          <a:ext cx="1565822" cy="1437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3AAB27A-318E-E44D-9146-CED958227FB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673727" y="2517680"/>
            <a:ext cx="717043" cy="5454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28E7F59D-291C-2647-91E6-92B3D61696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05610" y="3866357"/>
            <a:ext cx="717043" cy="54545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="" xmlns:a16="http://schemas.microsoft.com/office/drawing/2014/main" id="{3085E2A8-E420-2040-8115-62206AC5AF0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818254" y="5238799"/>
            <a:ext cx="717043" cy="545450"/>
          </a:xfrm>
          <a:prstGeom prst="rect">
            <a:avLst/>
          </a:prstGeom>
        </p:spPr>
      </p:pic>
      <p:sp>
        <p:nvSpPr>
          <p:cNvPr id="31" name="Rounded Rectangle 30">
            <a:extLst>
              <a:ext uri="{FF2B5EF4-FFF2-40B4-BE49-F238E27FC236}">
                <a16:creationId xmlns="" xmlns:a16="http://schemas.microsoft.com/office/drawing/2014/main" id="{51B6D305-98C3-6341-8481-D9ABFBC62B7D}"/>
              </a:ext>
            </a:extLst>
          </p:cNvPr>
          <p:cNvSpPr/>
          <p:nvPr/>
        </p:nvSpPr>
        <p:spPr>
          <a:xfrm>
            <a:off x="8375383" y="2913390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half turn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="" xmlns:a16="http://schemas.microsoft.com/office/drawing/2014/main" id="{72249CA8-1FF3-C94C-8057-B61CD80AF9E1}"/>
              </a:ext>
            </a:extLst>
          </p:cNvPr>
          <p:cNvSpPr/>
          <p:nvPr/>
        </p:nvSpPr>
        <p:spPr>
          <a:xfrm>
            <a:off x="8375383" y="4238953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OpenDyslexicAlta" pitchFamily="2" charset="77"/>
              </a:rPr>
              <a:t>quarter turn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="" xmlns:a16="http://schemas.microsoft.com/office/drawing/2014/main" id="{4762A66C-7EDA-A346-B0A0-0D19E9951792}"/>
              </a:ext>
            </a:extLst>
          </p:cNvPr>
          <p:cNvSpPr/>
          <p:nvPr/>
        </p:nvSpPr>
        <p:spPr>
          <a:xfrm>
            <a:off x="8375382" y="5672188"/>
            <a:ext cx="3392556" cy="739675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three-quarter turn</a:t>
            </a:r>
          </a:p>
        </p:txBody>
      </p:sp>
    </p:spTree>
    <p:extLst>
      <p:ext uri="{BB962C8B-B14F-4D97-AF65-F5344CB8AC3E}">
        <p14:creationId xmlns:p14="http://schemas.microsoft.com/office/powerpoint/2010/main" val="210700619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quarter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>
            <a:off x="2646492" y="4176353"/>
            <a:ext cx="1" cy="99095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2113109" y="4176351"/>
            <a:ext cx="533383" cy="610802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4CB907C-7088-9A47-8B3B-6409B1C2C924}"/>
              </a:ext>
            </a:extLst>
          </p:cNvPr>
          <p:cNvCxnSpPr>
            <a:cxnSpLocks/>
          </p:cNvCxnSpPr>
          <p:nvPr/>
        </p:nvCxnSpPr>
        <p:spPr>
          <a:xfrm flipH="1">
            <a:off x="8667590" y="4176353"/>
            <a:ext cx="943743" cy="0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BFF11B6-0713-9B48-9FAD-5CFB8A1BFADB}"/>
              </a:ext>
            </a:extLst>
          </p:cNvPr>
          <p:cNvCxnSpPr>
            <a:cxnSpLocks/>
          </p:cNvCxnSpPr>
          <p:nvPr/>
        </p:nvCxnSpPr>
        <p:spPr>
          <a:xfrm flipH="1">
            <a:off x="9151684" y="4176351"/>
            <a:ext cx="467330" cy="457121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256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454781" y="3788230"/>
            <a:ext cx="3246334" cy="3881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¾</a:t>
            </a:r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 flipV="1">
            <a:off x="2646491" y="31445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2269250" y="4176351"/>
            <a:ext cx="377242" cy="67377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1516997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454781" y="3788230"/>
            <a:ext cx="3246334" cy="3881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¾</a:t>
            </a:r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 flipV="1">
            <a:off x="2646491" y="3144543"/>
            <a:ext cx="1" cy="103180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2269250" y="4176351"/>
            <a:ext cx="377242" cy="673775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4CB907C-7088-9A47-8B3B-6409B1C2C924}"/>
              </a:ext>
            </a:extLst>
          </p:cNvPr>
          <p:cNvCxnSpPr>
            <a:cxnSpLocks/>
          </p:cNvCxnSpPr>
          <p:nvPr/>
        </p:nvCxnSpPr>
        <p:spPr>
          <a:xfrm flipH="1">
            <a:off x="8659906" y="4176353"/>
            <a:ext cx="951427" cy="0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BFF11B6-0713-9B48-9FAD-5CFB8A1BFADB}"/>
              </a:ext>
            </a:extLst>
          </p:cNvPr>
          <p:cNvCxnSpPr>
            <a:cxnSpLocks/>
          </p:cNvCxnSpPr>
          <p:nvPr/>
        </p:nvCxnSpPr>
        <p:spPr>
          <a:xfrm flipH="1">
            <a:off x="9144000" y="4176351"/>
            <a:ext cx="475014" cy="510909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892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454781" y="3788230"/>
            <a:ext cx="3246334" cy="3881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¾</a:t>
            </a:r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>
            <a:off x="2646492" y="4176353"/>
            <a:ext cx="1" cy="99095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04AC372-1D30-6441-BB2C-C2732E3A21CD}"/>
              </a:ext>
            </a:extLst>
          </p:cNvPr>
          <p:cNvCxnSpPr>
            <a:cxnSpLocks/>
          </p:cNvCxnSpPr>
          <p:nvPr/>
        </p:nvCxnSpPr>
        <p:spPr>
          <a:xfrm>
            <a:off x="2646492" y="4176351"/>
            <a:ext cx="580802" cy="58741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7369735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454781" y="3788230"/>
            <a:ext cx="3246334" cy="388122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¾</a:t>
            </a:r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 of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>
            <a:off x="2646492" y="4176353"/>
            <a:ext cx="1" cy="990959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04AC372-1D30-6441-BB2C-C2732E3A21CD}"/>
              </a:ext>
            </a:extLst>
          </p:cNvPr>
          <p:cNvCxnSpPr>
            <a:cxnSpLocks/>
          </p:cNvCxnSpPr>
          <p:nvPr/>
        </p:nvCxnSpPr>
        <p:spPr>
          <a:xfrm>
            <a:off x="2646492" y="4176351"/>
            <a:ext cx="580802" cy="587411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4CB907C-7088-9A47-8B3B-6409B1C2C924}"/>
              </a:ext>
            </a:extLst>
          </p:cNvPr>
          <p:cNvCxnSpPr>
            <a:cxnSpLocks/>
          </p:cNvCxnSpPr>
          <p:nvPr/>
        </p:nvCxnSpPr>
        <p:spPr>
          <a:xfrm>
            <a:off x="9611334" y="4176353"/>
            <a:ext cx="1031053" cy="0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BFF11B6-0713-9B48-9FAD-5CFB8A1BFADB}"/>
              </a:ext>
            </a:extLst>
          </p:cNvPr>
          <p:cNvCxnSpPr>
            <a:cxnSpLocks/>
          </p:cNvCxnSpPr>
          <p:nvPr/>
        </p:nvCxnSpPr>
        <p:spPr>
          <a:xfrm>
            <a:off x="9619014" y="4176351"/>
            <a:ext cx="216549" cy="641538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68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600D301-9508-7542-AD21-C37A60B4A247}"/>
              </a:ext>
            </a:extLst>
          </p:cNvPr>
          <p:cNvCxnSpPr>
            <a:cxnSpLocks/>
          </p:cNvCxnSpPr>
          <p:nvPr/>
        </p:nvCxnSpPr>
        <p:spPr>
          <a:xfrm>
            <a:off x="2646493" y="4176353"/>
            <a:ext cx="865110" cy="510908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1982481" y="4176351"/>
            <a:ext cx="664012" cy="295757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89173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600D301-9508-7542-AD21-C37A60B4A247}"/>
              </a:ext>
            </a:extLst>
          </p:cNvPr>
          <p:cNvCxnSpPr>
            <a:cxnSpLocks/>
          </p:cNvCxnSpPr>
          <p:nvPr/>
        </p:nvCxnSpPr>
        <p:spPr>
          <a:xfrm>
            <a:off x="2646493" y="4176353"/>
            <a:ext cx="865110" cy="510908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04AC372-1D30-6441-BB2C-C2732E3A21CD}"/>
              </a:ext>
            </a:extLst>
          </p:cNvPr>
          <p:cNvCxnSpPr>
            <a:cxnSpLocks/>
          </p:cNvCxnSpPr>
          <p:nvPr/>
        </p:nvCxnSpPr>
        <p:spPr>
          <a:xfrm flipH="1">
            <a:off x="1982481" y="4176351"/>
            <a:ext cx="664012" cy="295757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4CB907C-7088-9A47-8B3B-6409B1C2C924}"/>
              </a:ext>
            </a:extLst>
          </p:cNvPr>
          <p:cNvCxnSpPr>
            <a:cxnSpLocks/>
          </p:cNvCxnSpPr>
          <p:nvPr/>
        </p:nvCxnSpPr>
        <p:spPr>
          <a:xfrm flipH="1" flipV="1">
            <a:off x="8729062" y="3649916"/>
            <a:ext cx="882271" cy="526437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BFF11B6-0713-9B48-9FAD-5CFB8A1BFADB}"/>
              </a:ext>
            </a:extLst>
          </p:cNvPr>
          <p:cNvCxnSpPr>
            <a:cxnSpLocks/>
          </p:cNvCxnSpPr>
          <p:nvPr/>
        </p:nvCxnSpPr>
        <p:spPr>
          <a:xfrm flipH="1">
            <a:off x="8867375" y="4176351"/>
            <a:ext cx="751639" cy="111340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60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>
            <a:off x="1798064" y="4176353"/>
            <a:ext cx="848429" cy="487855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04AC372-1D30-6441-BB2C-C2732E3A21CD}"/>
              </a:ext>
            </a:extLst>
          </p:cNvPr>
          <p:cNvCxnSpPr>
            <a:cxnSpLocks/>
          </p:cNvCxnSpPr>
          <p:nvPr/>
        </p:nvCxnSpPr>
        <p:spPr>
          <a:xfrm flipV="1">
            <a:off x="2646493" y="4072538"/>
            <a:ext cx="865110" cy="10381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9531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Talking Time: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Place the hands on the second clock to show the change described.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OpenDyslexicAlta" pitchFamily="2" charset="77"/>
              </a:rPr>
              <a:t>half an hour later:</a:t>
            </a: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C600D301-9508-7542-AD21-C37A60B4A247}"/>
              </a:ext>
            </a:extLst>
          </p:cNvPr>
          <p:cNvCxnSpPr>
            <a:cxnSpLocks/>
          </p:cNvCxnSpPr>
          <p:nvPr/>
        </p:nvCxnSpPr>
        <p:spPr>
          <a:xfrm flipH="1">
            <a:off x="1798064" y="4176353"/>
            <a:ext cx="848429" cy="487855"/>
          </a:xfrm>
          <a:prstGeom prst="line">
            <a:avLst/>
          </a:prstGeom>
          <a:ln w="381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904AC372-1D30-6441-BB2C-C2732E3A21CD}"/>
              </a:ext>
            </a:extLst>
          </p:cNvPr>
          <p:cNvCxnSpPr>
            <a:cxnSpLocks/>
          </p:cNvCxnSpPr>
          <p:nvPr/>
        </p:nvCxnSpPr>
        <p:spPr>
          <a:xfrm flipV="1">
            <a:off x="2646493" y="4072538"/>
            <a:ext cx="865110" cy="103813"/>
          </a:xfrm>
          <a:prstGeom prst="line">
            <a:avLst/>
          </a:prstGeom>
          <a:ln w="76200">
            <a:solidFill>
              <a:srgbClr val="7957D5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="" xmlns:a16="http://schemas.microsoft.com/office/drawing/2014/main" id="{44CB907C-7088-9A47-8B3B-6409B1C2C924}"/>
              </a:ext>
            </a:extLst>
          </p:cNvPr>
          <p:cNvCxnSpPr>
            <a:cxnSpLocks/>
          </p:cNvCxnSpPr>
          <p:nvPr/>
        </p:nvCxnSpPr>
        <p:spPr>
          <a:xfrm flipV="1">
            <a:off x="9611334" y="3657600"/>
            <a:ext cx="892740" cy="518754"/>
          </a:xfrm>
          <a:prstGeom prst="line">
            <a:avLst/>
          </a:prstGeom>
          <a:ln w="381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BFF11B6-0713-9B48-9FAD-5CFB8A1BFADB}"/>
              </a:ext>
            </a:extLst>
          </p:cNvPr>
          <p:cNvCxnSpPr>
            <a:cxnSpLocks/>
          </p:cNvCxnSpPr>
          <p:nvPr/>
        </p:nvCxnSpPr>
        <p:spPr>
          <a:xfrm>
            <a:off x="9619015" y="4176351"/>
            <a:ext cx="774921" cy="65236"/>
          </a:xfrm>
          <a:prstGeom prst="line">
            <a:avLst/>
          </a:prstGeom>
          <a:ln w="76200">
            <a:solidFill>
              <a:srgbClr val="FF3860"/>
            </a:solidFill>
            <a:headEnd type="oval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347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To be able to identify turns and angles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479593" cy="4567608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Activity 5: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/>
              <a:t>Create your own clock completing activity for your table partner! 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30" name="Rounded Rectangle 29">
            <a:extLst>
              <a:ext uri="{FF2B5EF4-FFF2-40B4-BE49-F238E27FC236}">
                <a16:creationId xmlns="" xmlns:a16="http://schemas.microsoft.com/office/drawing/2014/main" id="{C435D4BC-FFE3-9649-A803-8F343A24EFCE}"/>
              </a:ext>
            </a:extLst>
          </p:cNvPr>
          <p:cNvSpPr/>
          <p:nvPr/>
        </p:nvSpPr>
        <p:spPr>
          <a:xfrm>
            <a:off x="4454781" y="3861702"/>
            <a:ext cx="3246334" cy="314649"/>
          </a:xfrm>
          <a:prstGeom prst="round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OpenDyslexicAlta" pitchFamily="2" charset="77"/>
            </a:endParaRPr>
          </a:p>
        </p:txBody>
      </p:sp>
      <p:pic>
        <p:nvPicPr>
          <p:cNvPr id="18" name="Picture 17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092730C9-AC87-B746-9506-0853BCDEC21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7709" y="2736351"/>
            <a:ext cx="2957564" cy="2880000"/>
          </a:xfrm>
          <a:prstGeom prst="rect">
            <a:avLst/>
          </a:prstGeom>
        </p:spPr>
      </p:pic>
      <p:pic>
        <p:nvPicPr>
          <p:cNvPr id="23" name="Picture 22" descr="A close up of a clock&#10;&#10;Description automatically generated">
            <a:extLst>
              <a:ext uri="{FF2B5EF4-FFF2-40B4-BE49-F238E27FC236}">
                <a16:creationId xmlns="" xmlns:a16="http://schemas.microsoft.com/office/drawing/2014/main" id="{432F4BB4-4C4B-7544-B79C-2CA5A8CBAD8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40231" y="2736351"/>
            <a:ext cx="2957564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367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14310</TotalTime>
  <Words>3672</Words>
  <Application>Microsoft Office PowerPoint</Application>
  <PresentationFormat>Custom</PresentationFormat>
  <Paragraphs>1000</Paragraphs>
  <Slides>104</Slides>
  <Notes>101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104</vt:i4>
      </vt:variant>
    </vt:vector>
  </HeadingPairs>
  <TitlesOfParts>
    <vt:vector size="112" baseType="lpstr">
      <vt:lpstr>Arial</vt:lpstr>
      <vt:lpstr>Lato</vt:lpstr>
      <vt:lpstr>Calibri</vt:lpstr>
      <vt:lpstr>OpenDyslexicAlta</vt:lpstr>
      <vt:lpstr>Muli</vt:lpstr>
      <vt:lpstr>Lato Light</vt:lpstr>
      <vt:lpstr>Wingdings</vt:lpstr>
      <vt:lpstr>Office Theme</vt:lpstr>
      <vt:lpstr>PowerPoint Presentation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  <vt:lpstr>To be able to identify turns and angles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726</cp:revision>
  <cp:lastPrinted>2019-06-17T16:19:05Z</cp:lastPrinted>
  <dcterms:created xsi:type="dcterms:W3CDTF">2018-08-06T08:16:18Z</dcterms:created>
  <dcterms:modified xsi:type="dcterms:W3CDTF">2020-09-19T11:43:20Z</dcterms:modified>
</cp:coreProperties>
</file>