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20" r:id="rId2"/>
    <p:sldId id="321" r:id="rId3"/>
    <p:sldId id="376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2" r:id="rId18"/>
    <p:sldId id="391" r:id="rId19"/>
    <p:sldId id="393" r:id="rId20"/>
    <p:sldId id="395" r:id="rId21"/>
    <p:sldId id="394" r:id="rId22"/>
    <p:sldId id="405" r:id="rId23"/>
    <p:sldId id="406" r:id="rId24"/>
    <p:sldId id="407" r:id="rId25"/>
    <p:sldId id="396" r:id="rId26"/>
    <p:sldId id="397" r:id="rId27"/>
    <p:sldId id="416" r:id="rId28"/>
    <p:sldId id="399" r:id="rId29"/>
    <p:sldId id="400" r:id="rId30"/>
    <p:sldId id="401" r:id="rId31"/>
    <p:sldId id="402" r:id="rId32"/>
    <p:sldId id="403" r:id="rId33"/>
    <p:sldId id="404" r:id="rId34"/>
    <p:sldId id="408" r:id="rId35"/>
    <p:sldId id="409" r:id="rId36"/>
    <p:sldId id="412" r:id="rId37"/>
    <p:sldId id="411" r:id="rId38"/>
    <p:sldId id="410" r:id="rId39"/>
    <p:sldId id="413" r:id="rId40"/>
    <p:sldId id="414" r:id="rId41"/>
    <p:sldId id="415" r:id="rId42"/>
    <p:sldId id="370" r:id="rId43"/>
    <p:sldId id="377" r:id="rId44"/>
  </p:sldIdLst>
  <p:sldSz cx="12192000" cy="6858000"/>
  <p:notesSz cx="6858000" cy="9144000"/>
  <p:embeddedFontLst>
    <p:embeddedFont>
      <p:font typeface="Lato" panose="020F0502020204030203" pitchFamily="3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DyslexicAlta" panose="020B0604020202020204" charset="0"/>
      <p:regular r:id="rId53"/>
      <p:bold r:id="rId54"/>
      <p:italic r:id="rId55"/>
      <p:boldItalic r:id="rId56"/>
    </p:embeddedFont>
    <p:embeddedFont>
      <p:font typeface="Muli" panose="020B0604020202020204" charset="0"/>
      <p:regular r:id="rId57"/>
      <p:bold r:id="rId58"/>
      <p:italic r:id="rId59"/>
      <p:boldItalic r:id="rId60"/>
    </p:embeddedFont>
    <p:embeddedFont>
      <p:font typeface="Lato Light" panose="020F0302020204030203" pitchFamily="34" charset="0"/>
      <p:regular r:id="rId61"/>
    </p:embeddedFont>
    <p:embeddedFont>
      <p:font typeface="Cambria Math" panose="02040503050406030204" pitchFamily="18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337C7"/>
    <a:srgbClr val="FFDD57"/>
    <a:srgbClr val="3273DC"/>
    <a:srgbClr val="209CEE"/>
    <a:srgbClr val="7957D5"/>
    <a:srgbClr val="23D160"/>
    <a:srgbClr val="EB9E30"/>
    <a:srgbClr val="000000"/>
    <a:srgbClr val="12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01" autoAdjust="0"/>
    <p:restoredTop sz="87926" autoAdjust="0"/>
  </p:normalViewPr>
  <p:slideViewPr>
    <p:cSldViewPr snapToGrid="0" snapToObjects="1">
      <p:cViewPr varScale="1">
        <p:scale>
          <a:sx n="60" d="100"/>
          <a:sy n="60" d="100"/>
        </p:scale>
        <p:origin x="-522" y="-96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721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00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96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04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26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62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02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534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86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60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8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78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01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53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153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19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690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90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57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5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16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435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269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70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98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023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316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61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647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54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3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5128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0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1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79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981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2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19/09/2020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21.tif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21.tiff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21.tiff"/><Relationship Id="rId7" Type="http://schemas.openxmlformats.org/officeDocument/2006/relationships/image" Target="../media/image59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6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6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69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0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0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1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9.tif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4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4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tif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75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22.tif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22.tif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22.tif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22.tif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2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1.png"/><Relationship Id="rId4" Type="http://schemas.openxmlformats.org/officeDocument/2006/relationships/image" Target="../media/image22.tiff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9.tif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29.png"/><Relationship Id="rId9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tif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Year </a:t>
            </a:r>
            <a:r>
              <a:rPr lang="en-GB" dirty="0" smtClean="0"/>
              <a:t>2</a:t>
            </a:r>
          </a:p>
          <a:p>
            <a:r>
              <a:rPr lang="en-GB" dirty="0" smtClean="0"/>
              <a:t>Term </a:t>
            </a:r>
            <a:r>
              <a:rPr lang="en-GB" dirty="0"/>
              <a:t>3 - Block 2 - Fractions - Lesson </a:t>
            </a:r>
            <a:r>
              <a:rPr lang="en-GB" dirty="0" smtClean="0"/>
              <a:t>2</a:t>
            </a:r>
          </a:p>
          <a:p>
            <a:r>
              <a:rPr lang="en-GB" dirty="0" smtClean="0"/>
              <a:t>To </a:t>
            </a:r>
            <a:r>
              <a:rPr lang="en-GB" dirty="0"/>
              <a:t>be able to use number lines to identify equivalent fractions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/>
              <a:t>Block </a:t>
            </a:r>
            <a:r>
              <a:rPr lang="en-GB" dirty="0" smtClean="0"/>
              <a:t>2 </a:t>
            </a:r>
            <a:r>
              <a:rPr lang="en-GB" dirty="0"/>
              <a:t>– Fractions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A6AFACE-24D5-504F-BF00-FEEF76697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33" y="3948585"/>
            <a:ext cx="5554625" cy="277731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4DF4D2-24B6-0246-AC83-62671551D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153" y="2051387"/>
            <a:ext cx="5554625" cy="2777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5005725" y="5508325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25" y="5508325"/>
                <a:ext cx="449162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6707661" y="5508324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61" y="5508324"/>
                <a:ext cx="449161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7082830-A45D-154B-B51D-3BEA7C7108F8}"/>
              </a:ext>
            </a:extLst>
          </p:cNvPr>
          <p:cNvGraphicFramePr>
            <a:graphicFrameLocks noGrp="1"/>
          </p:cNvGraphicFramePr>
          <p:nvPr/>
        </p:nvGraphicFramePr>
        <p:xfrm>
          <a:off x="3412462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F8F98E25-0A48-4F4B-9E0B-9E39E70276CA}"/>
                  </a:ext>
                </a:extLst>
              </p:cNvPr>
              <p:cNvSpPr/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F98E25-0A48-4F4B-9E0B-9E39E7027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D116FD5-E4EA-D844-8BD2-0B6E3F380E8D}"/>
                  </a:ext>
                </a:extLst>
              </p:cNvPr>
              <p:cNvSpPr/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116FD5-E4EA-D844-8BD2-0B6E3F380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82FE068-0D45-1B4B-8C31-8B6EF53886AA}"/>
                  </a:ext>
                </a:extLst>
              </p:cNvPr>
              <p:cNvSpPr/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82FE068-0D45-1B4B-8C31-8B6EF5388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55EAE-A276-4C4B-86F4-4C6442E34CBA}"/>
                  </a:ext>
                </a:extLst>
              </p:cNvPr>
              <p:cNvSpPr/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55EAE-A276-4C4B-86F4-4C6442E34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92CD40FD-DA57-594C-96E1-EA0CC8D5751F}"/>
                  </a:ext>
                </a:extLst>
              </p:cNvPr>
              <p:cNvSpPr/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CD40FD-DA57-594C-96E1-EA0CC8D57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46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A6AFACE-24D5-504F-BF00-FEEF76697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33" y="3948585"/>
            <a:ext cx="5554625" cy="277731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4DF4D2-24B6-0246-AC83-62671551D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153" y="2051387"/>
            <a:ext cx="5554625" cy="2777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5051445" y="5508325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45" y="5508325"/>
                <a:ext cx="375424" cy="61273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6764811" y="5508324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811" y="5508324"/>
                <a:ext cx="375424" cy="61273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7082830-A45D-154B-B51D-3BEA7C7108F8}"/>
              </a:ext>
            </a:extLst>
          </p:cNvPr>
          <p:cNvGraphicFramePr>
            <a:graphicFrameLocks noGrp="1"/>
          </p:cNvGraphicFramePr>
          <p:nvPr/>
        </p:nvGraphicFramePr>
        <p:xfrm>
          <a:off x="3412462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F8F98E25-0A48-4F4B-9E0B-9E39E70276CA}"/>
                  </a:ext>
                </a:extLst>
              </p:cNvPr>
              <p:cNvSpPr/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F98E25-0A48-4F4B-9E0B-9E39E7027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D116FD5-E4EA-D844-8BD2-0B6E3F380E8D}"/>
                  </a:ext>
                </a:extLst>
              </p:cNvPr>
              <p:cNvSpPr/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116FD5-E4EA-D844-8BD2-0B6E3F380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82FE068-0D45-1B4B-8C31-8B6EF53886AA}"/>
                  </a:ext>
                </a:extLst>
              </p:cNvPr>
              <p:cNvSpPr/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82FE068-0D45-1B4B-8C31-8B6EF5388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55EAE-A276-4C4B-86F4-4C6442E34CBA}"/>
                  </a:ext>
                </a:extLst>
              </p:cNvPr>
              <p:cNvSpPr/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55EAE-A276-4C4B-86F4-4C6442E34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92CD40FD-DA57-594C-96E1-EA0CC8D5751F}"/>
                  </a:ext>
                </a:extLst>
              </p:cNvPr>
              <p:cNvSpPr/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CD40FD-DA57-594C-96E1-EA0CC8D57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552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A6AFACE-24D5-504F-BF00-FEEF76697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33" y="3948585"/>
            <a:ext cx="5554625" cy="277731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4DF4D2-24B6-0246-AC83-62671551D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153" y="2051387"/>
            <a:ext cx="5554625" cy="2777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5051445" y="5508325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45" y="5508325"/>
                <a:ext cx="375424" cy="61273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6764811" y="5508324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811" y="5508324"/>
                <a:ext cx="375424" cy="612732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7082830-A45D-154B-B51D-3BEA7C7108F8}"/>
              </a:ext>
            </a:extLst>
          </p:cNvPr>
          <p:cNvGraphicFramePr>
            <a:graphicFrameLocks noGrp="1"/>
          </p:cNvGraphicFramePr>
          <p:nvPr/>
        </p:nvGraphicFramePr>
        <p:xfrm>
          <a:off x="3412462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F8F98E25-0A48-4F4B-9E0B-9E39E70276CA}"/>
                  </a:ext>
                </a:extLst>
              </p:cNvPr>
              <p:cNvSpPr/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F98E25-0A48-4F4B-9E0B-9E39E7027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445" y="3579575"/>
                <a:ext cx="375424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D116FD5-E4EA-D844-8BD2-0B6E3F380E8D}"/>
                  </a:ext>
                </a:extLst>
              </p:cNvPr>
              <p:cNvSpPr/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116FD5-E4EA-D844-8BD2-0B6E3F380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381" y="3579574"/>
                <a:ext cx="375424" cy="611706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82FE068-0D45-1B4B-8C31-8B6EF53886AA}"/>
                  </a:ext>
                </a:extLst>
              </p:cNvPr>
              <p:cNvSpPr/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82FE068-0D45-1B4B-8C31-8B6EF5388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923" y="3570667"/>
                <a:ext cx="375424" cy="612732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55EAE-A276-4C4B-86F4-4C6442E34CBA}"/>
                  </a:ext>
                </a:extLst>
              </p:cNvPr>
              <p:cNvSpPr/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55EAE-A276-4C4B-86F4-4C6442E34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85" y="3570667"/>
                <a:ext cx="375424" cy="618311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92CD40FD-DA57-594C-96E1-EA0CC8D5751F}"/>
                  </a:ext>
                </a:extLst>
              </p:cNvPr>
              <p:cNvSpPr/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CD40FD-DA57-594C-96E1-EA0CC8D57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778" y="3570667"/>
                <a:ext cx="375424" cy="612732"/>
              </a:xfrm>
              <a:prstGeom prst="rect">
                <a:avLst/>
              </a:prstGeom>
              <a:blipFill>
                <a:blip r:embed="rId11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A23A977C-95E2-7E45-8054-28AABD396446}"/>
              </a:ext>
            </a:extLst>
          </p:cNvPr>
          <p:cNvSpPr/>
          <p:nvPr/>
        </p:nvSpPr>
        <p:spPr>
          <a:xfrm>
            <a:off x="5004139" y="3547786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62393E28-DC1A-FC44-9964-3CF3391675A5}"/>
              </a:ext>
            </a:extLst>
          </p:cNvPr>
          <p:cNvSpPr/>
          <p:nvPr/>
        </p:nvSpPr>
        <p:spPr>
          <a:xfrm>
            <a:off x="5004139" y="5529576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1DE6FB3D-D4FA-5C4D-B11A-121C7FF24D71}"/>
              </a:ext>
            </a:extLst>
          </p:cNvPr>
          <p:cNvSpPr/>
          <p:nvPr/>
        </p:nvSpPr>
        <p:spPr>
          <a:xfrm>
            <a:off x="6714593" y="353973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xmlns="" id="{A98F79C7-88AA-1C47-9F3C-C50A12777B41}"/>
              </a:ext>
            </a:extLst>
          </p:cNvPr>
          <p:cNvSpPr/>
          <p:nvPr/>
        </p:nvSpPr>
        <p:spPr>
          <a:xfrm>
            <a:off x="6714593" y="552152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7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866305"/>
              </p:ext>
            </p:extLst>
          </p:nvPr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6063"/>
              </p:ext>
            </p:extLst>
          </p:nvPr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836068"/>
              </p:ext>
            </p:extLst>
          </p:nvPr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422355"/>
              </p:ext>
            </p:extLst>
          </p:nvPr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88433"/>
              </p:ext>
            </p:extLst>
          </p:nvPr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028670"/>
              </p:ext>
            </p:extLst>
          </p:nvPr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952674"/>
              </p:ext>
            </p:extLst>
          </p:nvPr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72165"/>
              </p:ext>
            </p:extLst>
          </p:nvPr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35979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922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/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/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/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/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/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/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/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/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806325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395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/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/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/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/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/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/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/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/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9670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49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/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/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/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/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/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/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/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/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83032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896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/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/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/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/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/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/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/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/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60983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24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BC864C9E-634B-444F-BAEB-F028F27EB2B2}"/>
              </a:ext>
            </a:extLst>
          </p:cNvPr>
          <p:cNvGraphicFramePr>
            <a:graphicFrameLocks noGrp="1"/>
          </p:cNvGraphicFramePr>
          <p:nvPr/>
        </p:nvGraphicFramePr>
        <p:xfrm>
          <a:off x="1853066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518B923-FC63-5D47-A10F-526F2BB407B1}"/>
              </a:ext>
            </a:extLst>
          </p:cNvPr>
          <p:cNvGraphicFramePr>
            <a:graphicFrameLocks noGrp="1"/>
          </p:cNvGraphicFramePr>
          <p:nvPr/>
        </p:nvGraphicFramePr>
        <p:xfrm>
          <a:off x="318977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AEAA07EF-8BF8-AC44-A27E-6A0423C2342E}"/>
              </a:ext>
            </a:extLst>
          </p:cNvPr>
          <p:cNvGraphicFramePr>
            <a:graphicFrameLocks noGrp="1"/>
          </p:cNvGraphicFramePr>
          <p:nvPr/>
        </p:nvGraphicFramePr>
        <p:xfrm>
          <a:off x="4490457" y="3244434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98E7DCAC-8AE4-1F42-81F1-5C03BEC1C484}"/>
              </a:ext>
            </a:extLst>
          </p:cNvPr>
          <p:cNvGraphicFramePr>
            <a:graphicFrameLocks noGrp="1"/>
          </p:cNvGraphicFramePr>
          <p:nvPr/>
        </p:nvGraphicFramePr>
        <p:xfrm>
          <a:off x="5679439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2584FE7C-B262-BC45-A5AA-96237FE9FEBF}"/>
              </a:ext>
            </a:extLst>
          </p:cNvPr>
          <p:cNvGraphicFramePr>
            <a:graphicFrameLocks noGrp="1"/>
          </p:cNvGraphicFramePr>
          <p:nvPr/>
        </p:nvGraphicFramePr>
        <p:xfrm>
          <a:off x="6868421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AAF465A1-4C31-BB4D-8451-C29AEAB0BCD7}"/>
              </a:ext>
            </a:extLst>
          </p:cNvPr>
          <p:cNvGraphicFramePr>
            <a:graphicFrameLocks noGrp="1"/>
          </p:cNvGraphicFramePr>
          <p:nvPr/>
        </p:nvGraphicFramePr>
        <p:xfrm>
          <a:off x="8205487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xmlns="" id="{77A9EF54-57AE-3D4E-94CD-B19AA9011650}"/>
              </a:ext>
            </a:extLst>
          </p:cNvPr>
          <p:cNvGraphicFramePr>
            <a:graphicFrameLocks noGrp="1"/>
          </p:cNvGraphicFramePr>
          <p:nvPr/>
        </p:nvGraphicFramePr>
        <p:xfrm>
          <a:off x="9505814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CFCA928-9805-F44A-9A9C-571A9B2419C2}"/>
              </a:ext>
            </a:extLst>
          </p:cNvPr>
          <p:cNvGraphicFramePr>
            <a:graphicFrameLocks noGrp="1"/>
          </p:cNvGraphicFramePr>
          <p:nvPr/>
        </p:nvGraphicFramePr>
        <p:xfrm>
          <a:off x="1069861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232002"/>
              </p:ext>
            </p:extLst>
          </p:nvPr>
        </p:nvGraphicFramePr>
        <p:xfrm>
          <a:off x="660270" y="3241561"/>
          <a:ext cx="833120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81" y="5550401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xmlns="" id="{06909B22-8D06-8C46-8DC8-6F288F876424}"/>
                  </a:ext>
                </a:extLst>
              </p:cNvPr>
              <p:cNvSpPr/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06909B22-8D06-8C46-8DC8-6F288F876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5550400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930" y="5548986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440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6F6A3E-193F-8F48-BCA2-5E80E7E5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97" y="1364125"/>
            <a:ext cx="10664835" cy="53324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055700"/>
              </p:ext>
            </p:extLst>
          </p:nvPr>
        </p:nvGraphicFramePr>
        <p:xfrm>
          <a:off x="760668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D5F160E7-55CA-2543-A4BE-2E01DF82E28D}"/>
                  </a:ext>
                </a:extLst>
              </p:cNvPr>
              <p:cNvSpPr/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5F160E7-55CA-2543-A4BE-2E01DF82E2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2DEDFA64-23AB-4149-A4E2-BC6606CCE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101050"/>
              </p:ext>
            </p:extLst>
          </p:nvPr>
        </p:nvGraphicFramePr>
        <p:xfrm>
          <a:off x="172732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487F5BCC-86DC-E64C-9BE1-9BC9876E2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41403"/>
              </p:ext>
            </p:extLst>
          </p:nvPr>
        </p:nvGraphicFramePr>
        <p:xfrm>
          <a:off x="292118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D6FA841C-D2CF-7E46-9898-06DC63E9C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3856"/>
              </p:ext>
            </p:extLst>
          </p:nvPr>
        </p:nvGraphicFramePr>
        <p:xfrm>
          <a:off x="412647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9A10C0CE-A19B-2A46-A991-5D3958FB0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947625"/>
              </p:ext>
            </p:extLst>
          </p:nvPr>
        </p:nvGraphicFramePr>
        <p:xfrm>
          <a:off x="5157054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6ECB3369-D5CA-2B4B-8166-782C177C9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24281"/>
              </p:ext>
            </p:extLst>
          </p:nvPr>
        </p:nvGraphicFramePr>
        <p:xfrm>
          <a:off x="6309846" y="303618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25C79DDF-DF80-4E40-84CE-CFDC32F9A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10610"/>
              </p:ext>
            </p:extLst>
          </p:nvPr>
        </p:nvGraphicFramePr>
        <p:xfrm>
          <a:off x="742387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A54AB3EC-96D5-7646-8E88-2F93C58C1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9725"/>
              </p:ext>
            </p:extLst>
          </p:nvPr>
        </p:nvGraphicFramePr>
        <p:xfrm>
          <a:off x="8537896" y="3036188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808D09FD-F762-C346-BE31-3F0919BAF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722803"/>
              </p:ext>
            </p:extLst>
          </p:nvPr>
        </p:nvGraphicFramePr>
        <p:xfrm>
          <a:off x="9688120" y="3030964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530F3FE2-E6B2-C240-8CEE-E8BC72EFD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173614"/>
              </p:ext>
            </p:extLst>
          </p:nvPr>
        </p:nvGraphicFramePr>
        <p:xfrm>
          <a:off x="10765614" y="304769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781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Cuisenaire rods, bar models and number lines to identify equivalent fractions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Cuisenaire rods, bar models and number lines to identify equivalent fractions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 dirty="0"/>
              <a:t>Year 2 - Term 3 - Block 2 - Fractions - Lesson 2 - To be able to use number lines to identify equivalent fractions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6F6A3E-193F-8F48-BCA2-5E80E7E5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97" y="1364125"/>
            <a:ext cx="10664835" cy="53324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6FDB3608-A0D7-4841-A8FF-BB374AC844E2}"/>
              </a:ext>
            </a:extLst>
          </p:cNvPr>
          <p:cNvGraphicFramePr>
            <a:graphicFrameLocks noGrp="1"/>
          </p:cNvGraphicFramePr>
          <p:nvPr/>
        </p:nvGraphicFramePr>
        <p:xfrm>
          <a:off x="760668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xmlns="" id="{1DAA78E2-23DC-084F-B588-F16E262A43B3}"/>
                  </a:ext>
                </a:extLst>
              </p:cNvPr>
              <p:cNvSpPr/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/>
                      <m:den/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1DAA78E2-23DC-084F-B588-F16E262A43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D5F160E7-55CA-2543-A4BE-2E01DF82E28D}"/>
                  </a:ext>
                </a:extLst>
              </p:cNvPr>
              <p:cNvSpPr/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5F160E7-55CA-2543-A4BE-2E01DF82E2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2DEDFA64-23AB-4149-A4E2-BC6606CCE7F4}"/>
              </a:ext>
            </a:extLst>
          </p:cNvPr>
          <p:cNvGraphicFramePr>
            <a:graphicFrameLocks noGrp="1"/>
          </p:cNvGraphicFramePr>
          <p:nvPr/>
        </p:nvGraphicFramePr>
        <p:xfrm>
          <a:off x="172732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487F5BCC-86DC-E64C-9BE1-9BC9876E2C4C}"/>
              </a:ext>
            </a:extLst>
          </p:cNvPr>
          <p:cNvGraphicFramePr>
            <a:graphicFrameLocks noGrp="1"/>
          </p:cNvGraphicFramePr>
          <p:nvPr/>
        </p:nvGraphicFramePr>
        <p:xfrm>
          <a:off x="292118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xmlns="" id="{D6FA841C-D2CF-7E46-9898-06DC63E9C81E}"/>
              </a:ext>
            </a:extLst>
          </p:cNvPr>
          <p:cNvGraphicFramePr>
            <a:graphicFrameLocks noGrp="1"/>
          </p:cNvGraphicFramePr>
          <p:nvPr/>
        </p:nvGraphicFramePr>
        <p:xfrm>
          <a:off x="412647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9A10C0CE-A19B-2A46-A991-5D3958FB02CF}"/>
              </a:ext>
            </a:extLst>
          </p:cNvPr>
          <p:cNvGraphicFramePr>
            <a:graphicFrameLocks noGrp="1"/>
          </p:cNvGraphicFramePr>
          <p:nvPr/>
        </p:nvGraphicFramePr>
        <p:xfrm>
          <a:off x="5157054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xmlns="" id="{6ECB3369-D5CA-2B4B-8166-782C177C9E32}"/>
              </a:ext>
            </a:extLst>
          </p:cNvPr>
          <p:cNvGraphicFramePr>
            <a:graphicFrameLocks noGrp="1"/>
          </p:cNvGraphicFramePr>
          <p:nvPr/>
        </p:nvGraphicFramePr>
        <p:xfrm>
          <a:off x="6309846" y="303618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xmlns="" id="{25C79DDF-DF80-4E40-84CE-CFDC32F9A23D}"/>
              </a:ext>
            </a:extLst>
          </p:cNvPr>
          <p:cNvGraphicFramePr>
            <a:graphicFrameLocks noGrp="1"/>
          </p:cNvGraphicFramePr>
          <p:nvPr/>
        </p:nvGraphicFramePr>
        <p:xfrm>
          <a:off x="742387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A54AB3EC-96D5-7646-8E88-2F93C58C1D78}"/>
              </a:ext>
            </a:extLst>
          </p:cNvPr>
          <p:cNvGraphicFramePr>
            <a:graphicFrameLocks noGrp="1"/>
          </p:cNvGraphicFramePr>
          <p:nvPr/>
        </p:nvGraphicFramePr>
        <p:xfrm>
          <a:off x="8537896" y="3036188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xmlns="" id="{808D09FD-F762-C346-BE31-3F0919BAF591}"/>
              </a:ext>
            </a:extLst>
          </p:cNvPr>
          <p:cNvGraphicFramePr>
            <a:graphicFrameLocks noGrp="1"/>
          </p:cNvGraphicFramePr>
          <p:nvPr/>
        </p:nvGraphicFramePr>
        <p:xfrm>
          <a:off x="9688120" y="3030964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530F3FE2-E6B2-C240-8CEE-E8BC72EFDCEA}"/>
              </a:ext>
            </a:extLst>
          </p:cNvPr>
          <p:cNvGraphicFramePr>
            <a:graphicFrameLocks noGrp="1"/>
          </p:cNvGraphicFramePr>
          <p:nvPr/>
        </p:nvGraphicFramePr>
        <p:xfrm>
          <a:off x="10765614" y="304769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915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area model diagrams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1064E893-E1A5-8748-AA0A-FE6CECF3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97" y="1364125"/>
            <a:ext cx="10664835" cy="5332418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xmlns="" id="{C0306A14-46EC-C94B-9A7C-C23CE2ED7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843433"/>
              </p:ext>
            </p:extLst>
          </p:nvPr>
        </p:nvGraphicFramePr>
        <p:xfrm>
          <a:off x="760668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xmlns="" id="{5CC05B81-D056-2C45-8559-3B3FF5AD3923}"/>
                  </a:ext>
                </a:extLst>
              </p:cNvPr>
              <p:cNvSpPr/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5CC05B81-D056-2C45-8559-3B3FF5AD39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084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xmlns="" id="{3917BF18-0473-864F-B782-B2F024FB2560}"/>
                  </a:ext>
                </a:extLst>
              </p:cNvPr>
              <p:cNvSpPr/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id="{3917BF18-0473-864F-B782-B2F024FB2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95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xmlns="" id="{043C5D3A-5BA0-4140-88D1-353FAC8AEFFD}"/>
                  </a:ext>
                </a:extLst>
              </p:cNvPr>
              <p:cNvSpPr/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043C5D3A-5BA0-4140-88D1-353FAC8AEF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3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xmlns="" id="{652F84DC-F1CC-594E-B194-86F68CCB24B3}"/>
                  </a:ext>
                </a:extLst>
              </p:cNvPr>
              <p:cNvSpPr/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652F84DC-F1CC-594E-B194-86F68CCB2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7054" y="4237246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xmlns="" id="{C4FA55CA-B649-6047-BE42-AFD5FE75EF94}"/>
                  </a:ext>
                </a:extLst>
              </p:cNvPr>
              <p:cNvSpPr/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C4FA55CA-B649-6047-BE42-AFD5FE75EF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305" y="4234163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xmlns="" id="{FC3661D4-EBB4-974A-8F6B-C9FE416D1EE1}"/>
                  </a:ext>
                </a:extLst>
              </p:cNvPr>
              <p:cNvSpPr/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FC3661D4-EBB4-974A-8F6B-C9FE416D1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xmlns="" id="{2981CAF8-F7CF-0049-B670-BE9DBA848266}"/>
                  </a:ext>
                </a:extLst>
              </p:cNvPr>
              <p:cNvSpPr/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2981CAF8-F7CF-0049-B670-BE9DBA8482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367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2541B63F-1CC8-7C48-9BB5-766DF77175D4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FD916A6A-4897-6543-95AE-80C812AED0A0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xmlns="" id="{D95ECDDF-70AB-EB40-B901-FA92EA861E33}"/>
                  </a:ext>
                </a:extLst>
              </p:cNvPr>
              <p:cNvSpPr/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2" name="Rounded Rectangle 81">
                <a:extLst>
                  <a:ext uri="{FF2B5EF4-FFF2-40B4-BE49-F238E27FC236}">
                    <a16:creationId xmlns:a16="http://schemas.microsoft.com/office/drawing/2014/main" id="{D95ECDDF-70AB-EB40-B901-FA92EA861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42" y="550632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xmlns="" id="{DDFD21DE-8743-204A-B6DE-D40831377E67}"/>
                  </a:ext>
                </a:extLst>
              </p:cNvPr>
              <p:cNvSpPr/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DDFD21DE-8743-204A-B6DE-D40831377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556" y="5484017"/>
                <a:ext cx="765315" cy="922721"/>
              </a:xfrm>
              <a:prstGeom prst="roundRect">
                <a:avLst/>
              </a:prstGeom>
              <a:blipFill>
                <a:blip r:embed="rId12"/>
                <a:stretch>
                  <a:fillRect b="-411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xmlns="" id="{364E3E2D-A320-7A4B-A078-A3B2A456A464}"/>
                  </a:ext>
                </a:extLst>
              </p:cNvPr>
              <p:cNvSpPr/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4" name="Rounded Rectangle 83">
                <a:extLst>
                  <a:ext uri="{FF2B5EF4-FFF2-40B4-BE49-F238E27FC236}">
                    <a16:creationId xmlns:a16="http://schemas.microsoft.com/office/drawing/2014/main" id="{364E3E2D-A320-7A4B-A078-A3B2A456A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4537" y="4247798"/>
                <a:ext cx="765315" cy="922721"/>
              </a:xfrm>
              <a:prstGeom prst="roundRect">
                <a:avLst/>
              </a:prstGeom>
              <a:blipFill>
                <a:blip r:embed="rId13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5" name="Table 84">
            <a:extLst>
              <a:ext uri="{FF2B5EF4-FFF2-40B4-BE49-F238E27FC236}">
                <a16:creationId xmlns:a16="http://schemas.microsoft.com/office/drawing/2014/main" xmlns="" id="{9D7F4E14-3233-CB44-83C5-183BAECBB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596970"/>
              </p:ext>
            </p:extLst>
          </p:nvPr>
        </p:nvGraphicFramePr>
        <p:xfrm>
          <a:off x="172732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xmlns="" id="{926B93E3-9788-1D4E-8CF1-1B6A6C0484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975840"/>
              </p:ext>
            </p:extLst>
          </p:nvPr>
        </p:nvGraphicFramePr>
        <p:xfrm>
          <a:off x="292118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xmlns="" id="{4CC507CE-6F2C-B644-A961-3F63719C6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55653"/>
              </p:ext>
            </p:extLst>
          </p:nvPr>
        </p:nvGraphicFramePr>
        <p:xfrm>
          <a:off x="4126479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xmlns="" id="{AC55139D-23D8-2E43-BAD8-D1DA40F5F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777435"/>
              </p:ext>
            </p:extLst>
          </p:nvPr>
        </p:nvGraphicFramePr>
        <p:xfrm>
          <a:off x="5157054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xmlns="" id="{E9FC3549-09F0-624A-8255-5BD4A8622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709885"/>
              </p:ext>
            </p:extLst>
          </p:nvPr>
        </p:nvGraphicFramePr>
        <p:xfrm>
          <a:off x="6309846" y="303618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xmlns="" id="{F38694AF-42F5-7346-B502-770E1A0C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430429"/>
              </p:ext>
            </p:extLst>
          </p:nvPr>
        </p:nvGraphicFramePr>
        <p:xfrm>
          <a:off x="7423871" y="3047700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xmlns="" id="{CD3235D1-FD8F-D749-816F-93704AB1C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756987"/>
              </p:ext>
            </p:extLst>
          </p:nvPr>
        </p:nvGraphicFramePr>
        <p:xfrm>
          <a:off x="8537896" y="3036188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xmlns="" id="{C607432E-D138-8144-9009-D3A4CEF61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223735"/>
              </p:ext>
            </p:extLst>
          </p:nvPr>
        </p:nvGraphicFramePr>
        <p:xfrm>
          <a:off x="9688120" y="3030964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xmlns="" id="{7D586D48-5961-2A40-81E3-81E3945D6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23897"/>
              </p:ext>
            </p:extLst>
          </p:nvPr>
        </p:nvGraphicFramePr>
        <p:xfrm>
          <a:off x="10765614" y="3047699"/>
          <a:ext cx="624840" cy="562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7448911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33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885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51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41914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4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5717427" y="290851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2908516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90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122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08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625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0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3219570" y="290851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570" y="2908516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326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6754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4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41914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4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CB3DBF-7103-6A4C-A374-BBCC297FC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2849071"/>
            <a:ext cx="5554625" cy="277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202475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163307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A5E6827F-89C8-224D-AA53-2F0F93C2B09B}"/>
                  </a:ext>
                </a:extLst>
              </p:cNvPr>
              <p:cNvSpPr/>
              <p:nvPr/>
            </p:nvSpPr>
            <p:spPr>
              <a:xfrm>
                <a:off x="3851469" y="3124140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5E6827F-89C8-224D-AA53-2F0F93C2B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69" y="3124140"/>
                <a:ext cx="365806" cy="611771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E23F5EF0-6826-544F-8298-91C8BABC2F3E}"/>
                  </a:ext>
                </a:extLst>
              </p:cNvPr>
              <p:cNvSpPr/>
              <p:nvPr/>
            </p:nvSpPr>
            <p:spPr>
              <a:xfrm>
                <a:off x="4556110" y="3120233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23F5EF0-6826-544F-8298-91C8BABC2F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3120233"/>
                <a:ext cx="365806" cy="611771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9F9DA7E-1FBE-4A49-BD43-6DB2282AA02D}"/>
                  </a:ext>
                </a:extLst>
              </p:cNvPr>
              <p:cNvSpPr/>
              <p:nvPr/>
            </p:nvSpPr>
            <p:spPr>
              <a:xfrm>
                <a:off x="5247499" y="3119645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9F9DA7E-1FBE-4A49-BD43-6DB2282AA0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499" y="3119645"/>
                <a:ext cx="365806" cy="611771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6D6A3B4-EA46-324B-A263-6D9CCE8B50DA}"/>
                  </a:ext>
                </a:extLst>
              </p:cNvPr>
              <p:cNvSpPr/>
              <p:nvPr/>
            </p:nvSpPr>
            <p:spPr>
              <a:xfrm>
                <a:off x="5876857" y="3127421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D6A3B4-EA46-324B-A263-6D9CCE8B5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3127421"/>
                <a:ext cx="365806" cy="611771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D35EA684-A1F4-BE4C-9E0D-2985B64BD690}"/>
                  </a:ext>
                </a:extLst>
              </p:cNvPr>
              <p:cNvSpPr/>
              <p:nvPr/>
            </p:nvSpPr>
            <p:spPr>
              <a:xfrm>
                <a:off x="6506215" y="3119645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35EA684-A1F4-BE4C-9E0D-2985B64BD6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215" y="3119645"/>
                <a:ext cx="365805" cy="618311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333695A9-D52A-1A49-93DD-CB9AEB102CC7}"/>
                  </a:ext>
                </a:extLst>
              </p:cNvPr>
              <p:cNvSpPr/>
              <p:nvPr/>
            </p:nvSpPr>
            <p:spPr>
              <a:xfrm>
                <a:off x="7215229" y="3134039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33695A9-D52A-1A49-93DD-CB9AEB102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3134039"/>
                <a:ext cx="365805" cy="618311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D3C63EEE-B1DC-E449-A3A0-646CBEA7F921}"/>
                  </a:ext>
                </a:extLst>
              </p:cNvPr>
              <p:cNvSpPr/>
              <p:nvPr/>
            </p:nvSpPr>
            <p:spPr>
              <a:xfrm>
                <a:off x="7885199" y="3134039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3C63EEE-B1DC-E449-A3A0-646CBEA7F9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199" y="3134039"/>
                <a:ext cx="365805" cy="618311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9839AEF9-5081-B148-81DC-07885894B109}"/>
              </a:ext>
            </a:extLst>
          </p:cNvPr>
          <p:cNvSpPr/>
          <p:nvPr/>
        </p:nvSpPr>
        <p:spPr>
          <a:xfrm>
            <a:off x="4498057" y="312558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A4657D-CAA8-7E4D-8103-71192874AA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5" y="1642776"/>
            <a:ext cx="5554625" cy="277731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4497231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4458063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4556110" y="4414989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4414989"/>
                <a:ext cx="365806" cy="611771"/>
              </a:xfrm>
              <a:prstGeom prst="rect">
                <a:avLst/>
              </a:prstGeom>
              <a:blipFill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8F5DDF-2FE4-0948-BC4C-9AB4C71D7579}"/>
                  </a:ext>
                </a:extLst>
              </p:cNvPr>
              <p:cNvSpPr/>
              <p:nvPr/>
            </p:nvSpPr>
            <p:spPr>
              <a:xfrm>
                <a:off x="5876857" y="4422177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8F5DDF-2FE4-0948-BC4C-9AB4C71D7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4422177"/>
                <a:ext cx="365806" cy="611771"/>
              </a:xfrm>
              <a:prstGeom prst="rect">
                <a:avLst/>
              </a:prstGeom>
              <a:blipFill>
                <a:blip r:embed="rId1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7215229" y="4428795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4428795"/>
                <a:ext cx="365805" cy="618311"/>
              </a:xfrm>
              <a:prstGeom prst="rect">
                <a:avLst/>
              </a:prstGeom>
              <a:blipFill>
                <a:blip r:embed="rId1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D21069CD-9968-FF47-899B-515863E57180}"/>
              </a:ext>
            </a:extLst>
          </p:cNvPr>
          <p:cNvSpPr/>
          <p:nvPr/>
        </p:nvSpPr>
        <p:spPr>
          <a:xfrm>
            <a:off x="4498057" y="4420337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51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5717427" y="2884453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2884453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301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557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2913" y="2098745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744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0.2125 0.1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3920687-4F8C-D441-8B90-D00A8A0238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79196"/>
            <a:ext cx="10515599" cy="5257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the equivalent fraction in the correct place on the number line below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xmlns="" id="{770E6AD8-0E4F-1540-9240-3EAB7AD7853A}"/>
                  </a:ext>
                </a:extLst>
              </p:cNvPr>
              <p:cNvSpPr/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70E6AD8-0E4F-1540-9240-3EAB7AD78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968" y="4244591"/>
                <a:ext cx="765315" cy="922721"/>
              </a:xfrm>
              <a:prstGeom prst="roundRect">
                <a:avLst/>
              </a:prstGeom>
              <a:blipFill>
                <a:blip r:embed="rId4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xmlns="" id="{F5D1BF0D-8399-D347-82CC-6E646C46042D}"/>
                  </a:ext>
                </a:extLst>
              </p:cNvPr>
              <p:cNvSpPr/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F5D1BF0D-8399-D347-82CC-6E646C46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742" y="4244591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xmlns="" id="{CD07CD31-92EB-EF49-B5F9-81F25CD50FE2}"/>
                  </a:ext>
                </a:extLst>
              </p:cNvPr>
              <p:cNvSpPr/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D07CD31-92EB-EF49-B5F9-81F25CD50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55" y="4244591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xmlns="" id="{93A4E796-AF86-554B-B67B-3FFCD2FFB55D}"/>
                  </a:ext>
                </a:extLst>
              </p:cNvPr>
              <p:cNvSpPr/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93A4E796-AF86-554B-B67B-3FFCD2FFB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27" y="4244591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xmlns="" id="{291D1049-0F36-9F4C-861A-B779E31ADE20}"/>
                  </a:ext>
                </a:extLst>
              </p:cNvPr>
              <p:cNvSpPr/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291D1049-0F36-9F4C-861A-B779E31A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739" y="4244591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xmlns="" id="{1544A68E-8E8B-6A41-9EB8-587BD665943A}"/>
                  </a:ext>
                </a:extLst>
              </p:cNvPr>
              <p:cNvSpPr/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1544A68E-8E8B-6A41-9EB8-587BD66594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4244591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xmlns="" id="{07D60F6D-6238-8D40-914C-6904B037BA6D}"/>
                  </a:ext>
                </a:extLst>
              </p:cNvPr>
              <p:cNvSpPr/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7D60F6D-6238-8D40-914C-6904B037BA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92" y="4244591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 b="-1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22609A8-33F3-2749-8EC3-088EE9AF11B8}"/>
              </a:ext>
            </a:extLst>
          </p:cNvPr>
          <p:cNvSpPr/>
          <p:nvPr/>
        </p:nvSpPr>
        <p:spPr>
          <a:xfrm>
            <a:off x="729843" y="439821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066677D-21A1-104B-A5E3-461F29316C6E}"/>
              </a:ext>
            </a:extLst>
          </p:cNvPr>
          <p:cNvSpPr/>
          <p:nvPr/>
        </p:nvSpPr>
        <p:spPr>
          <a:xfrm>
            <a:off x="10822913" y="432140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xmlns="" id="{4F7EA35B-4365-C942-8F3F-4536F1CB32F8}"/>
                  </a:ext>
                </a:extLst>
              </p:cNvPr>
              <p:cNvSpPr/>
              <p:nvPr/>
            </p:nvSpPr>
            <p:spPr>
              <a:xfrm>
                <a:off x="8207352" y="290851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F7EA35B-4365-C942-8F3F-4536F1CB32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352" y="2908516"/>
                <a:ext cx="765315" cy="922721"/>
              </a:xfrm>
              <a:prstGeom prst="roundRect">
                <a:avLst/>
              </a:prstGeom>
              <a:blipFill>
                <a:blip r:embed="rId11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985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3: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the equivalent fractions in the correct places on the number line below: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/>
                  <a:t>.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398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C49424-0DAE-BC43-A79C-52006CA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005724"/>
            <a:ext cx="10337799" cy="516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808B3D28-CBB3-4542-B8F7-10B40A4A3045}"/>
                  </a:ext>
                </a:extLst>
              </p:cNvPr>
              <p:cNvSpPr/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808B3D28-CBB3-4542-B8F7-10B40A4A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blipFill>
                <a:blip r:embed="rId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D0422-89BD-B743-8A43-1A75994543E0}"/>
              </a:ext>
            </a:extLst>
          </p:cNvPr>
          <p:cNvSpPr/>
          <p:nvPr/>
        </p:nvSpPr>
        <p:spPr>
          <a:xfrm>
            <a:off x="729843" y="491256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0B90CE-CDBC-B64D-9E67-7B6031F66ED1}"/>
              </a:ext>
            </a:extLst>
          </p:cNvPr>
          <p:cNvSpPr/>
          <p:nvPr/>
        </p:nvSpPr>
        <p:spPr>
          <a:xfrm>
            <a:off x="10822913" y="483575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xmlns="" id="{E781C374-9B41-9E43-A2B0-6DF1B7FEB5AF}"/>
                  </a:ext>
                </a:extLst>
              </p:cNvPr>
              <p:cNvSpPr/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781C374-9B41-9E43-A2B0-6DF1B7FEB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blipFill>
                <a:blip r:embed="rId6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xmlns="" id="{B415C462-E6EE-734B-A818-CD80218B1583}"/>
                  </a:ext>
                </a:extLst>
              </p:cNvPr>
              <p:cNvSpPr/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415C462-E6EE-734B-A818-CD80218B1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3802F916-8089-434B-82CF-5F2C845F246B}"/>
                  </a:ext>
                </a:extLst>
              </p:cNvPr>
              <p:cNvSpPr/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02F916-8089-434B-82CF-5F2C845F2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E5B7E718-EBDB-B645-8B81-4D2D785D2ABD}"/>
                  </a:ext>
                </a:extLst>
              </p:cNvPr>
              <p:cNvSpPr/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5B7E718-EBDB-B645-8B81-4D2D785D2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blipFill>
                <a:blip r:embed="rId9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xmlns="" id="{84F1F63C-9FBD-CC45-A38C-A9A839F9BF40}"/>
                  </a:ext>
                </a:extLst>
              </p:cNvPr>
              <p:cNvSpPr/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4F1F63C-9FBD-CC45-A38C-A9A839F9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blipFill>
                <a:blip r:embed="rId10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xmlns="" id="{E9A317EE-6455-EB46-80F9-F0D38569017F}"/>
                  </a:ext>
                </a:extLst>
              </p:cNvPr>
              <p:cNvSpPr/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9A317EE-6455-EB46-80F9-F0D385690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blipFill>
                <a:blip r:embed="rId11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xmlns="" id="{58521287-1697-5C45-9734-0B302C3B1F1C}"/>
                  </a:ext>
                </a:extLst>
              </p:cNvPr>
              <p:cNvSpPr/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8521287-1697-5C45-9734-0B302C3B1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blipFill>
                <a:blip r:embed="rId12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3334AA49-55E1-D847-9F92-3C2FE03C221F}"/>
                  </a:ext>
                </a:extLst>
              </p:cNvPr>
              <p:cNvSpPr/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334AA49-55E1-D847-9F92-3C2FE03C2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blipFill>
                <a:blip r:embed="rId13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xmlns="" id="{5C8D2573-D41A-B849-B63E-8D2C062D105D}"/>
                  </a:ext>
                </a:extLst>
              </p:cNvPr>
              <p:cNvSpPr/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C8D2573-D41A-B849-B63E-8D2C062D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blipFill>
                <a:blip r:embed="rId14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94C0BC6E-8F80-444B-ABAA-81065A776508}"/>
                  </a:ext>
                </a:extLst>
              </p:cNvPr>
              <p:cNvSpPr/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C0BC6E-8F80-444B-ABAA-81065A7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blipFill>
                <a:blip r:embed="rId1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4936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3: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the equivalent fractions in the correct places on the number line below: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/>
                  <a:t>.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398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C49424-0DAE-BC43-A79C-52006CA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005724"/>
            <a:ext cx="10337799" cy="516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808B3D28-CBB3-4542-B8F7-10B40A4A3045}"/>
                  </a:ext>
                </a:extLst>
              </p:cNvPr>
              <p:cNvSpPr/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808B3D28-CBB3-4542-B8F7-10B40A4A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blipFill>
                <a:blip r:embed="rId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D0422-89BD-B743-8A43-1A75994543E0}"/>
              </a:ext>
            </a:extLst>
          </p:cNvPr>
          <p:cNvSpPr/>
          <p:nvPr/>
        </p:nvSpPr>
        <p:spPr>
          <a:xfrm>
            <a:off x="729843" y="491256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0B90CE-CDBC-B64D-9E67-7B6031F66ED1}"/>
              </a:ext>
            </a:extLst>
          </p:cNvPr>
          <p:cNvSpPr/>
          <p:nvPr/>
        </p:nvSpPr>
        <p:spPr>
          <a:xfrm>
            <a:off x="10822913" y="483575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xmlns="" id="{E781C374-9B41-9E43-A2B0-6DF1B7FEB5AF}"/>
                  </a:ext>
                </a:extLst>
              </p:cNvPr>
              <p:cNvSpPr/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781C374-9B41-9E43-A2B0-6DF1B7FEB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blipFill>
                <a:blip r:embed="rId6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xmlns="" id="{B415C462-E6EE-734B-A818-CD80218B1583}"/>
                  </a:ext>
                </a:extLst>
              </p:cNvPr>
              <p:cNvSpPr/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415C462-E6EE-734B-A818-CD80218B1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3802F916-8089-434B-82CF-5F2C845F246B}"/>
                  </a:ext>
                </a:extLst>
              </p:cNvPr>
              <p:cNvSpPr/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02F916-8089-434B-82CF-5F2C845F2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E5B7E718-EBDB-B645-8B81-4D2D785D2ABD}"/>
                  </a:ext>
                </a:extLst>
              </p:cNvPr>
              <p:cNvSpPr/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5B7E718-EBDB-B645-8B81-4D2D785D2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blipFill>
                <a:blip r:embed="rId9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xmlns="" id="{84F1F63C-9FBD-CC45-A38C-A9A839F9BF40}"/>
                  </a:ext>
                </a:extLst>
              </p:cNvPr>
              <p:cNvSpPr/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4F1F63C-9FBD-CC45-A38C-A9A839F9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blipFill>
                <a:blip r:embed="rId10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xmlns="" id="{E9A317EE-6455-EB46-80F9-F0D38569017F}"/>
                  </a:ext>
                </a:extLst>
              </p:cNvPr>
              <p:cNvSpPr/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9A317EE-6455-EB46-80F9-F0D385690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blipFill>
                <a:blip r:embed="rId11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xmlns="" id="{58521287-1697-5C45-9734-0B302C3B1F1C}"/>
                  </a:ext>
                </a:extLst>
              </p:cNvPr>
              <p:cNvSpPr/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8521287-1697-5C45-9734-0B302C3B1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blipFill>
                <a:blip r:embed="rId12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3334AA49-55E1-D847-9F92-3C2FE03C221F}"/>
                  </a:ext>
                </a:extLst>
              </p:cNvPr>
              <p:cNvSpPr/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334AA49-55E1-D847-9F92-3C2FE03C2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blipFill>
                <a:blip r:embed="rId13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xmlns="" id="{5C8D2573-D41A-B849-B63E-8D2C062D105D}"/>
                  </a:ext>
                </a:extLst>
              </p:cNvPr>
              <p:cNvSpPr/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C8D2573-D41A-B849-B63E-8D2C062D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blipFill>
                <a:blip r:embed="rId14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94C0BC6E-8F80-444B-ABAA-81065A776508}"/>
                  </a:ext>
                </a:extLst>
              </p:cNvPr>
              <p:cNvSpPr/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C0BC6E-8F80-444B-ABAA-81065A7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blipFill>
                <a:blip r:embed="rId1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xmlns="" id="{8AA18669-EC71-4F4F-94E9-FBD6FFE56229}"/>
                  </a:ext>
                </a:extLst>
              </p:cNvPr>
              <p:cNvSpPr/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AA18669-EC71-4F4F-94E9-FBD6FFE56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blipFill>
                <a:blip r:embed="rId16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438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3: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the equivalent fractions in the correct places on the number line below: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/>
                  <a:t>.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398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C49424-0DAE-BC43-A79C-52006CA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005724"/>
            <a:ext cx="10337799" cy="516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808B3D28-CBB3-4542-B8F7-10B40A4A3045}"/>
                  </a:ext>
                </a:extLst>
              </p:cNvPr>
              <p:cNvSpPr/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808B3D28-CBB3-4542-B8F7-10B40A4A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blipFill>
                <a:blip r:embed="rId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D0422-89BD-B743-8A43-1A75994543E0}"/>
              </a:ext>
            </a:extLst>
          </p:cNvPr>
          <p:cNvSpPr/>
          <p:nvPr/>
        </p:nvSpPr>
        <p:spPr>
          <a:xfrm>
            <a:off x="729843" y="491256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0B90CE-CDBC-B64D-9E67-7B6031F66ED1}"/>
              </a:ext>
            </a:extLst>
          </p:cNvPr>
          <p:cNvSpPr/>
          <p:nvPr/>
        </p:nvSpPr>
        <p:spPr>
          <a:xfrm>
            <a:off x="10822913" y="483575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xmlns="" id="{E781C374-9B41-9E43-A2B0-6DF1B7FEB5AF}"/>
                  </a:ext>
                </a:extLst>
              </p:cNvPr>
              <p:cNvSpPr/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781C374-9B41-9E43-A2B0-6DF1B7FEB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blipFill>
                <a:blip r:embed="rId6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xmlns="" id="{B415C462-E6EE-734B-A818-CD80218B1583}"/>
                  </a:ext>
                </a:extLst>
              </p:cNvPr>
              <p:cNvSpPr/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415C462-E6EE-734B-A818-CD80218B1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3802F916-8089-434B-82CF-5F2C845F246B}"/>
                  </a:ext>
                </a:extLst>
              </p:cNvPr>
              <p:cNvSpPr/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02F916-8089-434B-82CF-5F2C845F2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E5B7E718-EBDB-B645-8B81-4D2D785D2ABD}"/>
                  </a:ext>
                </a:extLst>
              </p:cNvPr>
              <p:cNvSpPr/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5B7E718-EBDB-B645-8B81-4D2D785D2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blipFill>
                <a:blip r:embed="rId9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xmlns="" id="{84F1F63C-9FBD-CC45-A38C-A9A839F9BF40}"/>
                  </a:ext>
                </a:extLst>
              </p:cNvPr>
              <p:cNvSpPr/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4F1F63C-9FBD-CC45-A38C-A9A839F9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blipFill>
                <a:blip r:embed="rId10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xmlns="" id="{E9A317EE-6455-EB46-80F9-F0D38569017F}"/>
                  </a:ext>
                </a:extLst>
              </p:cNvPr>
              <p:cNvSpPr/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9A317EE-6455-EB46-80F9-F0D385690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blipFill>
                <a:blip r:embed="rId11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xmlns="" id="{58521287-1697-5C45-9734-0B302C3B1F1C}"/>
                  </a:ext>
                </a:extLst>
              </p:cNvPr>
              <p:cNvSpPr/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8521287-1697-5C45-9734-0B302C3B1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blipFill>
                <a:blip r:embed="rId12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3334AA49-55E1-D847-9F92-3C2FE03C221F}"/>
                  </a:ext>
                </a:extLst>
              </p:cNvPr>
              <p:cNvSpPr/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334AA49-55E1-D847-9F92-3C2FE03C2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blipFill>
                <a:blip r:embed="rId13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xmlns="" id="{5C8D2573-D41A-B849-B63E-8D2C062D105D}"/>
                  </a:ext>
                </a:extLst>
              </p:cNvPr>
              <p:cNvSpPr/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C8D2573-D41A-B849-B63E-8D2C062D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blipFill>
                <a:blip r:embed="rId14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94C0BC6E-8F80-444B-ABAA-81065A776508}"/>
                  </a:ext>
                </a:extLst>
              </p:cNvPr>
              <p:cNvSpPr/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C0BC6E-8F80-444B-ABAA-81065A7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blipFill>
                <a:blip r:embed="rId1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xmlns="" id="{8AA18669-EC71-4F4F-94E9-FBD6FFE56229}"/>
                  </a:ext>
                </a:extLst>
              </p:cNvPr>
              <p:cNvSpPr/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AA18669-EC71-4F4F-94E9-FBD6FFE56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blipFill>
                <a:blip r:embed="rId16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F8B979B-64BB-7B43-928B-241E5A44B78E}"/>
                  </a:ext>
                </a:extLst>
              </p:cNvPr>
              <p:cNvSpPr/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F8B979B-64BB-7B43-928B-241E5A44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blipFill>
                <a:blip r:embed="rId17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5869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3: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the equivalent fractions in the correct places on the number line below: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/>
                  <a:t>.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398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C49424-0DAE-BC43-A79C-52006CA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005724"/>
            <a:ext cx="10337799" cy="516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808B3D28-CBB3-4542-B8F7-10B40A4A3045}"/>
                  </a:ext>
                </a:extLst>
              </p:cNvPr>
              <p:cNvSpPr/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808B3D28-CBB3-4542-B8F7-10B40A4A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blipFill>
                <a:blip r:embed="rId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D0422-89BD-B743-8A43-1A75994543E0}"/>
              </a:ext>
            </a:extLst>
          </p:cNvPr>
          <p:cNvSpPr/>
          <p:nvPr/>
        </p:nvSpPr>
        <p:spPr>
          <a:xfrm>
            <a:off x="729843" y="491256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0B90CE-CDBC-B64D-9E67-7B6031F66ED1}"/>
              </a:ext>
            </a:extLst>
          </p:cNvPr>
          <p:cNvSpPr/>
          <p:nvPr/>
        </p:nvSpPr>
        <p:spPr>
          <a:xfrm>
            <a:off x="10822913" y="483575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xmlns="" id="{E781C374-9B41-9E43-A2B0-6DF1B7FEB5AF}"/>
                  </a:ext>
                </a:extLst>
              </p:cNvPr>
              <p:cNvSpPr/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781C374-9B41-9E43-A2B0-6DF1B7FEB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blipFill>
                <a:blip r:embed="rId6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xmlns="" id="{B415C462-E6EE-734B-A818-CD80218B1583}"/>
                  </a:ext>
                </a:extLst>
              </p:cNvPr>
              <p:cNvSpPr/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415C462-E6EE-734B-A818-CD80218B1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3802F916-8089-434B-82CF-5F2C845F246B}"/>
                  </a:ext>
                </a:extLst>
              </p:cNvPr>
              <p:cNvSpPr/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02F916-8089-434B-82CF-5F2C845F2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E5B7E718-EBDB-B645-8B81-4D2D785D2ABD}"/>
                  </a:ext>
                </a:extLst>
              </p:cNvPr>
              <p:cNvSpPr/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5B7E718-EBDB-B645-8B81-4D2D785D2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blipFill>
                <a:blip r:embed="rId9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xmlns="" id="{84F1F63C-9FBD-CC45-A38C-A9A839F9BF40}"/>
                  </a:ext>
                </a:extLst>
              </p:cNvPr>
              <p:cNvSpPr/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4F1F63C-9FBD-CC45-A38C-A9A839F9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blipFill>
                <a:blip r:embed="rId10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xmlns="" id="{E9A317EE-6455-EB46-80F9-F0D38569017F}"/>
                  </a:ext>
                </a:extLst>
              </p:cNvPr>
              <p:cNvSpPr/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9A317EE-6455-EB46-80F9-F0D385690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blipFill>
                <a:blip r:embed="rId11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xmlns="" id="{58521287-1697-5C45-9734-0B302C3B1F1C}"/>
                  </a:ext>
                </a:extLst>
              </p:cNvPr>
              <p:cNvSpPr/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8521287-1697-5C45-9734-0B302C3B1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blipFill>
                <a:blip r:embed="rId12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3334AA49-55E1-D847-9F92-3C2FE03C221F}"/>
                  </a:ext>
                </a:extLst>
              </p:cNvPr>
              <p:cNvSpPr/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334AA49-55E1-D847-9F92-3C2FE03C2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blipFill>
                <a:blip r:embed="rId13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xmlns="" id="{5C8D2573-D41A-B849-B63E-8D2C062D105D}"/>
                  </a:ext>
                </a:extLst>
              </p:cNvPr>
              <p:cNvSpPr/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C8D2573-D41A-B849-B63E-8D2C062D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blipFill>
                <a:blip r:embed="rId14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94C0BC6E-8F80-444B-ABAA-81065A776508}"/>
                  </a:ext>
                </a:extLst>
              </p:cNvPr>
              <p:cNvSpPr/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C0BC6E-8F80-444B-ABAA-81065A7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blipFill>
                <a:blip r:embed="rId1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xmlns="" id="{8AA18669-EC71-4F4F-94E9-FBD6FFE56229}"/>
                  </a:ext>
                </a:extLst>
              </p:cNvPr>
              <p:cNvSpPr/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AA18669-EC71-4F4F-94E9-FBD6FFE56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blipFill>
                <a:blip r:embed="rId16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F8B979B-64BB-7B43-928B-241E5A44B78E}"/>
                  </a:ext>
                </a:extLst>
              </p:cNvPr>
              <p:cNvSpPr/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F8B979B-64BB-7B43-928B-241E5A44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blipFill>
                <a:blip r:embed="rId17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xmlns="" id="{AB3126E0-1037-1B48-A563-B688E8C5F333}"/>
                  </a:ext>
                </a:extLst>
              </p:cNvPr>
              <p:cNvSpPr/>
              <p:nvPr/>
            </p:nvSpPr>
            <p:spPr>
              <a:xfrm>
                <a:off x="3234726" y="339208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AB3126E0-1037-1B48-A563-B688E8C5F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726" y="3392085"/>
                <a:ext cx="765315" cy="922721"/>
              </a:xfrm>
              <a:prstGeom prst="roundRect">
                <a:avLst/>
              </a:prstGeom>
              <a:blipFill>
                <a:blip r:embed="rId1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039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3: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the equivalent fractions in the correct places on the number line below: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sz="2200" dirty="0"/>
                  <a:t>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200" dirty="0"/>
                  <a:t>.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3981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4C49424-0DAE-BC43-A79C-52006CA57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2005724"/>
            <a:ext cx="10337799" cy="5168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xmlns="" id="{808B3D28-CBB3-4542-B8F7-10B40A4A3045}"/>
                  </a:ext>
                </a:extLst>
              </p:cNvPr>
              <p:cNvSpPr/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808B3D28-CBB3-4542-B8F7-10B40A4A30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0012" y="4986047"/>
                <a:ext cx="631904" cy="922721"/>
              </a:xfrm>
              <a:prstGeom prst="roundRect">
                <a:avLst/>
              </a:prstGeom>
              <a:blipFill>
                <a:blip r:embed="rId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D0422-89BD-B743-8A43-1A75994543E0}"/>
              </a:ext>
            </a:extLst>
          </p:cNvPr>
          <p:cNvSpPr/>
          <p:nvPr/>
        </p:nvSpPr>
        <p:spPr>
          <a:xfrm>
            <a:off x="729843" y="4912561"/>
            <a:ext cx="6848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0</a:t>
            </a:r>
            <a:endParaRPr lang="en-US" sz="6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0B90CE-CDBC-B64D-9E67-7B6031F66ED1}"/>
              </a:ext>
            </a:extLst>
          </p:cNvPr>
          <p:cNvSpPr/>
          <p:nvPr/>
        </p:nvSpPr>
        <p:spPr>
          <a:xfrm>
            <a:off x="10822913" y="4835750"/>
            <a:ext cx="6319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>
                <a:latin typeface="OpenDyslexicAlta" pitchFamily="2" charset="77"/>
              </a:rPr>
              <a:t>1</a:t>
            </a:r>
            <a:endParaRPr lang="en-US"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xmlns="" id="{E781C374-9B41-9E43-A2B0-6DF1B7FEB5AF}"/>
                  </a:ext>
                </a:extLst>
              </p:cNvPr>
              <p:cNvSpPr/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E781C374-9B41-9E43-A2B0-6DF1B7FEB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282" y="4986047"/>
                <a:ext cx="631904" cy="922721"/>
              </a:xfrm>
              <a:prstGeom prst="roundRect">
                <a:avLst/>
              </a:prstGeom>
              <a:blipFill>
                <a:blip r:embed="rId6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xmlns="" id="{B415C462-E6EE-734B-A818-CD80218B1583}"/>
                  </a:ext>
                </a:extLst>
              </p:cNvPr>
              <p:cNvSpPr/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415C462-E6EE-734B-A818-CD80218B1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432" y="4986047"/>
                <a:ext cx="631904" cy="922721"/>
              </a:xfrm>
              <a:prstGeom prst="roundRect">
                <a:avLst/>
              </a:prstGeom>
              <a:blipFill>
                <a:blip r:embed="rId7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xmlns="" id="{3802F916-8089-434B-82CF-5F2C845F246B}"/>
                  </a:ext>
                </a:extLst>
              </p:cNvPr>
              <p:cNvSpPr/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802F916-8089-434B-82CF-5F2C845F2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02" y="4986047"/>
                <a:ext cx="631904" cy="922721"/>
              </a:xfrm>
              <a:prstGeom prst="roundRect">
                <a:avLst/>
              </a:prstGeom>
              <a:blipFill>
                <a:blip r:embed="rId8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xmlns="" id="{E5B7E718-EBDB-B645-8B81-4D2D785D2ABD}"/>
                  </a:ext>
                </a:extLst>
              </p:cNvPr>
              <p:cNvSpPr/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E5B7E718-EBDB-B645-8B81-4D2D785D2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401" y="4986047"/>
                <a:ext cx="631904" cy="922721"/>
              </a:xfrm>
              <a:prstGeom prst="roundRect">
                <a:avLst/>
              </a:prstGeom>
              <a:blipFill>
                <a:blip r:embed="rId9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xmlns="" id="{84F1F63C-9FBD-CC45-A38C-A9A839F9BF40}"/>
                  </a:ext>
                </a:extLst>
              </p:cNvPr>
              <p:cNvSpPr/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84F1F63C-9FBD-CC45-A38C-A9A839F9B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671" y="4986047"/>
                <a:ext cx="631904" cy="922721"/>
              </a:xfrm>
              <a:prstGeom prst="roundRect">
                <a:avLst/>
              </a:prstGeom>
              <a:blipFill>
                <a:blip r:embed="rId10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xmlns="" id="{E9A317EE-6455-EB46-80F9-F0D38569017F}"/>
                  </a:ext>
                </a:extLst>
              </p:cNvPr>
              <p:cNvSpPr/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9A317EE-6455-EB46-80F9-F0D3856901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21" y="4986047"/>
                <a:ext cx="631904" cy="922721"/>
              </a:xfrm>
              <a:prstGeom prst="roundRect">
                <a:avLst/>
              </a:prstGeom>
              <a:blipFill>
                <a:blip r:embed="rId11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xmlns="" id="{58521287-1697-5C45-9734-0B302C3B1F1C}"/>
                  </a:ext>
                </a:extLst>
              </p:cNvPr>
              <p:cNvSpPr/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58521287-1697-5C45-9734-0B302C3B1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907" y="4986047"/>
                <a:ext cx="631904" cy="922721"/>
              </a:xfrm>
              <a:prstGeom prst="roundRect">
                <a:avLst/>
              </a:prstGeom>
              <a:blipFill>
                <a:blip r:embed="rId12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3334AA49-55E1-D847-9F92-3C2FE03C221F}"/>
                  </a:ext>
                </a:extLst>
              </p:cNvPr>
              <p:cNvSpPr/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334AA49-55E1-D847-9F92-3C2FE03C22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664" y="4986047"/>
                <a:ext cx="631904" cy="922721"/>
              </a:xfrm>
              <a:prstGeom prst="roundRect">
                <a:avLst/>
              </a:prstGeom>
              <a:blipFill>
                <a:blip r:embed="rId13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xmlns="" id="{5C8D2573-D41A-B849-B63E-8D2C062D105D}"/>
                  </a:ext>
                </a:extLst>
              </p:cNvPr>
              <p:cNvSpPr/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5C8D2573-D41A-B849-B63E-8D2C062D1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814" y="4986047"/>
                <a:ext cx="631904" cy="922721"/>
              </a:xfrm>
              <a:prstGeom prst="roundRect">
                <a:avLst/>
              </a:prstGeom>
              <a:blipFill>
                <a:blip r:embed="rId14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xmlns="" id="{94C0BC6E-8F80-444B-ABAA-81065A776508}"/>
                  </a:ext>
                </a:extLst>
              </p:cNvPr>
              <p:cNvSpPr/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GB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4C0BC6E-8F80-444B-ABAA-81065A7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84" y="4986047"/>
                <a:ext cx="631904" cy="922721"/>
              </a:xfrm>
              <a:prstGeom prst="roundRect">
                <a:avLst/>
              </a:prstGeom>
              <a:blipFill>
                <a:blip r:embed="rId15"/>
                <a:stretch>
                  <a:fillRect b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xmlns="" id="{8AA18669-EC71-4F4F-94E9-FBD6FFE56229}"/>
                  </a:ext>
                </a:extLst>
              </p:cNvPr>
              <p:cNvSpPr/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8AA18669-EC71-4F4F-94E9-FBD6FFE56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958" y="3392088"/>
                <a:ext cx="765315" cy="922721"/>
              </a:xfrm>
              <a:prstGeom prst="roundRect">
                <a:avLst/>
              </a:prstGeom>
              <a:blipFill>
                <a:blip r:embed="rId16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xmlns="" id="{1F8B979B-64BB-7B43-928B-241E5A44B78E}"/>
                  </a:ext>
                </a:extLst>
              </p:cNvPr>
              <p:cNvSpPr/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F8B979B-64BB-7B43-928B-241E5A44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742" y="3392087"/>
                <a:ext cx="765315" cy="922721"/>
              </a:xfrm>
              <a:prstGeom prst="roundRect">
                <a:avLst/>
              </a:prstGeom>
              <a:blipFill>
                <a:blip r:embed="rId17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xmlns="" id="{3A07C4D6-DEF5-CF44-B0EF-6EEDDF04DFB1}"/>
                  </a:ext>
                </a:extLst>
              </p:cNvPr>
              <p:cNvSpPr/>
              <p:nvPr/>
            </p:nvSpPr>
            <p:spPr>
              <a:xfrm>
                <a:off x="5713341" y="3392086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3A07C4D6-DEF5-CF44-B0EF-6EEDDF04D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341" y="3392086"/>
                <a:ext cx="765315" cy="922721"/>
              </a:xfrm>
              <a:prstGeom prst="roundRect">
                <a:avLst/>
              </a:prstGeom>
              <a:blipFill>
                <a:blip r:embed="rId18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xmlns="" id="{AB3126E0-1037-1B48-A563-B688E8C5F333}"/>
                  </a:ext>
                </a:extLst>
              </p:cNvPr>
              <p:cNvSpPr/>
              <p:nvPr/>
            </p:nvSpPr>
            <p:spPr>
              <a:xfrm>
                <a:off x="3234726" y="339208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AB3126E0-1037-1B48-A563-B688E8C5F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726" y="3392085"/>
                <a:ext cx="765315" cy="922721"/>
              </a:xfrm>
              <a:prstGeom prst="roundRect">
                <a:avLst/>
              </a:prstGeom>
              <a:blipFill>
                <a:blip r:embed="rId19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0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4: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each person’s fraction on the number line below. 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Jamal says, “My fraction is equal to </a:t>
                </a:r>
                <a:r>
                  <a:rPr lang="en-GB" dirty="0"/>
                  <a:t>½</a:t>
                </a:r>
                <a:r>
                  <a:rPr lang="en-GB" sz="2200" dirty="0"/>
                  <a:t> but has the denominator 6.”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Ruth says, “My fraction has the denominator 3, and has the numerator 2.”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Chen says, “My fraction is equivalent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200" dirty="0"/>
                  <a:t> but has a smaller denominator.”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Explain your choices.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D862682-B26C-4C4D-ADD6-48AC3F49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3479014"/>
            <a:ext cx="7208823" cy="360441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CBAC6B1-8306-CE4E-9A1C-FB5BEBC78B43}"/>
              </a:ext>
            </a:extLst>
          </p:cNvPr>
          <p:cNvSpPr/>
          <p:nvPr/>
        </p:nvSpPr>
        <p:spPr>
          <a:xfrm>
            <a:off x="4419600" y="5506362"/>
            <a:ext cx="518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0</a:t>
            </a:r>
            <a:endParaRPr lang="en-US" sz="4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8272CBE-8998-DE40-B7B1-EBE2911AE386}"/>
              </a:ext>
            </a:extLst>
          </p:cNvPr>
          <p:cNvSpPr/>
          <p:nvPr/>
        </p:nvSpPr>
        <p:spPr>
          <a:xfrm>
            <a:off x="11278949" y="5504999"/>
            <a:ext cx="482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596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What’s the same? What’s different?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Both fractions that have been selected are equivalent to </a:t>
            </a:r>
            <a:r>
              <a:rPr lang="en-GB" dirty="0">
                <a:solidFill>
                  <a:srgbClr val="FF3860"/>
                </a:solidFill>
              </a:rPr>
              <a:t>¼</a:t>
            </a:r>
            <a:r>
              <a:rPr lang="en-GB" sz="2200" dirty="0">
                <a:solidFill>
                  <a:srgbClr val="FF3860"/>
                </a:solidFill>
              </a:rPr>
              <a:t>.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Their numerators and denominators are different but they are the same distance along their number lines.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2DD234A-2291-9D4C-8FA2-870DE3749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2849071"/>
            <a:ext cx="5554625" cy="27773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62475FB-1AC9-C94E-9253-BB4C4C4B2A90}"/>
              </a:ext>
            </a:extLst>
          </p:cNvPr>
          <p:cNvSpPr/>
          <p:nvPr/>
        </p:nvSpPr>
        <p:spPr>
          <a:xfrm>
            <a:off x="3220105" y="3202475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EC575D4-9B18-9741-AC2B-ACD780067C22}"/>
              </a:ext>
            </a:extLst>
          </p:cNvPr>
          <p:cNvSpPr/>
          <p:nvPr/>
        </p:nvSpPr>
        <p:spPr>
          <a:xfrm>
            <a:off x="8535522" y="3163307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3417778A-3425-FC45-811D-C002E6129767}"/>
                  </a:ext>
                </a:extLst>
              </p:cNvPr>
              <p:cNvSpPr/>
              <p:nvPr/>
            </p:nvSpPr>
            <p:spPr>
              <a:xfrm>
                <a:off x="3851469" y="3124140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417778A-3425-FC45-811D-C002E6129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69" y="3124140"/>
                <a:ext cx="365806" cy="611771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E3A23E82-91DF-EC43-B218-D8479C900850}"/>
                  </a:ext>
                </a:extLst>
              </p:cNvPr>
              <p:cNvSpPr/>
              <p:nvPr/>
            </p:nvSpPr>
            <p:spPr>
              <a:xfrm>
                <a:off x="4556110" y="3120233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A23E82-91DF-EC43-B218-D8479C90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3120233"/>
                <a:ext cx="365806" cy="611771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4A08C133-2534-A348-B686-EDD12F7CF1CC}"/>
                  </a:ext>
                </a:extLst>
              </p:cNvPr>
              <p:cNvSpPr/>
              <p:nvPr/>
            </p:nvSpPr>
            <p:spPr>
              <a:xfrm>
                <a:off x="5247499" y="3119645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A08C133-2534-A348-B686-EDD12F7CF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499" y="3119645"/>
                <a:ext cx="365806" cy="611771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E75947B8-D570-AD46-A937-0546452D6315}"/>
                  </a:ext>
                </a:extLst>
              </p:cNvPr>
              <p:cNvSpPr/>
              <p:nvPr/>
            </p:nvSpPr>
            <p:spPr>
              <a:xfrm>
                <a:off x="5876857" y="3127421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75947B8-D570-AD46-A937-0546452D63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3127421"/>
                <a:ext cx="365806" cy="611771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46BF1D43-E9B0-BB48-9DF4-484577E7BA6E}"/>
                  </a:ext>
                </a:extLst>
              </p:cNvPr>
              <p:cNvSpPr/>
              <p:nvPr/>
            </p:nvSpPr>
            <p:spPr>
              <a:xfrm>
                <a:off x="6506215" y="3119645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6BF1D43-E9B0-BB48-9DF4-484577E7B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215" y="3119645"/>
                <a:ext cx="365805" cy="618311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1AF3823-308E-E242-9D39-298C1B48719E}"/>
                  </a:ext>
                </a:extLst>
              </p:cNvPr>
              <p:cNvSpPr/>
              <p:nvPr/>
            </p:nvSpPr>
            <p:spPr>
              <a:xfrm>
                <a:off x="7215229" y="3134039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1AF3823-308E-E242-9D39-298C1B4871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3134039"/>
                <a:ext cx="365805" cy="618311"/>
              </a:xfrm>
              <a:prstGeom prst="rect">
                <a:avLst/>
              </a:prstGeom>
              <a:blipFill>
                <a:blip r:embed="rId9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7B20B326-7A84-FB42-90A3-6AC405E9C2BC}"/>
                  </a:ext>
                </a:extLst>
              </p:cNvPr>
              <p:cNvSpPr/>
              <p:nvPr/>
            </p:nvSpPr>
            <p:spPr>
              <a:xfrm>
                <a:off x="7885199" y="3134039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B20B326-7A84-FB42-90A3-6AC405E9C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199" y="3134039"/>
                <a:ext cx="365805" cy="618311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E28A75AC-86A3-B64C-BC5E-B86868065FA2}"/>
              </a:ext>
            </a:extLst>
          </p:cNvPr>
          <p:cNvSpPr/>
          <p:nvPr/>
        </p:nvSpPr>
        <p:spPr>
          <a:xfrm>
            <a:off x="4498057" y="312558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E2D50BA-BC69-634F-B5D1-270E467E72B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5" y="1642776"/>
            <a:ext cx="5554625" cy="277731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457DC872-EC7D-9A44-8FD2-CD342C72BD7B}"/>
              </a:ext>
            </a:extLst>
          </p:cNvPr>
          <p:cNvSpPr/>
          <p:nvPr/>
        </p:nvSpPr>
        <p:spPr>
          <a:xfrm>
            <a:off x="3220105" y="4497231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4EA02977-6DB8-B24B-B011-60FA8D4DBF8B}"/>
              </a:ext>
            </a:extLst>
          </p:cNvPr>
          <p:cNvSpPr/>
          <p:nvPr/>
        </p:nvSpPr>
        <p:spPr>
          <a:xfrm>
            <a:off x="8535522" y="4458063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B64659E9-313E-C04D-B278-9B9A5EBACBD7}"/>
                  </a:ext>
                </a:extLst>
              </p:cNvPr>
              <p:cNvSpPr/>
              <p:nvPr/>
            </p:nvSpPr>
            <p:spPr>
              <a:xfrm>
                <a:off x="4556110" y="4414989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64659E9-313E-C04D-B278-9B9A5EBACB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4414989"/>
                <a:ext cx="365806" cy="611771"/>
              </a:xfrm>
              <a:prstGeom prst="rect">
                <a:avLst/>
              </a:prstGeom>
              <a:blipFill>
                <a:blip r:embed="rId12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B025B4CF-5DAA-B34E-9125-49828C30DCE1}"/>
                  </a:ext>
                </a:extLst>
              </p:cNvPr>
              <p:cNvSpPr/>
              <p:nvPr/>
            </p:nvSpPr>
            <p:spPr>
              <a:xfrm>
                <a:off x="5876857" y="4422177"/>
                <a:ext cx="365806" cy="611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025B4CF-5DAA-B34E-9125-49828C30D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4422177"/>
                <a:ext cx="365806" cy="611771"/>
              </a:xfrm>
              <a:prstGeom prst="rect">
                <a:avLst/>
              </a:prstGeom>
              <a:blipFill>
                <a:blip r:embed="rId13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02B49F70-F99F-E041-B4A8-FAEBFAB72803}"/>
                  </a:ext>
                </a:extLst>
              </p:cNvPr>
              <p:cNvSpPr/>
              <p:nvPr/>
            </p:nvSpPr>
            <p:spPr>
              <a:xfrm>
                <a:off x="7215229" y="4428795"/>
                <a:ext cx="36580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2B49F70-F99F-E041-B4A8-FAEBFAB72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4428795"/>
                <a:ext cx="365805" cy="618311"/>
              </a:xfrm>
              <a:prstGeom prst="rect">
                <a:avLst/>
              </a:prstGeom>
              <a:blipFill>
                <a:blip r:embed="rId1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ounded Rectangle 52">
            <a:extLst>
              <a:ext uri="{FF2B5EF4-FFF2-40B4-BE49-F238E27FC236}">
                <a16:creationId xmlns:a16="http://schemas.microsoft.com/office/drawing/2014/main" xmlns="" id="{FDBC8C1E-297F-CF43-A194-AB7F0E075F30}"/>
              </a:ext>
            </a:extLst>
          </p:cNvPr>
          <p:cNvSpPr/>
          <p:nvPr/>
        </p:nvSpPr>
        <p:spPr>
          <a:xfrm>
            <a:off x="4498057" y="4420337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6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Activity 4: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Place each person’s fraction on the number line below. 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Jamal says, “My fraction is equal to </a:t>
                </a:r>
                <a:r>
                  <a:rPr lang="en-GB" dirty="0"/>
                  <a:t>½</a:t>
                </a:r>
                <a:r>
                  <a:rPr lang="en-GB" sz="2200" dirty="0"/>
                  <a:t> but has the denominator 6.”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Ruth says, “My fraction has the denominator 3, and has the numerator 2.”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/>
                  <a:t>Chen says, “My fraction is equivalent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sz="2200" dirty="0"/>
                  <a:t> but has a smaller denominator.”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D862682-B26C-4C4D-ADD6-48AC3F498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3479014"/>
            <a:ext cx="7208823" cy="360441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CBAC6B1-8306-CE4E-9A1C-FB5BEBC78B43}"/>
              </a:ext>
            </a:extLst>
          </p:cNvPr>
          <p:cNvSpPr/>
          <p:nvPr/>
        </p:nvSpPr>
        <p:spPr>
          <a:xfrm>
            <a:off x="4419600" y="5506362"/>
            <a:ext cx="518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0</a:t>
            </a:r>
            <a:endParaRPr lang="en-US" sz="4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8272CBE-8998-DE40-B7B1-EBE2911AE386}"/>
              </a:ext>
            </a:extLst>
          </p:cNvPr>
          <p:cNvSpPr/>
          <p:nvPr/>
        </p:nvSpPr>
        <p:spPr>
          <a:xfrm>
            <a:off x="11278949" y="5504999"/>
            <a:ext cx="482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OpenDyslexicAlta" pitchFamily="2" charset="77"/>
              </a:rPr>
              <a:t>1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xmlns="" id="{BA44491F-EA68-9143-AF84-ECB3FB158265}"/>
                  </a:ext>
                </a:extLst>
              </p:cNvPr>
              <p:cNvSpPr/>
              <p:nvPr/>
            </p:nvSpPr>
            <p:spPr>
              <a:xfrm>
                <a:off x="7736603" y="417313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A44491F-EA68-9143-AF84-ECB3FB158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03" y="4173135"/>
                <a:ext cx="765315" cy="922721"/>
              </a:xfrm>
              <a:prstGeom prst="roundRect">
                <a:avLst/>
              </a:prstGeom>
              <a:blipFill>
                <a:blip r:embed="rId5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xmlns="" id="{D5855E8D-3D61-A24E-9A69-6F1F5A35A869}"/>
                  </a:ext>
                </a:extLst>
              </p:cNvPr>
              <p:cNvSpPr/>
              <p:nvPr/>
            </p:nvSpPr>
            <p:spPr>
              <a:xfrm>
                <a:off x="8802166" y="4173135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D5855E8D-3D61-A24E-9A69-6F1F5A35A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66" y="4173135"/>
                <a:ext cx="765315" cy="922721"/>
              </a:xfrm>
              <a:prstGeom prst="roundRect">
                <a:avLst/>
              </a:prstGeom>
              <a:blipFill>
                <a:blip r:embed="rId6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FC53A193-70C7-D14B-9EF7-BE29DBB9B929}"/>
                  </a:ext>
                </a:extLst>
              </p:cNvPr>
              <p:cNvSpPr/>
              <p:nvPr/>
            </p:nvSpPr>
            <p:spPr>
              <a:xfrm>
                <a:off x="6618271" y="4173134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3600" b="1" i="1" dirty="0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38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FC53A193-70C7-D14B-9EF7-BE29DBB9B9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271" y="4173134"/>
                <a:ext cx="765315" cy="922721"/>
              </a:xfrm>
              <a:prstGeom prst="roundRect">
                <a:avLst/>
              </a:prstGeom>
              <a:blipFill>
                <a:blip r:embed="rId7"/>
                <a:stretch>
                  <a:fillRect b="-405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xmlns="" id="{E64334AA-59AA-AB49-9F7F-7DD610847E33}"/>
                  </a:ext>
                </a:extLst>
              </p:cNvPr>
              <p:cNvSpPr/>
              <p:nvPr/>
            </p:nvSpPr>
            <p:spPr>
              <a:xfrm>
                <a:off x="6618270" y="5504999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rgbClr val="FF386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en-US" sz="2000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E64334AA-59AA-AB49-9F7F-7DD610847E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270" y="5504999"/>
                <a:ext cx="765315" cy="92272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xmlns="" id="{97B905B0-8117-A945-9EBB-E3DDDFE6ACA8}"/>
                  </a:ext>
                </a:extLst>
              </p:cNvPr>
              <p:cNvSpPr/>
              <p:nvPr/>
            </p:nvSpPr>
            <p:spPr>
              <a:xfrm>
                <a:off x="7736602" y="5504999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rgbClr val="FF386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sz="2000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7B905B0-8117-A945-9EBB-E3DDDFE6A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602" y="5504999"/>
                <a:ext cx="765315" cy="92272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xmlns="" id="{AE2E09CC-0D98-2B49-8A5E-AAE221585A40}"/>
                  </a:ext>
                </a:extLst>
              </p:cNvPr>
              <p:cNvSpPr/>
              <p:nvPr/>
            </p:nvSpPr>
            <p:spPr>
              <a:xfrm>
                <a:off x="8813401" y="5504998"/>
                <a:ext cx="765315" cy="92272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rgbClr val="FF386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000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E2E09CC-0D98-2B49-8A5E-AAE221585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401" y="5504998"/>
                <a:ext cx="765315" cy="92272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1248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Draw number lines to help 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EF1B55-7CDC-1F47-B4E4-D113F7193461}"/>
              </a:ext>
            </a:extLst>
          </p:cNvPr>
          <p:cNvSpPr/>
          <p:nvPr/>
        </p:nvSpPr>
        <p:spPr>
          <a:xfrm>
            <a:off x="2478843" y="2368718"/>
            <a:ext cx="3437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To find an equivalent fraction, you double the numerator and denominator. </a:t>
            </a:r>
          </a:p>
        </p:txBody>
      </p:sp>
    </p:spTree>
    <p:extLst>
      <p:ext uri="{BB962C8B-B14F-4D97-AF65-F5344CB8AC3E}">
        <p14:creationId xmlns:p14="http://schemas.microsoft.com/office/powerpoint/2010/main" val="2673320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AF491D1F-0097-3F4A-B04E-14B5096ADC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dirty="0">
                    <a:solidFill>
                      <a:srgbClr val="3273DC"/>
                    </a:solidFill>
                  </a:rPr>
                  <a:t>Evaluation:</a:t>
                </a: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endParaRPr lang="en-GB" sz="2200" dirty="0">
                  <a:solidFill>
                    <a:srgbClr val="3273DC"/>
                  </a:solidFill>
                </a:endParaRPr>
              </a:p>
              <a:p>
                <a:pPr marL="0" indent="0">
                  <a:buClr>
                    <a:srgbClr val="23D160"/>
                  </a:buClr>
                  <a:buSzPct val="85000"/>
                  <a:buNone/>
                </a:pPr>
                <a:r>
                  <a:rPr lang="en-GB" sz="2200" dirty="0" err="1">
                    <a:solidFill>
                      <a:srgbClr val="FF3860"/>
                    </a:solidFill>
                  </a:rPr>
                  <a:t>Astrobee’s</a:t>
                </a:r>
                <a:r>
                  <a:rPr lang="en-GB" sz="2200" dirty="0">
                    <a:solidFill>
                      <a:srgbClr val="FF3860"/>
                    </a:solidFill>
                  </a:rPr>
                  <a:t> statement is sometimes true. For example, if I wanted to find out the equivalent fraction over 8 to </a:t>
                </a:r>
                <a:r>
                  <a:rPr lang="en-GB" dirty="0">
                    <a:solidFill>
                      <a:srgbClr val="FF3860"/>
                    </a:solidFill>
                  </a:rPr>
                  <a:t>¼</a:t>
                </a:r>
                <a:r>
                  <a:rPr lang="en-GB" sz="2200" dirty="0">
                    <a:solidFill>
                      <a:srgbClr val="FF3860"/>
                    </a:solidFill>
                  </a:rPr>
                  <a:t>, I could double both digits. However, the other way around I would need to halve each digit… Also,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GB" sz="2200" dirty="0">
                    <a:solidFill>
                      <a:srgbClr val="FF3860"/>
                    </a:solidFill>
                  </a:rPr>
                  <a:t> is equivalent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>
                            <a:solidFill>
                              <a:srgbClr val="FF38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FF38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solidFill>
                          <a:srgbClr val="FF3860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200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491D1F-0097-3F4A-B04E-14B5096ADC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217" t="-2058" r="-4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2EF1B55-7CDC-1F47-B4E4-D113F7193461}"/>
              </a:ext>
            </a:extLst>
          </p:cNvPr>
          <p:cNvSpPr/>
          <p:nvPr/>
        </p:nvSpPr>
        <p:spPr>
          <a:xfrm>
            <a:off x="2478843" y="2368718"/>
            <a:ext cx="3437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Alta" pitchFamily="2" charset="77"/>
              </a:rPr>
              <a:t>To find an equivalent fraction, you double the numerator and denominator.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AC99C0-D6C7-D645-97F8-D189C496D3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34" y="803648"/>
            <a:ext cx="5638304" cy="2819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459D32-D575-6F41-ACF6-E10A6C09B2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334" y="2348159"/>
            <a:ext cx="5638306" cy="28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30948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Cuisenaire rods, bar models and number lines to identify equivalent fractions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Cuisenaire rods, bar models and number lines to identify equivalent fractions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9F46F5-B8A3-5848-8248-C9D6349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8" y="6298060"/>
            <a:ext cx="11473071" cy="365125"/>
          </a:xfrm>
        </p:spPr>
        <p:txBody>
          <a:bodyPr/>
          <a:lstStyle/>
          <a:p>
            <a:r>
              <a:rPr lang="en-GB" sz="1400"/>
              <a:t>Year 2 - Term 3 - Block 2 - Fractions - Lesson 2 - To be able to use number lines to identify equivalent fractions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27006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E778E6-B372-934C-B6FA-F2B5F5B30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3" y="2038411"/>
            <a:ext cx="5554626" cy="2777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CB3DBF-7103-6A4C-A374-BBCC297FC0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3949002"/>
            <a:ext cx="5554625" cy="277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6D6A3B4-EA46-324B-A263-6D9CCE8B50DA}"/>
                  </a:ext>
                </a:extLst>
              </p:cNvPr>
              <p:cNvSpPr/>
              <p:nvPr/>
            </p:nvSpPr>
            <p:spPr>
              <a:xfrm>
                <a:off x="5837101" y="3538238"/>
                <a:ext cx="449162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D6A3B4-EA46-324B-A263-6D9CCE8B5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101" y="3538238"/>
                <a:ext cx="449162" cy="6365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4556110" y="5514920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5514920"/>
                <a:ext cx="449162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8F5DDF-2FE4-0948-BC4C-9AB4C71D7579}"/>
                  </a:ext>
                </a:extLst>
              </p:cNvPr>
              <p:cNvSpPr/>
              <p:nvPr/>
            </p:nvSpPr>
            <p:spPr>
              <a:xfrm>
                <a:off x="5876857" y="5522108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8F5DDF-2FE4-0948-BC4C-9AB4C71D7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5522108"/>
                <a:ext cx="449162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7215229" y="5528726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5528726"/>
                <a:ext cx="449161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58962"/>
              </p:ext>
            </p:extLst>
          </p:nvPr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4C3AF02F-40DF-BC41-99D2-B5195B8F2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674286"/>
              </p:ext>
            </p:extLst>
          </p:nvPr>
        </p:nvGraphicFramePr>
        <p:xfrm>
          <a:off x="3412460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4984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E778E6-B372-934C-B6FA-F2B5F5B30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3" y="2038411"/>
            <a:ext cx="5554626" cy="2777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CB3DBF-7103-6A4C-A374-BBCC297FC0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3949002"/>
            <a:ext cx="5554625" cy="277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6D6A3B4-EA46-324B-A263-6D9CCE8B50DA}"/>
                  </a:ext>
                </a:extLst>
              </p:cNvPr>
              <p:cNvSpPr/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D6A3B4-EA46-324B-A263-6D9CCE8B5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4556110" y="5514920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5514920"/>
                <a:ext cx="449162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8F5DDF-2FE4-0948-BC4C-9AB4C71D7579}"/>
                  </a:ext>
                </a:extLst>
              </p:cNvPr>
              <p:cNvSpPr/>
              <p:nvPr/>
            </p:nvSpPr>
            <p:spPr>
              <a:xfrm>
                <a:off x="5876857" y="5522108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8F5DDF-2FE4-0948-BC4C-9AB4C71D7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5522108"/>
                <a:ext cx="449162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7215229" y="5528726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5528726"/>
                <a:ext cx="449161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4C3AF02F-40DF-BC41-99D2-B5195B8F2DBA}"/>
              </a:ext>
            </a:extLst>
          </p:cNvPr>
          <p:cNvGraphicFramePr>
            <a:graphicFrameLocks noGrp="1"/>
          </p:cNvGraphicFramePr>
          <p:nvPr/>
        </p:nvGraphicFramePr>
        <p:xfrm>
          <a:off x="3412460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21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E778E6-B372-934C-B6FA-F2B5F5B30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3" y="2038411"/>
            <a:ext cx="5554626" cy="2777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CB3DBF-7103-6A4C-A374-BBCC297FC0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3949002"/>
            <a:ext cx="5554625" cy="277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6D6A3B4-EA46-324B-A263-6D9CCE8B50DA}"/>
                  </a:ext>
                </a:extLst>
              </p:cNvPr>
              <p:cNvSpPr/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D6A3B4-EA46-324B-A263-6D9CCE8B5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4556110" y="5514920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5514920"/>
                <a:ext cx="37542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8F5DDF-2FE4-0948-BC4C-9AB4C71D7579}"/>
                  </a:ext>
                </a:extLst>
              </p:cNvPr>
              <p:cNvSpPr/>
              <p:nvPr/>
            </p:nvSpPr>
            <p:spPr>
              <a:xfrm>
                <a:off x="5876857" y="5522108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8F5DDF-2FE4-0948-BC4C-9AB4C71D7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5522108"/>
                <a:ext cx="375424" cy="610936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7215229" y="5528726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5528726"/>
                <a:ext cx="375424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4C3AF02F-40DF-BC41-99D2-B5195B8F2DBA}"/>
              </a:ext>
            </a:extLst>
          </p:cNvPr>
          <p:cNvGraphicFramePr>
            <a:graphicFrameLocks noGrp="1"/>
          </p:cNvGraphicFramePr>
          <p:nvPr/>
        </p:nvGraphicFramePr>
        <p:xfrm>
          <a:off x="3412460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67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E778E6-B372-934C-B6FA-F2B5F5B30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3" y="2038411"/>
            <a:ext cx="5554626" cy="27773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5CB3DBF-7103-6A4C-A374-BBCC297FC0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174" y="3949002"/>
            <a:ext cx="5554625" cy="2777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16D6A3B4-EA46-324B-A263-6D9CCE8B50DA}"/>
                  </a:ext>
                </a:extLst>
              </p:cNvPr>
              <p:cNvSpPr/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D6A3B4-EA46-324B-A263-6D9CCE8B50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2821" y="3538238"/>
                <a:ext cx="375424" cy="61093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4556110" y="5514920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110" y="5514920"/>
                <a:ext cx="37542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7A8F5DDF-2FE4-0948-BC4C-9AB4C71D7579}"/>
                  </a:ext>
                </a:extLst>
              </p:cNvPr>
              <p:cNvSpPr/>
              <p:nvPr/>
            </p:nvSpPr>
            <p:spPr>
              <a:xfrm>
                <a:off x="5876857" y="5522108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A8F5DDF-2FE4-0948-BC4C-9AB4C71D7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857" y="5522108"/>
                <a:ext cx="375424" cy="610936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7215229" y="5528726"/>
                <a:ext cx="37542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GB" b="1" i="1" dirty="0" smtClean="0">
                              <a:solidFill>
                                <a:srgbClr val="FF38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rgbClr val="FF386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5229" y="5528726"/>
                <a:ext cx="375424" cy="610936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/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4C3AF02F-40DF-BC41-99D2-B5195B8F2DBA}"/>
              </a:ext>
            </a:extLst>
          </p:cNvPr>
          <p:cNvGraphicFramePr>
            <a:graphicFrameLocks noGrp="1"/>
          </p:cNvGraphicFramePr>
          <p:nvPr/>
        </p:nvGraphicFramePr>
        <p:xfrm>
          <a:off x="3412460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3513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1394819654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08078389"/>
                    </a:ext>
                  </a:extLst>
                </a:gridCol>
                <a:gridCol w="1323513">
                  <a:extLst>
                    <a:ext uri="{9D8B030D-6E8A-4147-A177-3AD203B41FA5}">
                      <a16:colId xmlns:a16="http://schemas.microsoft.com/office/drawing/2014/main" xmlns="" val="26564030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66E914CA-1547-F248-80FD-62FD25479414}"/>
              </a:ext>
            </a:extLst>
          </p:cNvPr>
          <p:cNvSpPr/>
          <p:nvPr/>
        </p:nvSpPr>
        <p:spPr>
          <a:xfrm>
            <a:off x="5829959" y="353032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62DB01D-88A8-6A4E-AD12-B575AA6C3085}"/>
              </a:ext>
            </a:extLst>
          </p:cNvPr>
          <p:cNvSpPr/>
          <p:nvPr/>
        </p:nvSpPr>
        <p:spPr>
          <a:xfrm>
            <a:off x="5829959" y="5512111"/>
            <a:ext cx="459057" cy="62676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12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A6AFACE-24D5-504F-BF00-FEEF76697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33" y="3948585"/>
            <a:ext cx="5554625" cy="2777313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4DF4D2-24B6-0246-AC83-62671551D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153" y="2051387"/>
            <a:ext cx="5554625" cy="27773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bar models and number lines to identify the equivalent fractions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use number lines to identify equivalent fractions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BBF9D4-BCDB-F14B-87A5-08170A3231DB}"/>
              </a:ext>
            </a:extLst>
          </p:cNvPr>
          <p:cNvSpPr/>
          <p:nvPr/>
        </p:nvSpPr>
        <p:spPr>
          <a:xfrm>
            <a:off x="3220105" y="361329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3A77A3-AB28-5347-BF4E-E420D98C3DC6}"/>
              </a:ext>
            </a:extLst>
          </p:cNvPr>
          <p:cNvSpPr/>
          <p:nvPr/>
        </p:nvSpPr>
        <p:spPr>
          <a:xfrm>
            <a:off x="8535522" y="357412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BD3AC8E-7055-BF46-AF44-8A918147599E}"/>
              </a:ext>
            </a:extLst>
          </p:cNvPr>
          <p:cNvSpPr/>
          <p:nvPr/>
        </p:nvSpPr>
        <p:spPr>
          <a:xfrm>
            <a:off x="3220105" y="5597162"/>
            <a:ext cx="38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0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8671FFF-23B3-714B-86C0-33A04CA9287D}"/>
              </a:ext>
            </a:extLst>
          </p:cNvPr>
          <p:cNvSpPr/>
          <p:nvPr/>
        </p:nvSpPr>
        <p:spPr>
          <a:xfrm>
            <a:off x="8535522" y="5557994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1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98EF555C-08D0-7148-8C6C-85CE8961A097}"/>
                  </a:ext>
                </a:extLst>
              </p:cNvPr>
              <p:cNvSpPr/>
              <p:nvPr/>
            </p:nvSpPr>
            <p:spPr>
              <a:xfrm>
                <a:off x="5005725" y="5508325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8EF555C-08D0-7148-8C6C-85CE8961A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25" y="5508325"/>
                <a:ext cx="449162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9C6A7A5F-C14D-DE4E-8F5A-41F08AF859C6}"/>
                  </a:ext>
                </a:extLst>
              </p:cNvPr>
              <p:cNvSpPr/>
              <p:nvPr/>
            </p:nvSpPr>
            <p:spPr>
              <a:xfrm>
                <a:off x="6707661" y="5508324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C6A7A5F-C14D-DE4E-8F5A-41F08AF859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61" y="5508324"/>
                <a:ext cx="449161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3406CA-96E5-8C45-9D4A-9D586BE3C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156780"/>
              </p:ext>
            </p:extLst>
          </p:nvPr>
        </p:nvGraphicFramePr>
        <p:xfrm>
          <a:off x="3423571" y="2849247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7082830-A45D-154B-B51D-3BEA7C710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057116"/>
              </p:ext>
            </p:extLst>
          </p:nvPr>
        </p:nvGraphicFramePr>
        <p:xfrm>
          <a:off x="3412462" y="4726382"/>
          <a:ext cx="5294052" cy="37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2342">
                  <a:extLst>
                    <a:ext uri="{9D8B030D-6E8A-4147-A177-3AD203B41FA5}">
                      <a16:colId xmlns:a16="http://schemas.microsoft.com/office/drawing/2014/main" xmlns="" val="3734947545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66641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654423969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3402856520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1422166848"/>
                    </a:ext>
                  </a:extLst>
                </a:gridCol>
                <a:gridCol w="882342">
                  <a:extLst>
                    <a:ext uri="{9D8B030D-6E8A-4147-A177-3AD203B41FA5}">
                      <a16:colId xmlns:a16="http://schemas.microsoft.com/office/drawing/2014/main" xmlns="" val="2122128599"/>
                    </a:ext>
                  </a:extLst>
                </a:gridCol>
              </a:tblGrid>
              <a:tr h="187439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DD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6883270"/>
                  </a:ext>
                </a:extLst>
              </a:tr>
              <a:tr h="187439"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31305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F8F98E25-0A48-4F4B-9E0B-9E39E70276CA}"/>
                  </a:ext>
                </a:extLst>
              </p:cNvPr>
              <p:cNvSpPr/>
              <p:nvPr/>
            </p:nvSpPr>
            <p:spPr>
              <a:xfrm>
                <a:off x="5005725" y="3579575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8F98E25-0A48-4F4B-9E0B-9E39E70276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725" y="3579575"/>
                <a:ext cx="449162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D116FD5-E4EA-D844-8BD2-0B6E3F380E8D}"/>
                  </a:ext>
                </a:extLst>
              </p:cNvPr>
              <p:cNvSpPr/>
              <p:nvPr/>
            </p:nvSpPr>
            <p:spPr>
              <a:xfrm>
                <a:off x="6707661" y="3579574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D116FD5-E4EA-D844-8BD2-0B6E3F380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661" y="3579574"/>
                <a:ext cx="449161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982FE068-0D45-1B4B-8C31-8B6EF53886AA}"/>
                  </a:ext>
                </a:extLst>
              </p:cNvPr>
              <p:cNvSpPr/>
              <p:nvPr/>
            </p:nvSpPr>
            <p:spPr>
              <a:xfrm>
                <a:off x="5851203" y="3570667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82FE068-0D45-1B4B-8C31-8B6EF5388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1203" y="3570667"/>
                <a:ext cx="449162" cy="6347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63655EAE-A276-4C4B-86F4-4C6442E34CBA}"/>
                  </a:ext>
                </a:extLst>
              </p:cNvPr>
              <p:cNvSpPr/>
              <p:nvPr/>
            </p:nvSpPr>
            <p:spPr>
              <a:xfrm>
                <a:off x="7679065" y="3570667"/>
                <a:ext cx="449161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55EAE-A276-4C4B-86F4-4C6442E34C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065" y="3570667"/>
                <a:ext cx="449161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92CD40FD-DA57-594C-96E1-EA0CC8D5751F}"/>
                  </a:ext>
                </a:extLst>
              </p:cNvPr>
              <p:cNvSpPr/>
              <p:nvPr/>
            </p:nvSpPr>
            <p:spPr>
              <a:xfrm>
                <a:off x="3977058" y="3570667"/>
                <a:ext cx="449162" cy="634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CD40FD-DA57-594C-96E1-EA0CC8D57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058" y="3570667"/>
                <a:ext cx="449162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437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15381</TotalTime>
  <Words>3384</Words>
  <Application>Microsoft Office PowerPoint</Application>
  <PresentationFormat>Custom</PresentationFormat>
  <Paragraphs>921</Paragraphs>
  <Slides>43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Lato</vt:lpstr>
      <vt:lpstr>Calibri</vt:lpstr>
      <vt:lpstr>OpenDyslexicAlta</vt:lpstr>
      <vt:lpstr>Muli</vt:lpstr>
      <vt:lpstr>Lato Light</vt:lpstr>
      <vt:lpstr>Cambria Math</vt:lpstr>
      <vt:lpstr>Wingdings</vt:lpstr>
      <vt:lpstr>Office Theme</vt:lpstr>
      <vt:lpstr>PowerPoint Presentation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  <vt:lpstr>To be able to use number lines to identify equivalent fractions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710</cp:revision>
  <cp:lastPrinted>2019-06-17T16:19:05Z</cp:lastPrinted>
  <dcterms:created xsi:type="dcterms:W3CDTF">2018-08-06T08:16:18Z</dcterms:created>
  <dcterms:modified xsi:type="dcterms:W3CDTF">2020-09-19T11:11:32Z</dcterms:modified>
</cp:coreProperties>
</file>