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0" r:id="rId2"/>
    <p:sldId id="321" r:id="rId3"/>
    <p:sldId id="376" r:id="rId4"/>
    <p:sldId id="377" r:id="rId5"/>
    <p:sldId id="455" r:id="rId6"/>
    <p:sldId id="456" r:id="rId7"/>
    <p:sldId id="457" r:id="rId8"/>
    <p:sldId id="458" r:id="rId9"/>
    <p:sldId id="408" r:id="rId10"/>
    <p:sldId id="409" r:id="rId11"/>
    <p:sldId id="410" r:id="rId12"/>
    <p:sldId id="398" r:id="rId13"/>
    <p:sldId id="400" r:id="rId14"/>
    <p:sldId id="399" r:id="rId15"/>
    <p:sldId id="417" r:id="rId16"/>
    <p:sldId id="418" r:id="rId17"/>
    <p:sldId id="419" r:id="rId18"/>
    <p:sldId id="420" r:id="rId19"/>
    <p:sldId id="415" r:id="rId20"/>
    <p:sldId id="416" r:id="rId21"/>
    <p:sldId id="413" r:id="rId22"/>
    <p:sldId id="414" r:id="rId23"/>
    <p:sldId id="421" r:id="rId24"/>
    <p:sldId id="422" r:id="rId25"/>
    <p:sldId id="462" r:id="rId26"/>
    <p:sldId id="463" r:id="rId27"/>
    <p:sldId id="460" r:id="rId28"/>
    <p:sldId id="461" r:id="rId29"/>
    <p:sldId id="429" r:id="rId30"/>
    <p:sldId id="459" r:id="rId31"/>
    <p:sldId id="466" r:id="rId32"/>
    <p:sldId id="467" r:id="rId33"/>
    <p:sldId id="370" r:id="rId34"/>
    <p:sldId id="464" r:id="rId35"/>
    <p:sldId id="465" r:id="rId36"/>
  </p:sldIdLst>
  <p:sldSz cx="12192000" cy="6858000"/>
  <p:notesSz cx="6858000" cy="9144000"/>
  <p:embeddedFontLst>
    <p:embeddedFont>
      <p:font typeface="Lato" panose="020F0502020204030203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DyslexicAlta" panose="020B0604020202020204" charset="0"/>
      <p:regular r:id="rId45"/>
      <p:bold r:id="rId46"/>
      <p:italic r:id="rId47"/>
      <p:boldItalic r:id="rId48"/>
    </p:embeddedFont>
    <p:embeddedFont>
      <p:font typeface="Muli" panose="020B0604020202020204" charset="0"/>
      <p:regular r:id="rId49"/>
      <p:bold r:id="rId50"/>
      <p:italic r:id="rId51"/>
      <p:boldItalic r:id="rId52"/>
    </p:embeddedFont>
    <p:embeddedFont>
      <p:font typeface="Lato Light" panose="020F0302020204030203" pitchFamily="34" charset="0"/>
      <p:regular r:id="rId53"/>
    </p:embeddedFont>
    <p:embeddedFont>
      <p:font typeface="Cambria Math" panose="02040503050406030204" pitchFamily="18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09CEE"/>
    <a:srgbClr val="7957D5"/>
    <a:srgbClr val="23D160"/>
    <a:srgbClr val="F337C7"/>
    <a:srgbClr val="FFDD5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2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4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children by asking if they can find any other equivalent fractions… ½ = two quarters = four eighths, and 1 = 2/2 = 4/4 = 8/8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1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1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8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36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8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45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5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7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0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62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80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2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6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19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73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7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4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93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3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4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3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8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Year </a:t>
            </a:r>
            <a:r>
              <a:rPr lang="en-GB" dirty="0" smtClean="0"/>
              <a:t>2</a:t>
            </a:r>
          </a:p>
          <a:p>
            <a:r>
              <a:rPr lang="en-GB" dirty="0" smtClean="0"/>
              <a:t>Term </a:t>
            </a:r>
            <a:r>
              <a:rPr lang="en-GB" dirty="0"/>
              <a:t>3 - Block 2 - Fractions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use Cuisenaire rods and bar models to identify equivalent fractions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halves and the other into quarters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9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halves and the other into quarters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EFD22448-76F7-414A-82CB-A41B9FDE1FF8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FD22448-76F7-414A-82CB-A41B9FDE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="" xmlns:a16="http://schemas.microsoft.com/office/drawing/2014/main" id="{8AC5EDC9-63CF-9C40-A39F-02CE77BF2FE3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AC5EDC9-63CF-9C40-A39F-02CE77BF2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4AC87089-77DE-AA4F-B42D-33E81F3F2E20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AC87089-77DE-AA4F-B42D-33E81F3F2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463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AB1121C2-4E65-364D-A96A-0F7B0E72150C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B1121C2-4E65-364D-A96A-0F7B0E72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6"/>
                <a:stretch>
                  <a:fillRect l="-1961" t="-67568" b="-1067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="" xmlns:a16="http://schemas.microsoft.com/office/drawing/2014/main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="" xmlns:a16="http://schemas.microsoft.com/office/drawing/2014/main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8D18D27-0A30-1A48-A612-54408910F7E8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8D18D27-0A30-1A48-A612-54408910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961" t="-67568" r="-980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69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paper,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="" xmlns:a16="http://schemas.microsoft.com/office/drawing/2014/main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="" xmlns:a16="http://schemas.microsoft.com/office/drawing/2014/main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="" xmlns:a16="http://schemas.microsoft.com/office/drawing/2014/main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="" xmlns:a16="http://schemas.microsoft.com/office/drawing/2014/main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="" xmlns:a16="http://schemas.microsoft.com/office/drawing/2014/main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="" xmlns:a16="http://schemas.microsoft.com/office/drawing/2014/main" id="{D8D18D27-0A30-1A48-A612-54408910F7E8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8D18D27-0A30-1A48-A612-54408910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961" t="-67568" r="-980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="" xmlns:a16="http://schemas.microsoft.com/office/drawing/2014/main" id="{B98E0C17-4B66-4447-A6E8-68E6A945A1B9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98E0C17-4B66-4447-A6E8-68E6A945A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6"/>
                <a:stretch>
                  <a:fillRect l="-1463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="" xmlns:a16="http://schemas.microsoft.com/office/drawing/2014/main" id="{D77EB9B3-DEBF-E246-B9CD-1BF332AB6475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D77EB9B3-DEBF-E246-B9CD-1BF332AB6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7"/>
                <a:stretch>
                  <a:fillRect l="-1961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="" xmlns:a16="http://schemas.microsoft.com/office/drawing/2014/main" id="{A4148F1C-443E-ED4B-9568-A42C1612C5F4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4148F1C-443E-ED4B-9568-A42C1612C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8"/>
                <a:stretch>
                  <a:fillRect l="-1961" t="-67568" b="-1067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840938" y="3346964"/>
            <a:ext cx="1263236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4" y="3346964"/>
            <a:ext cx="1263236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1892" r="-4902" b="-148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840938" y="3346964"/>
            <a:ext cx="1263236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4" y="3346964"/>
            <a:ext cx="1263236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421393" y="3346964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3" y="3346964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4421393" y="3346964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104173" y="3346964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4827037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5675381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523725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Cuisenaire rods and bar models to identify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Cuisenaire rods and bar models to identify equivalent fractions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3 - Block 2 - Fractions - Lesson 1 - To be able to use Cuisenaire rods and bar models to identify equivalent fractions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4827037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5675381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523725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CB81A3-377E-FC43-90E5-A75CB9E0FA20}"/>
              </a:ext>
            </a:extLst>
          </p:cNvPr>
          <p:cNvSpPr/>
          <p:nvPr/>
        </p:nvSpPr>
        <p:spPr>
          <a:xfrm>
            <a:off x="4409002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5257346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6105690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954034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8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CB81A3-377E-FC43-90E5-A75CB9E0FA20}"/>
              </a:ext>
            </a:extLst>
          </p:cNvPr>
          <p:cNvSpPr/>
          <p:nvPr/>
        </p:nvSpPr>
        <p:spPr>
          <a:xfrm>
            <a:off x="4409002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AE67734-26DB-474D-B4EB-4B07D0E92B4E}"/>
              </a:ext>
            </a:extLst>
          </p:cNvPr>
          <p:cNvSpPr/>
          <p:nvPr/>
        </p:nvSpPr>
        <p:spPr>
          <a:xfrm>
            <a:off x="5257346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73F066-7DD8-864A-89CA-0915E1CE4E1D}"/>
              </a:ext>
            </a:extLst>
          </p:cNvPr>
          <p:cNvSpPr/>
          <p:nvPr/>
        </p:nvSpPr>
        <p:spPr>
          <a:xfrm>
            <a:off x="6105690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75EA16-1CF2-B44C-A7D1-F755722AC6D6}"/>
              </a:ext>
            </a:extLst>
          </p:cNvPr>
          <p:cNvSpPr/>
          <p:nvPr/>
        </p:nvSpPr>
        <p:spPr>
          <a:xfrm>
            <a:off x="6954034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bar model fraction questions using square grid paper.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6D11DF06-6809-BB4E-BD52-52566CF9AD18}"/>
                  </a:ext>
                </a:extLst>
              </p:cNvPr>
              <p:cNvSpPr/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11DF06-6809-BB4E-BD52-52566CF9A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9190A7-8BFE-7B4E-9EC6-ABDFD4B6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43" y="2334848"/>
            <a:ext cx="4230557" cy="21152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F7A74E-147B-FE4A-AE74-3C4485EE9163}"/>
              </a:ext>
            </a:extLst>
          </p:cNvPr>
          <p:cNvSpPr/>
          <p:nvPr/>
        </p:nvSpPr>
        <p:spPr>
          <a:xfrm>
            <a:off x="7563915" y="2773148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CF373F-13FA-1D4C-AB69-E16DBDB5D14C}"/>
              </a:ext>
            </a:extLst>
          </p:cNvPr>
          <p:cNvSpPr/>
          <p:nvPr/>
        </p:nvSpPr>
        <p:spPr>
          <a:xfrm>
            <a:off x="9246695" y="2773148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bar model fraction questions using square grid paper.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6D11DF06-6809-BB4E-BD52-52566CF9AD18}"/>
                  </a:ext>
                </a:extLst>
              </p:cNvPr>
              <p:cNvSpPr/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11DF06-6809-BB4E-BD52-52566CF9A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9190A7-8BFE-7B4E-9EC6-ABDFD4B6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43" y="2334848"/>
            <a:ext cx="4230557" cy="21152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8F7A74E-147B-FE4A-AE74-3C4485EE9163}"/>
              </a:ext>
            </a:extLst>
          </p:cNvPr>
          <p:cNvSpPr/>
          <p:nvPr/>
        </p:nvSpPr>
        <p:spPr>
          <a:xfrm>
            <a:off x="7563915" y="2773148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3CF373F-13FA-1D4C-AB69-E16DBDB5D14C}"/>
              </a:ext>
            </a:extLst>
          </p:cNvPr>
          <p:cNvSpPr/>
          <p:nvPr/>
        </p:nvSpPr>
        <p:spPr>
          <a:xfrm>
            <a:off x="9246695" y="2773148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BDED96B-B936-AE4B-9684-DBB383717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57841"/>
              </p:ext>
            </p:extLst>
          </p:nvPr>
        </p:nvGraphicFramePr>
        <p:xfrm>
          <a:off x="4688161" y="3429000"/>
          <a:ext cx="28156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1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two of the four cells are yellow, which is equal to one of the two columns being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BDED96B-B936-AE4B-9684-DBB3837175B5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429000"/>
          <a:ext cx="28156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40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38E4CF5-A6AB-3B42-9CE2-A6E7FCD8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97221"/>
              </p:ext>
            </p:extLst>
          </p:nvPr>
        </p:nvGraphicFramePr>
        <p:xfrm>
          <a:off x="4688161" y="3429000"/>
          <a:ext cx="28156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1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two of the six cells are yellow, which is equal to one of the three columns being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310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38E4CF5-A6AB-3B42-9CE2-A6E7FCD87DD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429000"/>
          <a:ext cx="28156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8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041174"/>
          <a:ext cx="281567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557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0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5261FCDD-9385-D740-BB46-DFBC1E3DB959}"/>
              </a:ext>
            </a:extLst>
          </p:cNvPr>
          <p:cNvSpPr/>
          <p:nvPr/>
        </p:nvSpPr>
        <p:spPr>
          <a:xfrm>
            <a:off x="2675656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B805C599-DC34-694C-B909-2FA2F777DE4F}"/>
              </a:ext>
            </a:extLst>
          </p:cNvPr>
          <p:cNvSpPr/>
          <p:nvPr/>
        </p:nvSpPr>
        <p:spPr>
          <a:xfrm>
            <a:off x="30881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5CEDDBF5-367E-464A-8DB5-C8A98962F23E}"/>
              </a:ext>
            </a:extLst>
          </p:cNvPr>
          <p:cNvSpPr/>
          <p:nvPr/>
        </p:nvSpPr>
        <p:spPr>
          <a:xfrm>
            <a:off x="35039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50FB1D24-0642-3042-9B0C-1FE3D72A996A}"/>
              </a:ext>
            </a:extLst>
          </p:cNvPr>
          <p:cNvSpPr/>
          <p:nvPr/>
        </p:nvSpPr>
        <p:spPr>
          <a:xfrm>
            <a:off x="3916378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="" xmlns:a16="http://schemas.microsoft.com/office/drawing/2014/main" id="{002E2ABF-D61E-394B-B489-5E862CB71ED1}"/>
              </a:ext>
            </a:extLst>
          </p:cNvPr>
          <p:cNvSpPr/>
          <p:nvPr/>
        </p:nvSpPr>
        <p:spPr>
          <a:xfrm>
            <a:off x="705316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BC2FF1E6-F679-704D-B457-85091AE77730}"/>
              </a:ext>
            </a:extLst>
          </p:cNvPr>
          <p:cNvSpPr/>
          <p:nvPr/>
        </p:nvSpPr>
        <p:spPr>
          <a:xfrm>
            <a:off x="7465624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50CD09F3-D127-D245-9359-BCCBE25CB120}"/>
              </a:ext>
            </a:extLst>
          </p:cNvPr>
          <p:cNvSpPr/>
          <p:nvPr/>
        </p:nvSpPr>
        <p:spPr>
          <a:xfrm>
            <a:off x="787159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65D90157-6D32-EB45-B1A3-1D67E188B4FF}"/>
              </a:ext>
            </a:extLst>
          </p:cNvPr>
          <p:cNvSpPr/>
          <p:nvPr/>
        </p:nvSpPr>
        <p:spPr>
          <a:xfrm>
            <a:off x="828405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BE902001-552E-A449-8CC7-25D755254DDC}"/>
              </a:ext>
            </a:extLst>
          </p:cNvPr>
          <p:cNvSpPr/>
          <p:nvPr/>
        </p:nvSpPr>
        <p:spPr>
          <a:xfrm>
            <a:off x="8690021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8F3B3A7B-3691-3B45-8AD0-FA8D9FA9243D}"/>
              </a:ext>
            </a:extLst>
          </p:cNvPr>
          <p:cNvSpPr/>
          <p:nvPr/>
        </p:nvSpPr>
        <p:spPr>
          <a:xfrm>
            <a:off x="910248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1E890DF1-09CC-9A4E-84EB-7999DFD69370}"/>
              </a:ext>
            </a:extLst>
          </p:cNvPr>
          <p:cNvSpPr/>
          <p:nvPr/>
        </p:nvSpPr>
        <p:spPr>
          <a:xfrm>
            <a:off x="2697946" y="3142224"/>
            <a:ext cx="1758432" cy="540000"/>
          </a:xfrm>
          <a:prstGeom prst="cub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89CB8436-C895-EA48-9040-0FEF6D46B3F4}"/>
              </a:ext>
            </a:extLst>
          </p:cNvPr>
          <p:cNvSpPr/>
          <p:nvPr/>
        </p:nvSpPr>
        <p:spPr>
          <a:xfrm>
            <a:off x="7126408" y="3168298"/>
            <a:ext cx="2516074" cy="540000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82A4627-5383-F84F-B270-050661A74C35}"/>
              </a:ext>
            </a:extLst>
          </p:cNvPr>
          <p:cNvSpPr/>
          <p:nvPr/>
        </p:nvSpPr>
        <p:spPr>
          <a:xfrm>
            <a:off x="3571847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777E1C-B6A9-7448-95B9-E199C1931F17}"/>
              </a:ext>
            </a:extLst>
          </p:cNvPr>
          <p:cNvSpPr/>
          <p:nvPr/>
        </p:nvSpPr>
        <p:spPr>
          <a:xfrm>
            <a:off x="8355322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six of the nine cells are yellow, which is the same as saying that two of the three columns are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041174"/>
          <a:ext cx="281567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557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68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948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made the following fraction using a bar model.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Ahmed says, “I can make an equivalent fraction using a bar model that is made from twelve equal parts.”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James says, “You can only make a bar model showing an equivalent fraction made of double 4 (or eight) equal parts.”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Use the blank bar model below to help explain your answer.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48927"/>
              </p:ext>
            </p:extLst>
          </p:nvPr>
        </p:nvGraphicFramePr>
        <p:xfrm>
          <a:off x="3664156" y="278892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66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606182223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430643B-B8F4-E842-8075-1DB935ED0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28914"/>
              </p:ext>
            </p:extLst>
          </p:nvPr>
        </p:nvGraphicFramePr>
        <p:xfrm>
          <a:off x="3664156" y="599186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0664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6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6948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has made the following fraction using a bar model.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Ahmed says, “I can make an equivalent fraction using a bar model that is made from twelve equal parts.”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US" sz="2200" dirty="0">
                    <a:solidFill>
                      <a:prstClr val="black"/>
                    </a:solidFill>
                  </a:rPr>
                  <a:t>James says, “You can only make a bar model showing an equivalent fraction made of double 4 (or eight) equal parts.”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US" sz="2200" dirty="0">
                    <a:solidFill>
                      <a:srgbClr val="FF3860"/>
                    </a:solidFill>
                  </a:rPr>
                  <a:t>Ahmed is correct. You can split the bar model into twelve parts and shade in nine parts as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12 </m:t>
                        </m:r>
                      </m:den>
                    </m:f>
                    <m:r>
                      <a:rPr lang="en-GB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GB" b="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69488" cy="4351338"/>
              </a:xfrm>
              <a:blipFill>
                <a:blip r:embed="rId3"/>
                <a:stretch>
                  <a:fillRect l="-1040" t="-263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3664156" y="278892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66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606182223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1197666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CCF56EC-E18D-6C4F-A3D3-220C561B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51305"/>
              </p:ext>
            </p:extLst>
          </p:nvPr>
        </p:nvGraphicFramePr>
        <p:xfrm>
          <a:off x="3664156" y="599186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222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4124368935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998634459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606182223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905480957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141588900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652626892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2680020421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274403643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4057669813"/>
                    </a:ext>
                  </a:extLst>
                </a:gridCol>
                <a:gridCol w="399222">
                  <a:extLst>
                    <a:ext uri="{9D8B030D-6E8A-4147-A177-3AD203B41FA5}">
                      <a16:colId xmlns="" xmlns:a16="http://schemas.microsoft.com/office/drawing/2014/main" val="365454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18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choice?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bar model doesn’t belong.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140360-03B8-2345-8040-9EBD98D56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537" y="2013085"/>
            <a:ext cx="1288752" cy="1329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A27B96-F39F-8F42-A3C5-47C569A8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394" y="1950566"/>
            <a:ext cx="1532488" cy="132515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43BEBF5A-0FAA-D747-B5F0-1E389EB2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16826"/>
              </p:ext>
            </p:extLst>
          </p:nvPr>
        </p:nvGraphicFramePr>
        <p:xfrm>
          <a:off x="6939114" y="3875882"/>
          <a:ext cx="45241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1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4249347857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29808235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1283490696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743120240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726743574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3376630623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06645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7D9C946-7389-CC48-A370-E5FFA8290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86" y="1969384"/>
            <a:ext cx="1397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choice. The bar model shows six eighths which is equivalent to ¾, whereas the counters show three fifths which is different to the bar model, stars and triangles representations.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bar model doesn’t belong.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140360-03B8-2345-8040-9EBD98D56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537" y="2013085"/>
            <a:ext cx="1288752" cy="1329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0A27B96-F39F-8F42-A3C5-47C569A8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394" y="1950566"/>
            <a:ext cx="1532488" cy="132515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43BEBF5A-0FAA-D747-B5F0-1E389EB25924}"/>
              </a:ext>
            </a:extLst>
          </p:cNvPr>
          <p:cNvGraphicFramePr>
            <a:graphicFrameLocks noGrp="1"/>
          </p:cNvGraphicFramePr>
          <p:nvPr/>
        </p:nvGraphicFramePr>
        <p:xfrm>
          <a:off x="6939114" y="3875882"/>
          <a:ext cx="45241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18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4249347857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298082358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1283490696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743120240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726743574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3376630623"/>
                    </a:ext>
                  </a:extLst>
                </a:gridCol>
                <a:gridCol w="565518">
                  <a:extLst>
                    <a:ext uri="{9D8B030D-6E8A-4147-A177-3AD203B41FA5}">
                      <a16:colId xmlns="" xmlns:a16="http://schemas.microsoft.com/office/drawing/2014/main" val="206645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7D9C946-7389-CC48-A370-E5FFA8290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86" y="1969384"/>
            <a:ext cx="1397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Cuisenaire rods and bar models to identify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Cuisenaire rods and bar models to identify equivalent fractions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2 - Term 3 - Block 2 - Fractions - Lesson 1 - To be able to use Cuisenaire rods and bar models to identify equivalent fractions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4424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rods have been split in half. The purple rod is worth four white one rods, whereas the green rod is worth six white one rods.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5261FCDD-9385-D740-BB46-DFBC1E3DB959}"/>
              </a:ext>
            </a:extLst>
          </p:cNvPr>
          <p:cNvSpPr/>
          <p:nvPr/>
        </p:nvSpPr>
        <p:spPr>
          <a:xfrm>
            <a:off x="2675656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B805C599-DC34-694C-B909-2FA2F777DE4F}"/>
              </a:ext>
            </a:extLst>
          </p:cNvPr>
          <p:cNvSpPr/>
          <p:nvPr/>
        </p:nvSpPr>
        <p:spPr>
          <a:xfrm>
            <a:off x="30881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5CEDDBF5-367E-464A-8DB5-C8A98962F23E}"/>
              </a:ext>
            </a:extLst>
          </p:cNvPr>
          <p:cNvSpPr/>
          <p:nvPr/>
        </p:nvSpPr>
        <p:spPr>
          <a:xfrm>
            <a:off x="35039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="" xmlns:a16="http://schemas.microsoft.com/office/drawing/2014/main" id="{50FB1D24-0642-3042-9B0C-1FE3D72A996A}"/>
              </a:ext>
            </a:extLst>
          </p:cNvPr>
          <p:cNvSpPr/>
          <p:nvPr/>
        </p:nvSpPr>
        <p:spPr>
          <a:xfrm>
            <a:off x="3916378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="" xmlns:a16="http://schemas.microsoft.com/office/drawing/2014/main" id="{002E2ABF-D61E-394B-B489-5E862CB71ED1}"/>
              </a:ext>
            </a:extLst>
          </p:cNvPr>
          <p:cNvSpPr/>
          <p:nvPr/>
        </p:nvSpPr>
        <p:spPr>
          <a:xfrm>
            <a:off x="705316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="" xmlns:a16="http://schemas.microsoft.com/office/drawing/2014/main" id="{BC2FF1E6-F679-704D-B457-85091AE77730}"/>
              </a:ext>
            </a:extLst>
          </p:cNvPr>
          <p:cNvSpPr/>
          <p:nvPr/>
        </p:nvSpPr>
        <p:spPr>
          <a:xfrm>
            <a:off x="7465624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50CD09F3-D127-D245-9359-BCCBE25CB120}"/>
              </a:ext>
            </a:extLst>
          </p:cNvPr>
          <p:cNvSpPr/>
          <p:nvPr/>
        </p:nvSpPr>
        <p:spPr>
          <a:xfrm>
            <a:off x="787159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65D90157-6D32-EB45-B1A3-1D67E188B4FF}"/>
              </a:ext>
            </a:extLst>
          </p:cNvPr>
          <p:cNvSpPr/>
          <p:nvPr/>
        </p:nvSpPr>
        <p:spPr>
          <a:xfrm>
            <a:off x="828405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BE902001-552E-A449-8CC7-25D755254DDC}"/>
              </a:ext>
            </a:extLst>
          </p:cNvPr>
          <p:cNvSpPr/>
          <p:nvPr/>
        </p:nvSpPr>
        <p:spPr>
          <a:xfrm>
            <a:off x="8690021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="" xmlns:a16="http://schemas.microsoft.com/office/drawing/2014/main" id="{8F3B3A7B-3691-3B45-8AD0-FA8D9FA9243D}"/>
              </a:ext>
            </a:extLst>
          </p:cNvPr>
          <p:cNvSpPr/>
          <p:nvPr/>
        </p:nvSpPr>
        <p:spPr>
          <a:xfrm>
            <a:off x="910248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="" xmlns:a16="http://schemas.microsoft.com/office/drawing/2014/main" id="{1E890DF1-09CC-9A4E-84EB-7999DFD69370}"/>
              </a:ext>
            </a:extLst>
          </p:cNvPr>
          <p:cNvSpPr/>
          <p:nvPr/>
        </p:nvSpPr>
        <p:spPr>
          <a:xfrm>
            <a:off x="2697946" y="3142224"/>
            <a:ext cx="1758432" cy="540000"/>
          </a:xfrm>
          <a:prstGeom prst="cub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89CB8436-C895-EA48-9040-0FEF6D46B3F4}"/>
              </a:ext>
            </a:extLst>
          </p:cNvPr>
          <p:cNvSpPr/>
          <p:nvPr/>
        </p:nvSpPr>
        <p:spPr>
          <a:xfrm>
            <a:off x="7126408" y="3168298"/>
            <a:ext cx="2516074" cy="540000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82A4627-5383-F84F-B270-050661A74C35}"/>
              </a:ext>
            </a:extLst>
          </p:cNvPr>
          <p:cNvSpPr/>
          <p:nvPr/>
        </p:nvSpPr>
        <p:spPr>
          <a:xfrm>
            <a:off x="3571847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B777E1C-B6A9-7448-95B9-E199C1931F17}"/>
              </a:ext>
            </a:extLst>
          </p:cNvPr>
          <p:cNvSpPr/>
          <p:nvPr/>
        </p:nvSpPr>
        <p:spPr>
          <a:xfrm>
            <a:off x="8355322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red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white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white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white rod represents a quarter.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white rod represents a quarter.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light green rod represents three-quarters.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Take two strips of paper.  They must be equal in length.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Fold one strip into </a:t>
            </a:r>
            <a:r>
              <a:rPr lang="en-GB" sz="2200" dirty="0"/>
              <a:t>halves</a:t>
            </a:r>
            <a:r>
              <a:rPr lang="en-GB" sz="2200" dirty="0">
                <a:solidFill>
                  <a:prstClr val="black"/>
                </a:solidFill>
              </a:rPr>
              <a:t> and the other into quarters (as shown by the illustration / animation).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="" xmlns:a16="http://schemas.microsoft.com/office/drawing/2014/main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="" xmlns:a16="http://schemas.microsoft.com/office/drawing/2014/main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="" xmlns:a16="http://schemas.microsoft.com/office/drawing/2014/main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="" xmlns:a16="http://schemas.microsoft.com/office/drawing/2014/main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13928</TotalTime>
  <Words>2158</Words>
  <Application>Microsoft Office PowerPoint</Application>
  <PresentationFormat>Custom</PresentationFormat>
  <Paragraphs>349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Lato</vt:lpstr>
      <vt:lpstr>Calibri</vt:lpstr>
      <vt:lpstr>OpenDyslexicAlta</vt:lpstr>
      <vt:lpstr>Muli</vt:lpstr>
      <vt:lpstr>Lato Light</vt:lpstr>
      <vt:lpstr>Cambria Math</vt:lpstr>
      <vt:lpstr>Wingdings</vt:lpstr>
      <vt:lpstr>Office Theme</vt:lpstr>
      <vt:lpstr>PowerPoint Presentation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699</cp:revision>
  <cp:lastPrinted>2019-06-17T16:19:05Z</cp:lastPrinted>
  <dcterms:created xsi:type="dcterms:W3CDTF">2018-08-06T08:16:18Z</dcterms:created>
  <dcterms:modified xsi:type="dcterms:W3CDTF">2020-09-19T11:10:36Z</dcterms:modified>
</cp:coreProperties>
</file>