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72" r:id="rId4"/>
    <p:sldId id="373" r:id="rId5"/>
    <p:sldId id="374" r:id="rId6"/>
    <p:sldId id="379" r:id="rId7"/>
    <p:sldId id="378" r:id="rId8"/>
    <p:sldId id="377" r:id="rId9"/>
    <p:sldId id="376" r:id="rId10"/>
    <p:sldId id="380" r:id="rId11"/>
    <p:sldId id="385" r:id="rId12"/>
    <p:sldId id="384" r:id="rId13"/>
    <p:sldId id="383" r:id="rId14"/>
    <p:sldId id="382" r:id="rId15"/>
    <p:sldId id="381" r:id="rId16"/>
    <p:sldId id="386" r:id="rId17"/>
    <p:sldId id="387" r:id="rId18"/>
    <p:sldId id="389" r:id="rId19"/>
    <p:sldId id="388" r:id="rId20"/>
    <p:sldId id="390" r:id="rId21"/>
    <p:sldId id="394" r:id="rId22"/>
    <p:sldId id="393" r:id="rId23"/>
    <p:sldId id="392" r:id="rId24"/>
    <p:sldId id="395" r:id="rId25"/>
    <p:sldId id="599" r:id="rId26"/>
    <p:sldId id="600" r:id="rId27"/>
    <p:sldId id="595" r:id="rId28"/>
    <p:sldId id="598" r:id="rId29"/>
    <p:sldId id="597" r:id="rId30"/>
    <p:sldId id="596" r:id="rId31"/>
    <p:sldId id="602" r:id="rId32"/>
    <p:sldId id="605" r:id="rId33"/>
    <p:sldId id="604" r:id="rId34"/>
    <p:sldId id="603" r:id="rId35"/>
    <p:sldId id="606" r:id="rId36"/>
    <p:sldId id="609" r:id="rId37"/>
    <p:sldId id="608" r:id="rId38"/>
    <p:sldId id="607" r:id="rId39"/>
    <p:sldId id="616" r:id="rId40"/>
    <p:sldId id="619" r:id="rId41"/>
    <p:sldId id="618" r:id="rId42"/>
    <p:sldId id="617" r:id="rId43"/>
    <p:sldId id="611" r:id="rId44"/>
    <p:sldId id="613" r:id="rId45"/>
    <p:sldId id="621" r:id="rId46"/>
    <p:sldId id="620" r:id="rId47"/>
    <p:sldId id="612" r:id="rId48"/>
    <p:sldId id="614" r:id="rId49"/>
    <p:sldId id="370" r:id="rId50"/>
    <p:sldId id="610" r:id="rId51"/>
    <p:sldId id="615" r:id="rId52"/>
  </p:sldIdLst>
  <p:sldSz cx="12192000" cy="6858000"/>
  <p:notesSz cx="6858000" cy="9144000"/>
  <p:embeddedFontLst>
    <p:embeddedFont>
      <p:font typeface="Lato" panose="020F0502020204030203" pitchFamily="34" charset="0"/>
      <p:regular r:id="rId55"/>
      <p:bold r:id="rId56"/>
    </p:embeddedFont>
    <p:embeddedFont>
      <p:font typeface="Calibri" panose="020F0502020204030204" pitchFamily="34" charset="0"/>
      <p:regular r:id="rId57"/>
      <p:bold r:id="rId58"/>
      <p:italic r:id="rId59"/>
      <p:boldItalic r:id="rId60"/>
    </p:embeddedFont>
    <p:embeddedFont>
      <p:font typeface="OpenDyslexicAlta" panose="020B0604020202020204" charset="0"/>
      <p:regular r:id="rId61"/>
      <p:bold r:id="rId62"/>
      <p:italic r:id="rId63"/>
      <p:boldItalic r:id="rId64"/>
    </p:embeddedFont>
    <p:embeddedFont>
      <p:font typeface="Muli" panose="020B0604020202020204" charset="0"/>
      <p:regular r:id="rId65"/>
      <p:bold r:id="rId66"/>
      <p:italic r:id="rId67"/>
      <p:boldItalic r:id="rId68"/>
    </p:embeddedFont>
    <p:embeddedFont>
      <p:font typeface="Lato Light" panose="020F0302020204030203" pitchFamily="34" charset="0"/>
      <p:regular r:id="rId69"/>
    </p:embeddedFont>
    <p:embeddedFont>
      <p:font typeface="OpenDyslexic" panose="020B060402020202020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0" autoAdjust="0"/>
    <p:restoredTop sz="87959" autoAdjust="0"/>
  </p:normalViewPr>
  <p:slideViewPr>
    <p:cSldViewPr snapToGrid="0" snapToObjects="1">
      <p:cViewPr varScale="1">
        <p:scale>
          <a:sx n="60" d="100"/>
          <a:sy n="60" d="100"/>
        </p:scale>
        <p:origin x="-702"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6833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400836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95552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74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49482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4017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88280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66573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27223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53078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74942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8537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0275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60723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190165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587832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87338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1090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60744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106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9269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367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9889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72004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774746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5634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270183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731481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00115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38567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28981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305317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36321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9755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642868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70586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497214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264859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61414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91033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53644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892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378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43849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0002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9781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19/09/2020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sz="2200" dirty="0"/>
              <a:t>Year </a:t>
            </a:r>
            <a:r>
              <a:rPr lang="en-GB" sz="2200" dirty="0" smtClean="0"/>
              <a:t>2</a:t>
            </a:r>
          </a:p>
          <a:p>
            <a:r>
              <a:rPr lang="en-GB" sz="2200" dirty="0" smtClean="0"/>
              <a:t>Term </a:t>
            </a:r>
            <a:r>
              <a:rPr lang="en-GB" sz="2200" dirty="0"/>
              <a:t>3 - Block 1 - Multiplication and Division - Lesson </a:t>
            </a:r>
            <a:r>
              <a:rPr lang="en-GB" sz="2200" dirty="0" smtClean="0"/>
              <a:t>1</a:t>
            </a:r>
          </a:p>
          <a:p>
            <a:r>
              <a:rPr lang="en-GB" sz="2200" dirty="0" smtClean="0"/>
              <a:t>To </a:t>
            </a:r>
            <a:r>
              <a:rPr lang="en-GB" sz="2200" dirty="0"/>
              <a:t>be able to compare statements</a:t>
            </a:r>
            <a:endParaRPr lang="en-GB" sz="2200"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42510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71775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33308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262268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4693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 xmlns:a16="http://schemas.microsoft.com/office/drawing/2014/main"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 xmlns:a16="http://schemas.microsoft.com/office/drawing/2014/main"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 xmlns:a16="http://schemas.microsoft.com/office/drawing/2014/main"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 xmlns:a16="http://schemas.microsoft.com/office/drawing/2014/main"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 xmlns:a16="http://schemas.microsoft.com/office/drawing/2014/main"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84434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3</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 xmlns:a16="http://schemas.microsoft.com/office/drawing/2014/main"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 xmlns:a16="http://schemas.microsoft.com/office/drawing/2014/main"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 xmlns:a16="http://schemas.microsoft.com/office/drawing/2014/main"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 xmlns:a16="http://schemas.microsoft.com/office/drawing/2014/main"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 xmlns:a16="http://schemas.microsoft.com/office/drawing/2014/main"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427422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72" name="Picture 71">
            <a:extLst>
              <a:ext uri="{FF2B5EF4-FFF2-40B4-BE49-F238E27FC236}">
                <a16:creationId xmlns="" xmlns:a16="http://schemas.microsoft.com/office/drawing/2014/main" id="{25B64DD6-31DA-A649-BFC8-17F8AC4170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24652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 xmlns:a16="http://schemas.microsoft.com/office/drawing/2014/main" id="{8B5606E4-9B18-1B43-9872-76FA7CD717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49133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4671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2 - Term 3 - Block 1 - Multiplication and Division - Lesson 1 - To be able to compare statements</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Tree>
    <p:extLst>
      <p:ext uri="{BB962C8B-B14F-4D97-AF65-F5344CB8AC3E}">
        <p14:creationId xmlns:p14="http://schemas.microsoft.com/office/powerpoint/2010/main" val="310054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 xmlns:a16="http://schemas.microsoft.com/office/drawing/2014/main" id="{8190E379-ABC8-4EF7-95E5-6755CDF46393}"/>
              </a:ext>
            </a:extLst>
          </p:cNvPr>
          <p:cNvPicPr>
            <a:picLocks noChangeAspect="1"/>
          </p:cNvPicPr>
          <p:nvPr/>
        </p:nvPicPr>
        <p:blipFill>
          <a:blip r:embed="rId5"/>
          <a:stretch>
            <a:fillRect/>
          </a:stretch>
        </p:blipFill>
        <p:spPr>
          <a:xfrm>
            <a:off x="1041438" y="3166859"/>
            <a:ext cx="3666551" cy="1236777"/>
          </a:xfrm>
          <a:prstGeom prst="rect">
            <a:avLst/>
          </a:prstGeom>
        </p:spPr>
      </p:pic>
    </p:spTree>
    <p:extLst>
      <p:ext uri="{BB962C8B-B14F-4D97-AF65-F5344CB8AC3E}">
        <p14:creationId xmlns:p14="http://schemas.microsoft.com/office/powerpoint/2010/main" val="42703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pic>
        <p:nvPicPr>
          <p:cNvPr id="18" name="Picture 17">
            <a:extLst>
              <a:ext uri="{FF2B5EF4-FFF2-40B4-BE49-F238E27FC236}">
                <a16:creationId xmlns="" xmlns:a16="http://schemas.microsoft.com/office/drawing/2014/main" id="{1145FB99-BE9C-4F3B-8D55-932B50EBE71C}"/>
              </a:ext>
            </a:extLst>
          </p:cNvPr>
          <p:cNvPicPr>
            <a:picLocks noChangeAspect="1"/>
          </p:cNvPicPr>
          <p:nvPr/>
        </p:nvPicPr>
        <p:blipFill>
          <a:blip r:embed="rId5"/>
          <a:stretch>
            <a:fillRect/>
          </a:stretch>
        </p:blipFill>
        <p:spPr>
          <a:xfrm>
            <a:off x="1069005" y="3209300"/>
            <a:ext cx="3666551" cy="1236777"/>
          </a:xfrm>
          <a:prstGeom prst="rect">
            <a:avLst/>
          </a:prstGeom>
        </p:spPr>
      </p:pic>
    </p:spTree>
    <p:extLst>
      <p:ext uri="{BB962C8B-B14F-4D97-AF65-F5344CB8AC3E}">
        <p14:creationId xmlns:p14="http://schemas.microsoft.com/office/powerpoint/2010/main" val="115895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 xmlns:a16="http://schemas.microsoft.com/office/drawing/2014/main" id="{E99FF046-0F2A-4772-B999-0F04A5F58CF7}"/>
              </a:ext>
            </a:extLst>
          </p:cNvPr>
          <p:cNvPicPr>
            <a:picLocks noChangeAspect="1"/>
          </p:cNvPicPr>
          <p:nvPr/>
        </p:nvPicPr>
        <p:blipFill>
          <a:blip r:embed="rId5"/>
          <a:stretch>
            <a:fillRect/>
          </a:stretch>
        </p:blipFill>
        <p:spPr>
          <a:xfrm>
            <a:off x="1112309" y="3237706"/>
            <a:ext cx="3666551" cy="1236777"/>
          </a:xfrm>
          <a:prstGeom prst="rect">
            <a:avLst/>
          </a:prstGeom>
        </p:spPr>
      </p:pic>
    </p:spTree>
    <p:extLst>
      <p:ext uri="{BB962C8B-B14F-4D97-AF65-F5344CB8AC3E}">
        <p14:creationId xmlns:p14="http://schemas.microsoft.com/office/powerpoint/2010/main" val="285861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pic>
        <p:nvPicPr>
          <p:cNvPr id="18" name="Picture 17">
            <a:extLst>
              <a:ext uri="{FF2B5EF4-FFF2-40B4-BE49-F238E27FC236}">
                <a16:creationId xmlns="" xmlns:a16="http://schemas.microsoft.com/office/drawing/2014/main" id="{57E891BC-7C38-4ECA-B888-C856D203EF36}"/>
              </a:ext>
            </a:extLst>
          </p:cNvPr>
          <p:cNvPicPr>
            <a:picLocks noChangeAspect="1"/>
          </p:cNvPicPr>
          <p:nvPr/>
        </p:nvPicPr>
        <p:blipFill>
          <a:blip r:embed="rId5"/>
          <a:stretch>
            <a:fillRect/>
          </a:stretch>
        </p:blipFill>
        <p:spPr>
          <a:xfrm>
            <a:off x="963322" y="3209300"/>
            <a:ext cx="3666551" cy="1236777"/>
          </a:xfrm>
          <a:prstGeom prst="rect">
            <a:avLst/>
          </a:prstGeom>
        </p:spPr>
      </p:pic>
    </p:spTree>
    <p:extLst>
      <p:ext uri="{BB962C8B-B14F-4D97-AF65-F5344CB8AC3E}">
        <p14:creationId xmlns:p14="http://schemas.microsoft.com/office/powerpoint/2010/main" val="29985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4" name="Picture 3">
            <a:extLst>
              <a:ext uri="{FF2B5EF4-FFF2-40B4-BE49-F238E27FC236}">
                <a16:creationId xmlns="" xmlns:a16="http://schemas.microsoft.com/office/drawing/2014/main"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7" name="Picture 16">
            <a:extLst>
              <a:ext uri="{FF2B5EF4-FFF2-40B4-BE49-F238E27FC236}">
                <a16:creationId xmlns="" xmlns:a16="http://schemas.microsoft.com/office/drawing/2014/main" id="{F25C26CF-14F1-4A2A-997B-B274320B13DD}"/>
              </a:ext>
            </a:extLst>
          </p:cNvPr>
          <p:cNvPicPr>
            <a:picLocks noChangeAspect="1"/>
          </p:cNvPicPr>
          <p:nvPr/>
        </p:nvPicPr>
        <p:blipFill>
          <a:blip r:embed="rId5"/>
          <a:stretch>
            <a:fillRect/>
          </a:stretch>
        </p:blipFill>
        <p:spPr>
          <a:xfrm>
            <a:off x="1069005" y="3237706"/>
            <a:ext cx="3666551" cy="1236777"/>
          </a:xfrm>
          <a:prstGeom prst="rect">
            <a:avLst/>
          </a:prstGeom>
        </p:spPr>
      </p:pic>
    </p:spTree>
    <p:extLst>
      <p:ext uri="{BB962C8B-B14F-4D97-AF65-F5344CB8AC3E}">
        <p14:creationId xmlns:p14="http://schemas.microsoft.com/office/powerpoint/2010/main" val="199453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pic>
        <p:nvPicPr>
          <p:cNvPr id="4" name="Picture 3">
            <a:extLst>
              <a:ext uri="{FF2B5EF4-FFF2-40B4-BE49-F238E27FC236}">
                <a16:creationId xmlns="" xmlns:a16="http://schemas.microsoft.com/office/drawing/2014/main"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8" name="Picture 17">
            <a:extLst>
              <a:ext uri="{FF2B5EF4-FFF2-40B4-BE49-F238E27FC236}">
                <a16:creationId xmlns="" xmlns:a16="http://schemas.microsoft.com/office/drawing/2014/main" id="{61D0825B-BBCE-490D-9CF6-530B0C889E5C}"/>
              </a:ext>
            </a:extLst>
          </p:cNvPr>
          <p:cNvPicPr>
            <a:picLocks noChangeAspect="1"/>
          </p:cNvPicPr>
          <p:nvPr/>
        </p:nvPicPr>
        <p:blipFill>
          <a:blip r:embed="rId5"/>
          <a:stretch>
            <a:fillRect/>
          </a:stretch>
        </p:blipFill>
        <p:spPr>
          <a:xfrm>
            <a:off x="1069005" y="3130912"/>
            <a:ext cx="3666551" cy="1236777"/>
          </a:xfrm>
          <a:prstGeom prst="rect">
            <a:avLst/>
          </a:prstGeom>
        </p:spPr>
      </p:pic>
    </p:spTree>
    <p:extLst>
      <p:ext uri="{BB962C8B-B14F-4D97-AF65-F5344CB8AC3E}">
        <p14:creationId xmlns:p14="http://schemas.microsoft.com/office/powerpoint/2010/main" val="229870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95967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42400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37070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 xmlns:a16="http://schemas.microsoft.com/office/drawing/2014/main"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 xmlns:a16="http://schemas.microsoft.com/office/drawing/2014/main"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142695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384144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26112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109597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6326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95540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45952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423942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065814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Tree>
    <p:extLst>
      <p:ext uri="{BB962C8B-B14F-4D97-AF65-F5344CB8AC3E}">
        <p14:creationId xmlns:p14="http://schemas.microsoft.com/office/powerpoint/2010/main" val="22794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6473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More than one possible response. Either the purple cubes do not belong as there are only 10 cubes, whereas the orange and green cubes both have totals of 12. Alternatively, the orange cubes do not belong as the array as 3 x 4, whereas the other arrays both have two rows.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 xmlns:a16="http://schemas.microsoft.com/office/drawing/2014/main"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 xmlns:a16="http://schemas.microsoft.com/office/drawing/2014/main"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42580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706260" y="4525818"/>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3222190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706260" y="5829809"/>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41360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9311" y="5796262"/>
            <a:ext cx="2459328"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026849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773707"/>
          </a:xfrm>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308050"/>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a:p>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Tree>
    <p:extLst>
      <p:ext uri="{BB962C8B-B14F-4D97-AF65-F5344CB8AC3E}">
        <p14:creationId xmlns:p14="http://schemas.microsoft.com/office/powerpoint/2010/main" val="82006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63839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706260" y="5829809"/>
            <a:ext cx="184730"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1115627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99066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 xmlns:a16="http://schemas.microsoft.com/office/drawing/2014/main"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Tree>
    <p:extLst>
      <p:ext uri="{BB962C8B-B14F-4D97-AF65-F5344CB8AC3E}">
        <p14:creationId xmlns:p14="http://schemas.microsoft.com/office/powerpoint/2010/main" val="2301325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 xmlns:a16="http://schemas.microsoft.com/office/drawing/2014/main"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12" name="Rectangle 11">
            <a:extLst>
              <a:ext uri="{FF2B5EF4-FFF2-40B4-BE49-F238E27FC236}">
                <a16:creationId xmlns="" xmlns:a16="http://schemas.microsoft.com/office/drawing/2014/main" id="{BFC7C97A-7ED7-6C43-98D7-46CE4F34A64B}"/>
              </a:ext>
            </a:extLst>
          </p:cNvPr>
          <p:cNvSpPr/>
          <p:nvPr/>
        </p:nvSpPr>
        <p:spPr>
          <a:xfrm>
            <a:off x="411436" y="4111924"/>
            <a:ext cx="11085086" cy="954107"/>
          </a:xfrm>
          <a:prstGeom prst="rect">
            <a:avLst/>
          </a:prstGeom>
        </p:spPr>
        <p:txBody>
          <a:bodyPr wrap="none">
            <a:spAutoFit/>
          </a:bodyPr>
          <a:lstStyle/>
          <a:p>
            <a:r>
              <a:rPr lang="en-US" sz="2800" b="1" u="sng" dirty="0">
                <a:solidFill>
                  <a:srgbClr val="FF3860"/>
                </a:solidFill>
                <a:latin typeface="OpenDyslexicAlta" pitchFamily="2" charset="77"/>
              </a:rPr>
              <a:t>Teacher / peer assessment</a:t>
            </a:r>
            <a:r>
              <a:rPr lang="en-US" sz="2800" dirty="0">
                <a:solidFill>
                  <a:srgbClr val="FF3860"/>
                </a:solidFill>
                <a:latin typeface="OpenDyslexicAlta" pitchFamily="2" charset="77"/>
              </a:rPr>
              <a:t>:</a:t>
            </a:r>
          </a:p>
          <a:p>
            <a:r>
              <a:rPr lang="en-US" sz="2800" dirty="0">
                <a:solidFill>
                  <a:srgbClr val="FF3860"/>
                </a:solidFill>
                <a:latin typeface="OpenDyslexicAlta" pitchFamily="2" charset="77"/>
              </a:rPr>
              <a:t>A range of multiplication and division number sentences.</a:t>
            </a:r>
          </a:p>
        </p:txBody>
      </p:sp>
    </p:spTree>
    <p:extLst>
      <p:ext uri="{BB962C8B-B14F-4D97-AF65-F5344CB8AC3E}">
        <p14:creationId xmlns:p14="http://schemas.microsoft.com/office/powerpoint/2010/main" val="696233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true or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spTree>
    <p:extLst>
      <p:ext uri="{BB962C8B-B14F-4D97-AF65-F5344CB8AC3E}">
        <p14:creationId xmlns:p14="http://schemas.microsoft.com/office/powerpoint/2010/main" val="27100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177185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false – 10 x 5 = 50 and 5 x 5 = 25 and 2 x 25 = 50. </a:t>
            </a:r>
            <a:br>
              <a:rPr lang="en-GB" sz="2200" dirty="0">
                <a:solidFill>
                  <a:srgbClr val="FF3860"/>
                </a:solidFill>
              </a:rPr>
            </a:br>
            <a:r>
              <a:rPr lang="en-GB" sz="2200" dirty="0">
                <a:solidFill>
                  <a:srgbClr val="FF3860"/>
                </a:solidFill>
              </a:rPr>
              <a:t>So, 10 x 5 = 5 x 5 x 2. Demonstrated by the arrays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pic>
        <p:nvPicPr>
          <p:cNvPr id="9" name="Picture 8">
            <a:extLst>
              <a:ext uri="{FF2B5EF4-FFF2-40B4-BE49-F238E27FC236}">
                <a16:creationId xmlns="" xmlns:a16="http://schemas.microsoft.com/office/drawing/2014/main" id="{C9F055CC-5F78-384B-8E9C-D3980C915BC7}"/>
              </a:ext>
            </a:extLst>
          </p:cNvPr>
          <p:cNvPicPr>
            <a:picLocks noChangeAspect="1"/>
          </p:cNvPicPr>
          <p:nvPr/>
        </p:nvPicPr>
        <p:blipFill>
          <a:blip r:embed="rId5"/>
          <a:stretch>
            <a:fillRect/>
          </a:stretch>
        </p:blipFill>
        <p:spPr>
          <a:xfrm>
            <a:off x="6498947" y="1690688"/>
            <a:ext cx="5192512" cy="3295052"/>
          </a:xfrm>
          <a:prstGeom prst="rect">
            <a:avLst/>
          </a:prstGeom>
        </p:spPr>
      </p:pic>
    </p:spTree>
    <p:extLst>
      <p:ext uri="{BB962C8B-B14F-4D97-AF65-F5344CB8AC3E}">
        <p14:creationId xmlns:p14="http://schemas.microsoft.com/office/powerpoint/2010/main" val="15461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a:t>Year 2 - Term 3 - Block 1 - Multiplication and Division - Lesson 1 - To be able to compare statements</a:t>
            </a:r>
            <a:endParaRPr lang="en-GB" sz="1400" dirty="0"/>
          </a:p>
        </p:txBody>
      </p:sp>
    </p:spTree>
    <p:extLst>
      <p:ext uri="{BB962C8B-B14F-4D97-AF65-F5344CB8AC3E}">
        <p14:creationId xmlns:p14="http://schemas.microsoft.com/office/powerpoint/2010/main" val="37786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247727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392532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9830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299086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12982</TotalTime>
  <Words>2384</Words>
  <Application>Microsoft Office PowerPoint</Application>
  <PresentationFormat>Custom</PresentationFormat>
  <Paragraphs>900</Paragraphs>
  <Slides>51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Lato</vt:lpstr>
      <vt:lpstr>Calibri</vt:lpstr>
      <vt:lpstr>OpenDyslexicAlta</vt:lpstr>
      <vt:lpstr>Muli</vt:lpstr>
      <vt:lpstr>Lato Light</vt:lpstr>
      <vt:lpstr>OpenDyslexic</vt:lpstr>
      <vt:lpstr>Wingdings</vt:lpstr>
      <vt:lpstr>Office Theme</vt:lpstr>
      <vt:lpstr>PowerPoint Presentation</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605</cp:revision>
  <cp:lastPrinted>2019-06-17T16:19:05Z</cp:lastPrinted>
  <dcterms:created xsi:type="dcterms:W3CDTF">2018-08-06T08:16:18Z</dcterms:created>
  <dcterms:modified xsi:type="dcterms:W3CDTF">2020-09-19T11:02:26Z</dcterms:modified>
</cp:coreProperties>
</file>