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0" r:id="rId2"/>
    <p:sldId id="321" r:id="rId3"/>
    <p:sldId id="376" r:id="rId4"/>
    <p:sldId id="413" r:id="rId5"/>
    <p:sldId id="384" r:id="rId6"/>
    <p:sldId id="419" r:id="rId7"/>
    <p:sldId id="420" r:id="rId8"/>
    <p:sldId id="417" r:id="rId9"/>
    <p:sldId id="418" r:id="rId10"/>
    <p:sldId id="412" r:id="rId11"/>
    <p:sldId id="416" r:id="rId12"/>
    <p:sldId id="414" r:id="rId13"/>
    <p:sldId id="425" r:id="rId14"/>
    <p:sldId id="426" r:id="rId15"/>
    <p:sldId id="423" r:id="rId16"/>
    <p:sldId id="424" r:id="rId17"/>
    <p:sldId id="421" r:id="rId18"/>
    <p:sldId id="422" r:id="rId19"/>
    <p:sldId id="434" r:id="rId20"/>
    <p:sldId id="435" r:id="rId21"/>
    <p:sldId id="436" r:id="rId22"/>
    <p:sldId id="437" r:id="rId23"/>
    <p:sldId id="432" r:id="rId24"/>
    <p:sldId id="433" r:id="rId25"/>
    <p:sldId id="430" r:id="rId26"/>
    <p:sldId id="431" r:id="rId27"/>
    <p:sldId id="428" r:id="rId28"/>
    <p:sldId id="429" r:id="rId29"/>
    <p:sldId id="415" r:id="rId30"/>
    <p:sldId id="427" r:id="rId31"/>
    <p:sldId id="370" r:id="rId32"/>
    <p:sldId id="439" r:id="rId33"/>
    <p:sldId id="440" r:id="rId34"/>
  </p:sldIdLst>
  <p:sldSz cx="12192000" cy="6858000"/>
  <p:notesSz cx="6858000" cy="9144000"/>
  <p:embeddedFontLst>
    <p:embeddedFont>
      <p:font typeface="OpenDyslexicAlta" panose="020B0604020202020204" charset="0"/>
      <p:regular r:id="rId37"/>
      <p:bold r:id="rId38"/>
      <p:italic r:id="rId39"/>
      <p:boldItalic r:id="rId40"/>
    </p:embeddedFont>
    <p:embeddedFont>
      <p:font typeface="Lato Light" panose="020F0302020204030203" pitchFamily="34" charset="0"/>
      <p:regular r:id="rId41"/>
    </p:embeddedFont>
    <p:embeddedFont>
      <p:font typeface="Lato" panose="020F0502020204030203" pitchFamily="3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Muli" panose="020B060402020202020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7957D5"/>
    <a:srgbClr val="23D160"/>
    <a:srgbClr val="FFDD57"/>
    <a:srgbClr val="3273DC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93" autoAdjust="0"/>
    <p:restoredTop sz="92492" autoAdjust="0"/>
  </p:normalViewPr>
  <p:slideViewPr>
    <p:cSldViewPr snapToGrid="0" snapToObjects="1">
      <p:cViewPr varScale="1">
        <p:scale>
          <a:sx n="64" d="100"/>
          <a:sy n="64" d="100"/>
        </p:scale>
        <p:origin x="-402" y="-10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8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9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1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8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1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93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83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0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04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8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71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4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43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44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80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35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98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28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36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59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08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6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2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3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14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0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1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17/09/2020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Term </a:t>
            </a:r>
            <a:r>
              <a:rPr lang="en-GB" dirty="0"/>
              <a:t>3 - Block 3 - Time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read o clock and half past timings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10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6" y="3864866"/>
            <a:ext cx="364925" cy="5599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727034" cy="487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020908" y="3475892"/>
            <a:ext cx="579666" cy="384194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1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10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6" y="3864866"/>
            <a:ext cx="364925" cy="5599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727034" cy="487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020908" y="3475892"/>
            <a:ext cx="579666" cy="384194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6834CC8-1057-2042-83C7-6751DCF36E4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2523254" y="5304863"/>
            <a:ext cx="7077091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AA798A1-CD3F-EA43-B402-CDDFEC4A228D}"/>
              </a:ext>
            </a:extLst>
          </p:cNvPr>
          <p:cNvCxnSpPr>
            <a:cxnSpLocks/>
            <a:stCxn id="17" idx="2"/>
            <a:endCxn id="10" idx="0"/>
          </p:cNvCxnSpPr>
          <p:nvPr/>
        </p:nvCxnSpPr>
        <p:spPr>
          <a:xfrm flipH="1">
            <a:off x="2384163" y="5304863"/>
            <a:ext cx="3675325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B6577DC-AE4D-B94C-A65A-D17C742BA5D7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 flipH="1">
            <a:off x="5920397" y="5294703"/>
            <a:ext cx="3677637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Working in pairs with a practice clock, children ask and show timings. </a:t>
            </a:r>
            <a:br>
              <a:rPr lang="en-GB" sz="2200" dirty="0"/>
            </a:br>
            <a:r>
              <a:rPr lang="en-GB" sz="2200" dirty="0"/>
              <a:t>For example, “Show me half past 5.”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(Image provided </a:t>
            </a:r>
            <a:r>
              <a:rPr lang="en-GB" sz="2200" u="sng" dirty="0"/>
              <a:t>not</a:t>
            </a:r>
            <a:r>
              <a:rPr lang="en-GB" sz="2200" dirty="0"/>
              <a:t> illustrative.)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A08037-ECD8-AD4A-B997-1E8A004F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1" y="2867026"/>
            <a:ext cx="3990974" cy="3990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87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7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85552" y="3864867"/>
            <a:ext cx="481855" cy="47512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V="1">
            <a:off x="2531174" y="3676650"/>
            <a:ext cx="744289" cy="18821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475078" cy="47990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2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7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50195" y="3864867"/>
            <a:ext cx="517212" cy="47512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V="1">
            <a:off x="2531174" y="3710763"/>
            <a:ext cx="669226" cy="15410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475078" cy="47990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A608FB0-1786-904D-AC3B-B17044029243}"/>
              </a:ext>
            </a:extLst>
          </p:cNvPr>
          <p:cNvCxnSpPr>
            <a:cxnSpLocks/>
          </p:cNvCxnSpPr>
          <p:nvPr/>
        </p:nvCxnSpPr>
        <p:spPr>
          <a:xfrm>
            <a:off x="2523254" y="5304863"/>
            <a:ext cx="6429677" cy="4742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834AD54-242A-D949-9FE8-43C6B8F3640A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384163" y="5304863"/>
            <a:ext cx="3675326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8DC1E23-703E-994A-884E-25686983B8CF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5920397" y="5294703"/>
            <a:ext cx="3677640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8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3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11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920397" y="3204117"/>
            <a:ext cx="147009" cy="66074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794076" y="3864863"/>
            <a:ext cx="737097" cy="20942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688024" cy="1683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8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8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3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11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920397" y="3204117"/>
            <a:ext cx="147009" cy="66074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794076" y="3864863"/>
            <a:ext cx="737097" cy="20942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688024" cy="1683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A608FB0-1786-904D-AC3B-B17044029243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523254" y="5304863"/>
            <a:ext cx="3397143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834AD54-242A-D949-9FE8-43C6B8F3640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59489" y="5304863"/>
            <a:ext cx="3397142" cy="4742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8DC1E23-703E-994A-884E-25686983B8CF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384163" y="5294703"/>
            <a:ext cx="7213874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10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7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50195" y="3864866"/>
            <a:ext cx="517211" cy="51574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514586" cy="49870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150875" y="3361967"/>
            <a:ext cx="449699" cy="49811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10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7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50195" y="3864866"/>
            <a:ext cx="517212" cy="49870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514586" cy="49870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150875" y="3361967"/>
            <a:ext cx="449699" cy="49811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A608FB0-1786-904D-AC3B-B17044029243}"/>
              </a:ext>
            </a:extLst>
          </p:cNvPr>
          <p:cNvCxnSpPr>
            <a:cxnSpLocks/>
          </p:cNvCxnSpPr>
          <p:nvPr/>
        </p:nvCxnSpPr>
        <p:spPr>
          <a:xfrm>
            <a:off x="2523254" y="5304863"/>
            <a:ext cx="7077091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834AD54-242A-D949-9FE8-43C6B8F3640A}"/>
              </a:ext>
            </a:extLst>
          </p:cNvPr>
          <p:cNvCxnSpPr>
            <a:cxnSpLocks/>
          </p:cNvCxnSpPr>
          <p:nvPr/>
        </p:nvCxnSpPr>
        <p:spPr>
          <a:xfrm flipH="1">
            <a:off x="2384163" y="5304863"/>
            <a:ext cx="3675325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8DC1E23-703E-994A-884E-25686983B8CF}"/>
              </a:ext>
            </a:extLst>
          </p:cNvPr>
          <p:cNvCxnSpPr>
            <a:cxnSpLocks/>
          </p:cNvCxnSpPr>
          <p:nvPr/>
        </p:nvCxnSpPr>
        <p:spPr>
          <a:xfrm flipH="1">
            <a:off x="5920397" y="5294703"/>
            <a:ext cx="3677637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544273" y="3538330"/>
            <a:ext cx="523134" cy="32653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14397" y="2864734"/>
            <a:ext cx="0" cy="10050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V="1">
            <a:off x="2531173" y="3538330"/>
            <a:ext cx="543331" cy="32653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457825" cy="45148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0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an analogue clock to read o’clock and half past timings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an analogue clock to read o’clock and half past timings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3 - Block 3 - Time - Lesson 1 - To be able to read o clock and half past timings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544273" y="3538330"/>
            <a:ext cx="523134" cy="32653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14397" y="2864734"/>
            <a:ext cx="0" cy="10050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V="1">
            <a:off x="2531173" y="3538330"/>
            <a:ext cx="543331" cy="32653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457825" cy="45148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71A6C22-8483-EC40-900D-E3D3F3E13FDD}"/>
              </a:ext>
            </a:extLst>
          </p:cNvPr>
          <p:cNvSpPr/>
          <p:nvPr/>
        </p:nvSpPr>
        <p:spPr>
          <a:xfrm>
            <a:off x="4302524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10 o’clock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A9FEC53-33C0-0D47-AEE9-A50E025D7B58}"/>
              </a:ext>
            </a:extLst>
          </p:cNvPr>
          <p:cNvSpPr/>
          <p:nvPr/>
        </p:nvSpPr>
        <p:spPr>
          <a:xfrm>
            <a:off x="766290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 o’clock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A4DE6CAE-6031-7C4B-A3C8-7BDC263444E6}"/>
              </a:ext>
            </a:extLst>
          </p:cNvPr>
          <p:cNvSpPr/>
          <p:nvPr/>
        </p:nvSpPr>
        <p:spPr>
          <a:xfrm>
            <a:off x="7838758" y="578072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4</a:t>
            </a:r>
          </a:p>
        </p:txBody>
      </p:sp>
    </p:spTree>
    <p:extLst>
      <p:ext uri="{BB962C8B-B14F-4D97-AF65-F5344CB8AC3E}">
        <p14:creationId xmlns:p14="http://schemas.microsoft.com/office/powerpoint/2010/main" val="4034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7" y="3864866"/>
            <a:ext cx="392599" cy="56898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507819" y="3869742"/>
            <a:ext cx="16776" cy="9703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986682" y="3864864"/>
            <a:ext cx="544491" cy="5689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019010" y="3689498"/>
            <a:ext cx="581566" cy="1705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7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7" y="3864866"/>
            <a:ext cx="392599" cy="56898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507819" y="3869742"/>
            <a:ext cx="16776" cy="9703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986682" y="3864864"/>
            <a:ext cx="544491" cy="5689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019010" y="3701667"/>
            <a:ext cx="581566" cy="15842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71A6C22-8483-EC40-900D-E3D3F3E13FDD}"/>
              </a:ext>
            </a:extLst>
          </p:cNvPr>
          <p:cNvSpPr/>
          <p:nvPr/>
        </p:nvSpPr>
        <p:spPr>
          <a:xfrm>
            <a:off x="4302524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 o’clock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A9FEC53-33C0-0D47-AEE9-A50E025D7B58}"/>
              </a:ext>
            </a:extLst>
          </p:cNvPr>
          <p:cNvSpPr/>
          <p:nvPr/>
        </p:nvSpPr>
        <p:spPr>
          <a:xfrm>
            <a:off x="766290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7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A4DE6CAE-6031-7C4B-A3C8-7BDC263444E6}"/>
              </a:ext>
            </a:extLst>
          </p:cNvPr>
          <p:cNvSpPr/>
          <p:nvPr/>
        </p:nvSpPr>
        <p:spPr>
          <a:xfrm>
            <a:off x="7838758" y="578072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9</a:t>
            </a:r>
          </a:p>
        </p:txBody>
      </p:sp>
    </p:spTree>
    <p:extLst>
      <p:ext uri="{BB962C8B-B14F-4D97-AF65-F5344CB8AC3E}">
        <p14:creationId xmlns:p14="http://schemas.microsoft.com/office/powerpoint/2010/main" val="36706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12037" y="3864866"/>
            <a:ext cx="555369" cy="39094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194935" cy="66440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5" y="3429000"/>
            <a:ext cx="466371" cy="43108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7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12037" y="3864866"/>
            <a:ext cx="555369" cy="39094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194935" cy="66440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5" y="3429000"/>
            <a:ext cx="466371" cy="43108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71A6C22-8483-EC40-900D-E3D3F3E13FDD}"/>
              </a:ext>
            </a:extLst>
          </p:cNvPr>
          <p:cNvSpPr/>
          <p:nvPr/>
        </p:nvSpPr>
        <p:spPr>
          <a:xfrm>
            <a:off x="4302524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 o’clock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A9FEC53-33C0-0D47-AEE9-A50E025D7B58}"/>
              </a:ext>
            </a:extLst>
          </p:cNvPr>
          <p:cNvSpPr/>
          <p:nvPr/>
        </p:nvSpPr>
        <p:spPr>
          <a:xfrm>
            <a:off x="766290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A4DE6CAE-6031-7C4B-A3C8-7BDC263444E6}"/>
              </a:ext>
            </a:extLst>
          </p:cNvPr>
          <p:cNvSpPr/>
          <p:nvPr/>
        </p:nvSpPr>
        <p:spPr>
          <a:xfrm>
            <a:off x="7838758" y="578072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1</a:t>
            </a:r>
          </a:p>
        </p:txBody>
      </p:sp>
    </p:spTree>
    <p:extLst>
      <p:ext uri="{BB962C8B-B14F-4D97-AF65-F5344CB8AC3E}">
        <p14:creationId xmlns:p14="http://schemas.microsoft.com/office/powerpoint/2010/main" val="35208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clocks’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3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9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6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clocks’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3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5F83DCE-CC6B-A146-BC48-B58DB24A7F80}"/>
              </a:ext>
            </a:extLst>
          </p:cNvPr>
          <p:cNvCxnSpPr>
            <a:cxnSpLocks/>
          </p:cNvCxnSpPr>
          <p:nvPr/>
        </p:nvCxnSpPr>
        <p:spPr>
          <a:xfrm flipH="1">
            <a:off x="6059488" y="4018023"/>
            <a:ext cx="2311" cy="877585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C1A7695-D882-7547-847A-80DE68EBC76E}"/>
              </a:ext>
            </a:extLst>
          </p:cNvPr>
          <p:cNvCxnSpPr>
            <a:cxnSpLocks/>
          </p:cNvCxnSpPr>
          <p:nvPr/>
        </p:nvCxnSpPr>
        <p:spPr>
          <a:xfrm>
            <a:off x="6080630" y="4019501"/>
            <a:ext cx="670548" cy="210667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F69BD26-BFAC-394F-BC6B-47C219FA7DFA}"/>
              </a:ext>
            </a:extLst>
          </p:cNvPr>
          <p:cNvCxnSpPr>
            <a:cxnSpLocks/>
          </p:cNvCxnSpPr>
          <p:nvPr/>
        </p:nvCxnSpPr>
        <p:spPr>
          <a:xfrm flipV="1">
            <a:off x="2525565" y="3086911"/>
            <a:ext cx="0" cy="93111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C9E898F-5C0A-8E44-8E69-47DCC9A77CEF}"/>
              </a:ext>
            </a:extLst>
          </p:cNvPr>
          <p:cNvCxnSpPr>
            <a:cxnSpLocks/>
          </p:cNvCxnSpPr>
          <p:nvPr/>
        </p:nvCxnSpPr>
        <p:spPr>
          <a:xfrm>
            <a:off x="2531022" y="4013147"/>
            <a:ext cx="0" cy="62721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9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10C6B0B-7C6A-4A4D-A25E-0D9A18931596}"/>
              </a:ext>
            </a:extLst>
          </p:cNvPr>
          <p:cNvCxnSpPr>
            <a:cxnSpLocks/>
          </p:cNvCxnSpPr>
          <p:nvPr/>
        </p:nvCxnSpPr>
        <p:spPr>
          <a:xfrm>
            <a:off x="9600345" y="4018025"/>
            <a:ext cx="0" cy="1040358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F215960-44B2-054C-9302-55223977F357}"/>
              </a:ext>
            </a:extLst>
          </p:cNvPr>
          <p:cNvCxnSpPr>
            <a:cxnSpLocks/>
          </p:cNvCxnSpPr>
          <p:nvPr/>
        </p:nvCxnSpPr>
        <p:spPr>
          <a:xfrm flipH="1" flipV="1">
            <a:off x="9007267" y="3866920"/>
            <a:ext cx="630960" cy="14622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clocks’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8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6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clocks’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8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5F83DCE-CC6B-A146-BC48-B58DB24A7F80}"/>
              </a:ext>
            </a:extLst>
          </p:cNvPr>
          <p:cNvCxnSpPr>
            <a:cxnSpLocks/>
          </p:cNvCxnSpPr>
          <p:nvPr/>
        </p:nvCxnSpPr>
        <p:spPr>
          <a:xfrm flipH="1">
            <a:off x="6059488" y="4018023"/>
            <a:ext cx="2311" cy="877585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C1A7695-D882-7547-847A-80DE68EBC76E}"/>
              </a:ext>
            </a:extLst>
          </p:cNvPr>
          <p:cNvCxnSpPr>
            <a:cxnSpLocks/>
          </p:cNvCxnSpPr>
          <p:nvPr/>
        </p:nvCxnSpPr>
        <p:spPr>
          <a:xfrm flipH="1">
            <a:off x="5391150" y="4019501"/>
            <a:ext cx="689480" cy="20324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F69BD26-BFAC-394F-BC6B-47C219FA7DFA}"/>
              </a:ext>
            </a:extLst>
          </p:cNvPr>
          <p:cNvCxnSpPr>
            <a:cxnSpLocks/>
          </p:cNvCxnSpPr>
          <p:nvPr/>
        </p:nvCxnSpPr>
        <p:spPr>
          <a:xfrm flipV="1">
            <a:off x="2525565" y="3086911"/>
            <a:ext cx="0" cy="93111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C9E898F-5C0A-8E44-8E69-47DCC9A77CEF}"/>
              </a:ext>
            </a:extLst>
          </p:cNvPr>
          <p:cNvCxnSpPr>
            <a:cxnSpLocks/>
          </p:cNvCxnSpPr>
          <p:nvPr/>
        </p:nvCxnSpPr>
        <p:spPr>
          <a:xfrm>
            <a:off x="2531022" y="4013147"/>
            <a:ext cx="669378" cy="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10C6B0B-7C6A-4A4D-A25E-0D9A18931596}"/>
              </a:ext>
            </a:extLst>
          </p:cNvPr>
          <p:cNvCxnSpPr>
            <a:cxnSpLocks/>
          </p:cNvCxnSpPr>
          <p:nvPr/>
        </p:nvCxnSpPr>
        <p:spPr>
          <a:xfrm>
            <a:off x="9600345" y="4018025"/>
            <a:ext cx="0" cy="1040358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F215960-44B2-054C-9302-55223977F357}"/>
              </a:ext>
            </a:extLst>
          </p:cNvPr>
          <p:cNvCxnSpPr>
            <a:cxnSpLocks/>
          </p:cNvCxnSpPr>
          <p:nvPr/>
        </p:nvCxnSpPr>
        <p:spPr>
          <a:xfrm flipV="1">
            <a:off x="9638226" y="3810000"/>
            <a:ext cx="625737" cy="203148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DA437517-CB72-E14A-884B-DDC7FA0F3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3F44C96-6879-AB4B-AFC5-1B1D591D16F7}"/>
              </a:ext>
            </a:extLst>
          </p:cNvPr>
          <p:cNvCxnSpPr>
            <a:cxnSpLocks/>
          </p:cNvCxnSpPr>
          <p:nvPr/>
        </p:nvCxnSpPr>
        <p:spPr>
          <a:xfrm>
            <a:off x="6061799" y="3869739"/>
            <a:ext cx="0" cy="9559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3156EFE-BDDA-E44C-ABC1-FAEF181CC81E}"/>
              </a:ext>
            </a:extLst>
          </p:cNvPr>
          <p:cNvCxnSpPr>
            <a:cxnSpLocks/>
          </p:cNvCxnSpPr>
          <p:nvPr/>
        </p:nvCxnSpPr>
        <p:spPr>
          <a:xfrm flipH="1" flipV="1">
            <a:off x="5911344" y="3200400"/>
            <a:ext cx="156062" cy="66446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F055B6C-6ACF-294C-AD0F-B89415BDE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BE67FF0-E69C-2340-981A-D142A4F86347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65EC3A6-73DE-F441-BFFA-E61785C3BD21}"/>
              </a:ext>
            </a:extLst>
          </p:cNvPr>
          <p:cNvCxnSpPr>
            <a:cxnSpLocks/>
          </p:cNvCxnSpPr>
          <p:nvPr/>
        </p:nvCxnSpPr>
        <p:spPr>
          <a:xfrm flipH="1">
            <a:off x="2268015" y="3864863"/>
            <a:ext cx="263158" cy="49090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5D17652-74A4-2D43-A768-693E714A0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953B882-4D9C-064E-8DB0-22ECF4004414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E641682-B9F7-E846-A6E9-A284A8739CEB}"/>
              </a:ext>
            </a:extLst>
          </p:cNvPr>
          <p:cNvCxnSpPr>
            <a:cxnSpLocks/>
          </p:cNvCxnSpPr>
          <p:nvPr/>
        </p:nvCxnSpPr>
        <p:spPr>
          <a:xfrm flipH="1">
            <a:off x="8880436" y="3860085"/>
            <a:ext cx="720137" cy="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5F83DCE-CC6B-A146-BC48-B58DB24A7F80}"/>
              </a:ext>
            </a:extLst>
          </p:cNvPr>
          <p:cNvCxnSpPr>
            <a:cxnSpLocks/>
          </p:cNvCxnSpPr>
          <p:nvPr/>
        </p:nvCxnSpPr>
        <p:spPr>
          <a:xfrm flipH="1">
            <a:off x="6059488" y="4018023"/>
            <a:ext cx="2311" cy="877585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C1A7695-D882-7547-847A-80DE68EBC76E}"/>
              </a:ext>
            </a:extLst>
          </p:cNvPr>
          <p:cNvCxnSpPr>
            <a:cxnSpLocks/>
          </p:cNvCxnSpPr>
          <p:nvPr/>
        </p:nvCxnSpPr>
        <p:spPr>
          <a:xfrm flipV="1">
            <a:off x="6099680" y="3287949"/>
            <a:ext cx="163658" cy="725201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F69BD26-BFAC-394F-BC6B-47C219FA7DFA}"/>
              </a:ext>
            </a:extLst>
          </p:cNvPr>
          <p:cNvCxnSpPr>
            <a:cxnSpLocks/>
          </p:cNvCxnSpPr>
          <p:nvPr/>
        </p:nvCxnSpPr>
        <p:spPr>
          <a:xfrm flipV="1">
            <a:off x="2525565" y="3086911"/>
            <a:ext cx="0" cy="93111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C9E898F-5C0A-8E44-8E69-47DCC9A77CEF}"/>
              </a:ext>
            </a:extLst>
          </p:cNvPr>
          <p:cNvCxnSpPr>
            <a:cxnSpLocks/>
          </p:cNvCxnSpPr>
          <p:nvPr/>
        </p:nvCxnSpPr>
        <p:spPr>
          <a:xfrm flipH="1">
            <a:off x="1932562" y="4013147"/>
            <a:ext cx="598460" cy="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10C6B0B-7C6A-4A4D-A25E-0D9A18931596}"/>
              </a:ext>
            </a:extLst>
          </p:cNvPr>
          <p:cNvCxnSpPr>
            <a:cxnSpLocks/>
          </p:cNvCxnSpPr>
          <p:nvPr/>
        </p:nvCxnSpPr>
        <p:spPr>
          <a:xfrm>
            <a:off x="9600345" y="4018025"/>
            <a:ext cx="0" cy="1040358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F215960-44B2-054C-9302-55223977F357}"/>
              </a:ext>
            </a:extLst>
          </p:cNvPr>
          <p:cNvCxnSpPr>
            <a:cxnSpLocks/>
          </p:cNvCxnSpPr>
          <p:nvPr/>
        </p:nvCxnSpPr>
        <p:spPr>
          <a:xfrm>
            <a:off x="9638226" y="4013147"/>
            <a:ext cx="485025" cy="525057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606593" y="2797602"/>
            <a:ext cx="295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clock shows 6 o’clock.</a:t>
            </a: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FA7162B3-1C9E-2C47-BB52-866B7033EA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57" y="1898214"/>
            <a:ext cx="2957564" cy="28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CBFC298-9FB5-424E-93B5-1656A8E881DD}"/>
              </a:ext>
            </a:extLst>
          </p:cNvPr>
          <p:cNvCxnSpPr>
            <a:cxnSpLocks/>
          </p:cNvCxnSpPr>
          <p:nvPr/>
        </p:nvCxnSpPr>
        <p:spPr>
          <a:xfrm>
            <a:off x="9048824" y="3332987"/>
            <a:ext cx="0" cy="970072"/>
          </a:xfrm>
          <a:prstGeom prst="line">
            <a:avLst/>
          </a:prstGeom>
          <a:ln w="38100">
            <a:solidFill>
              <a:srgbClr val="209CEE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B603724-F44D-DC4B-B31A-447D5CF6FF4B}"/>
              </a:ext>
            </a:extLst>
          </p:cNvPr>
          <p:cNvCxnSpPr>
            <a:cxnSpLocks/>
          </p:cNvCxnSpPr>
          <p:nvPr/>
        </p:nvCxnSpPr>
        <p:spPr>
          <a:xfrm flipV="1">
            <a:off x="9050852" y="2664823"/>
            <a:ext cx="180234" cy="668671"/>
          </a:xfrm>
          <a:prstGeom prst="line">
            <a:avLst/>
          </a:prstGeom>
          <a:ln w="76200">
            <a:solidFill>
              <a:srgbClr val="209CEE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Astrobee has confused the hour and minute hands and read the time incorrectly. The clock shows half past 12.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606593" y="2797602"/>
            <a:ext cx="295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clock shows 6 o’clock.</a:t>
            </a: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FA7162B3-1C9E-2C47-BB52-866B7033EA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57" y="1898214"/>
            <a:ext cx="2957564" cy="28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CBFC298-9FB5-424E-93B5-1656A8E881DD}"/>
              </a:ext>
            </a:extLst>
          </p:cNvPr>
          <p:cNvCxnSpPr>
            <a:cxnSpLocks/>
          </p:cNvCxnSpPr>
          <p:nvPr/>
        </p:nvCxnSpPr>
        <p:spPr>
          <a:xfrm>
            <a:off x="9048824" y="3332987"/>
            <a:ext cx="0" cy="970072"/>
          </a:xfrm>
          <a:prstGeom prst="line">
            <a:avLst/>
          </a:prstGeom>
          <a:ln w="38100">
            <a:solidFill>
              <a:srgbClr val="209CEE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B603724-F44D-DC4B-B31A-447D5CF6FF4B}"/>
              </a:ext>
            </a:extLst>
          </p:cNvPr>
          <p:cNvCxnSpPr>
            <a:cxnSpLocks/>
          </p:cNvCxnSpPr>
          <p:nvPr/>
        </p:nvCxnSpPr>
        <p:spPr>
          <a:xfrm flipV="1">
            <a:off x="9050852" y="2664823"/>
            <a:ext cx="180234" cy="668671"/>
          </a:xfrm>
          <a:prstGeom prst="line">
            <a:avLst/>
          </a:prstGeom>
          <a:ln w="76200">
            <a:solidFill>
              <a:srgbClr val="209CEE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10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an analogue clock to read o’clock and half past timings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an analogue clock to read o’clock and half past timings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3 - Block 3 - Time - Lesson 1 - To be able to read o clock and half past timings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8705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middle clock doesn’t belong.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shows a half past time, whereas the other clocks show o’clock times.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DA437517-CB72-E14A-884B-DDC7FA0F3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3F44C96-6879-AB4B-AFC5-1B1D591D16F7}"/>
              </a:ext>
            </a:extLst>
          </p:cNvPr>
          <p:cNvCxnSpPr>
            <a:cxnSpLocks/>
          </p:cNvCxnSpPr>
          <p:nvPr/>
        </p:nvCxnSpPr>
        <p:spPr>
          <a:xfrm>
            <a:off x="6061799" y="3869739"/>
            <a:ext cx="0" cy="9559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3156EFE-BDDA-E44C-ABC1-FAEF181CC81E}"/>
              </a:ext>
            </a:extLst>
          </p:cNvPr>
          <p:cNvCxnSpPr>
            <a:cxnSpLocks/>
          </p:cNvCxnSpPr>
          <p:nvPr/>
        </p:nvCxnSpPr>
        <p:spPr>
          <a:xfrm flipH="1" flipV="1">
            <a:off x="5911344" y="3200400"/>
            <a:ext cx="156062" cy="66446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F055B6C-6ACF-294C-AD0F-B89415BDE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BE67FF0-E69C-2340-981A-D142A4F86347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65EC3A6-73DE-F441-BFFA-E61785C3BD21}"/>
              </a:ext>
            </a:extLst>
          </p:cNvPr>
          <p:cNvCxnSpPr>
            <a:cxnSpLocks/>
          </p:cNvCxnSpPr>
          <p:nvPr/>
        </p:nvCxnSpPr>
        <p:spPr>
          <a:xfrm flipH="1">
            <a:off x="2268015" y="3864863"/>
            <a:ext cx="263158" cy="49090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5D17652-74A4-2D43-A768-693E714A0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953B882-4D9C-064E-8DB0-22ECF4004414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E641682-B9F7-E846-A6E9-A284A8739CEB}"/>
              </a:ext>
            </a:extLst>
          </p:cNvPr>
          <p:cNvCxnSpPr>
            <a:cxnSpLocks/>
          </p:cNvCxnSpPr>
          <p:nvPr/>
        </p:nvCxnSpPr>
        <p:spPr>
          <a:xfrm flipH="1">
            <a:off x="8880436" y="3860085"/>
            <a:ext cx="720137" cy="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0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Working in pairs with a practice clock, children ask and show timings. </a:t>
            </a:r>
            <a:br>
              <a:rPr lang="en-GB" sz="2200" dirty="0"/>
            </a:br>
            <a:r>
              <a:rPr lang="en-GB" sz="2200" dirty="0"/>
              <a:t>For example, “Show me 10 o’clock.”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(Image provided </a:t>
            </a:r>
            <a:r>
              <a:rPr lang="en-GB" sz="2200" u="sng" dirty="0"/>
              <a:t>not</a:t>
            </a:r>
            <a:r>
              <a:rPr lang="en-GB" sz="2200" dirty="0"/>
              <a:t> illustrative.)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A08037-ECD8-AD4A-B997-1E8A004F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1" y="2867026"/>
            <a:ext cx="3990974" cy="3990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90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7" y="3864866"/>
            <a:ext cx="573236" cy="37735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948721" y="3864863"/>
            <a:ext cx="582452" cy="37735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4" y="3511017"/>
            <a:ext cx="562528" cy="34906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7" y="3864866"/>
            <a:ext cx="573236" cy="37735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948721" y="3864863"/>
            <a:ext cx="582452" cy="37735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4" y="3511017"/>
            <a:ext cx="562528" cy="34906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6834CC8-1057-2042-83C7-6751DCF36E4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23254" y="5304863"/>
            <a:ext cx="3397143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AA798A1-CD3F-EA43-B402-CDDFEC4A228D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6059488" y="5304863"/>
            <a:ext cx="3397143" cy="4742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B6577DC-AE4D-B94C-A65A-D17C742BA5D7}"/>
              </a:ext>
            </a:extLst>
          </p:cNvPr>
          <p:cNvCxnSpPr>
            <a:cxnSpLocks/>
            <a:stCxn id="23" idx="2"/>
            <a:endCxn id="10" idx="0"/>
          </p:cNvCxnSpPr>
          <p:nvPr/>
        </p:nvCxnSpPr>
        <p:spPr>
          <a:xfrm flipH="1">
            <a:off x="2384163" y="5294703"/>
            <a:ext cx="7213871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754965" y="3344274"/>
            <a:ext cx="312441" cy="52059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0" cy="70713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4" y="3344274"/>
            <a:ext cx="329938" cy="51581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8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754965" y="3344274"/>
            <a:ext cx="312441" cy="52059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0" cy="70713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4" y="3344274"/>
            <a:ext cx="329938" cy="51581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6834CC8-1057-2042-83C7-6751DCF36E4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23254" y="5304863"/>
            <a:ext cx="3397143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AA798A1-CD3F-EA43-B402-CDDFEC4A228D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6059488" y="5304863"/>
            <a:ext cx="3397143" cy="4742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B6577DC-AE4D-B94C-A65A-D17C742BA5D7}"/>
              </a:ext>
            </a:extLst>
          </p:cNvPr>
          <p:cNvCxnSpPr>
            <a:cxnSpLocks/>
            <a:stCxn id="23" idx="2"/>
            <a:endCxn id="10" idx="0"/>
          </p:cNvCxnSpPr>
          <p:nvPr/>
        </p:nvCxnSpPr>
        <p:spPr>
          <a:xfrm flipH="1">
            <a:off x="2384163" y="5294703"/>
            <a:ext cx="7213871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14413</TotalTime>
  <Words>1272</Words>
  <Application>Microsoft Office PowerPoint</Application>
  <PresentationFormat>Custom</PresentationFormat>
  <Paragraphs>293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OpenDyslexicAlta</vt:lpstr>
      <vt:lpstr>Lato Light</vt:lpstr>
      <vt:lpstr>Lato</vt:lpstr>
      <vt:lpstr>Wingdings</vt:lpstr>
      <vt:lpstr>Calibri</vt:lpstr>
      <vt:lpstr>Muli</vt:lpstr>
      <vt:lpstr>Office Theme</vt:lpstr>
      <vt:lpstr>PowerPoint Presentation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753</cp:revision>
  <cp:lastPrinted>2019-06-17T16:19:05Z</cp:lastPrinted>
  <dcterms:created xsi:type="dcterms:W3CDTF">2018-08-06T08:16:18Z</dcterms:created>
  <dcterms:modified xsi:type="dcterms:W3CDTF">2020-09-17T14:34:46Z</dcterms:modified>
</cp:coreProperties>
</file>