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0" r:id="rId2"/>
    <p:sldId id="321" r:id="rId3"/>
    <p:sldId id="346" r:id="rId4"/>
    <p:sldId id="374" r:id="rId5"/>
    <p:sldId id="387" r:id="rId6"/>
    <p:sldId id="388" r:id="rId7"/>
    <p:sldId id="391" r:id="rId8"/>
    <p:sldId id="392" r:id="rId9"/>
    <p:sldId id="383" r:id="rId10"/>
    <p:sldId id="384" r:id="rId11"/>
    <p:sldId id="393" r:id="rId12"/>
    <p:sldId id="394" r:id="rId13"/>
    <p:sldId id="385" r:id="rId14"/>
    <p:sldId id="386" r:id="rId15"/>
    <p:sldId id="379" r:id="rId16"/>
    <p:sldId id="380" r:id="rId17"/>
    <p:sldId id="381" r:id="rId18"/>
    <p:sldId id="382" r:id="rId19"/>
    <p:sldId id="454" r:id="rId20"/>
    <p:sldId id="455" r:id="rId21"/>
    <p:sldId id="450" r:id="rId22"/>
    <p:sldId id="451" r:id="rId23"/>
    <p:sldId id="448" r:id="rId24"/>
    <p:sldId id="449" r:id="rId25"/>
    <p:sldId id="452" r:id="rId26"/>
    <p:sldId id="453" r:id="rId27"/>
    <p:sldId id="456" r:id="rId28"/>
    <p:sldId id="457" r:id="rId29"/>
    <p:sldId id="420" r:id="rId30"/>
    <p:sldId id="434" r:id="rId31"/>
    <p:sldId id="465" r:id="rId32"/>
    <p:sldId id="466" r:id="rId33"/>
    <p:sldId id="461" r:id="rId34"/>
    <p:sldId id="462" r:id="rId35"/>
    <p:sldId id="459" r:id="rId36"/>
    <p:sldId id="460" r:id="rId37"/>
    <p:sldId id="373" r:id="rId38"/>
    <p:sldId id="458" r:id="rId39"/>
    <p:sldId id="463" r:id="rId40"/>
  </p:sldIdLst>
  <p:sldSz cx="12192000" cy="6858000"/>
  <p:notesSz cx="6858000" cy="9144000"/>
  <p:embeddedFontLst>
    <p:embeddedFont>
      <p:font typeface="OpenDyslexicAlta" panose="020B0604020202020204" charset="0"/>
      <p:regular r:id="rId43"/>
      <p:bold r:id="rId44"/>
      <p:italic r:id="rId45"/>
      <p:boldItalic r:id="rId46"/>
    </p:embeddedFont>
    <p:embeddedFont>
      <p:font typeface="Lato Light" panose="020F0302020204030203" pitchFamily="34" charset="0"/>
      <p:regular r:id="rId47"/>
    </p:embeddedFont>
    <p:embeddedFont>
      <p:font typeface="Lato" panose="020F0502020204030203" pitchFamily="34" charset="0"/>
      <p:regular r:id="rId48"/>
      <p:bold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uli" panose="020B060402020202020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44A6ED"/>
    <a:srgbClr val="23D160"/>
    <a:srgbClr val="209CEE"/>
    <a:srgbClr val="3273DC"/>
    <a:srgbClr val="000000"/>
    <a:srgbClr val="121212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6" autoAdjust="0"/>
    <p:restoredTop sz="90093" autoAdjust="0"/>
  </p:normalViewPr>
  <p:slideViewPr>
    <p:cSldViewPr snapToGrid="0" snapToObjects="1">
      <p:cViewPr varScale="1">
        <p:scale>
          <a:sx n="70" d="100"/>
          <a:sy n="70" d="100"/>
        </p:scale>
        <p:origin x="-744" y="-96"/>
      </p:cViewPr>
      <p:guideLst>
        <p:guide orient="horz" pos="2183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35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89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1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9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714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707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4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0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67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159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03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924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70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49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0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66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5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295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14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55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94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190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81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84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099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094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343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8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7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9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7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17/09/2020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emf"/><Relationship Id="rId4" Type="http://schemas.openxmlformats.org/officeDocument/2006/relationships/image" Target="../media/image2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Year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Term </a:t>
            </a:r>
            <a:r>
              <a:rPr lang="en-GB" dirty="0"/>
              <a:t>3 - Block 1 - Length and Height - Lesson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be able to measure length using cm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Length </a:t>
            </a:r>
            <a:r>
              <a:rPr lang="en-GB" dirty="0"/>
              <a:t>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0B43B5-81B6-1A43-84B8-27DEEAA9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554733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C6F9AFA-C2F0-1147-BF71-5ABA54C33921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F4B591B0-DCD4-6E49-A324-B2006DEB7126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2996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B4D2568-DD47-6744-B668-459B86B9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427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552953-A3B6-4749-A923-F3087041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162433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9F5D28F6-294B-894C-9419-3F4C526AD6ED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838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2143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5C6237-3B87-2B45-B743-7C67A5E15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988B91D-7A98-F346-B6CA-0A9CF0CEE7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485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FC5F76-9917-F444-8CC3-BAA5B7E9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3061247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2C234E0-9E75-4442-BEED-D295CA97608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486859C6-968D-5C4A-8890-3BB0B57A5098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13752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DF081C-295A-1B4F-8856-11D1798C4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44366D-22B5-994F-8903-F7C82B50B0B5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619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A0CEB4-C1FD-F84E-9EBD-0462BD6C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512675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9B858C-4A94-F74E-9B71-A216823ED117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B8BD1385-9F8B-1E4B-A850-5670F16B39BE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715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21881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4ADA2D-A5F2-4D42-B588-AD2281E9D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49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3C14DE-9D15-7F43-A013-6EAEDACCF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40191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D3DAC37E-56F6-2343-A564-0C21F14C63D2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5C8EC796-9161-FC42-9C80-738267B92F7A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34275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571999"/>
            <a:ext cx="603390" cy="2049735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028AA8C8-46C2-2A47-AE65-06650D8A1BF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26348C7F-3BA2-A54E-8920-1013CAFA24A7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066A4038-2C24-B744-AD22-5A199EEFF2B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E3A235F8-2B32-4241-BC81-B585A9BD104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2BC9B8C-C452-9248-BABE-6162A0D9719A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99593290-731E-E542-BB78-033C69537E24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27AB8459-4476-AA47-8E1A-A13F2BA170A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B22382AF-E115-8E44-AEED-7E787A1345A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C71CCEC3-A3CB-514D-A939-2F3A910167AE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CDF39439-4FBF-D448-A69D-3A4F018772CF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D18CFB54-6493-EE48-8C93-D2B0E23AB0B7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58E463A5-AE97-7B45-9AD7-162445B5E25E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04BBECC6-F796-8E4D-B770-938926243A95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1A67D70D-90F5-D143-8033-D791A9E2682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3C3A2004-75C3-894E-A164-B18BDD6D8607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01F9D9DC-142C-F54F-9199-E8ACE389F259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9359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Year 1 - Term 3 - Block 1 - Length and Height - Lesson 1 - To be able to measure length using cm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571999"/>
            <a:ext cx="603390" cy="2049735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51106" y="3671709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32312FA-AA7D-7A43-B347-F33678C5BD2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BBCB2CAF-58C7-A74B-8C8B-089DB2D1C668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464FDAE9-C0AE-314E-8FCA-93917ED4E07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868B6E7C-B27C-7546-8302-8F3B84E93DC3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F5A4E11-B304-724D-BDBB-20B67E7488E0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21EAC320-B324-624D-B20B-728707B07D99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E75DDB8C-3DCB-EB4A-A8F5-811ED95B7693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B8A23341-6F66-0845-9BC4-B6563E6A610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ADDC2FF3-AAAE-B04D-A223-34772DCF4BBF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65F7D03A-EABD-1142-8D26-449A63AE5A4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E71CD7C-33E9-FC4D-BCCA-C9EFF43278E4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7404868B-C397-8549-9047-DB98CD16FA0D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C86A9FDE-5B0B-BD48-ADFD-1E9FFBFCA10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0E6D055F-7183-0F4E-A59A-AC1654941D3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25A8C308-5DCE-B645-9942-854DB5E774A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65EDD656-DA1F-D14C-83AA-4092BEF67B4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042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5392783"/>
            <a:ext cx="603390" cy="122895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D26A852B-AA3A-FB4D-A96C-ED2682A48BB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0B372376-ABBF-9D4F-B415-DE0778C8540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AA3A64F6-5076-4448-BBF1-C5DCD3A73778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25BF0FBD-29AF-A146-AD00-72580B8EA128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7AE1D21B-FFAF-B64C-A36D-9178DCC88933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C8C5E55-1A04-194E-AED1-B96AE99B720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DF56A276-D98C-534F-B2CE-4176DA801E49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3AF4060-D3DC-724B-86B8-FD5EECF58271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E0A4AC3-8D9E-BA47-9FCC-806A15F9459C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BC9498AE-B0C7-334D-A0FC-BBA355EC9DE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DE558C9C-2EBF-8C47-B164-2A3119ED55B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E667E4E1-9883-C244-B9F2-DA99D4A734A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211E90E-C152-154A-BEC6-7A5F792B40F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8B1D615C-C9C7-CF4F-8BB0-0E1AAA37BB9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019E13C9-C5A0-E04D-AB1B-B104C1BF4BCA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6A200BE5-F961-F942-AE60-AE4436C5A77C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1416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5392783"/>
            <a:ext cx="603390" cy="122895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5029993" y="4488794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F769C879-0268-8A4C-ADC7-E78506D57AF3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C04E18C8-51E3-494F-952D-B880B4B6C7C0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C9C126BA-723B-BC48-B8ED-0D79E25A72F4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66EB598-D067-5045-9D81-167D173AD55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EF986B9-D4E1-CA4D-9476-58ECE1401EAF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6BA92AA9-020C-3F47-9911-C367510DCAB8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A8B85AF8-7565-4742-B656-0D918C84030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3EB59F63-526F-614E-BD73-28B34272DB1E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337433D-688D-FE47-BD64-F022F5FA0CF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795206D7-357B-2B4F-9E41-FA6F16F740A0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5C8DBCE4-8832-E44D-A8EA-944EC74ADB5B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E8EA17BA-B84D-5842-8A2E-32C0C77C9E4F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B4C704B5-75BC-954F-B47F-860C958FABAD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2CC7CC59-AB50-E84E-B666-93DE46F40AE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5509C2AF-E999-6740-ABB9-BD0D671037BE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7E83CB5B-6BE0-0845-BD94-7EFD50A44AA8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6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3747027"/>
            <a:ext cx="603390" cy="2874708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DDE8C6D7-E439-FC41-AD2B-3AD6BE1EE225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B4C12629-5C82-FF4E-B0B3-82B1763755E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BC4F442C-7704-6D4E-BAF6-91D2EB308E23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36FD24D9-7C0E-EE44-B539-97B6D91F30C2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6D3D37D8-E78F-F549-9BBE-FD1F099D220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4AB3CE5E-FE52-8C48-9DD6-57197DE06D8B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0D790D94-4083-E54C-9170-3D3DCADFFA0F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3829E504-1F55-1F43-AEF1-CB8DB661FB36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C12FAE42-45B9-4E44-AE1B-5CD2FEBE84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F7F91AC-5E3B-D14D-9FB8-A2E04A28FFE8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8BD2070C-ABEC-A245-8BC6-922547464F43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E8E52F0B-10F9-B142-9B24-34CD1389F135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D1BBE796-20C9-D445-834C-C66CA6C43812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A23A0B4D-78B0-074E-A7D1-B9992C29F012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04E59478-7DCA-E141-A9B7-7AEFF41CD8D6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="" xmlns:a16="http://schemas.microsoft.com/office/drawing/2014/main" id="{FC50B700-6E2A-C24F-A903-7954AE031C0F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26397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3747027"/>
            <a:ext cx="603390" cy="2874708"/>
          </a:xfrm>
          <a:prstGeom prst="cube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843332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03C4D50-76A5-4147-B7EE-9D8E94EC71DF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DD535A09-A945-CB49-A29B-1552B025FAB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2C2C5B72-779E-404B-B710-29EEAA15B209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5D491DC-020F-0245-84FF-04D7E6DE0E7C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2C5F6756-67AF-A842-86CE-05463F0969BE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56427C23-23C4-6046-BD5E-9D02AF25E09D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99144146-572E-B548-883C-AA2FF7BC98D2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6256C76A-EA6F-724B-970E-0890184BD399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D3A8BC2A-9A2E-8944-944B-D5D7BCF5CD82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8316440A-11EC-094C-8915-C1D49FEBCFAB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E8AFF459-EE78-1A45-B2DE-DDE381B12BFC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CFAAC3BC-C3A3-AD47-BAAE-C1F741EF1538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1156DF76-FCA0-7749-B092-0C28E4DF6F28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4D12B022-7D02-B747-9116-AF3771773933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C328E9D3-A8FF-E649-B24F-3A91E682402D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E06E6932-4C20-BA48-8284-21BA3AC4A0F5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40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27BD15C4-D87E-F04D-B62A-0B304D4B6AA2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5799A003-736B-4D42-B031-E483D55B57B2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7FCF0B48-4572-294D-A280-5874A9C9FB9A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15FDE3FE-3414-9548-8776-B83FE9B25CD4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36257056-A3FB-0F4A-942D-8C65B336FDA5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3C76FE59-0FCA-4542-99AA-CC33C0A11EF6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BF85E5F5-009F-D14F-AEEB-F846911F2EC7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2E18C0FA-B5F3-0849-9970-012AC18649EC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A5467D64-9B71-8F4F-B407-E7E9B9DD4B79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BD597145-DDA5-D642-BF61-73FED7188AC4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3781704E-2F00-9D46-B270-F4C3F375B818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83103F27-F5CC-6545-B4E7-DF0DF10D534A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360EB1CB-9928-3F48-8EDD-0525A4CB09E9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E557A16A-D9F2-5741-AF5F-A32AEBA3AA68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58ED00A-44F3-8541-9ABD-F2C92D26914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DB36ABFD-E1ED-FF40-965D-7563B59B87FE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164873"/>
            <a:ext cx="603390" cy="245686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0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4164873"/>
            <a:ext cx="603390" cy="2456862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3" y="3262426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8A33FB8-1745-8A4A-9EA9-31A8664D1187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FDF52B1F-A4BE-8942-9DFE-7C2AF7B24EC5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1B5A067B-081D-A44F-9A9F-40CE5D871C5F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F1A5176-5B14-1349-8C63-5A88D390226B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A59786D8-FD6D-E44D-BC07-9E4F1B26050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F054DB06-DE03-B042-819F-5FBDED441020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BEDEC138-2710-C64C-9CB0-BDD0F8C1C9DD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C2D593C5-950B-124D-BFDB-5B3AD8CEC02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5AC1826D-9BFC-1241-B9CD-225DACBB8F64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622FFDEB-DABC-F74C-B0D2-0B7AF1B8D1E1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B707B590-2E46-0D40-A1D9-6FF7467D606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30192609-B0A2-E747-8CF8-221254C7A54C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11119CE4-EC96-A44E-B015-38608B7969EB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6CADF3A6-933B-C848-8C93-423B0E64445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E2059122-7129-C448-A2F2-03186E5C8F15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C3EEE23-1BD7-6F48-B76E-83F1B45D2B4B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16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2937602"/>
            <a:ext cx="603390" cy="368413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0343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37997" y="2713481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is the cuboid in cm?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518093" y="5818437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C1A7D452-6E2D-D74A-8FF4-106AACD00D15}"/>
              </a:ext>
            </a:extLst>
          </p:cNvPr>
          <p:cNvSpPr/>
          <p:nvPr/>
        </p:nvSpPr>
        <p:spPr>
          <a:xfrm>
            <a:off x="6518093" y="5815443"/>
            <a:ext cx="5426439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cuboid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tall.</a:t>
            </a:r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4890249" y="2937602"/>
            <a:ext cx="603390" cy="368413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7FE5F0CA-89D8-2649-9050-5B71A73E899E}"/>
              </a:ext>
            </a:extLst>
          </p:cNvPr>
          <p:cNvSpPr/>
          <p:nvPr/>
        </p:nvSpPr>
        <p:spPr>
          <a:xfrm rot="16200000">
            <a:off x="4968014" y="2033907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BF082BD2-5C40-1D47-9EB2-8112C75C2791}"/>
              </a:ext>
            </a:extLst>
          </p:cNvPr>
          <p:cNvSpPr/>
          <p:nvPr/>
        </p:nvSpPr>
        <p:spPr>
          <a:xfrm rot="16200000">
            <a:off x="3413761" y="3850020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6B630CEA-8AE8-CA45-B722-57DAD9D157AE}"/>
              </a:ext>
            </a:extLst>
          </p:cNvPr>
          <p:cNvSpPr/>
          <p:nvPr/>
        </p:nvSpPr>
        <p:spPr>
          <a:xfrm rot="16200000">
            <a:off x="5870445" y="582560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5786DE07-1EB9-904C-B2FD-1F962B964311}"/>
              </a:ext>
            </a:extLst>
          </p:cNvPr>
          <p:cNvSpPr/>
          <p:nvPr/>
        </p:nvSpPr>
        <p:spPr>
          <a:xfrm rot="16200000">
            <a:off x="5890765" y="543444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6A91C58E-F67A-D549-A821-3D9A1C807B2E}"/>
              </a:ext>
            </a:extLst>
          </p:cNvPr>
          <p:cNvSpPr/>
          <p:nvPr/>
        </p:nvSpPr>
        <p:spPr>
          <a:xfrm rot="16200000">
            <a:off x="5890765" y="502169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090C586-FFDD-F24A-B1B2-FC2446B47CCD}"/>
              </a:ext>
            </a:extLst>
          </p:cNvPr>
          <p:cNvSpPr/>
          <p:nvPr/>
        </p:nvSpPr>
        <p:spPr>
          <a:xfrm rot="16200000">
            <a:off x="5870445" y="458401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F0E9B10-7F0A-954C-B8BF-B000E1AE13CE}"/>
              </a:ext>
            </a:extLst>
          </p:cNvPr>
          <p:cNvSpPr/>
          <p:nvPr/>
        </p:nvSpPr>
        <p:spPr>
          <a:xfrm rot="16200000">
            <a:off x="5890765" y="419285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BCF67AE-B7C7-A646-BDDE-6068F09AE764}"/>
              </a:ext>
            </a:extLst>
          </p:cNvPr>
          <p:cNvSpPr/>
          <p:nvPr/>
        </p:nvSpPr>
        <p:spPr>
          <a:xfrm rot="16200000">
            <a:off x="5890765" y="37801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857BF434-D12D-5143-BBB0-4BDF5597B9C3}"/>
              </a:ext>
            </a:extLst>
          </p:cNvPr>
          <p:cNvSpPr/>
          <p:nvPr/>
        </p:nvSpPr>
        <p:spPr>
          <a:xfrm rot="16200000">
            <a:off x="5880019" y="338664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2E18CDD0-92BA-794A-8E9F-9F66C7D58ED6}"/>
              </a:ext>
            </a:extLst>
          </p:cNvPr>
          <p:cNvSpPr/>
          <p:nvPr/>
        </p:nvSpPr>
        <p:spPr>
          <a:xfrm rot="16200000">
            <a:off x="5880167" y="2995482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B0267537-C08E-A543-9FF1-6AFA6B0BD7D7}"/>
              </a:ext>
            </a:extLst>
          </p:cNvPr>
          <p:cNvSpPr/>
          <p:nvPr/>
        </p:nvSpPr>
        <p:spPr>
          <a:xfrm rot="16200000">
            <a:off x="5880167" y="258273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90ED5331-1337-0E46-A1C4-E8861F545FED}"/>
              </a:ext>
            </a:extLst>
          </p:cNvPr>
          <p:cNvSpPr/>
          <p:nvPr/>
        </p:nvSpPr>
        <p:spPr>
          <a:xfrm rot="16200000">
            <a:off x="5781507" y="2138035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9194449F-3C98-D249-9745-55D72B64C991}"/>
              </a:ext>
            </a:extLst>
          </p:cNvPr>
          <p:cNvSpPr/>
          <p:nvPr/>
        </p:nvSpPr>
        <p:spPr>
          <a:xfrm rot="16200000">
            <a:off x="5896298" y="17221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70F98149-1787-CD49-AC3A-AB20AEF552DF}"/>
              </a:ext>
            </a:extLst>
          </p:cNvPr>
          <p:cNvSpPr/>
          <p:nvPr/>
        </p:nvSpPr>
        <p:spPr>
          <a:xfrm rot="16200000">
            <a:off x="5896298" y="130939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2D785498-9A4B-C44D-BFBB-7DBC8EE924EE}"/>
              </a:ext>
            </a:extLst>
          </p:cNvPr>
          <p:cNvSpPr/>
          <p:nvPr/>
        </p:nvSpPr>
        <p:spPr>
          <a:xfrm rot="16200000">
            <a:off x="5767498" y="1741284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1D210324-E892-4B4F-A204-FC86968621AC}"/>
              </a:ext>
            </a:extLst>
          </p:cNvPr>
          <p:cNvSpPr/>
          <p:nvPr/>
        </p:nvSpPr>
        <p:spPr>
          <a:xfrm rot="16200000">
            <a:off x="5766153" y="132538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AF719D57-48CE-5046-8F09-3F947874E163}"/>
              </a:ext>
            </a:extLst>
          </p:cNvPr>
          <p:cNvSpPr/>
          <p:nvPr/>
        </p:nvSpPr>
        <p:spPr>
          <a:xfrm rot="16200000">
            <a:off x="5890765" y="620727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7704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82DA3E3-1900-F646-B3A5-EED6F8369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897DA2C8-8E8B-F945-BFDE-BE81ED181F9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185291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80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Draw straight lines of various lengths and orientations on to poster paper.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measure each line to the nearest cm.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BE5B97B-BCCC-F54B-9FF8-3E545BA55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5" y="1412875"/>
            <a:ext cx="5080000" cy="5080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B3A6A21-DD66-4F4B-AD52-5D86DFF1A3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4383">
            <a:off x="8134385" y="2587129"/>
            <a:ext cx="3052609" cy="152630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7CB828A1-BB54-364B-9493-22949D7B7337}"/>
              </a:ext>
            </a:extLst>
          </p:cNvPr>
          <p:cNvSpPr/>
          <p:nvPr/>
        </p:nvSpPr>
        <p:spPr>
          <a:xfrm>
            <a:off x="6956836" y="2846439"/>
            <a:ext cx="2187162" cy="69817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  <a:r>
              <a:rPr lang="en-US" sz="2000" i="1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29867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If so, how would you go about measuring the piece of string?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80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1950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measure the piece of string shown below?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It isn’t easy to measure the piece of string as it is shown currently, as it does not form a straight line. You could either straighten it out or try to measure small straighter segments, adding them up to get an approximate measurement.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BA34A5-578B-2443-B868-260BD957D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103" y="3286991"/>
            <a:ext cx="7644819" cy="1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94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1724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0646C76-E3C8-154B-8935-B710EC3E1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7053" y="2812183"/>
            <a:ext cx="5267422" cy="2633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James says, “The cuboid is 8 cm tall.”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measurement ends at 8 cm,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has begun at 1 cm, not 0 cm.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So, the cuboid is 7 cm tall, because 8 – 1 = 7 cm.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sp>
        <p:nvSpPr>
          <p:cNvPr id="5" name="Cube 4">
            <a:extLst>
              <a:ext uri="{FF2B5EF4-FFF2-40B4-BE49-F238E27FC236}">
                <a16:creationId xmlns="" xmlns:a16="http://schemas.microsoft.com/office/drawing/2014/main" id="{700E9304-6474-4B49-B6A4-D316202696D9}"/>
              </a:ext>
            </a:extLst>
          </p:cNvPr>
          <p:cNvSpPr/>
          <p:nvPr/>
        </p:nvSpPr>
        <p:spPr>
          <a:xfrm flipH="1">
            <a:off x="8399539" y="3431837"/>
            <a:ext cx="603390" cy="2891453"/>
          </a:xfrm>
          <a:prstGeom prst="cube">
            <a:avLst/>
          </a:prstGeom>
          <a:solidFill>
            <a:srgbClr val="7957D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481927B5-CD96-2F42-93D6-9941B6C8F890}"/>
              </a:ext>
            </a:extLst>
          </p:cNvPr>
          <p:cNvSpPr/>
          <p:nvPr/>
        </p:nvSpPr>
        <p:spPr>
          <a:xfrm rot="16200000">
            <a:off x="6932817" y="3948722"/>
            <a:ext cx="5272271" cy="3563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0F6F6F2-9183-7B43-8A2F-1FCDCBD00586}"/>
              </a:ext>
            </a:extLst>
          </p:cNvPr>
          <p:cNvSpPr/>
          <p:nvPr/>
        </p:nvSpPr>
        <p:spPr>
          <a:xfrm rot="16200000">
            <a:off x="9389501" y="592430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84813D1E-5880-2445-99E2-66D75AC71C5E}"/>
              </a:ext>
            </a:extLst>
          </p:cNvPr>
          <p:cNvSpPr/>
          <p:nvPr/>
        </p:nvSpPr>
        <p:spPr>
          <a:xfrm rot="16200000">
            <a:off x="9409821" y="553314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1D6BB873-7E35-A94D-B348-E6B1756C3B15}"/>
              </a:ext>
            </a:extLst>
          </p:cNvPr>
          <p:cNvSpPr/>
          <p:nvPr/>
        </p:nvSpPr>
        <p:spPr>
          <a:xfrm rot="16200000">
            <a:off x="9409821" y="512039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F6B94F2D-C042-884D-A9A7-0A5FDB201154}"/>
              </a:ext>
            </a:extLst>
          </p:cNvPr>
          <p:cNvSpPr/>
          <p:nvPr/>
        </p:nvSpPr>
        <p:spPr>
          <a:xfrm rot="16200000">
            <a:off x="9389501" y="4682719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="" xmlns:a16="http://schemas.microsoft.com/office/drawing/2014/main" id="{D5858A5C-552D-B24E-814E-3C51A38383BC}"/>
              </a:ext>
            </a:extLst>
          </p:cNvPr>
          <p:cNvSpPr/>
          <p:nvPr/>
        </p:nvSpPr>
        <p:spPr>
          <a:xfrm rot="16200000">
            <a:off x="9409821" y="4291558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="" xmlns:a16="http://schemas.microsoft.com/office/drawing/2014/main" id="{11F5CCDE-C5F3-6247-AFC6-6EA6448C21F1}"/>
              </a:ext>
            </a:extLst>
          </p:cNvPr>
          <p:cNvSpPr/>
          <p:nvPr/>
        </p:nvSpPr>
        <p:spPr>
          <a:xfrm rot="16200000">
            <a:off x="9409821" y="387880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="" xmlns:a16="http://schemas.microsoft.com/office/drawing/2014/main" id="{519576F7-7C78-3D4C-A26A-987E49E7D45D}"/>
              </a:ext>
            </a:extLst>
          </p:cNvPr>
          <p:cNvSpPr/>
          <p:nvPr/>
        </p:nvSpPr>
        <p:spPr>
          <a:xfrm rot="16200000">
            <a:off x="9399075" y="3485345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67DE1D4F-D817-9449-B339-47AC32D93308}"/>
              </a:ext>
            </a:extLst>
          </p:cNvPr>
          <p:cNvSpPr/>
          <p:nvPr/>
        </p:nvSpPr>
        <p:spPr>
          <a:xfrm rot="16200000">
            <a:off x="9399223" y="3094184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="" xmlns:a16="http://schemas.microsoft.com/office/drawing/2014/main" id="{34768109-A382-8A44-915E-DA261AF3F3D6}"/>
              </a:ext>
            </a:extLst>
          </p:cNvPr>
          <p:cNvSpPr/>
          <p:nvPr/>
        </p:nvSpPr>
        <p:spPr>
          <a:xfrm rot="16200000">
            <a:off x="9399223" y="2681433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C26A19F9-2A20-E744-ACCD-A546DFC6AC82}"/>
              </a:ext>
            </a:extLst>
          </p:cNvPr>
          <p:cNvSpPr/>
          <p:nvPr/>
        </p:nvSpPr>
        <p:spPr>
          <a:xfrm rot="16200000">
            <a:off x="9300563" y="2236737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10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049491A8-E251-6347-9537-DDE94793DEB6}"/>
              </a:ext>
            </a:extLst>
          </p:cNvPr>
          <p:cNvSpPr/>
          <p:nvPr/>
        </p:nvSpPr>
        <p:spPr>
          <a:xfrm rot="16200000">
            <a:off x="9415354" y="1820847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="" xmlns:a16="http://schemas.microsoft.com/office/drawing/2014/main" id="{58D4B77D-8770-BF4B-8212-6DC67FEBCF1C}"/>
              </a:ext>
            </a:extLst>
          </p:cNvPr>
          <p:cNvSpPr/>
          <p:nvPr/>
        </p:nvSpPr>
        <p:spPr>
          <a:xfrm rot="16200000">
            <a:off x="9415354" y="1408096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="" xmlns:a16="http://schemas.microsoft.com/office/drawing/2014/main" id="{5649DF0D-D15A-4F49-8DA4-9E91BD47E34C}"/>
              </a:ext>
            </a:extLst>
          </p:cNvPr>
          <p:cNvSpPr/>
          <p:nvPr/>
        </p:nvSpPr>
        <p:spPr>
          <a:xfrm rot="16200000">
            <a:off x="9286554" y="1839986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11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="" xmlns:a16="http://schemas.microsoft.com/office/drawing/2014/main" id="{8EAB77CA-960D-344A-BC6E-3A909BFE5B62}"/>
              </a:ext>
            </a:extLst>
          </p:cNvPr>
          <p:cNvSpPr/>
          <p:nvPr/>
        </p:nvSpPr>
        <p:spPr>
          <a:xfrm rot="16200000">
            <a:off x="9285209" y="1424089"/>
            <a:ext cx="58967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12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="" xmlns:a16="http://schemas.microsoft.com/office/drawing/2014/main" id="{B0A85F98-D8E5-9348-BD75-2A2BF0F5C9A3}"/>
              </a:ext>
            </a:extLst>
          </p:cNvPr>
          <p:cNvSpPr/>
          <p:nvPr/>
        </p:nvSpPr>
        <p:spPr>
          <a:xfrm rot="16200000">
            <a:off x="9409821" y="6305981"/>
            <a:ext cx="381000" cy="723040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549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2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6: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tall and wide is the triangle shown?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10 cm tall.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0 cm and stops at 10 cm.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triangle is 5 cm wide.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starts at 2 cm and ends at 7 cm.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90573AA-AD5E-3747-BCF4-C1BB1221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811" y="681037"/>
            <a:ext cx="2438138" cy="5076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F53047-23C4-C24B-9550-AD1A17D1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01205" y="3354229"/>
            <a:ext cx="2438138" cy="5076509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8D13D6B0-F869-FD41-86B0-BD3159F73239}"/>
              </a:ext>
            </a:extLst>
          </p:cNvPr>
          <p:cNvSpPr/>
          <p:nvPr/>
        </p:nvSpPr>
        <p:spPr>
          <a:xfrm flipH="1">
            <a:off x="6439436" y="1690688"/>
            <a:ext cx="1918952" cy="3841410"/>
          </a:xfrm>
          <a:prstGeom prst="rtTriangle">
            <a:avLst/>
          </a:prstGeom>
          <a:solidFill>
            <a:srgbClr val="FFDD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2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E2AB33-386C-8249-8E85-BE0A54C28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6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measure length using cm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</a:t>
            </a: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ruler only measures up to 12 cm, </a:t>
            </a:r>
            <a:r>
              <a:rPr lang="en-GB" sz="2200" dirty="0" err="1">
                <a:solidFill>
                  <a:srgbClr val="FF3860"/>
                </a:solidFill>
              </a:rPr>
              <a:t>Astrobee</a:t>
            </a:r>
            <a:r>
              <a:rPr lang="en-GB" sz="2200" dirty="0">
                <a:solidFill>
                  <a:srgbClr val="FF3860"/>
                </a:solidFill>
              </a:rPr>
              <a:t> could measure lengths greater than 12 cm by finding a longer ruler, or combining lengths measured using his 12 cm ruler or multiple 12 cm rulers.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39370" y="2136578"/>
            <a:ext cx="337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I can measure lengths to a maximum of 12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C87CA1-EABB-274C-A497-43D3A920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910935" y="606187"/>
            <a:ext cx="2438138" cy="50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7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my knowledge of measuring with non-standard units of measurement to measure using cm</a:t>
            </a:r>
            <a:endParaRPr lang="en-GB" sz="2200" b="1" dirty="0"/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my knowledge of measuring with non-standard units of measurement to measure using cm</a:t>
            </a:r>
            <a:endParaRPr lang="en-GB" sz="22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298060"/>
            <a:ext cx="10515599" cy="365125"/>
          </a:xfrm>
        </p:spPr>
        <p:txBody>
          <a:bodyPr/>
          <a:lstStyle/>
          <a:p>
            <a:r>
              <a:rPr lang="en-GB" sz="1400" dirty="0"/>
              <a:t>Year 1 - Term 3 - Block 1 - Length and Height - Lesson 1 - To be able to measure length using cm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6808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FDD1C78-7056-5B4F-A6F7-BEAE8113F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3741505"/>
            <a:ext cx="5040086" cy="2520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green shape doesn’t belong as it is 2 cm wide; the others are all 5 cm wide.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0AE0451-DC99-2F40-BE8E-1F7C6A53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55116"/>
            <a:ext cx="5040086" cy="252004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163D1E-BF1C-E54D-87A8-AC7C82DEE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60157"/>
            <a:ext cx="5040086" cy="2520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17F6FBD-2C3B-E84E-A3BE-6263ECA13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686" y="2346546"/>
            <a:ext cx="5040086" cy="2520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A0C11E-F2EC-C545-93A2-22EEBBAA3CD9}"/>
              </a:ext>
            </a:extLst>
          </p:cNvPr>
          <p:cNvSpPr/>
          <p:nvPr/>
        </p:nvSpPr>
        <p:spPr>
          <a:xfrm>
            <a:off x="892629" y="2815771"/>
            <a:ext cx="1596571" cy="435430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3C7BFB-F0B3-FD44-9E03-83B433BE9773}"/>
              </a:ext>
            </a:extLst>
          </p:cNvPr>
          <p:cNvSpPr/>
          <p:nvPr/>
        </p:nvSpPr>
        <p:spPr>
          <a:xfrm>
            <a:off x="892630" y="4405086"/>
            <a:ext cx="1955346" cy="24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A9C5FF7-59DF-8445-888D-EB9F8F0FB1D0}"/>
              </a:ext>
            </a:extLst>
          </p:cNvPr>
          <p:cNvSpPr/>
          <p:nvPr/>
        </p:nvSpPr>
        <p:spPr>
          <a:xfrm>
            <a:off x="6720116" y="4210730"/>
            <a:ext cx="791028" cy="435430"/>
          </a:xfrm>
          <a:prstGeom prst="rect">
            <a:avLst/>
          </a:prstGeom>
          <a:solidFill>
            <a:srgbClr val="23D1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149D744-EB9D-A942-849D-9FE47503DA99}"/>
              </a:ext>
            </a:extLst>
          </p:cNvPr>
          <p:cNvSpPr/>
          <p:nvPr/>
        </p:nvSpPr>
        <p:spPr>
          <a:xfrm>
            <a:off x="6720115" y="2900356"/>
            <a:ext cx="1953985" cy="345176"/>
          </a:xfrm>
          <a:prstGeom prst="rect">
            <a:avLst/>
          </a:prstGeom>
          <a:solidFill>
            <a:srgbClr val="209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FA185E-F7BF-BB44-897F-FA5D0E9020AA}"/>
              </a:ext>
            </a:extLst>
          </p:cNvPr>
          <p:cNvSpPr/>
          <p:nvPr/>
        </p:nvSpPr>
        <p:spPr>
          <a:xfrm>
            <a:off x="892629" y="2700338"/>
            <a:ext cx="1955347" cy="550863"/>
          </a:xfrm>
          <a:prstGeom prst="rect">
            <a:avLst/>
          </a:prstGeom>
          <a:solidFill>
            <a:srgbClr val="795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E84E61-1EF4-704B-A0FF-8CC0F021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081ABA8-4729-B244-B44F-5F50FF2D174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000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AC88C5-A0C3-FD49-A2BB-1B702205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596789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52CC2A4-91B3-7447-9496-8BB5B53ADA8E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3409E937-228F-2B40-9428-221F765B14EB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5165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</p:spTree>
    <p:extLst>
      <p:ext uri="{BB962C8B-B14F-4D97-AF65-F5344CB8AC3E}">
        <p14:creationId xmlns:p14="http://schemas.microsoft.com/office/powerpoint/2010/main" val="6365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C3F217-D6E8-4D43-A835-30E1E1BC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C14359-460F-9847-AAEB-2C2837C417FB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41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96DB2BAA-3B99-D64D-ACC7-44714FBE3A91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3D8434-4752-164C-8CD3-D21EF5211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C9FEAB7-F7C8-D247-B4DA-79AB0D5E6819}"/>
              </a:ext>
            </a:extLst>
          </p:cNvPr>
          <p:cNvSpPr/>
          <p:nvPr/>
        </p:nvSpPr>
        <p:spPr>
          <a:xfrm>
            <a:off x="2103308" y="3163478"/>
            <a:ext cx="45719" cy="1761670"/>
          </a:xfrm>
          <a:prstGeom prst="rect">
            <a:avLst/>
          </a:prstGeom>
          <a:solidFill>
            <a:srgbClr val="FF38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FDA9B57-89AC-E640-97DC-ACF4B6FE0234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02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measure length using 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long is the pencil?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B32514D1-1E4C-1E4B-9E13-38F148E9D184}"/>
              </a:ext>
            </a:extLst>
          </p:cNvPr>
          <p:cNvSpPr/>
          <p:nvPr/>
        </p:nvSpPr>
        <p:spPr>
          <a:xfrm>
            <a:off x="6446520" y="4148317"/>
            <a:ext cx="490728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pencil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cm long.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4860C3-63E8-1A4F-8024-2D183C946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81" y="1461294"/>
            <a:ext cx="5080000" cy="508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FE25F2-ED8E-5D4E-9D86-5BF795D48C23}"/>
              </a:ext>
            </a:extLst>
          </p:cNvPr>
          <p:cNvSpPr/>
          <p:nvPr/>
        </p:nvSpPr>
        <p:spPr>
          <a:xfrm>
            <a:off x="502852" y="4954166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OpenDyslexicAlta" pitchFamily="2" charset="77"/>
                <a:ea typeface="Cambria Math" panose="02040503050406030204" pitchFamily="18" charset="0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45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8819</TotalTime>
  <Words>1627</Words>
  <Application>Microsoft Office PowerPoint</Application>
  <PresentationFormat>Custom</PresentationFormat>
  <Paragraphs>504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OpenDyslexicAlta</vt:lpstr>
      <vt:lpstr>Lato Light</vt:lpstr>
      <vt:lpstr>Lato</vt:lpstr>
      <vt:lpstr>Wingdings</vt:lpstr>
      <vt:lpstr>Cambria Math</vt:lpstr>
      <vt:lpstr>Calibri</vt:lpstr>
      <vt:lpstr>Muli</vt:lpstr>
      <vt:lpstr>Office Theme</vt:lpstr>
      <vt:lpstr>PowerPoint Presentation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 using cm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</vt:lpstr>
      <vt:lpstr>To be able to measure length using cm</vt:lpstr>
      <vt:lpstr>To be able to measure length using cm</vt:lpstr>
      <vt:lpstr>To be able to measure length using cm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346</cp:revision>
  <cp:lastPrinted>2019-06-17T16:19:05Z</cp:lastPrinted>
  <dcterms:created xsi:type="dcterms:W3CDTF">2018-08-06T08:16:18Z</dcterms:created>
  <dcterms:modified xsi:type="dcterms:W3CDTF">2020-09-17T14:24:19Z</dcterms:modified>
</cp:coreProperties>
</file>