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20" r:id="rId2"/>
    <p:sldId id="321" r:id="rId3"/>
    <p:sldId id="372" r:id="rId4"/>
    <p:sldId id="374" r:id="rId5"/>
    <p:sldId id="375" r:id="rId6"/>
    <p:sldId id="376" r:id="rId7"/>
    <p:sldId id="403" r:id="rId8"/>
    <p:sldId id="389" r:id="rId9"/>
    <p:sldId id="404" r:id="rId10"/>
    <p:sldId id="381" r:id="rId11"/>
    <p:sldId id="405" r:id="rId12"/>
    <p:sldId id="392" r:id="rId13"/>
    <p:sldId id="406" r:id="rId14"/>
    <p:sldId id="385" r:id="rId15"/>
    <p:sldId id="407" r:id="rId16"/>
    <p:sldId id="396" r:id="rId17"/>
    <p:sldId id="408" r:id="rId18"/>
    <p:sldId id="382" r:id="rId19"/>
    <p:sldId id="409" r:id="rId20"/>
    <p:sldId id="377" r:id="rId21"/>
    <p:sldId id="410" r:id="rId22"/>
    <p:sldId id="401" r:id="rId23"/>
    <p:sldId id="411" r:id="rId24"/>
    <p:sldId id="384" r:id="rId25"/>
    <p:sldId id="412" r:id="rId26"/>
    <p:sldId id="388" r:id="rId27"/>
    <p:sldId id="413" r:id="rId28"/>
    <p:sldId id="387" r:id="rId29"/>
    <p:sldId id="414" r:id="rId30"/>
    <p:sldId id="398" r:id="rId31"/>
    <p:sldId id="415" r:id="rId32"/>
    <p:sldId id="383" r:id="rId33"/>
    <p:sldId id="416" r:id="rId34"/>
    <p:sldId id="390" r:id="rId35"/>
    <p:sldId id="417" r:id="rId36"/>
    <p:sldId id="379" r:id="rId37"/>
    <p:sldId id="418" r:id="rId38"/>
    <p:sldId id="393" r:id="rId39"/>
    <p:sldId id="419" r:id="rId40"/>
    <p:sldId id="399" r:id="rId41"/>
    <p:sldId id="420" r:id="rId42"/>
    <p:sldId id="394" r:id="rId43"/>
    <p:sldId id="421" r:id="rId44"/>
    <p:sldId id="386" r:id="rId45"/>
    <p:sldId id="422" r:id="rId46"/>
    <p:sldId id="397" r:id="rId47"/>
    <p:sldId id="423" r:id="rId48"/>
    <p:sldId id="400" r:id="rId49"/>
    <p:sldId id="424" r:id="rId50"/>
    <p:sldId id="395" r:id="rId51"/>
    <p:sldId id="425" r:id="rId52"/>
    <p:sldId id="378" r:id="rId53"/>
    <p:sldId id="426" r:id="rId54"/>
    <p:sldId id="391" r:id="rId55"/>
    <p:sldId id="427" r:id="rId56"/>
    <p:sldId id="380" r:id="rId57"/>
    <p:sldId id="428" r:id="rId58"/>
    <p:sldId id="402" r:id="rId59"/>
    <p:sldId id="429" r:id="rId60"/>
    <p:sldId id="430" r:id="rId61"/>
    <p:sldId id="431" r:id="rId62"/>
    <p:sldId id="432" r:id="rId63"/>
    <p:sldId id="433" r:id="rId64"/>
    <p:sldId id="437" r:id="rId65"/>
    <p:sldId id="443" r:id="rId66"/>
    <p:sldId id="442" r:id="rId67"/>
    <p:sldId id="441" r:id="rId68"/>
    <p:sldId id="440" r:id="rId69"/>
    <p:sldId id="439" r:id="rId70"/>
    <p:sldId id="438" r:id="rId71"/>
    <p:sldId id="444" r:id="rId72"/>
    <p:sldId id="445" r:id="rId73"/>
    <p:sldId id="446" r:id="rId74"/>
    <p:sldId id="447" r:id="rId75"/>
    <p:sldId id="448" r:id="rId76"/>
    <p:sldId id="449" r:id="rId77"/>
    <p:sldId id="435" r:id="rId78"/>
    <p:sldId id="436" r:id="rId79"/>
    <p:sldId id="450" r:id="rId80"/>
    <p:sldId id="451" r:id="rId81"/>
    <p:sldId id="370" r:id="rId82"/>
    <p:sldId id="434" r:id="rId83"/>
    <p:sldId id="373" r:id="rId84"/>
  </p:sldIdLst>
  <p:sldSz cx="12192000" cy="6858000"/>
  <p:notesSz cx="6858000" cy="9144000"/>
  <p:embeddedFontLst>
    <p:embeddedFont>
      <p:font typeface="OpenDyslexicAlta" panose="020B0604020202020204" charset="0"/>
      <p:regular r:id="rId87"/>
      <p:bold r:id="rId88"/>
      <p:italic r:id="rId89"/>
      <p:boldItalic r:id="rId90"/>
    </p:embeddedFont>
    <p:embeddedFont>
      <p:font typeface="Lato Light" panose="020F0302020204030203" pitchFamily="34" charset="0"/>
      <p:regular r:id="rId91"/>
    </p:embeddedFont>
    <p:embeddedFont>
      <p:font typeface="OpenDyslexic" panose="020B0604020202020204" charset="0"/>
      <p:regular r:id="rId92"/>
      <p:bold r:id="rId93"/>
      <p:italic r:id="rId94"/>
      <p:boldItalic r:id="rId95"/>
    </p:embeddedFont>
    <p:embeddedFont>
      <p:font typeface="Lato" panose="020F0502020204030203" pitchFamily="34" charset="0"/>
      <p:regular r:id="rId96"/>
      <p:bold r:id="rId97"/>
    </p:embeddedFont>
    <p:embeddedFont>
      <p:font typeface="Calibri" panose="020F0502020204030204" pitchFamily="34" charset="0"/>
      <p:regular r:id="rId98"/>
      <p:bold r:id="rId99"/>
      <p:italic r:id="rId100"/>
      <p:boldItalic r:id="rId101"/>
    </p:embeddedFont>
    <p:embeddedFont>
      <p:font typeface="Muli" panose="020B0604020202020204" charset="0"/>
      <p:regular r:id="rId102"/>
      <p:bold r:id="rId103"/>
      <p:italic r:id="rId104"/>
      <p:boldItalic r:id="rId10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F337C7"/>
    <a:srgbClr val="23D160"/>
    <a:srgbClr val="FFDD57"/>
    <a:srgbClr val="209CEE"/>
    <a:srgbClr val="3273DC"/>
    <a:srgbClr val="000000"/>
    <a:srgbClr val="121212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87980" autoAdjust="0"/>
  </p:normalViewPr>
  <p:slideViewPr>
    <p:cSldViewPr snapToGrid="0" snapToObjects="1">
      <p:cViewPr varScale="1">
        <p:scale>
          <a:sx n="60" d="100"/>
          <a:sy n="60" d="100"/>
        </p:scale>
        <p:origin x="-1038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6.fntdata"/><Relationship Id="rId5" Type="http://schemas.openxmlformats.org/officeDocument/2006/relationships/slide" Target="slides/slide4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7.fntdata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1.fntdata"/><Relationship Id="rId104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4.fntdata"/><Relationship Id="rId105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4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7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11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10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46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69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3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74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18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6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79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08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14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25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05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19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09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9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67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64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2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9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57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06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43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94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38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48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799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71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34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9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23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55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342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457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204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841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085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946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630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07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1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389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218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963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12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561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348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357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979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044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142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2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789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546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05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38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785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331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320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790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373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841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51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14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165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056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562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0118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933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0490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177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22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426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72513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2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8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17/09/2020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tif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tiff"/><Relationship Id="rId10" Type="http://schemas.openxmlformats.org/officeDocument/2006/relationships/image" Target="../media/image17.emf"/><Relationship Id="rId4" Type="http://schemas.openxmlformats.org/officeDocument/2006/relationships/image" Target="../media/image11.tiff"/><Relationship Id="rId9" Type="http://schemas.openxmlformats.org/officeDocument/2006/relationships/image" Target="../media/image1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Term </a:t>
            </a:r>
            <a:r>
              <a:rPr lang="en-GB" dirty="0"/>
              <a:t>2 - Block 3 - Properties of Shape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identify and name 2-D and 3-D shapes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Properties </a:t>
            </a:r>
            <a:r>
              <a:rPr lang="en-GB" dirty="0"/>
              <a:t>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969053">
            <a:off x="3640106" y="3917819"/>
            <a:ext cx="1472139" cy="147213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180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969053">
            <a:off x="3640106" y="3917819"/>
            <a:ext cx="1472139" cy="147213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286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326097" y="3565239"/>
            <a:ext cx="1969945" cy="2166859"/>
          </a:xfrm>
          <a:prstGeom prst="hexagon">
            <a:avLst>
              <a:gd name="adj" fmla="val 33531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161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326097" y="3565239"/>
            <a:ext cx="1969945" cy="2166859"/>
          </a:xfrm>
          <a:prstGeom prst="hexagon">
            <a:avLst>
              <a:gd name="adj" fmla="val 33531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380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20415747">
            <a:off x="2404174" y="3195752"/>
            <a:ext cx="2269151" cy="2733452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450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20415747">
            <a:off x="2404174" y="3195752"/>
            <a:ext cx="2269151" cy="2733452"/>
          </a:xfrm>
          <a:prstGeom prst="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166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 rot="21153821">
            <a:off x="1481819" y="3343563"/>
            <a:ext cx="3584032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802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 rot="21153821">
            <a:off x="1481819" y="3343563"/>
            <a:ext cx="3584032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="" xmlns:a16="http://schemas.microsoft.com/office/drawing/2014/main" id="{0CBB940E-38D6-4D47-B1EB-6DAC12789E1D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</p:spTree>
    <p:extLst>
      <p:ext uri="{BB962C8B-B14F-4D97-AF65-F5344CB8AC3E}">
        <p14:creationId xmlns:p14="http://schemas.microsoft.com/office/powerpoint/2010/main" val="371876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17782152">
            <a:off x="2105128" y="4065342"/>
            <a:ext cx="3641623" cy="1102620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146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17782152">
            <a:off x="2105128" y="4065342"/>
            <a:ext cx="3641623" cy="1102620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362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and name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identifying and naming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1 - Term 2 - Block 3 - Properties of Shape - Lesson 1 - To be able to identify and name 2-D and 3-D shapes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7058" y="3127066"/>
            <a:ext cx="2671528" cy="2671528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87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7058" y="3127066"/>
            <a:ext cx="2671528" cy="2671528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268941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1867490" y="3690721"/>
            <a:ext cx="1226439" cy="1226439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1671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=""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1867490" y="3690721"/>
            <a:ext cx="1226439" cy="1226439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898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20540611">
            <a:off x="2311515" y="4643700"/>
            <a:ext cx="1251690" cy="62049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419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20540611">
            <a:off x="2311515" y="4643700"/>
            <a:ext cx="1251690" cy="62049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310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900000">
            <a:off x="3576911" y="3039435"/>
            <a:ext cx="2677085" cy="2549605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96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900000">
            <a:off x="3576911" y="3039435"/>
            <a:ext cx="2677085" cy="2549605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5482A2FF-6087-3847-887D-7BA5E7E96609}"/>
              </a:ext>
            </a:extLst>
          </p:cNvPr>
          <p:cNvSpPr/>
          <p:nvPr/>
        </p:nvSpPr>
        <p:spPr>
          <a:xfrm rot="21148857">
            <a:off x="2091847" y="3256295"/>
            <a:ext cx="1878904" cy="1878904"/>
          </a:xfrm>
          <a:prstGeom prst="rt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8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5482A2FF-6087-3847-887D-7BA5E7E96609}"/>
              </a:ext>
            </a:extLst>
          </p:cNvPr>
          <p:cNvSpPr/>
          <p:nvPr/>
        </p:nvSpPr>
        <p:spPr>
          <a:xfrm rot="21148857">
            <a:off x="2091847" y="3256295"/>
            <a:ext cx="1878904" cy="1878904"/>
          </a:xfrm>
          <a:prstGeom prst="rtTriangl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1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AA4019-2692-8642-A878-457C9E281D9B}"/>
              </a:ext>
            </a:extLst>
          </p:cNvPr>
          <p:cNvSpPr/>
          <p:nvPr/>
        </p:nvSpPr>
        <p:spPr>
          <a:xfrm rot="20730438">
            <a:off x="1422696" y="3434857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43612F-3F9D-B344-BB0C-3224D3EDAF8A}"/>
              </a:ext>
            </a:extLst>
          </p:cNvPr>
          <p:cNvSpPr/>
          <p:nvPr/>
        </p:nvSpPr>
        <p:spPr>
          <a:xfrm rot="19970396">
            <a:off x="6018087" y="3417834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51FB5FE7-99F6-F346-B446-20C5085DFD0F}"/>
              </a:ext>
            </a:extLst>
          </p:cNvPr>
          <p:cNvSpPr/>
          <p:nvPr/>
        </p:nvSpPr>
        <p:spPr>
          <a:xfrm rot="20491006">
            <a:off x="9850435" y="2762031"/>
            <a:ext cx="677382" cy="2414227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="" xmlns:a16="http://schemas.microsoft.com/office/drawing/2014/main" id="{227C4D2C-ACE8-EB46-A931-8B9482A1BCFA}"/>
              </a:ext>
            </a:extLst>
          </p:cNvPr>
          <p:cNvSpPr/>
          <p:nvPr/>
        </p:nvSpPr>
        <p:spPr>
          <a:xfrm rot="1059156">
            <a:off x="3550814" y="3129544"/>
            <a:ext cx="1574271" cy="1357130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20302706">
            <a:off x="1766170" y="4001294"/>
            <a:ext cx="3219173" cy="1710748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0559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=""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20302706">
            <a:off x="1766170" y="4001294"/>
            <a:ext cx="3219173" cy="1710748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9041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983349">
            <a:off x="2161206" y="3675923"/>
            <a:ext cx="2774053" cy="137517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0620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B035F-C8A3-D046-9852-EE88B6ED859D}"/>
              </a:ext>
            </a:extLst>
          </p:cNvPr>
          <p:cNvSpPr/>
          <p:nvPr/>
        </p:nvSpPr>
        <p:spPr>
          <a:xfrm>
            <a:off x="8914378" y="5074343"/>
            <a:ext cx="2439422" cy="1102620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EBEC27-E11A-9043-B0AF-7F7D92BCF3E3}"/>
              </a:ext>
            </a:extLst>
          </p:cNvPr>
          <p:cNvSpPr/>
          <p:nvPr/>
        </p:nvSpPr>
        <p:spPr>
          <a:xfrm rot="983349">
            <a:off x="2161206" y="3675923"/>
            <a:ext cx="2774053" cy="1375179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7770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1000813">
            <a:off x="2495321" y="3750018"/>
            <a:ext cx="2489957" cy="17267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3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1000813">
            <a:off x="2495321" y="3750018"/>
            <a:ext cx="2489957" cy="17267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0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0396096">
            <a:off x="3807653" y="3385487"/>
            <a:ext cx="1966846" cy="1966846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4960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20396096">
            <a:off x="3807653" y="3385487"/>
            <a:ext cx="1966846" cy="1966846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4720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1800000">
            <a:off x="1837000" y="3707542"/>
            <a:ext cx="3054505" cy="2166859"/>
          </a:xfrm>
          <a:prstGeom prst="hexagon">
            <a:avLst>
              <a:gd name="adj" fmla="val 31952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8272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1800000">
            <a:off x="1837000" y="3707542"/>
            <a:ext cx="3054505" cy="2166859"/>
          </a:xfrm>
          <a:prstGeom prst="hexagon">
            <a:avLst>
              <a:gd name="adj" fmla="val 31952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931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blue triangle doesn’t belong as it only has three sides. The yellow square and the green and purple rectangles each have four sides.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662636D-9E31-E64F-9D60-4A9BB9BF7EFE}"/>
              </a:ext>
            </a:extLst>
          </p:cNvPr>
          <p:cNvSpPr/>
          <p:nvPr/>
        </p:nvSpPr>
        <p:spPr>
          <a:xfrm rot="20730438">
            <a:off x="1422696" y="3434857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7FEAEB-C051-3D42-A04E-811812B4491A}"/>
              </a:ext>
            </a:extLst>
          </p:cNvPr>
          <p:cNvSpPr/>
          <p:nvPr/>
        </p:nvSpPr>
        <p:spPr>
          <a:xfrm rot="19970396">
            <a:off x="6018087" y="3417834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654D35-112A-3342-85D8-431CE5C49781}"/>
              </a:ext>
            </a:extLst>
          </p:cNvPr>
          <p:cNvSpPr/>
          <p:nvPr/>
        </p:nvSpPr>
        <p:spPr>
          <a:xfrm rot="20491006">
            <a:off x="9850435" y="2762031"/>
            <a:ext cx="677382" cy="2414227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="" xmlns:a16="http://schemas.microsoft.com/office/drawing/2014/main" id="{AEED25B7-DA01-BC43-B87A-5B0266005F8C}"/>
              </a:ext>
            </a:extLst>
          </p:cNvPr>
          <p:cNvSpPr/>
          <p:nvPr/>
        </p:nvSpPr>
        <p:spPr>
          <a:xfrm rot="1059156">
            <a:off x="3550814" y="3129544"/>
            <a:ext cx="1574271" cy="1357130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ctagon 5">
            <a:extLst>
              <a:ext uri="{FF2B5EF4-FFF2-40B4-BE49-F238E27FC236}">
                <a16:creationId xmlns="" xmlns:a16="http://schemas.microsoft.com/office/drawing/2014/main" id="{19D8445C-D942-224C-B3D0-B077BEB0CCD9}"/>
              </a:ext>
            </a:extLst>
          </p:cNvPr>
          <p:cNvSpPr/>
          <p:nvPr/>
        </p:nvSpPr>
        <p:spPr>
          <a:xfrm rot="1692814">
            <a:off x="2097149" y="3144521"/>
            <a:ext cx="2913262" cy="2913262"/>
          </a:xfrm>
          <a:prstGeom prst="oc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6461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=""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6" name="Octagon 5">
            <a:extLst>
              <a:ext uri="{FF2B5EF4-FFF2-40B4-BE49-F238E27FC236}">
                <a16:creationId xmlns="" xmlns:a16="http://schemas.microsoft.com/office/drawing/2014/main" id="{19D8445C-D942-224C-B3D0-B077BEB0CCD9}"/>
              </a:ext>
            </a:extLst>
          </p:cNvPr>
          <p:cNvSpPr/>
          <p:nvPr/>
        </p:nvSpPr>
        <p:spPr>
          <a:xfrm rot="1692814">
            <a:off x="2097149" y="3144521"/>
            <a:ext cx="2913262" cy="2913262"/>
          </a:xfrm>
          <a:prstGeom prst="oc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5651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2761034" y="3021360"/>
            <a:ext cx="2909082" cy="2909082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1642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Heptagon 6">
            <a:extLst>
              <a:ext uri="{FF2B5EF4-FFF2-40B4-BE49-F238E27FC236}">
                <a16:creationId xmlns="" xmlns:a16="http://schemas.microsoft.com/office/drawing/2014/main" id="{6888BE75-DEE9-ED42-894D-D4A93A0B23E1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2761034" y="3021360"/>
            <a:ext cx="2909082" cy="2909082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2252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1856235">
            <a:off x="2284670" y="3799407"/>
            <a:ext cx="2775982" cy="1421603"/>
          </a:xfrm>
          <a:prstGeom prst="triangle">
            <a:avLst>
              <a:gd name="adj" fmla="val 73447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4144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336D9C8D-9F13-0744-A83D-AEB7AD516BAF}"/>
              </a:ext>
            </a:extLst>
          </p:cNvPr>
          <p:cNvSpPr/>
          <p:nvPr/>
        </p:nvSpPr>
        <p:spPr>
          <a:xfrm>
            <a:off x="9084649" y="4220799"/>
            <a:ext cx="2269151" cy="1956164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="" xmlns:a16="http://schemas.microsoft.com/office/drawing/2014/main" id="{5DB89258-B6D4-CB42-9BC8-B36076DD8B06}"/>
              </a:ext>
            </a:extLst>
          </p:cNvPr>
          <p:cNvSpPr/>
          <p:nvPr/>
        </p:nvSpPr>
        <p:spPr>
          <a:xfrm rot="1856235">
            <a:off x="2284670" y="3799407"/>
            <a:ext cx="2775982" cy="1421603"/>
          </a:xfrm>
          <a:prstGeom prst="triangle">
            <a:avLst>
              <a:gd name="adj" fmla="val 73447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0474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1612562">
            <a:off x="2058998" y="3904087"/>
            <a:ext cx="1683972" cy="1513232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3874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Octagon 7">
            <a:extLst>
              <a:ext uri="{FF2B5EF4-FFF2-40B4-BE49-F238E27FC236}">
                <a16:creationId xmlns="" xmlns:a16="http://schemas.microsoft.com/office/drawing/2014/main" id="{0F02C88A-EFD0-2B48-8692-F5CA13E9B4B0}"/>
              </a:ext>
            </a:extLst>
          </p:cNvPr>
          <p:cNvSpPr/>
          <p:nvPr/>
        </p:nvSpPr>
        <p:spPr>
          <a:xfrm>
            <a:off x="9811094" y="4601152"/>
            <a:ext cx="1710748" cy="1710748"/>
          </a:xfrm>
          <a:prstGeom prst="oc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0" name="Octagon 9">
            <a:extLst>
              <a:ext uri="{FF2B5EF4-FFF2-40B4-BE49-F238E27FC236}">
                <a16:creationId xmlns="" xmlns:a16="http://schemas.microsoft.com/office/drawing/2014/main" id="{5D3A3433-C8E6-FC42-A091-948E2E285C60}"/>
              </a:ext>
            </a:extLst>
          </p:cNvPr>
          <p:cNvSpPr/>
          <p:nvPr/>
        </p:nvSpPr>
        <p:spPr>
          <a:xfrm rot="1612562">
            <a:off x="2058998" y="3904087"/>
            <a:ext cx="1683972" cy="1513232"/>
          </a:xfrm>
          <a:prstGeom prst="octagon">
            <a:avLst>
              <a:gd name="adj" fmla="val 36611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88451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2982306" y="3335955"/>
            <a:ext cx="2788017" cy="2788017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9216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=""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>
            <a:off x="2982306" y="3335955"/>
            <a:ext cx="2788017" cy="2788017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718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Revise the names and properties of the 2-D shapes below with your partner.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43612F-3F9D-B344-BB0C-3224D3EDAF8A}"/>
              </a:ext>
            </a:extLst>
          </p:cNvPr>
          <p:cNvSpPr/>
          <p:nvPr/>
        </p:nvSpPr>
        <p:spPr>
          <a:xfrm>
            <a:off x="4961842" y="2999540"/>
            <a:ext cx="2439422" cy="1102620"/>
          </a:xfrm>
          <a:prstGeom prst="rect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AB533B-6F87-F04E-AF27-D74A0D62CF7F}"/>
              </a:ext>
            </a:extLst>
          </p:cNvPr>
          <p:cNvSpPr/>
          <p:nvPr/>
        </p:nvSpPr>
        <p:spPr>
          <a:xfrm>
            <a:off x="7961345" y="2999540"/>
            <a:ext cx="1132874" cy="1132874"/>
          </a:xfrm>
          <a:prstGeom prst="rect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="" xmlns:a16="http://schemas.microsoft.com/office/drawing/2014/main" id="{F4F0C54E-0A1F-CC42-8932-49E9CDBA60D6}"/>
              </a:ext>
            </a:extLst>
          </p:cNvPr>
          <p:cNvSpPr/>
          <p:nvPr/>
        </p:nvSpPr>
        <p:spPr>
          <a:xfrm>
            <a:off x="2692691" y="2703193"/>
            <a:ext cx="2269151" cy="1956164"/>
          </a:xfrm>
          <a:prstGeom prst="triangle">
            <a:avLst/>
          </a:prstGeom>
          <a:solidFill>
            <a:srgbClr val="209CE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triangle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998598" y="288187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D1060F5-FD19-9B40-8C6E-A42D6C87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402" y="2703193"/>
            <a:ext cx="1836000" cy="1735672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="" xmlns:a16="http://schemas.microsoft.com/office/drawing/2014/main" id="{9966AF47-AD28-564B-9193-55035D45109A}"/>
              </a:ext>
            </a:extLst>
          </p:cNvPr>
          <p:cNvSpPr/>
          <p:nvPr/>
        </p:nvSpPr>
        <p:spPr>
          <a:xfrm>
            <a:off x="838200" y="5029085"/>
            <a:ext cx="1836000" cy="1582759"/>
          </a:xfrm>
          <a:prstGeom prst="hexagon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="" xmlns:a16="http://schemas.microsoft.com/office/drawing/2014/main" id="{1A5A9726-9738-AA4D-A4D9-04F4977284C1}"/>
              </a:ext>
            </a:extLst>
          </p:cNvPr>
          <p:cNvSpPr/>
          <p:nvPr/>
        </p:nvSpPr>
        <p:spPr>
          <a:xfrm>
            <a:off x="2909258" y="4775845"/>
            <a:ext cx="1835999" cy="1835999"/>
          </a:xfrm>
          <a:prstGeom prst="hept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  <p:sp>
        <p:nvSpPr>
          <p:cNvPr id="14" name="Octagon 13">
            <a:extLst>
              <a:ext uri="{FF2B5EF4-FFF2-40B4-BE49-F238E27FC236}">
                <a16:creationId xmlns="" xmlns:a16="http://schemas.microsoft.com/office/drawing/2014/main" id="{6CC64FE7-BD68-4544-BA6B-53DE6D4CAE3D}"/>
              </a:ext>
            </a:extLst>
          </p:cNvPr>
          <p:cNvSpPr/>
          <p:nvPr/>
        </p:nvSpPr>
        <p:spPr>
          <a:xfrm>
            <a:off x="5019593" y="4832109"/>
            <a:ext cx="1710748" cy="1710748"/>
          </a:xfrm>
          <a:prstGeom prst="oct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36319F9-908D-1E47-AF1D-351509106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95" y="4690558"/>
            <a:ext cx="1841500" cy="1841500"/>
          </a:xfrm>
          <a:prstGeom prst="rect">
            <a:avLst/>
          </a:prstGeom>
        </p:spPr>
      </p:pic>
      <p:sp>
        <p:nvSpPr>
          <p:cNvPr id="18" name="Decagon 17">
            <a:extLst>
              <a:ext uri="{FF2B5EF4-FFF2-40B4-BE49-F238E27FC236}">
                <a16:creationId xmlns="" xmlns:a16="http://schemas.microsoft.com/office/drawing/2014/main" id="{62A1858A-8E1C-5744-B123-54D0A582BEC4}"/>
              </a:ext>
            </a:extLst>
          </p:cNvPr>
          <p:cNvSpPr/>
          <p:nvPr/>
        </p:nvSpPr>
        <p:spPr>
          <a:xfrm>
            <a:off x="9357401" y="4700583"/>
            <a:ext cx="1820031" cy="1820031"/>
          </a:xfrm>
          <a:prstGeom prst="dec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</p:spTree>
    <p:extLst>
      <p:ext uri="{BB962C8B-B14F-4D97-AF65-F5344CB8AC3E}">
        <p14:creationId xmlns:p14="http://schemas.microsoft.com/office/powerpoint/2010/main" val="2832976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3067289" y="3429000"/>
            <a:ext cx="1955648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9322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Heptagon 8">
            <a:extLst>
              <a:ext uri="{FF2B5EF4-FFF2-40B4-BE49-F238E27FC236}">
                <a16:creationId xmlns="" xmlns:a16="http://schemas.microsoft.com/office/drawing/2014/main" id="{D2F7F72B-5441-5643-ABB8-F91A4676CF2E}"/>
              </a:ext>
            </a:extLst>
          </p:cNvPr>
          <p:cNvSpPr/>
          <p:nvPr/>
        </p:nvSpPr>
        <p:spPr>
          <a:xfrm>
            <a:off x="3067289" y="3429000"/>
            <a:ext cx="1955648" cy="2747963"/>
          </a:xfrm>
          <a:prstGeom prst="hept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="" xmlns:a16="http://schemas.microsoft.com/office/drawing/2014/main" id="{F4852E05-480D-7C48-A52B-EB2DD416BD69}"/>
              </a:ext>
            </a:extLst>
          </p:cNvPr>
          <p:cNvSpPr/>
          <p:nvPr/>
        </p:nvSpPr>
        <p:spPr>
          <a:xfrm>
            <a:off x="9748469" y="4475901"/>
            <a:ext cx="1835999" cy="1835999"/>
          </a:xfrm>
          <a:prstGeom prst="hept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heptagon</a:t>
            </a:r>
          </a:p>
        </p:txBody>
      </p:sp>
    </p:spTree>
    <p:extLst>
      <p:ext uri="{BB962C8B-B14F-4D97-AF65-F5344CB8AC3E}">
        <p14:creationId xmlns:p14="http://schemas.microsoft.com/office/powerpoint/2010/main" val="633525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735350" y="4123657"/>
            <a:ext cx="849175" cy="849175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9245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735350" y="4123657"/>
            <a:ext cx="849175" cy="849175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938660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431093" y="3186733"/>
            <a:ext cx="3468666" cy="2990230"/>
          </a:xfrm>
          <a:prstGeom prst="hexagon">
            <a:avLst>
              <a:gd name="adj" fmla="val 35678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9322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64AEB518-EC4B-1343-BD8D-20A2FE408D7A}"/>
              </a:ext>
            </a:extLst>
          </p:cNvPr>
          <p:cNvSpPr/>
          <p:nvPr/>
        </p:nvSpPr>
        <p:spPr>
          <a:xfrm>
            <a:off x="9856940" y="4828668"/>
            <a:ext cx="1836000" cy="1582759"/>
          </a:xfrm>
          <a:prstGeom prst="hex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hexagon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087370FB-5355-014F-BE7F-63DBC87216B7}"/>
              </a:ext>
            </a:extLst>
          </p:cNvPr>
          <p:cNvSpPr/>
          <p:nvPr/>
        </p:nvSpPr>
        <p:spPr>
          <a:xfrm rot="20006423">
            <a:off x="2431093" y="3186733"/>
            <a:ext cx="3468666" cy="2990230"/>
          </a:xfrm>
          <a:prstGeom prst="hexagon">
            <a:avLst>
              <a:gd name="adj" fmla="val 35678"/>
              <a:gd name="vf" fmla="val 115470"/>
            </a:avLst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9585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1499869">
            <a:off x="4084597" y="4950912"/>
            <a:ext cx="595104" cy="595104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57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382104-E1B2-DB43-8D39-C23DFF5E9E0D}"/>
              </a:ext>
            </a:extLst>
          </p:cNvPr>
          <p:cNvSpPr/>
          <p:nvPr/>
        </p:nvSpPr>
        <p:spPr>
          <a:xfrm>
            <a:off x="10220926" y="5044089"/>
            <a:ext cx="1132874" cy="1132874"/>
          </a:xfrm>
          <a:prstGeom prst="rect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square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734C33D-9953-FD4F-B32A-D868EA3AE0AF}"/>
              </a:ext>
            </a:extLst>
          </p:cNvPr>
          <p:cNvSpPr/>
          <p:nvPr/>
        </p:nvSpPr>
        <p:spPr>
          <a:xfrm rot="1499869">
            <a:off x="4084597" y="4950912"/>
            <a:ext cx="595104" cy="595104"/>
          </a:xfrm>
          <a:prstGeom prst="rect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3400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 rot="20486925">
            <a:off x="1892542" y="3866088"/>
            <a:ext cx="1952948" cy="1952948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41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Decagon 5">
            <a:extLst>
              <a:ext uri="{FF2B5EF4-FFF2-40B4-BE49-F238E27FC236}">
                <a16:creationId xmlns="" xmlns:a16="http://schemas.microsoft.com/office/drawing/2014/main" id="{6D785B13-900E-B844-88C4-B0957EC35B46}"/>
              </a:ext>
            </a:extLst>
          </p:cNvPr>
          <p:cNvSpPr/>
          <p:nvPr/>
        </p:nvSpPr>
        <p:spPr>
          <a:xfrm>
            <a:off x="9619013" y="4491869"/>
            <a:ext cx="1820031" cy="1820031"/>
          </a:xfrm>
          <a:prstGeom prst="decagon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Alta" pitchFamily="2" charset="77"/>
              </a:rPr>
              <a:t>decagon</a:t>
            </a:r>
          </a:p>
        </p:txBody>
      </p:sp>
      <p:sp>
        <p:nvSpPr>
          <p:cNvPr id="7" name="Decagon 6">
            <a:extLst>
              <a:ext uri="{FF2B5EF4-FFF2-40B4-BE49-F238E27FC236}">
                <a16:creationId xmlns="" xmlns:a16="http://schemas.microsoft.com/office/drawing/2014/main" id="{47F533A8-1BE1-2341-B21F-649F880E9C8E}"/>
              </a:ext>
            </a:extLst>
          </p:cNvPr>
          <p:cNvSpPr/>
          <p:nvPr/>
        </p:nvSpPr>
        <p:spPr>
          <a:xfrm rot="20486925">
            <a:off x="1892542" y="3866088"/>
            <a:ext cx="1952948" cy="1952948"/>
          </a:xfrm>
          <a:prstGeom prst="dec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0179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6100" y="302562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02570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9687F2-D12C-5147-9084-A2E9286DEF03}"/>
              </a:ext>
            </a:extLst>
          </p:cNvPr>
          <p:cNvSpPr/>
          <p:nvPr/>
        </p:nvSpPr>
        <p:spPr>
          <a:xfrm>
            <a:off x="10559279" y="2672556"/>
            <a:ext cx="756443" cy="756443"/>
          </a:xfrm>
          <a:prstGeom prst="rect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="" xmlns:a16="http://schemas.microsoft.com/office/drawing/2014/main" id="{A92A0750-7968-E640-B126-BFC5A425BE87}"/>
              </a:ext>
            </a:extLst>
          </p:cNvPr>
          <p:cNvSpPr/>
          <p:nvPr/>
        </p:nvSpPr>
        <p:spPr>
          <a:xfrm>
            <a:off x="10517227" y="3661305"/>
            <a:ext cx="877474" cy="756443"/>
          </a:xfrm>
          <a:prstGeom prst="triangl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65E68CD-183B-4145-B1B7-2D9CDBA351B8}"/>
              </a:ext>
            </a:extLst>
          </p:cNvPr>
          <p:cNvSpPr/>
          <p:nvPr/>
        </p:nvSpPr>
        <p:spPr>
          <a:xfrm>
            <a:off x="10480301" y="4650054"/>
            <a:ext cx="914400" cy="914400"/>
          </a:xfrm>
          <a:prstGeom prst="ellipse">
            <a:avLst/>
          </a:prstGeom>
          <a:solidFill>
            <a:srgbClr val="FFDD57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7EC4A07-B21A-8B40-9DC8-446ED2856AC0}"/>
              </a:ext>
            </a:extLst>
          </p:cNvPr>
          <p:cNvSpPr/>
          <p:nvPr/>
        </p:nvSpPr>
        <p:spPr>
          <a:xfrm>
            <a:off x="10101967" y="5742917"/>
            <a:ext cx="1707993" cy="756443"/>
          </a:xfrm>
          <a:prstGeom prst="rect">
            <a:avLst/>
          </a:prstGeom>
          <a:solidFill>
            <a:srgbClr val="209C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triangle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circle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3562061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9687F2-D12C-5147-9084-A2E9286DEF03}"/>
              </a:ext>
            </a:extLst>
          </p:cNvPr>
          <p:cNvSpPr/>
          <p:nvPr/>
        </p:nvSpPr>
        <p:spPr>
          <a:xfrm>
            <a:off x="10559279" y="2672556"/>
            <a:ext cx="756443" cy="756443"/>
          </a:xfrm>
          <a:prstGeom prst="rect">
            <a:avLst/>
          </a:prstGeom>
          <a:solidFill>
            <a:srgbClr val="7957D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="" xmlns:a16="http://schemas.microsoft.com/office/drawing/2014/main" id="{A92A0750-7968-E640-B126-BFC5A425BE87}"/>
              </a:ext>
            </a:extLst>
          </p:cNvPr>
          <p:cNvSpPr/>
          <p:nvPr/>
        </p:nvSpPr>
        <p:spPr>
          <a:xfrm>
            <a:off x="10517227" y="3661305"/>
            <a:ext cx="877474" cy="756443"/>
          </a:xfrm>
          <a:prstGeom prst="triangle">
            <a:avLst/>
          </a:prstGeom>
          <a:solidFill>
            <a:srgbClr val="23D1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65E68CD-183B-4145-B1B7-2D9CDBA351B8}"/>
              </a:ext>
            </a:extLst>
          </p:cNvPr>
          <p:cNvSpPr/>
          <p:nvPr/>
        </p:nvSpPr>
        <p:spPr>
          <a:xfrm>
            <a:off x="10480301" y="4650054"/>
            <a:ext cx="914400" cy="914400"/>
          </a:xfrm>
          <a:prstGeom prst="ellipse">
            <a:avLst/>
          </a:prstGeom>
          <a:solidFill>
            <a:srgbClr val="FFDD57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7EC4A07-B21A-8B40-9DC8-446ED2856AC0}"/>
              </a:ext>
            </a:extLst>
          </p:cNvPr>
          <p:cNvSpPr/>
          <p:nvPr/>
        </p:nvSpPr>
        <p:spPr>
          <a:xfrm>
            <a:off x="10101967" y="5742917"/>
            <a:ext cx="1707993" cy="756443"/>
          </a:xfrm>
          <a:prstGeom prst="rect">
            <a:avLst/>
          </a:prstGeom>
          <a:solidFill>
            <a:srgbClr val="209CE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triangle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rectangle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circle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square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D87BBCC-617D-394E-8F90-B0B4DB03166D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148667" y="3078957"/>
            <a:ext cx="6587929" cy="96057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34D79A4-C37C-504D-8E0C-1D30B49C2BBB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148667" y="3050778"/>
            <a:ext cx="6410612" cy="108095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9B0179C-82A2-3E43-A3CA-58E93542EC0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48667" y="5167312"/>
            <a:ext cx="5953300" cy="95382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7AE8085-7131-FB49-8F00-D8E42610E65A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148667" y="5107254"/>
            <a:ext cx="6331634" cy="119194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369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heptagon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pentagon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hexagon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="" xmlns:a16="http://schemas.microsoft.com/office/drawing/2014/main" id="{8F2832B3-3251-2240-B598-C0528D37150E}"/>
              </a:ext>
            </a:extLst>
          </p:cNvPr>
          <p:cNvSpPr/>
          <p:nvPr/>
        </p:nvSpPr>
        <p:spPr>
          <a:xfrm>
            <a:off x="10621321" y="4667021"/>
            <a:ext cx="1021339" cy="880465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2" name="Heptagon 21">
            <a:extLst>
              <a:ext uri="{FF2B5EF4-FFF2-40B4-BE49-F238E27FC236}">
                <a16:creationId xmlns="" xmlns:a16="http://schemas.microsoft.com/office/drawing/2014/main" id="{7B9B88C5-ED73-3E4D-A653-0A2B68C4356B}"/>
              </a:ext>
            </a:extLst>
          </p:cNvPr>
          <p:cNvSpPr/>
          <p:nvPr/>
        </p:nvSpPr>
        <p:spPr>
          <a:xfrm>
            <a:off x="10651820" y="5659945"/>
            <a:ext cx="1021338" cy="1021338"/>
          </a:xfrm>
          <a:prstGeom prst="hept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3" name="Octagon 22">
            <a:extLst>
              <a:ext uri="{FF2B5EF4-FFF2-40B4-BE49-F238E27FC236}">
                <a16:creationId xmlns="" xmlns:a16="http://schemas.microsoft.com/office/drawing/2014/main" id="{98AC8BB3-FD73-2D47-8123-C97E2E4A470A}"/>
              </a:ext>
            </a:extLst>
          </p:cNvPr>
          <p:cNvSpPr/>
          <p:nvPr/>
        </p:nvSpPr>
        <p:spPr>
          <a:xfrm>
            <a:off x="10656284" y="3554915"/>
            <a:ext cx="951663" cy="951663"/>
          </a:xfrm>
          <a:prstGeom prst="octagon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gular Pentagon 6">
            <a:extLst>
              <a:ext uri="{FF2B5EF4-FFF2-40B4-BE49-F238E27FC236}">
                <a16:creationId xmlns="" xmlns:a16="http://schemas.microsoft.com/office/drawing/2014/main" id="{9031EC9C-E23D-EE49-B5DC-5545989DB677}"/>
              </a:ext>
            </a:extLst>
          </p:cNvPr>
          <p:cNvSpPr/>
          <p:nvPr/>
        </p:nvSpPr>
        <p:spPr>
          <a:xfrm>
            <a:off x="10559279" y="2407662"/>
            <a:ext cx="1072405" cy="1021338"/>
          </a:xfrm>
          <a:prstGeom prst="pentagon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25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 (continued):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shape with the correct name card...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75D8D1E-9B20-2A4A-97B2-4906FEBFDA1F}"/>
              </a:ext>
            </a:extLst>
          </p:cNvPr>
          <p:cNvSpPr/>
          <p:nvPr/>
        </p:nvSpPr>
        <p:spPr>
          <a:xfrm>
            <a:off x="936793" y="2621757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heptagon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8075900-6B2E-5546-AFBF-9919976396B0}"/>
              </a:ext>
            </a:extLst>
          </p:cNvPr>
          <p:cNvSpPr/>
          <p:nvPr/>
        </p:nvSpPr>
        <p:spPr>
          <a:xfrm>
            <a:off x="936793" y="473607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octagon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1A7EB7A-5C11-E945-8519-D43898FF2C4E}"/>
              </a:ext>
            </a:extLst>
          </p:cNvPr>
          <p:cNvSpPr/>
          <p:nvPr/>
        </p:nvSpPr>
        <p:spPr>
          <a:xfrm>
            <a:off x="936793" y="5813759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pentagon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2AED2E2-C73E-5044-8426-3E503C32CFD4}"/>
              </a:ext>
            </a:extLst>
          </p:cNvPr>
          <p:cNvSpPr/>
          <p:nvPr/>
        </p:nvSpPr>
        <p:spPr>
          <a:xfrm>
            <a:off x="936793" y="3666991"/>
            <a:ext cx="321187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hexagon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D87BBCC-617D-394E-8F90-B0B4DB03166D}"/>
              </a:ext>
            </a:extLst>
          </p:cNvPr>
          <p:cNvCxnSpPr>
            <a:cxnSpLocks/>
            <a:endCxn id="22" idx="4"/>
          </p:cNvCxnSpPr>
          <p:nvPr/>
        </p:nvCxnSpPr>
        <p:spPr>
          <a:xfrm>
            <a:off x="4148667" y="3078958"/>
            <a:ext cx="6503150" cy="323781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34D79A4-C37C-504D-8E0C-1D30B49C2BBB}"/>
              </a:ext>
            </a:extLst>
          </p:cNvPr>
          <p:cNvCxnSpPr>
            <a:cxnSpLocks/>
            <a:endCxn id="21" idx="3"/>
          </p:cNvCxnSpPr>
          <p:nvPr/>
        </p:nvCxnSpPr>
        <p:spPr>
          <a:xfrm>
            <a:off x="4148667" y="4131735"/>
            <a:ext cx="6472654" cy="975519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9B0179C-82A2-3E43-A3CA-58E93542EC0E}"/>
              </a:ext>
            </a:extLst>
          </p:cNvPr>
          <p:cNvCxnSpPr>
            <a:cxnSpLocks/>
            <a:endCxn id="23" idx="4"/>
          </p:cNvCxnSpPr>
          <p:nvPr/>
        </p:nvCxnSpPr>
        <p:spPr>
          <a:xfrm flipV="1">
            <a:off x="4148667" y="4227845"/>
            <a:ext cx="6507617" cy="9394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7AE8085-7131-FB49-8F00-D8E42610E65A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4148667" y="3428997"/>
            <a:ext cx="6615424" cy="2870206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exagon 20">
            <a:extLst>
              <a:ext uri="{FF2B5EF4-FFF2-40B4-BE49-F238E27FC236}">
                <a16:creationId xmlns="" xmlns:a16="http://schemas.microsoft.com/office/drawing/2014/main" id="{8F2832B3-3251-2240-B598-C0528D37150E}"/>
              </a:ext>
            </a:extLst>
          </p:cNvPr>
          <p:cNvSpPr/>
          <p:nvPr/>
        </p:nvSpPr>
        <p:spPr>
          <a:xfrm>
            <a:off x="10621321" y="4667021"/>
            <a:ext cx="1021339" cy="880465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2" name="Heptagon 21">
            <a:extLst>
              <a:ext uri="{FF2B5EF4-FFF2-40B4-BE49-F238E27FC236}">
                <a16:creationId xmlns="" xmlns:a16="http://schemas.microsoft.com/office/drawing/2014/main" id="{7B9B88C5-ED73-3E4D-A653-0A2B68C4356B}"/>
              </a:ext>
            </a:extLst>
          </p:cNvPr>
          <p:cNvSpPr/>
          <p:nvPr/>
        </p:nvSpPr>
        <p:spPr>
          <a:xfrm>
            <a:off x="10651820" y="5659945"/>
            <a:ext cx="1021338" cy="1021338"/>
          </a:xfrm>
          <a:prstGeom prst="heptagon">
            <a:avLst/>
          </a:prstGeom>
          <a:solidFill>
            <a:srgbClr val="F337C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3" name="Octagon 22">
            <a:extLst>
              <a:ext uri="{FF2B5EF4-FFF2-40B4-BE49-F238E27FC236}">
                <a16:creationId xmlns="" xmlns:a16="http://schemas.microsoft.com/office/drawing/2014/main" id="{98AC8BB3-FD73-2D47-8123-C97E2E4A470A}"/>
              </a:ext>
            </a:extLst>
          </p:cNvPr>
          <p:cNvSpPr/>
          <p:nvPr/>
        </p:nvSpPr>
        <p:spPr>
          <a:xfrm>
            <a:off x="10656284" y="3554915"/>
            <a:ext cx="951663" cy="951663"/>
          </a:xfrm>
          <a:prstGeom prst="octagon">
            <a:avLst/>
          </a:prstGeom>
          <a:solidFill>
            <a:srgbClr val="FFDD5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7" name="Regular Pentagon 6">
            <a:extLst>
              <a:ext uri="{FF2B5EF4-FFF2-40B4-BE49-F238E27FC236}">
                <a16:creationId xmlns="" xmlns:a16="http://schemas.microsoft.com/office/drawing/2014/main" id="{9031EC9C-E23D-EE49-B5DC-5545989DB677}"/>
              </a:ext>
            </a:extLst>
          </p:cNvPr>
          <p:cNvSpPr/>
          <p:nvPr/>
        </p:nvSpPr>
        <p:spPr>
          <a:xfrm>
            <a:off x="10559279" y="2407662"/>
            <a:ext cx="1072405" cy="1021338"/>
          </a:xfrm>
          <a:prstGeom prst="pentagon">
            <a:avLst/>
          </a:prstGeom>
          <a:solidFill>
            <a:srgbClr val="23D1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29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47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720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06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045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881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026F3ED-2FB6-E944-9473-8F6E1B263B33}"/>
              </a:ext>
            </a:extLst>
          </p:cNvPr>
          <p:cNvCxnSpPr>
            <a:cxnSpLocks/>
            <a:stCxn id="52" idx="3"/>
            <a:endCxn id="9" idx="2"/>
          </p:cNvCxnSpPr>
          <p:nvPr/>
        </p:nvCxnSpPr>
        <p:spPr>
          <a:xfrm flipV="1">
            <a:off x="4690533" y="4915603"/>
            <a:ext cx="4333339" cy="81965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4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48CD6D5-6808-8947-A6A0-04F1E7AC1CCA}"/>
              </a:ext>
            </a:extLst>
          </p:cNvPr>
          <p:cNvSpPr/>
          <p:nvPr/>
        </p:nvSpPr>
        <p:spPr>
          <a:xfrm>
            <a:off x="3866100" y="3025625"/>
            <a:ext cx="1694093" cy="1694093"/>
          </a:xfrm>
          <a:prstGeom prst="ellipse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OpenDyslexicAlta" pitchFamily="2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786B927-97DD-8F4B-AA2E-73D9F4A36C85}"/>
              </a:ext>
            </a:extLst>
          </p:cNvPr>
          <p:cNvSpPr/>
          <p:nvPr/>
        </p:nvSpPr>
        <p:spPr>
          <a:xfrm>
            <a:off x="9619013" y="4482870"/>
            <a:ext cx="1694093" cy="1694093"/>
          </a:xfrm>
          <a:prstGeom prst="ellips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DyslexicAlta" pitchFamily="2" charset="77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4896428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 card to the correct shape. </a:t>
            </a: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974111B0-B3D9-BF4B-AE3A-0116FD422FA6}"/>
              </a:ext>
            </a:extLst>
          </p:cNvPr>
          <p:cNvSpPr/>
          <p:nvPr/>
        </p:nvSpPr>
        <p:spPr>
          <a:xfrm>
            <a:off x="9247898" y="3062732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08932E32-0801-2044-98D1-4DEFE9D452F7}"/>
              </a:ext>
            </a:extLst>
          </p:cNvPr>
          <p:cNvSpPr/>
          <p:nvPr/>
        </p:nvSpPr>
        <p:spPr>
          <a:xfrm>
            <a:off x="9247898" y="3725970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5D46F198-35A1-8E43-9CC1-C3F6C78FA080}"/>
              </a:ext>
            </a:extLst>
          </p:cNvPr>
          <p:cNvSpPr/>
          <p:nvPr/>
        </p:nvSpPr>
        <p:spPr>
          <a:xfrm>
            <a:off x="9023872" y="4591809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000881-626D-AB46-9934-9E74A47E8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58" y="5117877"/>
            <a:ext cx="916151" cy="916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63DC51F-F3FB-E941-918B-AA59B90F3D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58808" y="5731758"/>
            <a:ext cx="799629" cy="1111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C1F25D-25E3-CD4E-93E6-57F1E77D5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22" y="2104765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115EC7A-66F5-834B-B706-2CC2A553A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3" y="2460632"/>
            <a:ext cx="3911600" cy="685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4041A12-6444-404A-8C38-0BD3852AC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33" y="3164803"/>
            <a:ext cx="3924300" cy="6985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7AC9E07-D3DE-A546-A59C-5DEC7D714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933" y="3915301"/>
            <a:ext cx="3924300" cy="685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EC43F621-9FE3-8341-B48F-EFA6B5E4B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4644316"/>
            <a:ext cx="3924300" cy="685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EA2FD1B-5611-634D-8662-8C5309BCA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233" y="5392356"/>
            <a:ext cx="3924300" cy="685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D94D6DC-937E-8C44-9350-03C40042D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3" y="6121309"/>
            <a:ext cx="3924300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76BEBA-0AE8-3C42-A96A-1055CF654C3A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690533" y="2803532"/>
            <a:ext cx="4333339" cy="349566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7BAD62E-5D86-1842-A7CD-03F7A76283AD}"/>
              </a:ext>
            </a:extLst>
          </p:cNvPr>
          <p:cNvCxnSpPr>
            <a:cxnSpLocks/>
            <a:stCxn id="49" idx="3"/>
            <a:endCxn id="12" idx="1"/>
          </p:cNvCxnSpPr>
          <p:nvPr/>
        </p:nvCxnSpPr>
        <p:spPr>
          <a:xfrm flipV="1">
            <a:off x="4690533" y="2511165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F92B6A-8ABF-D84D-931F-9369B7F2E749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4703233" y="4125784"/>
            <a:ext cx="4544665" cy="132417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0DF5171-C6AB-A049-BBE8-0FDFC0059AD1}"/>
              </a:ext>
            </a:extLst>
          </p:cNvPr>
          <p:cNvCxnSpPr>
            <a:cxnSpLocks/>
            <a:stCxn id="51" idx="3"/>
            <a:endCxn id="4" idx="2"/>
          </p:cNvCxnSpPr>
          <p:nvPr/>
        </p:nvCxnSpPr>
        <p:spPr>
          <a:xfrm flipV="1">
            <a:off x="4673600" y="3386526"/>
            <a:ext cx="4574298" cy="1600690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026F3ED-2FB6-E944-9473-8F6E1B263B33}"/>
              </a:ext>
            </a:extLst>
          </p:cNvPr>
          <p:cNvCxnSpPr>
            <a:cxnSpLocks/>
            <a:stCxn id="52" idx="3"/>
            <a:endCxn id="9" idx="2"/>
          </p:cNvCxnSpPr>
          <p:nvPr/>
        </p:nvCxnSpPr>
        <p:spPr>
          <a:xfrm flipV="1">
            <a:off x="4690533" y="4915603"/>
            <a:ext cx="4333339" cy="819653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00FB7CD-0B79-A447-9FB4-994C26CC46E3}"/>
              </a:ext>
            </a:extLst>
          </p:cNvPr>
          <p:cNvCxnSpPr>
            <a:cxnSpLocks/>
          </p:cNvCxnSpPr>
          <p:nvPr/>
        </p:nvCxnSpPr>
        <p:spPr>
          <a:xfrm flipV="1">
            <a:off x="4652118" y="5439922"/>
            <a:ext cx="4489389" cy="1002888"/>
          </a:xfrm>
          <a:prstGeom prst="line">
            <a:avLst/>
          </a:prstGeom>
          <a:ln w="254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252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Working in pairs or groups, place a selection of 3-D shapes in a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Guess which shape you are going to pull out of the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shape you think it is before revealing 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you correct? </a:t>
            </a:r>
            <a:br>
              <a:rPr lang="en-GB" sz="2200" dirty="0"/>
            </a:br>
            <a:r>
              <a:rPr lang="en-GB" sz="2200" dirty="0"/>
              <a:t>If yes, why? If no, why not?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 each time.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D53F98C7-8F79-2A4F-B08C-4644497119A3}"/>
              </a:ext>
            </a:extLst>
          </p:cNvPr>
          <p:cNvSpPr/>
          <p:nvPr/>
        </p:nvSpPr>
        <p:spPr>
          <a:xfrm>
            <a:off x="9915285" y="3285296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56E960B3-FD3D-FC42-BE12-D0C5446DF4DD}"/>
              </a:ext>
            </a:extLst>
          </p:cNvPr>
          <p:cNvSpPr/>
          <p:nvPr/>
        </p:nvSpPr>
        <p:spPr>
          <a:xfrm>
            <a:off x="10156252" y="4060077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BDAB29B3-BC31-4F4D-B57E-8384D8511B9B}"/>
              </a:ext>
            </a:extLst>
          </p:cNvPr>
          <p:cNvSpPr/>
          <p:nvPr/>
        </p:nvSpPr>
        <p:spPr>
          <a:xfrm>
            <a:off x="8670073" y="4532683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12B1B42-CDDE-8343-A5A5-BA0738F5B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82" y="3285296"/>
            <a:ext cx="916151" cy="916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D5C9C90-8969-414B-B277-9FF968C69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27770" y="3388614"/>
            <a:ext cx="799629" cy="11110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ED681FE-74D6-E54B-932C-F7E7DC5D72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572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851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Working in pairs or groups, place a selection of 3-D shapes in a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Guess which shape you are going to pull out of the bag.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shape you think it is before revealing it.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you correct? </a:t>
            </a:r>
            <a:br>
              <a:rPr lang="en-GB" sz="2200" dirty="0"/>
            </a:br>
            <a:r>
              <a:rPr lang="en-GB" sz="2200" dirty="0"/>
              <a:t>If yes, why? If no, why not?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D53F98C7-8F79-2A4F-B08C-4644497119A3}"/>
              </a:ext>
            </a:extLst>
          </p:cNvPr>
          <p:cNvSpPr/>
          <p:nvPr/>
        </p:nvSpPr>
        <p:spPr>
          <a:xfrm>
            <a:off x="9915285" y="3285296"/>
            <a:ext cx="518070" cy="518070"/>
          </a:xfrm>
          <a:prstGeom prst="cub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56E960B3-FD3D-FC42-BE12-D0C5446DF4DD}"/>
              </a:ext>
            </a:extLst>
          </p:cNvPr>
          <p:cNvSpPr/>
          <p:nvPr/>
        </p:nvSpPr>
        <p:spPr>
          <a:xfrm>
            <a:off x="10156252" y="4060077"/>
            <a:ext cx="518069" cy="799628"/>
          </a:xfrm>
          <a:prstGeom prst="can">
            <a:avLst/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="" xmlns:a16="http://schemas.microsoft.com/office/drawing/2014/main" id="{BDAB29B3-BC31-4F4D-B57E-8384D8511B9B}"/>
              </a:ext>
            </a:extLst>
          </p:cNvPr>
          <p:cNvSpPr/>
          <p:nvPr/>
        </p:nvSpPr>
        <p:spPr>
          <a:xfrm>
            <a:off x="8670073" y="4532683"/>
            <a:ext cx="1190282" cy="51807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12B1B42-CDDE-8343-A5A5-BA0738F5B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282" y="3285296"/>
            <a:ext cx="916151" cy="916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D5C9C90-8969-414B-B277-9FF968C69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27770" y="3388614"/>
            <a:ext cx="799629" cy="11110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ED681FE-74D6-E54B-932C-F7E7DC5D72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572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82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Go on a shape search around the classroom or playground.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record of all of the 2-D and 3-D shapes you find, if you can use a device to take photographs or video recordings even better!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tally chart of all the shapes you discover on your search.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was the most popular shape?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Were there any you could not find?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F7B9C2-2C93-F24F-88D7-B4C5ED64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293" y="1174751"/>
            <a:ext cx="2451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92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Go on a shape search around the classroom or playground.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record of all of the 2-D and 3-D shapes you find, if you can use a device to take photographs or video recordings even better!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Keep a tally chart of all the shapes you discover on your search.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F7B9C2-2C93-F24F-88D7-B4C5ED64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293" y="1174751"/>
            <a:ext cx="2451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00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6362549" y="2862222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4003648" y="2902506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413571" y="2926955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3A65C4-1327-F340-87BC-3FBEA78FF0B9}"/>
              </a:ext>
            </a:extLst>
          </p:cNvPr>
          <p:cNvSpPr/>
          <p:nvPr/>
        </p:nvSpPr>
        <p:spPr>
          <a:xfrm>
            <a:off x="1901972" y="32004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AB65C23-F5B0-9745-BE6C-3A42B09F886C}"/>
              </a:ext>
            </a:extLst>
          </p:cNvPr>
          <p:cNvSpPr/>
          <p:nvPr/>
        </p:nvSpPr>
        <p:spPr>
          <a:xfrm>
            <a:off x="4437534" y="3841958"/>
            <a:ext cx="380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C437B9C-E2AC-2441-B09B-96DBAF32B09F}"/>
              </a:ext>
            </a:extLst>
          </p:cNvPr>
          <p:cNvSpPr/>
          <p:nvPr/>
        </p:nvSpPr>
        <p:spPr>
          <a:xfrm>
            <a:off x="7719373" y="361112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c</a:t>
            </a:r>
          </a:p>
        </p:txBody>
      </p:sp>
      <p:sp>
        <p:nvSpPr>
          <p:cNvPr id="23" name="Trapezium 22">
            <a:extLst>
              <a:ext uri="{FF2B5EF4-FFF2-40B4-BE49-F238E27FC236}">
                <a16:creationId xmlns="" xmlns:a16="http://schemas.microsoft.com/office/drawing/2014/main" id="{67E330F5-B69C-0747-9BCB-3DCB9AD20F02}"/>
              </a:ext>
            </a:extLst>
          </p:cNvPr>
          <p:cNvSpPr/>
          <p:nvPr/>
        </p:nvSpPr>
        <p:spPr>
          <a:xfrm>
            <a:off x="9306486" y="3348230"/>
            <a:ext cx="2497462" cy="1449119"/>
          </a:xfrm>
          <a:prstGeom prst="trapezoid">
            <a:avLst>
              <a:gd name="adj" fmla="val 737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C0650A-5E3D-994C-8F2B-B7BD746093D9}"/>
              </a:ext>
            </a:extLst>
          </p:cNvPr>
          <p:cNvSpPr/>
          <p:nvPr/>
        </p:nvSpPr>
        <p:spPr>
          <a:xfrm>
            <a:off x="10362996" y="3841958"/>
            <a:ext cx="38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110789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d) doesn’t belong as it has four sides, so it is not a triangle. The other three shapes all have three sides and are therefore triangles.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6362549" y="2862222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4003648" y="2902506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413571" y="2926955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3A65C4-1327-F340-87BC-3FBEA78FF0B9}"/>
              </a:ext>
            </a:extLst>
          </p:cNvPr>
          <p:cNvSpPr/>
          <p:nvPr/>
        </p:nvSpPr>
        <p:spPr>
          <a:xfrm>
            <a:off x="1901972" y="320040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AB65C23-F5B0-9745-BE6C-3A42B09F886C}"/>
              </a:ext>
            </a:extLst>
          </p:cNvPr>
          <p:cNvSpPr/>
          <p:nvPr/>
        </p:nvSpPr>
        <p:spPr>
          <a:xfrm>
            <a:off x="4437534" y="3841958"/>
            <a:ext cx="380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C437B9C-E2AC-2441-B09B-96DBAF32B09F}"/>
              </a:ext>
            </a:extLst>
          </p:cNvPr>
          <p:cNvSpPr/>
          <p:nvPr/>
        </p:nvSpPr>
        <p:spPr>
          <a:xfrm>
            <a:off x="7719373" y="3611125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c</a:t>
            </a:r>
          </a:p>
        </p:txBody>
      </p:sp>
      <p:sp>
        <p:nvSpPr>
          <p:cNvPr id="23" name="Trapezium 22">
            <a:extLst>
              <a:ext uri="{FF2B5EF4-FFF2-40B4-BE49-F238E27FC236}">
                <a16:creationId xmlns="" xmlns:a16="http://schemas.microsoft.com/office/drawing/2014/main" id="{67E330F5-B69C-0747-9BCB-3DCB9AD20F02}"/>
              </a:ext>
            </a:extLst>
          </p:cNvPr>
          <p:cNvSpPr/>
          <p:nvPr/>
        </p:nvSpPr>
        <p:spPr>
          <a:xfrm>
            <a:off x="9306486" y="3348230"/>
            <a:ext cx="2497462" cy="1449119"/>
          </a:xfrm>
          <a:prstGeom prst="trapezoid">
            <a:avLst>
              <a:gd name="adj" fmla="val 737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7C0650A-5E3D-994C-8F2B-B7BD746093D9}"/>
              </a:ext>
            </a:extLst>
          </p:cNvPr>
          <p:cNvSpPr/>
          <p:nvPr/>
        </p:nvSpPr>
        <p:spPr>
          <a:xfrm>
            <a:off x="10362996" y="3841958"/>
            <a:ext cx="38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enDyslexicAlta" pitchFamily="2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174311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triangles? Label them true or false.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30A09D32-768F-E047-8078-4924670D54D2}"/>
              </a:ext>
            </a:extLst>
          </p:cNvPr>
          <p:cNvSpPr/>
          <p:nvPr/>
        </p:nvSpPr>
        <p:spPr>
          <a:xfrm>
            <a:off x="936793" y="2621756"/>
            <a:ext cx="10515600" cy="4012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F988A72-957B-F14A-BAE4-6DF5BDA8BFD0}"/>
              </a:ext>
            </a:extLst>
          </p:cNvPr>
          <p:cNvCxnSpPr>
            <a:cxnSpLocks/>
          </p:cNvCxnSpPr>
          <p:nvPr/>
        </p:nvCxnSpPr>
        <p:spPr>
          <a:xfrm>
            <a:off x="9144000" y="4858871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379BCC4-24B0-C340-9E18-5BE1791DA5EE}"/>
              </a:ext>
            </a:extLst>
          </p:cNvPr>
          <p:cNvCxnSpPr>
            <a:cxnSpLocks/>
          </p:cNvCxnSpPr>
          <p:nvPr/>
        </p:nvCxnSpPr>
        <p:spPr>
          <a:xfrm>
            <a:off x="8606118" y="6042026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E6E7A37-EDBE-4D42-8D60-31A70A42D1EC}"/>
              </a:ext>
            </a:extLst>
          </p:cNvPr>
          <p:cNvCxnSpPr>
            <a:cxnSpLocks/>
          </p:cNvCxnSpPr>
          <p:nvPr/>
        </p:nvCxnSpPr>
        <p:spPr>
          <a:xfrm flipH="1">
            <a:off x="8785412" y="4858871"/>
            <a:ext cx="358588" cy="8606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4AD898B-06A0-1947-83CC-8D6CCDCD504F}"/>
              </a:ext>
            </a:extLst>
          </p:cNvPr>
          <p:cNvCxnSpPr>
            <a:cxnSpLocks/>
          </p:cNvCxnSpPr>
          <p:nvPr/>
        </p:nvCxnSpPr>
        <p:spPr>
          <a:xfrm>
            <a:off x="2214283" y="3137405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64DA8B1-30BE-1A42-AAF0-6067ED6F65C4}"/>
              </a:ext>
            </a:extLst>
          </p:cNvPr>
          <p:cNvCxnSpPr>
            <a:cxnSpLocks/>
          </p:cNvCxnSpPr>
          <p:nvPr/>
        </p:nvCxnSpPr>
        <p:spPr>
          <a:xfrm>
            <a:off x="1676401" y="4320560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="" xmlns:a16="http://schemas.microsoft.com/office/drawing/2014/main" id="{9FBDEE68-D71B-5748-B7A4-B75B14126605}"/>
              </a:ext>
            </a:extLst>
          </p:cNvPr>
          <p:cNvCxnSpPr/>
          <p:nvPr/>
        </p:nvCxnSpPr>
        <p:spPr>
          <a:xfrm rot="5400000" flipH="1" flipV="1">
            <a:off x="1389409" y="3451291"/>
            <a:ext cx="1183583" cy="555812"/>
          </a:xfrm>
          <a:prstGeom prst="curvedConnector3">
            <a:avLst>
              <a:gd name="adj1" fmla="val 333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8508457" y="282211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5609978" y="4460347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3148386" y="315555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Trapezium 29">
            <a:extLst>
              <a:ext uri="{FF2B5EF4-FFF2-40B4-BE49-F238E27FC236}">
                <a16:creationId xmlns="" xmlns:a16="http://schemas.microsoft.com/office/drawing/2014/main" id="{7C5490F3-73AC-1F4F-A19D-141E0585C8A0}"/>
              </a:ext>
            </a:extLst>
          </p:cNvPr>
          <p:cNvSpPr/>
          <p:nvPr/>
        </p:nvSpPr>
        <p:spPr>
          <a:xfrm>
            <a:off x="6821915" y="3016251"/>
            <a:ext cx="1199691" cy="1615124"/>
          </a:xfrm>
          <a:prstGeom prst="trapezoid">
            <a:avLst>
              <a:gd name="adj" fmla="val 369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2080E7A-085D-624E-BF6C-21C4FFCAD51D}"/>
              </a:ext>
            </a:extLst>
          </p:cNvPr>
          <p:cNvSpPr/>
          <p:nvPr/>
        </p:nvSpPr>
        <p:spPr>
          <a:xfrm>
            <a:off x="2095560" y="5780403"/>
            <a:ext cx="914400" cy="432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§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="" xmlns:a16="http://schemas.microsoft.com/office/drawing/2014/main" id="{65CFD847-8CF7-E648-8AD0-F4B0FFC3D65A}"/>
              </a:ext>
            </a:extLst>
          </p:cNvPr>
          <p:cNvSpPr/>
          <p:nvPr/>
        </p:nvSpPr>
        <p:spPr>
          <a:xfrm>
            <a:off x="2095558" y="4872726"/>
            <a:ext cx="914401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D550FE6-4C3B-DE40-AB26-FB719ACB28E9}"/>
              </a:ext>
            </a:extLst>
          </p:cNvPr>
          <p:cNvSpPr/>
          <p:nvPr/>
        </p:nvSpPr>
        <p:spPr>
          <a:xfrm>
            <a:off x="2130000" y="5780403"/>
            <a:ext cx="842539" cy="32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1912B7A-59AD-E946-A7C8-C3C2F066FE75}"/>
              </a:ext>
            </a:extLst>
          </p:cNvPr>
          <p:cNvSpPr/>
          <p:nvPr/>
        </p:nvSpPr>
        <p:spPr>
          <a:xfrm>
            <a:off x="2844459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C53D82A-337B-EA4A-9E8E-5853E1F85979}"/>
              </a:ext>
            </a:extLst>
          </p:cNvPr>
          <p:cNvSpPr/>
          <p:nvPr/>
        </p:nvSpPr>
        <p:spPr>
          <a:xfrm>
            <a:off x="2107834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86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triangles? Label them true or false.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30A09D32-768F-E047-8078-4924670D54D2}"/>
              </a:ext>
            </a:extLst>
          </p:cNvPr>
          <p:cNvSpPr/>
          <p:nvPr/>
        </p:nvSpPr>
        <p:spPr>
          <a:xfrm>
            <a:off x="936793" y="2621756"/>
            <a:ext cx="10515600" cy="40121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F988A72-957B-F14A-BAE4-6DF5BDA8BFD0}"/>
              </a:ext>
            </a:extLst>
          </p:cNvPr>
          <p:cNvCxnSpPr>
            <a:cxnSpLocks/>
          </p:cNvCxnSpPr>
          <p:nvPr/>
        </p:nvCxnSpPr>
        <p:spPr>
          <a:xfrm>
            <a:off x="9144000" y="4858871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379BCC4-24B0-C340-9E18-5BE1791DA5EE}"/>
              </a:ext>
            </a:extLst>
          </p:cNvPr>
          <p:cNvCxnSpPr>
            <a:cxnSpLocks/>
          </p:cNvCxnSpPr>
          <p:nvPr/>
        </p:nvCxnSpPr>
        <p:spPr>
          <a:xfrm>
            <a:off x="8606118" y="6042026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E6E7A37-EDBE-4D42-8D60-31A70A42D1EC}"/>
              </a:ext>
            </a:extLst>
          </p:cNvPr>
          <p:cNvCxnSpPr>
            <a:cxnSpLocks/>
          </p:cNvCxnSpPr>
          <p:nvPr/>
        </p:nvCxnSpPr>
        <p:spPr>
          <a:xfrm flipH="1">
            <a:off x="8785412" y="4858871"/>
            <a:ext cx="358588" cy="8606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4AD898B-06A0-1947-83CC-8D6CCDCD504F}"/>
              </a:ext>
            </a:extLst>
          </p:cNvPr>
          <p:cNvCxnSpPr>
            <a:cxnSpLocks/>
          </p:cNvCxnSpPr>
          <p:nvPr/>
        </p:nvCxnSpPr>
        <p:spPr>
          <a:xfrm>
            <a:off x="2214283" y="3137405"/>
            <a:ext cx="1507817" cy="14579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964DA8B1-30BE-1A42-AAF0-6067ED6F65C4}"/>
              </a:ext>
            </a:extLst>
          </p:cNvPr>
          <p:cNvCxnSpPr>
            <a:cxnSpLocks/>
          </p:cNvCxnSpPr>
          <p:nvPr/>
        </p:nvCxnSpPr>
        <p:spPr>
          <a:xfrm>
            <a:off x="1676401" y="4320560"/>
            <a:ext cx="2045699" cy="2747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="" xmlns:a16="http://schemas.microsoft.com/office/drawing/2014/main" id="{9FBDEE68-D71B-5748-B7A4-B75B14126605}"/>
              </a:ext>
            </a:extLst>
          </p:cNvPr>
          <p:cNvCxnSpPr/>
          <p:nvPr/>
        </p:nvCxnSpPr>
        <p:spPr>
          <a:xfrm rot="5400000" flipH="1" flipV="1">
            <a:off x="1389409" y="3451291"/>
            <a:ext cx="1183583" cy="555812"/>
          </a:xfrm>
          <a:prstGeom prst="curvedConnector3">
            <a:avLst>
              <a:gd name="adj1" fmla="val 333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86A8B0A3-BAB3-3543-A561-6A5BC4A2DABE}"/>
              </a:ext>
            </a:extLst>
          </p:cNvPr>
          <p:cNvSpPr/>
          <p:nvPr/>
        </p:nvSpPr>
        <p:spPr>
          <a:xfrm rot="1856235">
            <a:off x="8508457" y="282211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="" xmlns:a16="http://schemas.microsoft.com/office/drawing/2014/main" id="{F94026A4-CA2B-2945-BBAA-EF2EE3D3E716}"/>
              </a:ext>
            </a:extLst>
          </p:cNvPr>
          <p:cNvSpPr/>
          <p:nvPr/>
        </p:nvSpPr>
        <p:spPr>
          <a:xfrm rot="21148857">
            <a:off x="5609978" y="4460347"/>
            <a:ext cx="1878904" cy="1878904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="" xmlns:a16="http://schemas.microsoft.com/office/drawing/2014/main" id="{09A389BE-9F96-9A45-822A-2E8E6DB1B513}"/>
              </a:ext>
            </a:extLst>
          </p:cNvPr>
          <p:cNvSpPr/>
          <p:nvPr/>
        </p:nvSpPr>
        <p:spPr>
          <a:xfrm rot="17803804">
            <a:off x="3148386" y="3155556"/>
            <a:ext cx="2775982" cy="1421603"/>
          </a:xfrm>
          <a:prstGeom prst="triangle">
            <a:avLst>
              <a:gd name="adj" fmla="val 734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  <p:sp>
        <p:nvSpPr>
          <p:cNvPr id="30" name="Trapezium 29">
            <a:extLst>
              <a:ext uri="{FF2B5EF4-FFF2-40B4-BE49-F238E27FC236}">
                <a16:creationId xmlns="" xmlns:a16="http://schemas.microsoft.com/office/drawing/2014/main" id="{7C5490F3-73AC-1F4F-A19D-141E0585C8A0}"/>
              </a:ext>
            </a:extLst>
          </p:cNvPr>
          <p:cNvSpPr/>
          <p:nvPr/>
        </p:nvSpPr>
        <p:spPr>
          <a:xfrm>
            <a:off x="6821915" y="3016251"/>
            <a:ext cx="1199691" cy="1615124"/>
          </a:xfrm>
          <a:prstGeom prst="trapezoid">
            <a:avLst>
              <a:gd name="adj" fmla="val 369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2080E7A-085D-624E-BF6C-21C4FFCAD51D}"/>
              </a:ext>
            </a:extLst>
          </p:cNvPr>
          <p:cNvSpPr/>
          <p:nvPr/>
        </p:nvSpPr>
        <p:spPr>
          <a:xfrm>
            <a:off x="2095560" y="5780403"/>
            <a:ext cx="914400" cy="4325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§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="" xmlns:a16="http://schemas.microsoft.com/office/drawing/2014/main" id="{65CFD847-8CF7-E648-8AD0-F4B0FFC3D65A}"/>
              </a:ext>
            </a:extLst>
          </p:cNvPr>
          <p:cNvSpPr/>
          <p:nvPr/>
        </p:nvSpPr>
        <p:spPr>
          <a:xfrm>
            <a:off x="2095558" y="4872726"/>
            <a:ext cx="914401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D550FE6-4C3B-DE40-AB26-FB719ACB28E9}"/>
              </a:ext>
            </a:extLst>
          </p:cNvPr>
          <p:cNvSpPr/>
          <p:nvPr/>
        </p:nvSpPr>
        <p:spPr>
          <a:xfrm>
            <a:off x="2130000" y="5780403"/>
            <a:ext cx="842539" cy="32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1912B7A-59AD-E946-A7C8-C3C2F066FE75}"/>
              </a:ext>
            </a:extLst>
          </p:cNvPr>
          <p:cNvSpPr/>
          <p:nvPr/>
        </p:nvSpPr>
        <p:spPr>
          <a:xfrm>
            <a:off x="2844459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C53D82A-337B-EA4A-9E8E-5853E1F85979}"/>
              </a:ext>
            </a:extLst>
          </p:cNvPr>
          <p:cNvSpPr/>
          <p:nvPr/>
        </p:nvSpPr>
        <p:spPr>
          <a:xfrm>
            <a:off x="2107834" y="5777140"/>
            <a:ext cx="152400" cy="170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2DDA819-37C2-1442-9652-F6ADA8351D80}"/>
              </a:ext>
            </a:extLst>
          </p:cNvPr>
          <p:cNvSpPr/>
          <p:nvPr/>
        </p:nvSpPr>
        <p:spPr>
          <a:xfrm>
            <a:off x="928769" y="35859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B6557C62-6E6F-EA43-B3CD-57686182D5E0}"/>
              </a:ext>
            </a:extLst>
          </p:cNvPr>
          <p:cNvSpPr/>
          <p:nvPr/>
        </p:nvSpPr>
        <p:spPr>
          <a:xfrm>
            <a:off x="945332" y="5484181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BE70293E-B505-BB4B-9596-06F9D7959124}"/>
              </a:ext>
            </a:extLst>
          </p:cNvPr>
          <p:cNvSpPr/>
          <p:nvPr/>
        </p:nvSpPr>
        <p:spPr>
          <a:xfrm>
            <a:off x="5840971" y="3690599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6E7A45B9-3665-9844-8C3B-9241EFFDA5DD}"/>
              </a:ext>
            </a:extLst>
          </p:cNvPr>
          <p:cNvSpPr/>
          <p:nvPr/>
        </p:nvSpPr>
        <p:spPr>
          <a:xfrm>
            <a:off x="7823535" y="5275295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false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4693F873-5368-594A-AED0-2FF416EFE2FD}"/>
              </a:ext>
            </a:extLst>
          </p:cNvPr>
          <p:cNvSpPr/>
          <p:nvPr/>
        </p:nvSpPr>
        <p:spPr>
          <a:xfrm>
            <a:off x="3211946" y="33506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1CBB2CA3-9143-2641-9A21-F1B0C559BBD2}"/>
              </a:ext>
            </a:extLst>
          </p:cNvPr>
          <p:cNvSpPr/>
          <p:nvPr/>
        </p:nvSpPr>
        <p:spPr>
          <a:xfrm>
            <a:off x="4695088" y="5389611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676E3A6E-AB2F-4549-ABFC-CA57909E25E2}"/>
              </a:ext>
            </a:extLst>
          </p:cNvPr>
          <p:cNvSpPr/>
          <p:nvPr/>
        </p:nvSpPr>
        <p:spPr>
          <a:xfrm>
            <a:off x="8333147" y="3350642"/>
            <a:ext cx="321187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2675072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EC17942D-053F-F44A-85B8-1CF13FCC4367}"/>
              </a:ext>
            </a:extLst>
          </p:cNvPr>
          <p:cNvSpPr/>
          <p:nvPr/>
        </p:nvSpPr>
        <p:spPr>
          <a:xfrm>
            <a:off x="743756" y="3404546"/>
            <a:ext cx="1362952" cy="1362952"/>
          </a:xfrm>
          <a:prstGeom prst="cube">
            <a:avLst/>
          </a:prstGeom>
          <a:solidFill>
            <a:srgbClr val="F337C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21">
            <a:extLst>
              <a:ext uri="{FF2B5EF4-FFF2-40B4-BE49-F238E27FC236}">
                <a16:creationId xmlns="" xmlns:a16="http://schemas.microsoft.com/office/drawing/2014/main" id="{E20A5BB8-20A2-124D-9C7D-B47FDD563873}"/>
              </a:ext>
            </a:extLst>
          </p:cNvPr>
          <p:cNvSpPr/>
          <p:nvPr/>
        </p:nvSpPr>
        <p:spPr>
          <a:xfrm>
            <a:off x="3044671" y="3600450"/>
            <a:ext cx="2060729" cy="1065535"/>
          </a:xfrm>
          <a:prstGeom prst="can">
            <a:avLst>
              <a:gd name="adj" fmla="val 41091"/>
            </a:avLst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62360BD3-7EAC-D147-BA7C-4B1FBBC31E98}"/>
              </a:ext>
            </a:extLst>
          </p:cNvPr>
          <p:cNvSpPr/>
          <p:nvPr/>
        </p:nvSpPr>
        <p:spPr>
          <a:xfrm>
            <a:off x="8506217" y="3518377"/>
            <a:ext cx="2825228" cy="122968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54817871-7C62-EC41-BB29-C929E42E6EBC}"/>
              </a:ext>
            </a:extLst>
          </p:cNvPr>
          <p:cNvSpPr/>
          <p:nvPr/>
        </p:nvSpPr>
        <p:spPr>
          <a:xfrm>
            <a:off x="5997407" y="3294642"/>
            <a:ext cx="1836000" cy="1582759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91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20700000">
            <a:off x="3649941" y="3054456"/>
            <a:ext cx="2489957" cy="30893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82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07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hexagon doesn’t belong as it is the only 2-D shape represented above. The pink cube, blue cylinder and green cuboid are all 3-D shapes.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Cube 20">
            <a:extLst>
              <a:ext uri="{FF2B5EF4-FFF2-40B4-BE49-F238E27FC236}">
                <a16:creationId xmlns="" xmlns:a16="http://schemas.microsoft.com/office/drawing/2014/main" id="{EC17942D-053F-F44A-85B8-1CF13FCC4367}"/>
              </a:ext>
            </a:extLst>
          </p:cNvPr>
          <p:cNvSpPr/>
          <p:nvPr/>
        </p:nvSpPr>
        <p:spPr>
          <a:xfrm>
            <a:off x="743756" y="3404546"/>
            <a:ext cx="1362952" cy="1362952"/>
          </a:xfrm>
          <a:prstGeom prst="cube">
            <a:avLst/>
          </a:prstGeom>
          <a:solidFill>
            <a:srgbClr val="F337C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21">
            <a:extLst>
              <a:ext uri="{FF2B5EF4-FFF2-40B4-BE49-F238E27FC236}">
                <a16:creationId xmlns="" xmlns:a16="http://schemas.microsoft.com/office/drawing/2014/main" id="{E20A5BB8-20A2-124D-9C7D-B47FDD563873}"/>
              </a:ext>
            </a:extLst>
          </p:cNvPr>
          <p:cNvSpPr/>
          <p:nvPr/>
        </p:nvSpPr>
        <p:spPr>
          <a:xfrm>
            <a:off x="3044671" y="3600450"/>
            <a:ext cx="2060729" cy="1065535"/>
          </a:xfrm>
          <a:prstGeom prst="can">
            <a:avLst>
              <a:gd name="adj" fmla="val 41091"/>
            </a:avLst>
          </a:prstGeom>
          <a:solidFill>
            <a:srgbClr val="209CE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="" xmlns:a16="http://schemas.microsoft.com/office/drawing/2014/main" id="{62360BD3-7EAC-D147-BA7C-4B1FBBC31E98}"/>
              </a:ext>
            </a:extLst>
          </p:cNvPr>
          <p:cNvSpPr/>
          <p:nvPr/>
        </p:nvSpPr>
        <p:spPr>
          <a:xfrm>
            <a:off x="8506217" y="3518377"/>
            <a:ext cx="2825228" cy="1229680"/>
          </a:xfrm>
          <a:prstGeom prst="cube">
            <a:avLst/>
          </a:prstGeom>
          <a:solidFill>
            <a:srgbClr val="23D1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54817871-7C62-EC41-BB29-C929E42E6EBC}"/>
              </a:ext>
            </a:extLst>
          </p:cNvPr>
          <p:cNvSpPr/>
          <p:nvPr/>
        </p:nvSpPr>
        <p:spPr>
          <a:xfrm>
            <a:off x="5997407" y="3294642"/>
            <a:ext cx="1836000" cy="1582759"/>
          </a:xfrm>
          <a:prstGeom prst="hexagon">
            <a:avLst/>
          </a:prstGeom>
          <a:solidFill>
            <a:srgbClr val="7957D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50872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62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Some of what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has said is true, some is false.</a:t>
            </a:r>
            <a:br>
              <a:rPr lang="en-GB" sz="2200" dirty="0">
                <a:solidFill>
                  <a:srgbClr val="3273DC"/>
                </a:solidFill>
              </a:rPr>
            </a:br>
            <a:r>
              <a:rPr lang="en-GB" sz="2200" dirty="0">
                <a:solidFill>
                  <a:srgbClr val="3273DC"/>
                </a:solidFill>
              </a:rPr>
              <a:t>What is true? What is false? Which other shapes could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 have chosen?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6871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I’m thinking of 2-D shapes with more than four sides.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One of the shapes is a square, the other is a hexagon.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hexagon is a 2-D shape with more than four sides, as it has six sides. H</a:t>
            </a:r>
            <a:r>
              <a:rPr lang="en-GB" sz="2200">
                <a:solidFill>
                  <a:srgbClr val="FF3860"/>
                </a:solidFill>
              </a:rPr>
              <a:t>owever</a:t>
            </a:r>
            <a:r>
              <a:rPr lang="en-GB" sz="2200" dirty="0">
                <a:solidFill>
                  <a:srgbClr val="FF3860"/>
                </a:solidFill>
              </a:rPr>
              <a:t>, a square has four sides, so it doesn’t have more than four sides.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could have chosen a pentagon, heptagon, octagon, nonagon or decagon as well as a hexagon.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6871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I’m thinking of 2-D shapes with more than four sides. </a:t>
            </a:r>
            <a:br>
              <a:rPr lang="en-GB" sz="2000" dirty="0">
                <a:solidFill>
                  <a:srgbClr val="3273DC"/>
                </a:solidFill>
                <a:latin typeface="OpenDyslexic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One of the shapes is a square, the other is a hexagon. </a:t>
            </a:r>
          </a:p>
        </p:txBody>
      </p:sp>
    </p:spTree>
    <p:extLst>
      <p:ext uri="{BB962C8B-B14F-4D97-AF65-F5344CB8AC3E}">
        <p14:creationId xmlns:p14="http://schemas.microsoft.com/office/powerpoint/2010/main" val="13077177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identify and name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identifying and naming 2-D and 3-D shapes when presented in various proportions and orientations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1 - Term 2 - Block 3 - Properties of Shape - Lesson 1 - To be able to identify and name 2-D and 3-D shapes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3944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and name 2-D and 3-D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2-D shape is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4B2AAF-15C3-4F41-A0C4-B722F30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199" y="4424589"/>
            <a:ext cx="2108614" cy="1993389"/>
          </a:xfrm>
          <a:prstGeom prst="rect">
            <a:avLst/>
          </a:prstGeom>
        </p:spPr>
      </p:pic>
      <p:sp>
        <p:nvSpPr>
          <p:cNvPr id="5" name="Regular Pentagon 4">
            <a:extLst>
              <a:ext uri="{FF2B5EF4-FFF2-40B4-BE49-F238E27FC236}">
                <a16:creationId xmlns="" xmlns:a16="http://schemas.microsoft.com/office/drawing/2014/main" id="{3EEFE03A-19D6-DC42-B4ED-7BD1ADB041D0}"/>
              </a:ext>
            </a:extLst>
          </p:cNvPr>
          <p:cNvSpPr/>
          <p:nvPr/>
        </p:nvSpPr>
        <p:spPr>
          <a:xfrm rot="20700000">
            <a:off x="3649941" y="3054456"/>
            <a:ext cx="2489957" cy="3089306"/>
          </a:xfrm>
          <a:prstGeom prst="pentagon">
            <a:avLst/>
          </a:prstGeom>
          <a:solidFill>
            <a:srgbClr val="7957D5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13190</TotalTime>
  <Words>2788</Words>
  <Application>Microsoft Office PowerPoint</Application>
  <PresentationFormat>Custom</PresentationFormat>
  <Paragraphs>926</Paragraphs>
  <Slides>83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Arial</vt:lpstr>
      <vt:lpstr>OpenDyslexicAlta</vt:lpstr>
      <vt:lpstr>Lato Light</vt:lpstr>
      <vt:lpstr>OpenDyslexic</vt:lpstr>
      <vt:lpstr>Lato</vt:lpstr>
      <vt:lpstr>Wingdings</vt:lpstr>
      <vt:lpstr>Calibri</vt:lpstr>
      <vt:lpstr>Muli</vt:lpstr>
      <vt:lpstr>Office Theme</vt:lpstr>
      <vt:lpstr>PowerPoint Presentation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  <vt:lpstr>To be able to identify and name 2-D and 3-D shapes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618</cp:revision>
  <cp:lastPrinted>2019-06-17T16:19:05Z</cp:lastPrinted>
  <dcterms:created xsi:type="dcterms:W3CDTF">2018-08-06T08:16:18Z</dcterms:created>
  <dcterms:modified xsi:type="dcterms:W3CDTF">2020-09-17T13:36:00Z</dcterms:modified>
</cp:coreProperties>
</file>