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20" r:id="rId2"/>
    <p:sldId id="321" r:id="rId3"/>
    <p:sldId id="372" r:id="rId4"/>
    <p:sldId id="374" r:id="rId5"/>
    <p:sldId id="375" r:id="rId6"/>
    <p:sldId id="376" r:id="rId7"/>
    <p:sldId id="379" r:id="rId8"/>
    <p:sldId id="380" r:id="rId9"/>
    <p:sldId id="377" r:id="rId10"/>
    <p:sldId id="378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515" r:id="rId29"/>
    <p:sldId id="519" r:id="rId30"/>
    <p:sldId id="518" r:id="rId31"/>
    <p:sldId id="517" r:id="rId32"/>
    <p:sldId id="516" r:id="rId33"/>
    <p:sldId id="520" r:id="rId34"/>
    <p:sldId id="483" r:id="rId35"/>
    <p:sldId id="484" r:id="rId36"/>
    <p:sldId id="485" r:id="rId37"/>
    <p:sldId id="486" r:id="rId38"/>
    <p:sldId id="487" r:id="rId39"/>
    <p:sldId id="488" r:id="rId40"/>
    <p:sldId id="499" r:id="rId41"/>
    <p:sldId id="500" r:id="rId42"/>
    <p:sldId id="501" r:id="rId43"/>
    <p:sldId id="502" r:id="rId44"/>
    <p:sldId id="503" r:id="rId45"/>
    <p:sldId id="504" r:id="rId46"/>
    <p:sldId id="505" r:id="rId47"/>
    <p:sldId id="506" r:id="rId48"/>
    <p:sldId id="507" r:id="rId49"/>
    <p:sldId id="508" r:id="rId50"/>
    <p:sldId id="509" r:id="rId51"/>
    <p:sldId id="510" r:id="rId52"/>
    <p:sldId id="511" r:id="rId53"/>
    <p:sldId id="512" r:id="rId54"/>
    <p:sldId id="513" r:id="rId55"/>
    <p:sldId id="514" r:id="rId56"/>
    <p:sldId id="521" r:id="rId57"/>
    <p:sldId id="522" r:id="rId58"/>
    <p:sldId id="524" r:id="rId59"/>
    <p:sldId id="525" r:id="rId60"/>
    <p:sldId id="370" r:id="rId61"/>
    <p:sldId id="523" r:id="rId62"/>
    <p:sldId id="373" r:id="rId63"/>
  </p:sldIdLst>
  <p:sldSz cx="12192000" cy="6858000"/>
  <p:notesSz cx="6858000" cy="9144000"/>
  <p:embeddedFontLst>
    <p:embeddedFont>
      <p:font typeface="OpenDyslexicAlta" panose="00000500000000000000" pitchFamily="2" charset="0"/>
      <p:regular r:id="rId66"/>
      <p:bold r:id="rId67"/>
      <p:italic r:id="rId68"/>
      <p:boldItalic r:id="rId69"/>
    </p:embeddedFont>
    <p:embeddedFont>
      <p:font typeface="Lato" panose="020F0502020204030203" pitchFamily="34" charset="0"/>
      <p:regular r:id="rId70"/>
      <p:bold r:id="rId71"/>
    </p:embeddedFont>
    <p:embeddedFont>
      <p:font typeface="Lato Light" panose="020F0302020204030203" pitchFamily="34" charset="0"/>
      <p:regular r:id="rId72"/>
    </p:embeddedFont>
    <p:embeddedFont>
      <p:font typeface="Muli" panose="020B0604020202020204" charset="0"/>
      <p:regular r:id="rId73"/>
      <p:bold r:id="rId74"/>
      <p:italic r:id="rId75"/>
      <p:boldItalic r:id="rId76"/>
    </p:embeddedFont>
    <p:embeddedFont>
      <p:font typeface="OpenDyslexic" panose="00000500000000000000" pitchFamily="2" charset="0"/>
      <p:regular r:id="rId77"/>
      <p:bold r:id="rId78"/>
      <p:italic r:id="rId79"/>
      <p:boldItalic r:id="rId80"/>
    </p:embeddedFont>
    <p:embeddedFont>
      <p:font typeface="Calibri" panose="020F0502020204030204" pitchFamily="34" charset="0"/>
      <p:regular r:id="rId81"/>
      <p:bold r:id="rId82"/>
      <p:italic r:id="rId83"/>
      <p:boldItalic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FFDD57"/>
    <a:srgbClr val="23D160"/>
    <a:srgbClr val="44A6ED"/>
    <a:srgbClr val="7957D5"/>
    <a:srgbClr val="209CEE"/>
    <a:srgbClr val="000000"/>
    <a:srgbClr val="121212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 autoAdjust="0"/>
    <p:restoredTop sz="87891" autoAdjust="0"/>
  </p:normalViewPr>
  <p:slideViewPr>
    <p:cSldViewPr snapToGrid="0" snapToObjects="1">
      <p:cViewPr varScale="1">
        <p:scale>
          <a:sx n="60" d="100"/>
          <a:sy n="60" d="100"/>
        </p:scale>
        <p:origin x="-1050" y="-18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84" Type="http://schemas.openxmlformats.org/officeDocument/2006/relationships/font" Target="fonts/font1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80" Type="http://schemas.openxmlformats.org/officeDocument/2006/relationships/font" Target="fonts/font15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font" Target="fonts/font18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.fntdata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851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91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626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100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202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161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936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81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617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89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368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876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305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454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0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395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762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20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6324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758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3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8499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4526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908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818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0987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521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562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579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388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6010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65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559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2922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4656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424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3492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6385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124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1507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2592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0941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900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667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3048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7713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0422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0847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0818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97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278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803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95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45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363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09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50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06/01/2021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emf"/><Relationship Id="rId4" Type="http://schemas.openxmlformats.org/officeDocument/2006/relationships/image" Target="../media/image24.tif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emf"/><Relationship Id="rId4" Type="http://schemas.openxmlformats.org/officeDocument/2006/relationships/image" Target="../media/image24.tif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</a:t>
            </a:r>
            <a:r>
              <a:rPr lang="en-GB" dirty="0"/>
              <a:t>4 </a:t>
            </a:r>
            <a:br>
              <a:rPr lang="en-GB" dirty="0"/>
            </a:br>
            <a:r>
              <a:rPr lang="en-GB" dirty="0"/>
              <a:t>Autumn Block 4: Multiplication and Division</a:t>
            </a:r>
          </a:p>
          <a:p>
            <a:r>
              <a:rPr lang="en-GB" dirty="0"/>
              <a:t>Lesson 1: To be able to multiply by 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4 – Multiplication and Division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95794" y="331200"/>
            <a:ext cx="214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QQBGURXF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Chen has five cubes and Ruth has ten times as many, how many cubes does Ruth have?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Ruth has fifty cubes, as fifty is ten times greater than five.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6CCD86A9-9C7F-764B-B417-A1E2C26FA57E}"/>
              </a:ext>
            </a:extLst>
          </p:cNvPr>
          <p:cNvSpPr/>
          <p:nvPr/>
        </p:nvSpPr>
        <p:spPr>
          <a:xfrm>
            <a:off x="5606796" y="4070762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1F7542B-FF18-1640-B6B7-C29C25846A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333" y="4123806"/>
            <a:ext cx="417666" cy="4315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0C983C3-7B61-9D47-8A9B-9934CF5071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095" y="4123806"/>
            <a:ext cx="417666" cy="4315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C6D7D22-8310-A642-97C1-FCCB3DB8C4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804" y="4123806"/>
            <a:ext cx="417666" cy="4315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10316AB5-F19A-CB40-9605-283613121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584" y="2882362"/>
            <a:ext cx="417666" cy="27624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58D60CB-9C1C-5843-A8F0-A9EA085F9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335" y="2878236"/>
            <a:ext cx="417666" cy="27624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B2ECE8-C9FF-0E45-9235-E6CABBD6E2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752" y="4123806"/>
            <a:ext cx="417666" cy="431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B510B55-E13C-534E-9817-80C0D2B6E3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461" y="4123806"/>
            <a:ext cx="417666" cy="4315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C9008BD-502C-4C44-AACB-B4C42B21E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331" y="2882362"/>
            <a:ext cx="417666" cy="27624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5072062-10F0-464A-AEDF-0B7883163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082" y="2882362"/>
            <a:ext cx="417666" cy="27624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CD409BE-6109-DF43-9007-DA191DE8A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833" y="2882362"/>
            <a:ext cx="417666" cy="276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1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Base Ten pieces to calculate: 7 x 10 =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A8C453A-1943-DF4B-9ECE-630256133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141858"/>
              </p:ext>
            </p:extLst>
          </p:nvPr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19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Base Ten pieces to calculate: 7 x 10 = </a:t>
            </a:r>
            <a:r>
              <a:rPr lang="en-GB" sz="2200" dirty="0">
                <a:solidFill>
                  <a:srgbClr val="FF3860"/>
                </a:solidFill>
              </a:rPr>
              <a:t>70</a:t>
            </a: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2CC6103-BCA5-A24D-A090-502E919FB7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109" y="3794994"/>
            <a:ext cx="1174380" cy="2381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EECAC9D-1B39-8D4A-B51A-A9E6BED58A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651" y="3794994"/>
            <a:ext cx="1174380" cy="2381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A2C4993-A117-414B-A4E7-C185E2344C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014" y="3794994"/>
            <a:ext cx="1174380" cy="2381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BE0F007-F395-6540-86FF-D77EF848E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556" y="3794994"/>
            <a:ext cx="1174380" cy="2381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37C146F-AFFC-DA49-8C5A-2CB50656D2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098" y="3794994"/>
            <a:ext cx="1174380" cy="2381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4E985F9-8422-9645-989F-8D9464A43D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461" y="3794994"/>
            <a:ext cx="1174380" cy="2381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FF5294F-1BA3-3441-AD32-2FD41C98D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003" y="3794994"/>
            <a:ext cx="1174380" cy="238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0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straws to calculate: 10 x 4 =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361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straws to calculate: 10 x 4 = </a:t>
            </a:r>
            <a:r>
              <a:rPr lang="en-GB" sz="2200" dirty="0">
                <a:solidFill>
                  <a:srgbClr val="FF3860"/>
                </a:solidFill>
              </a:rPr>
              <a:t>40</a:t>
            </a: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26B13B1-F327-E34B-A993-36B22BA20F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646" y="3610270"/>
            <a:ext cx="1432070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6CA5644-692F-FE45-887D-B50DDD021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45" y="4150270"/>
            <a:ext cx="1432070" cy="10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41AE4F9-504F-3A42-A946-D00DB9FCD3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264" y="4691900"/>
            <a:ext cx="1432070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97785FD-C051-A745-B92D-090E28C154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463" y="5231900"/>
            <a:ext cx="143207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04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place value coins to calculate: 6 x 10 =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254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place value coins to calculate: 6 x 10 = </a:t>
            </a:r>
            <a:r>
              <a:rPr lang="en-GB" sz="2200" dirty="0">
                <a:solidFill>
                  <a:srgbClr val="FF3860"/>
                </a:solidFill>
              </a:rPr>
              <a:t>60</a:t>
            </a: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08D667F-F68B-6145-84C5-730F2D9185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912" y="3754106"/>
            <a:ext cx="875054" cy="8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2621A6C-52EF-3D44-B333-4834803B21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894" y="3754106"/>
            <a:ext cx="875054" cy="8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6DDB4B1-6C46-3746-81D7-5042D5BBFE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876" y="3754106"/>
            <a:ext cx="875054" cy="890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E7AFCB2-DAAF-1D46-9C04-8B79BA675A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912" y="4965534"/>
            <a:ext cx="875054" cy="89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90E3E2A-55A6-A14A-A36F-9759318DAC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894" y="4965534"/>
            <a:ext cx="875054" cy="890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7D0C2BC-3D14-5D43-AE4C-059D537AC4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876" y="4965534"/>
            <a:ext cx="875054" cy="8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65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to calculate: 10 x 2 =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784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to calculate: 10 x 2 = </a:t>
            </a:r>
            <a:r>
              <a:rPr lang="en-GB" sz="2200" dirty="0">
                <a:solidFill>
                  <a:srgbClr val="FF3860"/>
                </a:solidFill>
              </a:rPr>
              <a:t>20</a:t>
            </a: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2D402A-E9E0-5248-A9C1-37C573777A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533690"/>
            <a:ext cx="5257800" cy="49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04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variety of mathematical equipment to help you calculate…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							</a:t>
            </a:r>
            <a:endParaRPr lang="en-GB" sz="2200" b="1" u="sng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3 x 10 =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10 x 5 =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 x 10 =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10 x 7 =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10 x 9 =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8 x 10 =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6 x 10 =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4B7BF9F-2274-8848-B744-91EC0CFAD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311" y="3272775"/>
            <a:ext cx="6230489" cy="20943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0F7F66A-192F-1546-BA79-A75190D30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592" y="3747654"/>
            <a:ext cx="1639508" cy="152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2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concrete, pictorial and abstract representations to show that making something ten times greater is the same as multiplying by 10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concrete, pictorial and abstract representations to show that making something ten times greater is the same as multiplying by 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4 - Autumn Block 4 – Multiplication and Division - Lesson 1 – To be able to multiply by 10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variety of mathematics equipment to help you calculate…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							</a:t>
            </a:r>
            <a:r>
              <a:rPr lang="en-GB" sz="2200" b="1" u="sng" dirty="0">
                <a:solidFill>
                  <a:srgbClr val="FF3860"/>
                </a:solidFill>
              </a:rPr>
              <a:t>Example: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3 x 10 = </a:t>
            </a:r>
            <a:r>
              <a:rPr lang="en-GB" sz="2200" dirty="0">
                <a:solidFill>
                  <a:srgbClr val="FF3860"/>
                </a:solidFill>
              </a:rPr>
              <a:t>30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10 x 5 = </a:t>
            </a:r>
            <a:r>
              <a:rPr lang="en-GB" sz="2200" dirty="0">
                <a:solidFill>
                  <a:srgbClr val="FF3860"/>
                </a:solidFill>
              </a:rPr>
              <a:t>50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 x 10 = </a:t>
            </a:r>
            <a:r>
              <a:rPr lang="en-GB" sz="2200" dirty="0">
                <a:solidFill>
                  <a:srgbClr val="FF3860"/>
                </a:solidFill>
              </a:rPr>
              <a:t>40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10 x 7 = </a:t>
            </a:r>
            <a:r>
              <a:rPr lang="en-GB" sz="2200" dirty="0">
                <a:solidFill>
                  <a:srgbClr val="FF3860"/>
                </a:solidFill>
              </a:rPr>
              <a:t>70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10 x 9 =</a:t>
            </a:r>
            <a:r>
              <a:rPr lang="en-GB" sz="2200" dirty="0">
                <a:solidFill>
                  <a:srgbClr val="FF3860"/>
                </a:solidFill>
              </a:rPr>
              <a:t> 90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8 x 10 = </a:t>
            </a:r>
            <a:r>
              <a:rPr lang="en-GB" sz="2200" dirty="0">
                <a:solidFill>
                  <a:srgbClr val="FF3860"/>
                </a:solidFill>
              </a:rPr>
              <a:t>80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6 x 10 = </a:t>
            </a:r>
            <a:r>
              <a:rPr lang="en-GB" sz="2200" dirty="0">
                <a:solidFill>
                  <a:srgbClr val="FF3860"/>
                </a:solidFill>
              </a:rPr>
              <a:t>60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E0EF8D-D0AC-E148-B479-65E5904E2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311" y="3272775"/>
            <a:ext cx="6230489" cy="2094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4B95F84-B2CD-CB4A-B80A-58594388D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592" y="3747654"/>
            <a:ext cx="1639508" cy="152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68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story to the relevant bar model.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A8C453A-1943-DF4B-9ECE-630256133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452705"/>
              </p:ext>
            </p:extLst>
          </p:nvPr>
        </p:nvGraphicFramePr>
        <p:xfrm>
          <a:off x="6096000" y="297180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604843588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62278636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46045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9FAF2D3E-BCD6-1B46-83C6-2170EC9C1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803314"/>
              </p:ext>
            </p:extLst>
          </p:nvPr>
        </p:nvGraphicFramePr>
        <p:xfrm>
          <a:off x="6096000" y="4001294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492104136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88081344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918797541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17536239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234282522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40503634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296203986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427172617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486190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D015F3D9-BE68-8F47-894F-7C7AE822D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421713"/>
              </p:ext>
            </p:extLst>
          </p:nvPr>
        </p:nvGraphicFramePr>
        <p:xfrm>
          <a:off x="6096000" y="5030788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435434602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3449939266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67573316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14066832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775473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78C70F11-94A3-1842-A18A-CFB4B8CC0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022718"/>
              </p:ext>
            </p:extLst>
          </p:nvPr>
        </p:nvGraphicFramePr>
        <p:xfrm>
          <a:off x="6096000" y="606425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3614331188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802662631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70440256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681568839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393845206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814863207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333756221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461669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84383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4E68F307-5CF3-814A-B458-7C0A3C62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854655"/>
              </p:ext>
            </p:extLst>
          </p:nvPr>
        </p:nvGraphicFramePr>
        <p:xfrm>
          <a:off x="484909" y="2971800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Six hens lay ten eggs each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5BF01FD9-42AF-BC48-A122-615698031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430548"/>
              </p:ext>
            </p:extLst>
          </p:nvPr>
        </p:nvGraphicFramePr>
        <p:xfrm>
          <a:off x="484909" y="4059584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Four friends buy ten cookies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each</a:t>
                      </a:r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833972DC-0D90-F34D-A5D0-FD7CC5C9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873232"/>
              </p:ext>
            </p:extLst>
          </p:nvPr>
        </p:nvGraphicFramePr>
        <p:xfrm>
          <a:off x="484909" y="5147368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cats each catch seven mice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EE72020D-CDAB-3842-9917-D6F64BC7B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366032"/>
              </p:ext>
            </p:extLst>
          </p:nvPr>
        </p:nvGraphicFramePr>
        <p:xfrm>
          <a:off x="484909" y="6130752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dogs each round up five sheep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446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story to the relevant bar model.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297180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604843588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62278636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46045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9FAF2D3E-BCD6-1B46-83C6-2170EC9C1CB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4001294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492104136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88081344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918797541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17536239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234282522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40503634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296203986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427172617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486190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D015F3D9-BE68-8F47-894F-7C7AE822D9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030788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435434602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3449939266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67573316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14066832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775473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78C70F11-94A3-1842-A18A-CFB4B8CC0D9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606425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3614331188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802662631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70440256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681568839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393845206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814863207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333756221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461669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84383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4E68F307-5CF3-814A-B458-7C0A3C62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070479"/>
              </p:ext>
            </p:extLst>
          </p:nvPr>
        </p:nvGraphicFramePr>
        <p:xfrm>
          <a:off x="484909" y="2971800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Six hens lay ten eggs each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5BF01FD9-42AF-BC48-A122-615698031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194111"/>
              </p:ext>
            </p:extLst>
          </p:nvPr>
        </p:nvGraphicFramePr>
        <p:xfrm>
          <a:off x="484909" y="4059584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Four friends buy ten cookies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each</a:t>
                      </a:r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833972DC-0D90-F34D-A5D0-FD7CC5C9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593285"/>
              </p:ext>
            </p:extLst>
          </p:nvPr>
        </p:nvGraphicFramePr>
        <p:xfrm>
          <a:off x="484909" y="5147368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cats each catch seven mice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EE72020D-CDAB-3842-9917-D6F64BC7B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04528"/>
              </p:ext>
            </p:extLst>
          </p:nvPr>
        </p:nvGraphicFramePr>
        <p:xfrm>
          <a:off x="484909" y="6130752"/>
          <a:ext cx="500888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0888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dogs each round up five sheep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69AAF9B-736E-8740-BB4F-A30CAADF862A}"/>
              </a:ext>
            </a:extLst>
          </p:cNvPr>
          <p:cNvCxnSpPr>
            <a:cxnSpLocks/>
          </p:cNvCxnSpPr>
          <p:nvPr/>
        </p:nvCxnSpPr>
        <p:spPr>
          <a:xfrm>
            <a:off x="4350327" y="3186545"/>
            <a:ext cx="1745673" cy="1844243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781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story to the relevant bar model.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297180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604843588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62278636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46045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9FAF2D3E-BCD6-1B46-83C6-2170EC9C1CB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4001294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492104136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88081344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918797541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17536239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234282522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40503634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296203986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427172617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486190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D015F3D9-BE68-8F47-894F-7C7AE822D9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030788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435434602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3449939266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67573316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14066832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775473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78C70F11-94A3-1842-A18A-CFB4B8CC0D9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606425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3614331188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802662631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70440256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681568839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393845206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814863207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333756221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461669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84383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4E68F307-5CF3-814A-B458-7C0A3C62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255202"/>
              </p:ext>
            </p:extLst>
          </p:nvPr>
        </p:nvGraphicFramePr>
        <p:xfrm>
          <a:off x="484909" y="2971800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Six hens lay ten eggs each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5BF01FD9-42AF-BC48-A122-615698031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23650"/>
              </p:ext>
            </p:extLst>
          </p:nvPr>
        </p:nvGraphicFramePr>
        <p:xfrm>
          <a:off x="484909" y="4059584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Four friends buy ten cookies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each</a:t>
                      </a:r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833972DC-0D90-F34D-A5D0-FD7CC5C9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12519"/>
              </p:ext>
            </p:extLst>
          </p:nvPr>
        </p:nvGraphicFramePr>
        <p:xfrm>
          <a:off x="484909" y="5147368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cats each catch seven mice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EE72020D-CDAB-3842-9917-D6F64BC7B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21909"/>
              </p:ext>
            </p:extLst>
          </p:nvPr>
        </p:nvGraphicFramePr>
        <p:xfrm>
          <a:off x="484909" y="6130752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dogs each round up five sheep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69AAF9B-736E-8740-BB4F-A30CAADF862A}"/>
              </a:ext>
            </a:extLst>
          </p:cNvPr>
          <p:cNvCxnSpPr>
            <a:cxnSpLocks/>
          </p:cNvCxnSpPr>
          <p:nvPr/>
        </p:nvCxnSpPr>
        <p:spPr>
          <a:xfrm>
            <a:off x="4350327" y="3186545"/>
            <a:ext cx="1745673" cy="1844243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F2B553F-4845-734C-86CD-8C6BDC0245CB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167745" y="3200400"/>
            <a:ext cx="928255" cy="106680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142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story to the relevant bar model.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297180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604843588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62278636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46045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9FAF2D3E-BCD6-1B46-83C6-2170EC9C1CB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4001294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492104136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88081344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918797541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17536239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234282522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40503634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296203986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427172617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486190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D015F3D9-BE68-8F47-894F-7C7AE822D9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030788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435434602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3449939266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67573316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14066832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775473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78C70F11-94A3-1842-A18A-CFB4B8CC0D9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606425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3614331188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802662631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70440256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681568839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393845206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814863207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333756221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461669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84383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4E68F307-5CF3-814A-B458-7C0A3C62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556661"/>
              </p:ext>
            </p:extLst>
          </p:nvPr>
        </p:nvGraphicFramePr>
        <p:xfrm>
          <a:off x="484909" y="2971800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Six hens lay ten eggs each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5BF01FD9-42AF-BC48-A122-615698031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178231"/>
              </p:ext>
            </p:extLst>
          </p:nvPr>
        </p:nvGraphicFramePr>
        <p:xfrm>
          <a:off x="484909" y="4059584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Four friends buy ten cookies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each</a:t>
                      </a:r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833972DC-0D90-F34D-A5D0-FD7CC5C9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210977"/>
              </p:ext>
            </p:extLst>
          </p:nvPr>
        </p:nvGraphicFramePr>
        <p:xfrm>
          <a:off x="484909" y="5147368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cats each catch seven mice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EE72020D-CDAB-3842-9917-D6F64BC7B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29132"/>
              </p:ext>
            </p:extLst>
          </p:nvPr>
        </p:nvGraphicFramePr>
        <p:xfrm>
          <a:off x="484909" y="6130752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dogs each round up five sheep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69AAF9B-736E-8740-BB4F-A30CAADF862A}"/>
              </a:ext>
            </a:extLst>
          </p:cNvPr>
          <p:cNvCxnSpPr>
            <a:cxnSpLocks/>
          </p:cNvCxnSpPr>
          <p:nvPr/>
        </p:nvCxnSpPr>
        <p:spPr>
          <a:xfrm>
            <a:off x="4350327" y="3186545"/>
            <a:ext cx="1745673" cy="1844243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F2B553F-4845-734C-86CD-8C6BDC0245CB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167745" y="3200400"/>
            <a:ext cx="928255" cy="106680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306CF4C-5C2D-AE45-9EA2-A94CE0E0984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987636" y="5347856"/>
            <a:ext cx="1108364" cy="944994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597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story to the relevant bar model.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297180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2604843588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62278636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46045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9FAF2D3E-BCD6-1B46-83C6-2170EC9C1CB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4001294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492104136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88081344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918797541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17536239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234282522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40503634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296203986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427172617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486190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D015F3D9-BE68-8F47-894F-7C7AE822D9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030788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435434602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3449939266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67573316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14066832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775473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78C70F11-94A3-1842-A18A-CFB4B8CC0D9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606425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3614331188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802662631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70440256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681568839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393845206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814863207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333756221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461669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84383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4E68F307-5CF3-814A-B458-7C0A3C62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757149"/>
              </p:ext>
            </p:extLst>
          </p:nvPr>
        </p:nvGraphicFramePr>
        <p:xfrm>
          <a:off x="484909" y="2971800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Six hens lay ten eggs each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5BF01FD9-42AF-BC48-A122-615698031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64520"/>
              </p:ext>
            </p:extLst>
          </p:nvPr>
        </p:nvGraphicFramePr>
        <p:xfrm>
          <a:off x="484909" y="4059584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Four friends buy ten cookies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each</a:t>
                      </a:r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833972DC-0D90-F34D-A5D0-FD7CC5C9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494818"/>
              </p:ext>
            </p:extLst>
          </p:nvPr>
        </p:nvGraphicFramePr>
        <p:xfrm>
          <a:off x="484909" y="5147368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cats each catch seven mice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EE72020D-CDAB-3842-9917-D6F64BC7B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912972"/>
              </p:ext>
            </p:extLst>
          </p:nvPr>
        </p:nvGraphicFramePr>
        <p:xfrm>
          <a:off x="484909" y="6130752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dogs each round up five sheep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69AAF9B-736E-8740-BB4F-A30CAADF862A}"/>
              </a:ext>
            </a:extLst>
          </p:cNvPr>
          <p:cNvCxnSpPr>
            <a:cxnSpLocks/>
          </p:cNvCxnSpPr>
          <p:nvPr/>
        </p:nvCxnSpPr>
        <p:spPr>
          <a:xfrm>
            <a:off x="4350327" y="3186545"/>
            <a:ext cx="1745673" cy="1844243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F2B553F-4845-734C-86CD-8C6BDC0245CB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167745" y="3200400"/>
            <a:ext cx="928255" cy="106680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306CF4C-5C2D-AE45-9EA2-A94CE0E0984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987636" y="5347856"/>
            <a:ext cx="1108364" cy="944994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B6763B5-064D-184E-B805-F6BB2FB8A269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334001" y="4229894"/>
            <a:ext cx="761999" cy="2161814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676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story to the relevant bar model.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A8C453A-1943-DF4B-9ECE-630256133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468812"/>
              </p:ext>
            </p:extLst>
          </p:nvPr>
        </p:nvGraphicFramePr>
        <p:xfrm>
          <a:off x="6096000" y="297180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156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1051560">
                  <a:extLst>
                    <a:ext uri="{9D8B030D-6E8A-4147-A177-3AD203B41FA5}">
                      <a16:colId xmlns="" xmlns:a16="http://schemas.microsoft.com/office/drawing/2014/main" val="2604843588"/>
                    </a:ext>
                  </a:extLst>
                </a:gridCol>
                <a:gridCol w="1051560">
                  <a:extLst>
                    <a:ext uri="{9D8B030D-6E8A-4147-A177-3AD203B41FA5}">
                      <a16:colId xmlns="" xmlns:a16="http://schemas.microsoft.com/office/drawing/2014/main" val="622786361"/>
                    </a:ext>
                  </a:extLst>
                </a:gridCol>
                <a:gridCol w="1051560">
                  <a:extLst>
                    <a:ext uri="{9D8B030D-6E8A-4147-A177-3AD203B41FA5}">
                      <a16:colId xmlns="" xmlns:a16="http://schemas.microsoft.com/office/drawing/2014/main" val="546045764"/>
                    </a:ext>
                  </a:extLst>
                </a:gridCol>
                <a:gridCol w="1051560">
                  <a:extLst>
                    <a:ext uri="{9D8B030D-6E8A-4147-A177-3AD203B41FA5}">
                      <a16:colId xmlns="" xmlns:a16="http://schemas.microsoft.com/office/drawing/2014/main" val="519576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9FAF2D3E-BCD6-1B46-83C6-2170EC9C1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741957"/>
              </p:ext>
            </p:extLst>
          </p:nvPr>
        </p:nvGraphicFramePr>
        <p:xfrm>
          <a:off x="6096000" y="4001294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492104136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88081344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918797541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17536239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234282522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40503634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296203986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427172617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486190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D015F3D9-BE68-8F47-894F-7C7AE822D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91869"/>
              </p:ext>
            </p:extLst>
          </p:nvPr>
        </p:nvGraphicFramePr>
        <p:xfrm>
          <a:off x="6096000" y="5030788"/>
          <a:ext cx="525779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1114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751114">
                  <a:extLst>
                    <a:ext uri="{9D8B030D-6E8A-4147-A177-3AD203B41FA5}">
                      <a16:colId xmlns="" xmlns:a16="http://schemas.microsoft.com/office/drawing/2014/main" val="2435434602"/>
                    </a:ext>
                  </a:extLst>
                </a:gridCol>
                <a:gridCol w="751114">
                  <a:extLst>
                    <a:ext uri="{9D8B030D-6E8A-4147-A177-3AD203B41FA5}">
                      <a16:colId xmlns="" xmlns:a16="http://schemas.microsoft.com/office/drawing/2014/main" val="3449939266"/>
                    </a:ext>
                  </a:extLst>
                </a:gridCol>
                <a:gridCol w="751114">
                  <a:extLst>
                    <a:ext uri="{9D8B030D-6E8A-4147-A177-3AD203B41FA5}">
                      <a16:colId xmlns="" xmlns:a16="http://schemas.microsoft.com/office/drawing/2014/main" val="2067573316"/>
                    </a:ext>
                  </a:extLst>
                </a:gridCol>
                <a:gridCol w="751114">
                  <a:extLst>
                    <a:ext uri="{9D8B030D-6E8A-4147-A177-3AD203B41FA5}">
                      <a16:colId xmlns="" xmlns:a16="http://schemas.microsoft.com/office/drawing/2014/main" val="214066832"/>
                    </a:ext>
                  </a:extLst>
                </a:gridCol>
                <a:gridCol w="751114">
                  <a:extLst>
                    <a:ext uri="{9D8B030D-6E8A-4147-A177-3AD203B41FA5}">
                      <a16:colId xmlns="" xmlns:a16="http://schemas.microsoft.com/office/drawing/2014/main" val="775473876"/>
                    </a:ext>
                  </a:extLst>
                </a:gridCol>
                <a:gridCol w="751114">
                  <a:extLst>
                    <a:ext uri="{9D8B030D-6E8A-4147-A177-3AD203B41FA5}">
                      <a16:colId xmlns="" xmlns:a16="http://schemas.microsoft.com/office/drawing/2014/main" val="2828843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78C70F11-94A3-1842-A18A-CFB4B8CC0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878419"/>
              </p:ext>
            </p:extLst>
          </p:nvPr>
        </p:nvGraphicFramePr>
        <p:xfrm>
          <a:off x="6096000" y="606425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3614331188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802662631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70440256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681568839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393845206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814863207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333756221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461669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84383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4E68F307-5CF3-814A-B458-7C0A3C62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005282"/>
              </p:ext>
            </p:extLst>
          </p:nvPr>
        </p:nvGraphicFramePr>
        <p:xfrm>
          <a:off x="484909" y="2971800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Seven friends pick ten apples each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5BF01FD9-42AF-BC48-A122-615698031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208401"/>
              </p:ext>
            </p:extLst>
          </p:nvPr>
        </p:nvGraphicFramePr>
        <p:xfrm>
          <a:off x="484909" y="4059584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falcons each catch eight mice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833972DC-0D90-F34D-A5D0-FD7CC5C9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11283"/>
              </p:ext>
            </p:extLst>
          </p:nvPr>
        </p:nvGraphicFramePr>
        <p:xfrm>
          <a:off x="484908" y="5147368"/>
          <a:ext cx="5611089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1089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Five policemen each catch ten burglars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EE72020D-CDAB-3842-9917-D6F64BC7B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683567"/>
              </p:ext>
            </p:extLst>
          </p:nvPr>
        </p:nvGraphicFramePr>
        <p:xfrm>
          <a:off x="484909" y="6064250"/>
          <a:ext cx="525780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cowboys each round up four cows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945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story to the relevant bar model.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297180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156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1051560">
                  <a:extLst>
                    <a:ext uri="{9D8B030D-6E8A-4147-A177-3AD203B41FA5}">
                      <a16:colId xmlns="" xmlns:a16="http://schemas.microsoft.com/office/drawing/2014/main" val="2604843588"/>
                    </a:ext>
                  </a:extLst>
                </a:gridCol>
                <a:gridCol w="1051560">
                  <a:extLst>
                    <a:ext uri="{9D8B030D-6E8A-4147-A177-3AD203B41FA5}">
                      <a16:colId xmlns="" xmlns:a16="http://schemas.microsoft.com/office/drawing/2014/main" val="622786361"/>
                    </a:ext>
                  </a:extLst>
                </a:gridCol>
                <a:gridCol w="1051560">
                  <a:extLst>
                    <a:ext uri="{9D8B030D-6E8A-4147-A177-3AD203B41FA5}">
                      <a16:colId xmlns="" xmlns:a16="http://schemas.microsoft.com/office/drawing/2014/main" val="546045764"/>
                    </a:ext>
                  </a:extLst>
                </a:gridCol>
                <a:gridCol w="1051560">
                  <a:extLst>
                    <a:ext uri="{9D8B030D-6E8A-4147-A177-3AD203B41FA5}">
                      <a16:colId xmlns="" xmlns:a16="http://schemas.microsoft.com/office/drawing/2014/main" val="519576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9FAF2D3E-BCD6-1B46-83C6-2170EC9C1CB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4001294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492104136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88081344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918797541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17536239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234282522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40503634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296203986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427172617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486190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D015F3D9-BE68-8F47-894F-7C7AE822D9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030788"/>
          <a:ext cx="525779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1114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751114">
                  <a:extLst>
                    <a:ext uri="{9D8B030D-6E8A-4147-A177-3AD203B41FA5}">
                      <a16:colId xmlns="" xmlns:a16="http://schemas.microsoft.com/office/drawing/2014/main" val="2435434602"/>
                    </a:ext>
                  </a:extLst>
                </a:gridCol>
                <a:gridCol w="751114">
                  <a:extLst>
                    <a:ext uri="{9D8B030D-6E8A-4147-A177-3AD203B41FA5}">
                      <a16:colId xmlns="" xmlns:a16="http://schemas.microsoft.com/office/drawing/2014/main" val="3449939266"/>
                    </a:ext>
                  </a:extLst>
                </a:gridCol>
                <a:gridCol w="751114">
                  <a:extLst>
                    <a:ext uri="{9D8B030D-6E8A-4147-A177-3AD203B41FA5}">
                      <a16:colId xmlns="" xmlns:a16="http://schemas.microsoft.com/office/drawing/2014/main" val="2067573316"/>
                    </a:ext>
                  </a:extLst>
                </a:gridCol>
                <a:gridCol w="751114">
                  <a:extLst>
                    <a:ext uri="{9D8B030D-6E8A-4147-A177-3AD203B41FA5}">
                      <a16:colId xmlns="" xmlns:a16="http://schemas.microsoft.com/office/drawing/2014/main" val="214066832"/>
                    </a:ext>
                  </a:extLst>
                </a:gridCol>
                <a:gridCol w="751114">
                  <a:extLst>
                    <a:ext uri="{9D8B030D-6E8A-4147-A177-3AD203B41FA5}">
                      <a16:colId xmlns="" xmlns:a16="http://schemas.microsoft.com/office/drawing/2014/main" val="775473876"/>
                    </a:ext>
                  </a:extLst>
                </a:gridCol>
                <a:gridCol w="751114">
                  <a:extLst>
                    <a:ext uri="{9D8B030D-6E8A-4147-A177-3AD203B41FA5}">
                      <a16:colId xmlns="" xmlns:a16="http://schemas.microsoft.com/office/drawing/2014/main" val="2828843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78C70F11-94A3-1842-A18A-CFB4B8CC0D9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606425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3614331188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802662631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70440256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2681568839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393845206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814863207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3337562213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1461669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84383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4E68F307-5CF3-814A-B458-7C0A3C62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76382"/>
              </p:ext>
            </p:extLst>
          </p:nvPr>
        </p:nvGraphicFramePr>
        <p:xfrm>
          <a:off x="484909" y="2971800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Seven friends pick ten apples each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5BF01FD9-42AF-BC48-A122-615698031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835196"/>
              </p:ext>
            </p:extLst>
          </p:nvPr>
        </p:nvGraphicFramePr>
        <p:xfrm>
          <a:off x="484909" y="4059584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falcons each catch eight mice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833972DC-0D90-F34D-A5D0-FD7CC5C9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471917"/>
              </p:ext>
            </p:extLst>
          </p:nvPr>
        </p:nvGraphicFramePr>
        <p:xfrm>
          <a:off x="484908" y="5147368"/>
          <a:ext cx="5611089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1089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Five policemen each catch ten burglars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EE72020D-CDAB-3842-9917-D6F64BC7B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717312"/>
              </p:ext>
            </p:extLst>
          </p:nvPr>
        </p:nvGraphicFramePr>
        <p:xfrm>
          <a:off x="484909" y="6037819"/>
          <a:ext cx="525780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cowboys each round up four cows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306CF4C-5C2D-AE45-9EA2-A94CE0E0984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95455" y="4294909"/>
            <a:ext cx="900545" cy="1997941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7FE6F1BE-2077-0444-A721-03415F323FF3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375564" y="3183176"/>
            <a:ext cx="720436" cy="2076212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3ACC705-7FF0-9A4E-8AA0-F3F059ED4884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292438" y="4229894"/>
            <a:ext cx="803562" cy="209897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B632EF86-EFD8-D144-89BB-4E24E492267A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486400" y="3200400"/>
            <a:ext cx="609600" cy="209897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457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of the rows has _ tens and _ ones. </a:t>
            </a:r>
            <a:br>
              <a:rPr lang="en-GB" sz="2200" dirty="0"/>
            </a:br>
            <a:r>
              <a:rPr lang="en-GB" sz="2200" dirty="0"/>
              <a:t>So, each row has a total of __.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rows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calculation represented is: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__ x __ = __ or __ x __ = __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A8C453A-1943-DF4B-9ECE-630256133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819432"/>
              </p:ext>
            </p:extLst>
          </p:nvPr>
        </p:nvGraphicFramePr>
        <p:xfrm>
          <a:off x="6567054" y="1363921"/>
          <a:ext cx="525780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58A2709-11BB-C34C-9293-7B24C960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661" y="1825625"/>
            <a:ext cx="524044" cy="485045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F7C7171A-C5C6-2D48-A8E0-E1CE29FA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977" y="1825625"/>
            <a:ext cx="499670" cy="48504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74C98177-3C14-7348-B5B0-DFA30F0C9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047" y="1825625"/>
            <a:ext cx="499670" cy="48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90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of the rows has </a:t>
            </a:r>
            <a:r>
              <a:rPr lang="en-GB" sz="2200" u="sng" dirty="0">
                <a:solidFill>
                  <a:srgbClr val="FF3860"/>
                </a:solidFill>
              </a:rPr>
              <a:t>1</a:t>
            </a:r>
            <a:r>
              <a:rPr lang="en-GB" sz="2200" dirty="0"/>
              <a:t> tens and </a:t>
            </a:r>
            <a:r>
              <a:rPr lang="en-GB" sz="2200" u="sng" dirty="0">
                <a:solidFill>
                  <a:srgbClr val="FF3860"/>
                </a:solidFill>
              </a:rPr>
              <a:t>2</a:t>
            </a:r>
            <a:r>
              <a:rPr lang="en-GB" sz="2200" dirty="0"/>
              <a:t> ones. </a:t>
            </a:r>
            <a:br>
              <a:rPr lang="en-GB" sz="2200" dirty="0"/>
            </a:br>
            <a:r>
              <a:rPr lang="en-GB" sz="2200" dirty="0"/>
              <a:t>So, each row has a total of </a:t>
            </a:r>
            <a:r>
              <a:rPr lang="en-GB" sz="2200" u="sng" dirty="0">
                <a:solidFill>
                  <a:srgbClr val="FF3860"/>
                </a:solidFill>
              </a:rPr>
              <a:t>12</a:t>
            </a:r>
            <a:r>
              <a:rPr lang="en-GB" sz="2200" dirty="0"/>
              <a:t>.</a:t>
            </a:r>
            <a:endParaRPr lang="en-GB" sz="2200" u="sng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>
                <a:solidFill>
                  <a:srgbClr val="FF3860"/>
                </a:solidFill>
              </a:rPr>
              <a:t>10</a:t>
            </a:r>
            <a:r>
              <a:rPr lang="en-GB" sz="2200" dirty="0"/>
              <a:t> rows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calculation represented is: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12 x 10 = 120 </a:t>
            </a:r>
            <a:r>
              <a:rPr lang="en-GB" sz="2200" dirty="0"/>
              <a:t>or </a:t>
            </a:r>
            <a:r>
              <a:rPr lang="en-GB" sz="2200" dirty="0">
                <a:solidFill>
                  <a:srgbClr val="FF3860"/>
                </a:solidFill>
              </a:rPr>
              <a:t>10 x 12 = 120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567054" y="1363921"/>
          <a:ext cx="525780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58A2709-11BB-C34C-9293-7B24C960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661" y="1825625"/>
            <a:ext cx="524044" cy="485045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F7C7171A-C5C6-2D48-A8E0-E1CE29FA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977" y="1825625"/>
            <a:ext cx="499670" cy="48504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74C98177-3C14-7348-B5B0-DFA30F0C9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047" y="1825625"/>
            <a:ext cx="499670" cy="48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2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5BC1E96-2EAD-7942-98D0-A286616399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03" y="2978251"/>
            <a:ext cx="875054" cy="890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0769F88-2C92-2242-8E07-9D2A8400D4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185" y="3024804"/>
            <a:ext cx="1174380" cy="2381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38C9045-54BC-794A-991E-C699B2D061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036" y="2908426"/>
            <a:ext cx="1432071" cy="6875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123BBB0-5448-C44F-BC21-35B4B5934E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937" y="2908426"/>
            <a:ext cx="1432070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C58AD6E-7F20-8048-9330-36F1A81D6D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136" y="3448426"/>
            <a:ext cx="1432070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33A3BF5-8DD6-324E-8D86-4CBBC4A7D2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555" y="3990056"/>
            <a:ext cx="143207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0F43D39-152D-B74B-8CB5-80A4B4C338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754" y="4530056"/>
            <a:ext cx="143207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3CA64A92-4952-304F-A717-E47DC84008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845" y="3512011"/>
            <a:ext cx="1432071" cy="6875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D042EE5-518B-8647-A9B2-F6C905B1D0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845" y="4115596"/>
            <a:ext cx="1432071" cy="6875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7F07A137-F6A8-7F4F-8AAF-D05AEB69EB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035" y="4719181"/>
            <a:ext cx="1432071" cy="6875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D753220C-031D-B443-A7B0-AA3CA55A69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85" y="2978251"/>
            <a:ext cx="875054" cy="890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21D731BF-8F31-E742-B0AF-901E513316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094" y="3683132"/>
            <a:ext cx="875054" cy="890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1ECF3C4-8588-D843-A777-44EA47760C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03" y="4435601"/>
            <a:ext cx="875054" cy="8908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65997A-F534-424B-8129-4C174F7AB0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85" y="4435601"/>
            <a:ext cx="875054" cy="890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306CB553-1A2C-CE46-A264-AF0585658D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727" y="3024804"/>
            <a:ext cx="1174380" cy="23819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01CD05AD-0CDC-D74C-B461-FB1FFC115F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090" y="3024804"/>
            <a:ext cx="1174380" cy="23819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99E04CD2-8717-CD41-8765-592B145EB9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7632" y="3024804"/>
            <a:ext cx="1174380" cy="238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of the rows has _ tens and _ ones. </a:t>
            </a:r>
            <a:br>
              <a:rPr lang="en-GB" sz="2200" dirty="0"/>
            </a:br>
            <a:r>
              <a:rPr lang="en-GB" sz="2200" dirty="0"/>
              <a:t>So, each row has a total of __.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rows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calculation represented is: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__ x __ = __ or __ x __ = __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567054" y="1363921"/>
          <a:ext cx="525780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DBDEDFB-4D10-F84A-912E-3ACF33F11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39" y="1825625"/>
            <a:ext cx="524044" cy="485045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58A2709-11BB-C34C-9293-7B24C960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661" y="1825625"/>
            <a:ext cx="524044" cy="485045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4C11CF1C-A2AF-B24E-941C-4CB76C4A9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982" y="1825625"/>
            <a:ext cx="499670" cy="485045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F7C7171A-C5C6-2D48-A8E0-E1CE29FA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977" y="1825625"/>
            <a:ext cx="499670" cy="48504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74C98177-3C14-7348-B5B0-DFA30F0C9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047" y="1825625"/>
            <a:ext cx="499670" cy="48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72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of the rows has </a:t>
            </a:r>
            <a:r>
              <a:rPr lang="en-GB" sz="2200" u="sng" dirty="0">
                <a:solidFill>
                  <a:srgbClr val="FF3860"/>
                </a:solidFill>
              </a:rPr>
              <a:t>2</a:t>
            </a:r>
            <a:r>
              <a:rPr lang="en-GB" sz="2200" dirty="0"/>
              <a:t> tens and </a:t>
            </a:r>
            <a:r>
              <a:rPr lang="en-GB" sz="2200" u="sng" dirty="0">
                <a:solidFill>
                  <a:srgbClr val="FF3860"/>
                </a:solidFill>
              </a:rPr>
              <a:t>3</a:t>
            </a:r>
            <a:r>
              <a:rPr lang="en-GB" sz="2200" dirty="0"/>
              <a:t> ones. </a:t>
            </a:r>
            <a:br>
              <a:rPr lang="en-GB" sz="2200" dirty="0"/>
            </a:br>
            <a:r>
              <a:rPr lang="en-GB" sz="2200" dirty="0"/>
              <a:t>So, each row has a total of </a:t>
            </a:r>
            <a:r>
              <a:rPr lang="en-GB" sz="2200" u="sng" dirty="0">
                <a:solidFill>
                  <a:srgbClr val="FF3860"/>
                </a:solidFill>
              </a:rPr>
              <a:t>23</a:t>
            </a:r>
            <a:r>
              <a:rPr lang="en-GB" sz="2200" dirty="0"/>
              <a:t>.</a:t>
            </a:r>
            <a:endParaRPr lang="en-GB" sz="2200" u="sng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>
                <a:solidFill>
                  <a:srgbClr val="FF3860"/>
                </a:solidFill>
              </a:rPr>
              <a:t>10</a:t>
            </a:r>
            <a:r>
              <a:rPr lang="en-GB" sz="2200" dirty="0"/>
              <a:t> rows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calculation represented is: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23 x 10 = 230 </a:t>
            </a:r>
            <a:r>
              <a:rPr lang="en-GB" sz="2200" dirty="0"/>
              <a:t>or </a:t>
            </a:r>
            <a:r>
              <a:rPr lang="en-GB" sz="2200" dirty="0">
                <a:solidFill>
                  <a:srgbClr val="FF3860"/>
                </a:solidFill>
              </a:rPr>
              <a:t>10 x 23 = 230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567054" y="1363921"/>
          <a:ext cx="525780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DBDEDFB-4D10-F84A-912E-3ACF33F11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39" y="1825625"/>
            <a:ext cx="524044" cy="485045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58A2709-11BB-C34C-9293-7B24C960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661" y="1825625"/>
            <a:ext cx="524044" cy="485045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4C11CF1C-A2AF-B24E-941C-4CB76C4A9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982" y="1825625"/>
            <a:ext cx="499670" cy="485045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F7C7171A-C5C6-2D48-A8E0-E1CE29FA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977" y="1825625"/>
            <a:ext cx="499670" cy="48504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74C98177-3C14-7348-B5B0-DFA30F0C9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047" y="1825625"/>
            <a:ext cx="499670" cy="48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62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of the rows has _ tens and _ ones. </a:t>
            </a:r>
            <a:br>
              <a:rPr lang="en-GB" sz="2200" dirty="0"/>
            </a:br>
            <a:r>
              <a:rPr lang="en-GB" sz="2200" dirty="0"/>
              <a:t>So, each row has a total of __.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rows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calculation represented is: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__ x __ = __ or __ x __ = __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567054" y="1363921"/>
          <a:ext cx="525780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A3A4943A-64B3-274B-B3E9-7542A226E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875" y="1826039"/>
            <a:ext cx="524044" cy="485045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DBDEDFB-4D10-F84A-912E-3ACF33F11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39" y="1825625"/>
            <a:ext cx="524044" cy="485045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58A2709-11BB-C34C-9293-7B24C960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661" y="1825625"/>
            <a:ext cx="524044" cy="485045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98D66F79-716D-F84A-BBAC-5F1A72903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202" y="1825625"/>
            <a:ext cx="524044" cy="485045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92A78758-82FB-6A41-A2D5-21E3BF2A7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912" y="1825625"/>
            <a:ext cx="499670" cy="485045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4C11CF1C-A2AF-B24E-941C-4CB76C4A9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982" y="1825625"/>
            <a:ext cx="499670" cy="485045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F7C7171A-C5C6-2D48-A8E0-E1CE29FA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977" y="1825625"/>
            <a:ext cx="499670" cy="48504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74C98177-3C14-7348-B5B0-DFA30F0C9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047" y="1825625"/>
            <a:ext cx="499670" cy="485045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A4C4F515-4400-334A-A7B4-87452144A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6052" y="1825625"/>
            <a:ext cx="499670" cy="48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01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of the rows has </a:t>
            </a:r>
            <a:r>
              <a:rPr lang="en-GB" sz="2200" u="sng" dirty="0">
                <a:solidFill>
                  <a:srgbClr val="FF3860"/>
                </a:solidFill>
              </a:rPr>
              <a:t>4</a:t>
            </a:r>
            <a:r>
              <a:rPr lang="en-GB" sz="2200" dirty="0"/>
              <a:t> tens and </a:t>
            </a:r>
            <a:r>
              <a:rPr lang="en-GB" sz="2200" u="sng" dirty="0">
                <a:solidFill>
                  <a:srgbClr val="FF3860"/>
                </a:solidFill>
              </a:rPr>
              <a:t>5</a:t>
            </a:r>
            <a:r>
              <a:rPr lang="en-GB" sz="2200" dirty="0"/>
              <a:t> ones. </a:t>
            </a:r>
            <a:br>
              <a:rPr lang="en-GB" sz="2200" dirty="0"/>
            </a:br>
            <a:r>
              <a:rPr lang="en-GB" sz="2200" dirty="0"/>
              <a:t>So, each row has a total of </a:t>
            </a:r>
            <a:r>
              <a:rPr lang="en-GB" sz="2200" u="sng" dirty="0">
                <a:solidFill>
                  <a:srgbClr val="FF3860"/>
                </a:solidFill>
              </a:rPr>
              <a:t>45</a:t>
            </a:r>
            <a:r>
              <a:rPr lang="en-GB" sz="2200" dirty="0"/>
              <a:t>.</a:t>
            </a:r>
            <a:endParaRPr lang="en-GB" sz="2200" u="sng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>
                <a:solidFill>
                  <a:srgbClr val="FF3860"/>
                </a:solidFill>
              </a:rPr>
              <a:t>10</a:t>
            </a:r>
            <a:r>
              <a:rPr lang="en-GB" sz="2200" dirty="0"/>
              <a:t> rows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calculation represented is: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45 x 10 = 450 </a:t>
            </a:r>
            <a:r>
              <a:rPr lang="en-GB" sz="2200" dirty="0"/>
              <a:t>or </a:t>
            </a:r>
            <a:r>
              <a:rPr lang="en-GB" sz="2200" dirty="0">
                <a:solidFill>
                  <a:srgbClr val="FF3860"/>
                </a:solidFill>
              </a:rPr>
              <a:t>10 x 45 = 450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567054" y="1363921"/>
          <a:ext cx="525780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="" xmlns:a16="http://schemas.microsoft.com/office/drawing/2014/main" val="1433264205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46748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FFDA21B-F366-1B46-ABA4-247B1B016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875" y="1826039"/>
            <a:ext cx="524044" cy="48504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A2A5DDC-9F85-7745-BA8A-C9C35E557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39" y="1825625"/>
            <a:ext cx="524044" cy="48504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CC58B9E-A1E8-EF49-AE77-E612A0CDA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661" y="1825625"/>
            <a:ext cx="524044" cy="48504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653DA0E-1F2E-1E40-A309-03C9F7CAD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202" y="1825625"/>
            <a:ext cx="524044" cy="48504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16BAD30-3E89-A747-A9CF-C2859C244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912" y="1825625"/>
            <a:ext cx="499670" cy="48504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69AB299-F3DD-3C4A-BF1B-69B2A71E3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982" y="1825625"/>
            <a:ext cx="499670" cy="48504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FD3C3E4-1896-4F4A-914F-3F95B7D25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977" y="1825625"/>
            <a:ext cx="499670" cy="48504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D343F9D-801A-A64D-95BA-6693D084D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047" y="1825625"/>
            <a:ext cx="499670" cy="48504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3AC7293-D150-D247-A050-015228DAF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6052" y="1825625"/>
            <a:ext cx="499670" cy="48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87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2752F4C-86EB-F145-8096-04CB6BB8F528}"/>
              </a:ext>
            </a:extLst>
          </p:cNvPr>
          <p:cNvSpPr/>
          <p:nvPr/>
        </p:nvSpPr>
        <p:spPr>
          <a:xfrm>
            <a:off x="3967169" y="560781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2 x ? = 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F451AB3-155E-6B46-8101-FC23977160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09329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66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2752F4C-86EB-F145-8096-04CB6BB8F528}"/>
              </a:ext>
            </a:extLst>
          </p:cNvPr>
          <p:cNvSpPr/>
          <p:nvPr/>
        </p:nvSpPr>
        <p:spPr>
          <a:xfrm>
            <a:off x="3967169" y="560781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2 x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= 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F451AB3-155E-6B46-8101-FC23977160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09329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42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2752F4C-86EB-F145-8096-04CB6BB8F528}"/>
              </a:ext>
            </a:extLst>
          </p:cNvPr>
          <p:cNvSpPr/>
          <p:nvPr/>
        </p:nvSpPr>
        <p:spPr>
          <a:xfrm>
            <a:off x="3967169" y="560781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? = 40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0FFE9F0-B605-B94A-B311-A46235AF1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295" y="3134222"/>
            <a:ext cx="2489574" cy="18775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0884ADE-61CA-3644-81C1-8164D4C68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125" y="3134221"/>
            <a:ext cx="2489574" cy="18775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4F67D14-4FAC-4E4E-8853-860153EE0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04097"/>
            <a:ext cx="2489574" cy="18775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0134262-0F82-6842-B71C-197D7B65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830" y="3119159"/>
            <a:ext cx="2489574" cy="18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75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2752F4C-86EB-F145-8096-04CB6BB8F528}"/>
              </a:ext>
            </a:extLst>
          </p:cNvPr>
          <p:cNvSpPr/>
          <p:nvPr/>
        </p:nvSpPr>
        <p:spPr>
          <a:xfrm>
            <a:off x="3967169" y="560781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= 40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B47E3E3-0AFF-B144-B34A-2A1C95ED1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295" y="3134222"/>
            <a:ext cx="2489574" cy="1877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4E2B1A4-AFA9-4443-9D0E-47EE13446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125" y="3134221"/>
            <a:ext cx="2489574" cy="1877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98D3A10-292B-B646-902D-892077B8B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04097"/>
            <a:ext cx="2489574" cy="18775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B0EF22-B7D5-3E43-8A7C-2CF6CAA6E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830" y="3119159"/>
            <a:ext cx="2489574" cy="18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51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2752F4C-86EB-F145-8096-04CB6BB8F528}"/>
              </a:ext>
            </a:extLst>
          </p:cNvPr>
          <p:cNvSpPr/>
          <p:nvPr/>
        </p:nvSpPr>
        <p:spPr>
          <a:xfrm>
            <a:off x="3967169" y="560781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80 = 10 x 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D18A5F3-E572-FB4E-A748-971458693C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235" y="3570671"/>
            <a:ext cx="884091" cy="9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35FB348-3F2E-6E4B-BC4E-C89E8DD15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326" y="3570671"/>
            <a:ext cx="884091" cy="90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FB5BC29-2433-A443-938E-0585666CE2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417" y="3570671"/>
            <a:ext cx="884091" cy="9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26682C4-33ED-934B-9C6A-9E8595C322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051" y="3570671"/>
            <a:ext cx="884091" cy="90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F06C9AD-D3CC-2546-8660-399B439ADD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142" y="3570671"/>
            <a:ext cx="884091" cy="90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BD25762-58CF-964F-81C6-411D944C57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233" y="3570671"/>
            <a:ext cx="884091" cy="9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3AE350B-6CF2-E947-9F0E-33CEA156A1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253" y="3570671"/>
            <a:ext cx="884091" cy="90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E0BC872-E1E3-3F4F-BEBD-44863724D7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373" y="3570671"/>
            <a:ext cx="884091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26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2752F4C-86EB-F145-8096-04CB6BB8F528}"/>
              </a:ext>
            </a:extLst>
          </p:cNvPr>
          <p:cNvSpPr/>
          <p:nvPr/>
        </p:nvSpPr>
        <p:spPr>
          <a:xfrm>
            <a:off x="3967169" y="560781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80 = 10 x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D18A5F3-E572-FB4E-A748-971458693C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235" y="3570671"/>
            <a:ext cx="884091" cy="9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35FB348-3F2E-6E4B-BC4E-C89E8DD15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326" y="3570671"/>
            <a:ext cx="884091" cy="90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FB5BC29-2433-A443-938E-0585666CE2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417" y="3570671"/>
            <a:ext cx="884091" cy="9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26682C4-33ED-934B-9C6A-9E8595C322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051" y="3570671"/>
            <a:ext cx="884091" cy="90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F06C9AD-D3CC-2546-8660-399B439ADD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142" y="3570671"/>
            <a:ext cx="884091" cy="90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BD25762-58CF-964F-81C6-411D944C57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233" y="3570671"/>
            <a:ext cx="884091" cy="9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3AE350B-6CF2-E947-9F0E-33CEA156A1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253" y="3570671"/>
            <a:ext cx="884091" cy="90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729B56D-96C9-6E4D-8744-A530CA8FA8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373" y="3570671"/>
            <a:ext cx="884091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0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place value counters don’t belong as they represent 50, whereas the Numicon Shape, straw bundles and Base Ten pieces all represent 40.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5BC1E96-2EAD-7942-98D0-A286616399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03" y="2978251"/>
            <a:ext cx="875054" cy="890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0769F88-2C92-2242-8E07-9D2A8400D4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185" y="3024804"/>
            <a:ext cx="1174380" cy="2381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38C9045-54BC-794A-991E-C699B2D061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036" y="2908426"/>
            <a:ext cx="1432071" cy="6875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123BBB0-5448-C44F-BC21-35B4B5934E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937" y="2908426"/>
            <a:ext cx="1432070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C58AD6E-7F20-8048-9330-36F1A81D6D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136" y="3448426"/>
            <a:ext cx="1432070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33A3BF5-8DD6-324E-8D86-4CBBC4A7D2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555" y="3990056"/>
            <a:ext cx="143207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0F43D39-152D-B74B-8CB5-80A4B4C338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754" y="4530056"/>
            <a:ext cx="143207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3CA64A92-4952-304F-A717-E47DC84008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845" y="3512011"/>
            <a:ext cx="1432071" cy="6875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D042EE5-518B-8647-A9B2-F6C905B1D0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845" y="4115596"/>
            <a:ext cx="1432071" cy="6875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7F07A137-F6A8-7F4F-8AAF-D05AEB69EB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035" y="4719181"/>
            <a:ext cx="1432071" cy="6875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D753220C-031D-B443-A7B0-AA3CA55A69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85" y="2978251"/>
            <a:ext cx="875054" cy="890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21D731BF-8F31-E742-B0AF-901E513316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094" y="3683132"/>
            <a:ext cx="875054" cy="890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1ECF3C4-8588-D843-A777-44EA47760C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03" y="4435601"/>
            <a:ext cx="875054" cy="8908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65997A-F534-424B-8129-4C174F7AB0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85" y="4435601"/>
            <a:ext cx="875054" cy="890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306CB553-1A2C-CE46-A264-AF0585658D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727" y="3024804"/>
            <a:ext cx="1174380" cy="23819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01CD05AD-0CDC-D74C-B461-FB1FFC115F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090" y="3024804"/>
            <a:ext cx="1174380" cy="23819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99E04CD2-8717-CD41-8765-592B145EB9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7632" y="3024804"/>
            <a:ext cx="1174380" cy="238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67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7 x 10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528615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991815"/>
                  </a:ext>
                </a:extLst>
              </a:tr>
            </a:tbl>
          </a:graphicData>
        </a:graphic>
      </p:graphicFrame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CBDF474-A738-E949-89B6-D42D995C3743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453414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7 x 10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70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531538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7EA6ED35-BEC4-C548-910A-B6791C27921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1532411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5 x 10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315797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C4E07B4D-3083-A84A-9AE0-C43D9F4B8AAF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6264150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5 x 10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307259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F1175378-F0EE-234D-AD0E-54D28721828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2037519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10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565546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20691523-03A4-314B-84E0-3FCD77D74E69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26065900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10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772492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CA4431C-9AEC-0C46-8BC1-0205CC388457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3751461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14 x 10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472654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20691523-03A4-314B-84E0-3FCD77D74E69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7526023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14 x 10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140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490806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99181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7EC405F5-E882-BE4C-8B43-BCA6D5877FF4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22558711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19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549030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20691523-03A4-314B-84E0-3FCD77D74E69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12742059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19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190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50490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99181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EBEFC29E-AE06-A94D-8178-457F9FB5F579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212210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Yasmin has one straw and Jamal has ten times as many, how many straws does Jamal have?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2A2E530-7189-A240-880B-7C75FF79E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7978"/>
            <a:ext cx="3822700" cy="287020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6CCD86A9-9C7F-764B-B417-A1E2C26FA57E}"/>
              </a:ext>
            </a:extLst>
          </p:cNvPr>
          <p:cNvSpPr/>
          <p:nvPr/>
        </p:nvSpPr>
        <p:spPr>
          <a:xfrm>
            <a:off x="5606796" y="4070762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519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17 x 10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89692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20691523-03A4-314B-84E0-3FCD77D74E69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980033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17 x 10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170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604721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99181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F2CD3C0A-FD63-F74C-82A9-2DFCED5CC0F1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25674061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35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525250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20691523-03A4-314B-84E0-3FCD77D74E69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7712468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35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350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598537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99181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54525DF7-382C-2D44-A33D-780B4039EC62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8905223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74 x 10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566832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20691523-03A4-314B-84E0-3FCD77D74E69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2297960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74 x 10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740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723015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99181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809EF6A3-F174-364A-855E-4D0CB5881D11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31565964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/>
              <a:t>Is the following statement always, sometimes or never true?</a:t>
            </a:r>
          </a:p>
          <a:p>
            <a:pPr marL="0" indent="0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2200" b="1" i="1" dirty="0"/>
              <a:t>When using a place value chart to multiply by 10, </a:t>
            </a:r>
            <a:br>
              <a:rPr lang="en-GB" sz="2200" b="1" i="1" dirty="0"/>
            </a:br>
            <a:r>
              <a:rPr lang="en-GB" sz="2200" b="1" i="1" dirty="0"/>
              <a:t>you move the digits one place to the right.</a:t>
            </a:r>
          </a:p>
          <a:p>
            <a:pPr marL="0" indent="0" algn="ctr">
              <a:buNone/>
            </a:pPr>
            <a:endParaRPr lang="en-GB" sz="2200" b="1" i="1" dirty="0"/>
          </a:p>
          <a:p>
            <a:pPr marL="0" indent="0"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3737334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/>
              <a:t>Is the following statement always, sometimes or never true?</a:t>
            </a:r>
          </a:p>
          <a:p>
            <a:pPr marL="0" indent="0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2200" b="1" i="1" dirty="0"/>
              <a:t>When using a place value chart to multiply by 10, </a:t>
            </a:r>
            <a:br>
              <a:rPr lang="en-GB" sz="2200" b="1" i="1" dirty="0"/>
            </a:br>
            <a:r>
              <a:rPr lang="en-GB" sz="2200" b="1" i="1" dirty="0"/>
              <a:t>you move the digits one place to the right.</a:t>
            </a:r>
          </a:p>
          <a:p>
            <a:pPr marL="0" indent="0" algn="ctr">
              <a:buNone/>
            </a:pPr>
            <a:endParaRPr lang="en-GB" sz="2200" b="1" i="1" dirty="0"/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 statement above is never true – when using a place value chart to multiply by 10, you move the digits one place to the left as the number is becoming ten times greater. 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42892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None/>
            </a:pPr>
            <a:r>
              <a:rPr lang="en-GB" sz="2200" dirty="0"/>
              <a:t>Ruth has multiplied a two-digit number by 10 and has received a result between 640 and 740 (not including 640 and 740).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What possible calculations might she have performed?</a:t>
            </a:r>
          </a:p>
          <a:p>
            <a:pPr marL="0" indent="0">
              <a:buNone/>
            </a:pPr>
            <a:r>
              <a:rPr lang="en-GB" sz="2200" dirty="0"/>
              <a:t>Explain your answer. 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 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969900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51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None/>
            </a:pPr>
            <a:r>
              <a:rPr lang="en-GB" sz="2200" dirty="0"/>
              <a:t>Ruth has multiplied a two-digit number by 10 and has received a result between 640 and 740 (not including 640 and 740).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Ruth may have performed the following calculations: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65 x 10; 66 x 10; 67 x 10; 68 x 10; 69 x 10; 70 x 10; 71 x 10; 72 x 10; 73 x 10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(or 10 x 65; 10 x 66; 10 x 67; 10 x 68; 10 x 69; 10 x 70; 10 x 71; 10 x 72; 10 x 73).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Any two-digit number less than 65 will receive a result lower than the range; any two-digit number greater 73 will receive a result greater than the range. </a:t>
            </a:r>
          </a:p>
        </p:txBody>
      </p:sp>
    </p:spTree>
    <p:extLst>
      <p:ext uri="{BB962C8B-B14F-4D97-AF65-F5344CB8AC3E}">
        <p14:creationId xmlns:p14="http://schemas.microsoft.com/office/powerpoint/2010/main" val="263258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Yasmin has one straw and Jamal has ten times as many, how many straws does Jamal have?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Jamal has ten straws, as ten is ten times greater than one.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1B50736-47DF-7D4B-9F74-C8A6D986D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100" y="2864725"/>
            <a:ext cx="3822700" cy="288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DCB35B5-3A98-A74C-B1DF-BAA0DB20D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77978"/>
            <a:ext cx="3822700" cy="28702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="" xmlns:a16="http://schemas.microsoft.com/office/drawing/2014/main" id="{678CEF13-BB2C-2E4F-A5BF-2EA0B7573D05}"/>
              </a:ext>
            </a:extLst>
          </p:cNvPr>
          <p:cNvSpPr/>
          <p:nvPr/>
        </p:nvSpPr>
        <p:spPr>
          <a:xfrm>
            <a:off x="5606796" y="4070762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204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result?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15201" y="2553383"/>
            <a:ext cx="3491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have used a place value chart to multiply 53 by 10. The answer is 503.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C6886DA-9765-C44E-978D-B0BFBF657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103" y="2663670"/>
            <a:ext cx="5447253" cy="13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placed the 0 place holder in the tens place rather than moving both of the digits 5 and 3 across by one place and placing the 0 place holder in the ones place.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is incorrect, 53 x 10 = </a:t>
            </a:r>
            <a:r>
              <a:rPr lang="en-GB" sz="2200" u="sng" dirty="0">
                <a:solidFill>
                  <a:srgbClr val="FF3860"/>
                </a:solidFill>
              </a:rPr>
              <a:t>530</a:t>
            </a:r>
            <a:r>
              <a:rPr lang="en-GB" sz="2200" dirty="0">
                <a:solidFill>
                  <a:srgbClr val="FF3860"/>
                </a:solidFill>
              </a:rPr>
              <a:t>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15201" y="2553383"/>
            <a:ext cx="3491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have used a place value chart to multiply 53 by 10. The answer is 503.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C6886DA-9765-C44E-978D-B0BFBF657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103" y="2663670"/>
            <a:ext cx="5447253" cy="13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993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concrete, pictorial and abstract representations to show that making something ten times greater is the same as multiplying by 10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concrete, pictorial and abstract representations to show that making something ten times greater is the same as multiplying by 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4 - Autumn Block 4 – Multiplication and Division - Lesson 1 – To be able to multiply by 10</a:t>
            </a:r>
          </a:p>
        </p:txBody>
      </p:sp>
    </p:spTree>
    <p:extLst>
      <p:ext uri="{BB962C8B-B14F-4D97-AF65-F5344CB8AC3E}">
        <p14:creationId xmlns:p14="http://schemas.microsoft.com/office/powerpoint/2010/main" val="412319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James has two beads and Yasmin has ten times as many, how many beads does Yasmin have?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6CCD86A9-9C7F-764B-B417-A1E2C26FA57E}"/>
              </a:ext>
            </a:extLst>
          </p:cNvPr>
          <p:cNvSpPr/>
          <p:nvPr/>
        </p:nvSpPr>
        <p:spPr>
          <a:xfrm>
            <a:off x="5606796" y="4070762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CE3B25B-0EA7-3841-8622-4D9D489619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35" y="4070762"/>
            <a:ext cx="5234609" cy="4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James has two beads and Yasmin has ten times as many, how many beads does Yasmin have?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Yasmin has twenty beads, as twenty is ten times greater than two.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6CCD86A9-9C7F-764B-B417-A1E2C26FA57E}"/>
              </a:ext>
            </a:extLst>
          </p:cNvPr>
          <p:cNvSpPr/>
          <p:nvPr/>
        </p:nvSpPr>
        <p:spPr>
          <a:xfrm>
            <a:off x="5606796" y="4070762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CE3B25B-0EA7-3841-8622-4D9D489619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35" y="4070762"/>
            <a:ext cx="5234609" cy="4961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B8FFD6C-B028-7848-9D5E-D8DF01B207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639" y="4054930"/>
            <a:ext cx="5446644" cy="51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6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Chen has five cubes and Ruth has ten times as many, how many cubes does Ruth have?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6CCD86A9-9C7F-764B-B417-A1E2C26FA57E}"/>
              </a:ext>
            </a:extLst>
          </p:cNvPr>
          <p:cNvSpPr/>
          <p:nvPr/>
        </p:nvSpPr>
        <p:spPr>
          <a:xfrm>
            <a:off x="5606796" y="4070762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261E033-9DB7-1246-90FA-63779B6E5E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333" y="4123806"/>
            <a:ext cx="417666" cy="4315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BE1988E0-BA85-194C-913B-4102E7B30C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095" y="4123806"/>
            <a:ext cx="417666" cy="4315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405513F-9184-824E-946D-8CAE2BD0B0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804" y="4123806"/>
            <a:ext cx="417666" cy="4315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661C1598-2816-FB43-9EA9-D812CB1CF4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752" y="4123806"/>
            <a:ext cx="417666" cy="4315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A23047F1-FFAB-D048-9F7B-CDCAA3EFC4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461" y="4123806"/>
            <a:ext cx="417666" cy="4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05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12938</TotalTime>
  <Words>2906</Words>
  <Application>Microsoft Office PowerPoint</Application>
  <PresentationFormat>Custom</PresentationFormat>
  <Paragraphs>1114</Paragraphs>
  <Slides>62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OpenDyslexicAlta</vt:lpstr>
      <vt:lpstr>Lato</vt:lpstr>
      <vt:lpstr>Lato Light</vt:lpstr>
      <vt:lpstr>Muli</vt:lpstr>
      <vt:lpstr>OpenDyslexic</vt:lpstr>
      <vt:lpstr>Wingdings</vt:lpstr>
      <vt:lpstr>Calibri</vt:lpstr>
      <vt:lpstr>Office Theme</vt:lpstr>
      <vt:lpstr>PowerPoint Presentation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597</cp:revision>
  <cp:lastPrinted>2019-06-17T16:19:05Z</cp:lastPrinted>
  <dcterms:created xsi:type="dcterms:W3CDTF">2018-08-06T08:16:18Z</dcterms:created>
  <dcterms:modified xsi:type="dcterms:W3CDTF">2021-01-06T11:13:17Z</dcterms:modified>
</cp:coreProperties>
</file>