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webextensions/taskpanes.xml" ContentType="application/vnd.ms-office.webextensiontaskpanes+xml"/>
  <Override PartName="/ppt/revisionInfo.xml" ContentType="application/vnd.ms-powerpoint.revisioninfo+xml"/>
  <Override PartName="/ppt/changesInfos/changesInfo1.xml" ContentType="application/vnd.ms-powerpoint.changesinfo+xml"/>
  <Override PartName="/ppt/webextensions/webextension1.xml" ContentType="application/vnd.ms-office.webextension+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33"/>
  </p:notesMasterIdLst>
  <p:handoutMasterIdLst>
    <p:handoutMasterId r:id="rId34"/>
  </p:handoutMasterIdLst>
  <p:sldIdLst>
    <p:sldId id="320" r:id="rId2"/>
    <p:sldId id="321" r:id="rId3"/>
    <p:sldId id="346" r:id="rId4"/>
    <p:sldId id="379" r:id="rId5"/>
    <p:sldId id="374" r:id="rId6"/>
    <p:sldId id="386" r:id="rId7"/>
    <p:sldId id="381" r:id="rId8"/>
    <p:sldId id="387" r:id="rId9"/>
    <p:sldId id="385" r:id="rId10"/>
    <p:sldId id="394" r:id="rId11"/>
    <p:sldId id="384" r:id="rId12"/>
    <p:sldId id="395" r:id="rId13"/>
    <p:sldId id="388" r:id="rId14"/>
    <p:sldId id="400" r:id="rId15"/>
    <p:sldId id="389" r:id="rId16"/>
    <p:sldId id="401" r:id="rId17"/>
    <p:sldId id="391" r:id="rId18"/>
    <p:sldId id="402" r:id="rId19"/>
    <p:sldId id="392" r:id="rId20"/>
    <p:sldId id="404" r:id="rId21"/>
    <p:sldId id="393" r:id="rId22"/>
    <p:sldId id="403" r:id="rId23"/>
    <p:sldId id="398" r:id="rId24"/>
    <p:sldId id="406" r:id="rId25"/>
    <p:sldId id="405" r:id="rId26"/>
    <p:sldId id="399" r:id="rId27"/>
    <p:sldId id="396" r:id="rId28"/>
    <p:sldId id="397" r:id="rId29"/>
    <p:sldId id="373" r:id="rId30"/>
    <p:sldId id="380" r:id="rId31"/>
    <p:sldId id="383" r:id="rId32"/>
  </p:sldIdLst>
  <p:sldSz cx="12192000" cy="6858000"/>
  <p:notesSz cx="6858000" cy="9144000"/>
  <p:embeddedFontLst>
    <p:embeddedFont>
      <p:font typeface="Muli" panose="020B0604020202020204" charset="0"/>
      <p:regular r:id="rId35"/>
      <p:bold r:id="rId36"/>
      <p:italic r:id="rId37"/>
      <p:boldItalic r:id="rId38"/>
    </p:embeddedFont>
    <p:embeddedFont>
      <p:font typeface="Lato" panose="020F0502020204030203" pitchFamily="34" charset="0"/>
      <p:regular r:id="rId39"/>
      <p:bold r:id="rId40"/>
    </p:embeddedFont>
    <p:embeddedFont>
      <p:font typeface="OpenDyslexicAlta" panose="020B0604020202020204" charset="0"/>
      <p:regular r:id="rId41"/>
      <p:bold r:id="rId42"/>
      <p:italic r:id="rId43"/>
      <p:boldItalic r:id="rId44"/>
    </p:embeddedFont>
    <p:embeddedFont>
      <p:font typeface="Calibri" panose="020F0502020204030204" pitchFamily="34" charset="0"/>
      <p:regular r:id="rId45"/>
      <p:bold r:id="rId46"/>
      <p:italic r:id="rId47"/>
      <p:boldItalic r:id="rId48"/>
    </p:embeddedFont>
    <p:embeddedFont>
      <p:font typeface="Lato Light" panose="020F0302020204030203" pitchFamily="34" charset="0"/>
      <p:regular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60"/>
    <a:srgbClr val="FFDD57"/>
    <a:srgbClr val="7957D5"/>
    <a:srgbClr val="3273DC"/>
    <a:srgbClr val="23D160"/>
    <a:srgbClr val="209CEE"/>
    <a:srgbClr val="000000"/>
    <a:srgbClr val="121212"/>
    <a:srgbClr val="44A6ED"/>
    <a:srgbClr val="A4BF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16E5D7-64BB-40DC-80AD-AD9D636D6C06}" v="36" dt="2020-03-30T11:05:36.323"/>
    <p1510:client id="{DF9509D8-44BA-450F-A929-B2FE161FC04D}" v="31" dt="2020-03-29T21:57:48.7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645" autoAdjust="0"/>
    <p:restoredTop sz="90093" autoAdjust="0"/>
  </p:normalViewPr>
  <p:slideViewPr>
    <p:cSldViewPr snapToGrid="0" snapToObjects="1">
      <p:cViewPr varScale="1">
        <p:scale>
          <a:sx n="70" d="100"/>
          <a:sy n="70" d="100"/>
        </p:scale>
        <p:origin x="-222"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0" d="100"/>
          <a:sy n="90" d="100"/>
        </p:scale>
        <p:origin x="3840"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tableStyles" Target="tableStyles.xml"/><Relationship Id="rId58"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5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6B16E5D7-64BB-40DC-80AD-AD9D636D6C06}"/>
    <pc:docChg chg="modSld">
      <pc:chgData name="" userId="" providerId="" clId="Web-{6B16E5D7-64BB-40DC-80AD-AD9D636D6C06}" dt="2020-03-30T11:05:36.011" v="32" actId="20577"/>
      <pc:docMkLst>
        <pc:docMk/>
      </pc:docMkLst>
      <pc:sldChg chg="modSp">
        <pc:chgData name="" userId="" providerId="" clId="Web-{6B16E5D7-64BB-40DC-80AD-AD9D636D6C06}" dt="2020-03-30T11:04:42.947" v="4" actId="20577"/>
        <pc:sldMkLst>
          <pc:docMk/>
          <pc:sldMk cId="2769467985" sldId="346"/>
        </pc:sldMkLst>
        <pc:spChg chg="mod">
          <ac:chgData name="" userId="" providerId="" clId="Web-{6B16E5D7-64BB-40DC-80AD-AD9D636D6C06}" dt="2020-03-30T11:04:42.947" v="4" actId="20577"/>
          <ac:spMkLst>
            <pc:docMk/>
            <pc:sldMk cId="2769467985" sldId="346"/>
            <ac:spMk id="3" creationId="{AF491D1F-0097-3F4A-B04E-14B5096ADCAB}"/>
          </ac:spMkLst>
        </pc:spChg>
      </pc:sldChg>
      <pc:sldChg chg="modSp">
        <pc:chgData name="" userId="" providerId="" clId="Web-{6B16E5D7-64BB-40DC-80AD-AD9D636D6C06}" dt="2020-03-30T11:04:59.275" v="19" actId="20577"/>
        <pc:sldMkLst>
          <pc:docMk/>
          <pc:sldMk cId="1521493731" sldId="379"/>
        </pc:sldMkLst>
        <pc:spChg chg="mod">
          <ac:chgData name="" userId="" providerId="" clId="Web-{6B16E5D7-64BB-40DC-80AD-AD9D636D6C06}" dt="2020-03-30T11:04:59.275" v="19" actId="20577"/>
          <ac:spMkLst>
            <pc:docMk/>
            <pc:sldMk cId="1521493731" sldId="379"/>
            <ac:spMk id="3" creationId="{AF491D1F-0097-3F4A-B04E-14B5096ADCAB}"/>
          </ac:spMkLst>
        </pc:spChg>
      </pc:sldChg>
      <pc:sldChg chg="modSp">
        <pc:chgData name="" userId="" providerId="" clId="Web-{6B16E5D7-64BB-40DC-80AD-AD9D636D6C06}" dt="2020-03-30T11:05:35.995" v="31" actId="20577"/>
        <pc:sldMkLst>
          <pc:docMk/>
          <pc:sldMk cId="2025277027" sldId="397"/>
        </pc:sldMkLst>
        <pc:spChg chg="mod">
          <ac:chgData name="" userId="" providerId="" clId="Web-{6B16E5D7-64BB-40DC-80AD-AD9D636D6C06}" dt="2020-03-30T11:05:35.995" v="31" actId="20577"/>
          <ac:spMkLst>
            <pc:docMk/>
            <pc:sldMk cId="2025277027" sldId="397"/>
            <ac:spMk id="3" creationId="{AF491D1F-0097-3F4A-B04E-14B5096ADCAB}"/>
          </ac:spMkLst>
        </pc:spChg>
      </pc:sldChg>
    </pc:docChg>
  </pc:docChgLst>
  <pc:docChgLst>
    <pc:chgData clId="Web-{DF9509D8-44BA-450F-A929-B2FE161FC04D}"/>
    <pc:docChg chg="modSld">
      <pc:chgData name="" userId="" providerId="" clId="Web-{DF9509D8-44BA-450F-A929-B2FE161FC04D}" dt="2020-03-29T21:57:48.593" v="22" actId="20577"/>
      <pc:docMkLst>
        <pc:docMk/>
      </pc:docMkLst>
      <pc:sldChg chg="modSp">
        <pc:chgData name="" userId="" providerId="" clId="Web-{DF9509D8-44BA-450F-A929-B2FE161FC04D}" dt="2020-03-29T21:53:25.027" v="9" actId="20577"/>
        <pc:sldMkLst>
          <pc:docMk/>
          <pc:sldMk cId="1326799078" sldId="385"/>
        </pc:sldMkLst>
        <pc:spChg chg="mod">
          <ac:chgData name="" userId="" providerId="" clId="Web-{DF9509D8-44BA-450F-A929-B2FE161FC04D}" dt="2020-03-29T21:53:25.027" v="9" actId="20577"/>
          <ac:spMkLst>
            <pc:docMk/>
            <pc:sldMk cId="1326799078" sldId="385"/>
            <ac:spMk id="9" creationId="{59AE2DA1-B7C1-B54C-AA20-FED4A628D412}"/>
          </ac:spMkLst>
        </pc:spChg>
        <pc:spChg chg="mod">
          <ac:chgData name="" userId="" providerId="" clId="Web-{DF9509D8-44BA-450F-A929-B2FE161FC04D}" dt="2020-03-29T21:53:20.777" v="8" actId="20577"/>
          <ac:spMkLst>
            <pc:docMk/>
            <pc:sldMk cId="1326799078" sldId="385"/>
            <ac:spMk id="10" creationId="{06CF0663-8ECE-9F47-A87F-874046464524}"/>
          </ac:spMkLst>
        </pc:spChg>
      </pc:sldChg>
      <pc:sldChg chg="modSp">
        <pc:chgData name="" userId="" providerId="" clId="Web-{DF9509D8-44BA-450F-A929-B2FE161FC04D}" dt="2020-03-29T21:53:14.684" v="7" actId="20577"/>
        <pc:sldMkLst>
          <pc:docMk/>
          <pc:sldMk cId="2951438278" sldId="394"/>
        </pc:sldMkLst>
        <pc:spChg chg="mod">
          <ac:chgData name="" userId="" providerId="" clId="Web-{DF9509D8-44BA-450F-A929-B2FE161FC04D}" dt="2020-03-29T21:53:14.684" v="7" actId="20577"/>
          <ac:spMkLst>
            <pc:docMk/>
            <pc:sldMk cId="2951438278" sldId="394"/>
            <ac:spMk id="10" creationId="{06CF0663-8ECE-9F47-A87F-874046464524}"/>
          </ac:spMkLst>
        </pc:spChg>
      </pc:sldChg>
      <pc:sldChg chg="modSp">
        <pc:chgData name="" userId="" providerId="" clId="Web-{DF9509D8-44BA-450F-A929-B2FE161FC04D}" dt="2020-03-29T21:57:43.250" v="15" actId="20577"/>
        <pc:sldMkLst>
          <pc:docMk/>
          <pc:sldMk cId="1403061411" sldId="396"/>
        </pc:sldMkLst>
        <pc:spChg chg="mod">
          <ac:chgData name="" userId="" providerId="" clId="Web-{DF9509D8-44BA-450F-A929-B2FE161FC04D}" dt="2020-03-29T21:57:43.250" v="15" actId="20577"/>
          <ac:spMkLst>
            <pc:docMk/>
            <pc:sldMk cId="1403061411" sldId="396"/>
            <ac:spMk id="3" creationId="{AF491D1F-0097-3F4A-B04E-14B5096ADCAB}"/>
          </ac:spMkLst>
        </pc:spChg>
      </pc:sldChg>
      <pc:sldChg chg="modSp">
        <pc:chgData name="" userId="" providerId="" clId="Web-{DF9509D8-44BA-450F-A929-B2FE161FC04D}" dt="2020-03-29T21:57:46.843" v="20" actId="20577"/>
        <pc:sldMkLst>
          <pc:docMk/>
          <pc:sldMk cId="2025277027" sldId="397"/>
        </pc:sldMkLst>
        <pc:spChg chg="mod">
          <ac:chgData name="" userId="" providerId="" clId="Web-{DF9509D8-44BA-450F-A929-B2FE161FC04D}" dt="2020-03-29T21:57:46.843" v="20" actId="20577"/>
          <ac:spMkLst>
            <pc:docMk/>
            <pc:sldMk cId="2025277027" sldId="397"/>
            <ac:spMk id="3" creationId="{AF491D1F-0097-3F4A-B04E-14B5096ADCAB}"/>
          </ac:spMkLst>
        </pc:spChg>
      </pc:sldChg>
      <pc:sldChg chg="modSp">
        <pc:chgData name="" userId="" providerId="" clId="Web-{DF9509D8-44BA-450F-A929-B2FE161FC04D}" dt="2020-03-29T21:55:52.093" v="10" actId="20577"/>
        <pc:sldMkLst>
          <pc:docMk/>
          <pc:sldMk cId="3716091623" sldId="405"/>
        </pc:sldMkLst>
        <pc:spChg chg="mod">
          <ac:chgData name="" userId="" providerId="" clId="Web-{DF9509D8-44BA-450F-A929-B2FE161FC04D}" dt="2020-03-29T21:55:52.093" v="10" actId="20577"/>
          <ac:spMkLst>
            <pc:docMk/>
            <pc:sldMk cId="3716091623" sldId="405"/>
            <ac:spMk id="3" creationId="{AF491D1F-0097-3F4A-B04E-14B5096ADCA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AC86F298-EB3E-D446-A729-C248AB8A5D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 xmlns:a16="http://schemas.microsoft.com/office/drawing/2014/main" id="{F37BEABC-4AC1-4C4F-BDDB-0B8FF7D20C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Footer Placeholder 3">
            <a:extLst>
              <a:ext uri="{FF2B5EF4-FFF2-40B4-BE49-F238E27FC236}">
                <a16:creationId xmlns="" xmlns:a16="http://schemas.microsoft.com/office/drawing/2014/main" id="{67DF2A76-21C6-4F49-AC41-288B2976B3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5" name="Slide Number Placeholder 4">
            <a:extLst>
              <a:ext uri="{FF2B5EF4-FFF2-40B4-BE49-F238E27FC236}">
                <a16:creationId xmlns="" xmlns:a16="http://schemas.microsoft.com/office/drawing/2014/main" id="{B0984667-866C-EF45-A262-122686295C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C7A863-B317-0C4D-8D45-833380E63946}" type="slidenum">
              <a:rPr lang="en-GB" smtClean="0"/>
              <a:t>‹#›</a:t>
            </a:fld>
            <a:endParaRPr lang="en-GB"/>
          </a:p>
        </p:txBody>
      </p:sp>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C66A0-413B-D942-BD25-075929779430}" type="slidenum">
              <a:rPr lang="en-GB" smtClean="0"/>
              <a:t>‹#›</a:t>
            </a:fld>
            <a:endParaRPr lang="en-GB"/>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a:t>
            </a:fld>
            <a:endParaRPr lang="en-GB"/>
          </a:p>
        </p:txBody>
      </p:sp>
    </p:spTree>
    <p:extLst>
      <p:ext uri="{BB962C8B-B14F-4D97-AF65-F5344CB8AC3E}">
        <p14:creationId xmlns:p14="http://schemas.microsoft.com/office/powerpoint/2010/main" val="1056410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12</a:t>
            </a:fld>
            <a:endParaRPr lang="en-GB"/>
          </a:p>
        </p:txBody>
      </p:sp>
    </p:spTree>
    <p:extLst>
      <p:ext uri="{BB962C8B-B14F-4D97-AF65-F5344CB8AC3E}">
        <p14:creationId xmlns:p14="http://schemas.microsoft.com/office/powerpoint/2010/main" val="3652754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13</a:t>
            </a:fld>
            <a:endParaRPr lang="en-GB"/>
          </a:p>
        </p:txBody>
      </p:sp>
    </p:spTree>
    <p:extLst>
      <p:ext uri="{BB962C8B-B14F-4D97-AF65-F5344CB8AC3E}">
        <p14:creationId xmlns:p14="http://schemas.microsoft.com/office/powerpoint/2010/main" val="545096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14</a:t>
            </a:fld>
            <a:endParaRPr lang="en-GB"/>
          </a:p>
        </p:txBody>
      </p:sp>
    </p:spTree>
    <p:extLst>
      <p:ext uri="{BB962C8B-B14F-4D97-AF65-F5344CB8AC3E}">
        <p14:creationId xmlns:p14="http://schemas.microsoft.com/office/powerpoint/2010/main" val="4277320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15</a:t>
            </a:fld>
            <a:endParaRPr lang="en-GB"/>
          </a:p>
        </p:txBody>
      </p:sp>
    </p:spTree>
    <p:extLst>
      <p:ext uri="{BB962C8B-B14F-4D97-AF65-F5344CB8AC3E}">
        <p14:creationId xmlns:p14="http://schemas.microsoft.com/office/powerpoint/2010/main" val="1072755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16</a:t>
            </a:fld>
            <a:endParaRPr lang="en-GB"/>
          </a:p>
        </p:txBody>
      </p:sp>
    </p:spTree>
    <p:extLst>
      <p:ext uri="{BB962C8B-B14F-4D97-AF65-F5344CB8AC3E}">
        <p14:creationId xmlns:p14="http://schemas.microsoft.com/office/powerpoint/2010/main" val="580669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17</a:t>
            </a:fld>
            <a:endParaRPr lang="en-GB"/>
          </a:p>
        </p:txBody>
      </p:sp>
    </p:spTree>
    <p:extLst>
      <p:ext uri="{BB962C8B-B14F-4D97-AF65-F5344CB8AC3E}">
        <p14:creationId xmlns:p14="http://schemas.microsoft.com/office/powerpoint/2010/main" val="1364002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18</a:t>
            </a:fld>
            <a:endParaRPr lang="en-GB"/>
          </a:p>
        </p:txBody>
      </p:sp>
    </p:spTree>
    <p:extLst>
      <p:ext uri="{BB962C8B-B14F-4D97-AF65-F5344CB8AC3E}">
        <p14:creationId xmlns:p14="http://schemas.microsoft.com/office/powerpoint/2010/main" val="22613656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19</a:t>
            </a:fld>
            <a:endParaRPr lang="en-GB"/>
          </a:p>
        </p:txBody>
      </p:sp>
    </p:spTree>
    <p:extLst>
      <p:ext uri="{BB962C8B-B14F-4D97-AF65-F5344CB8AC3E}">
        <p14:creationId xmlns:p14="http://schemas.microsoft.com/office/powerpoint/2010/main" val="29189594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20</a:t>
            </a:fld>
            <a:endParaRPr lang="en-GB"/>
          </a:p>
        </p:txBody>
      </p:sp>
    </p:spTree>
    <p:extLst>
      <p:ext uri="{BB962C8B-B14F-4D97-AF65-F5344CB8AC3E}">
        <p14:creationId xmlns:p14="http://schemas.microsoft.com/office/powerpoint/2010/main" val="3608359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21</a:t>
            </a:fld>
            <a:endParaRPr lang="en-GB"/>
          </a:p>
        </p:txBody>
      </p:sp>
    </p:spTree>
    <p:extLst>
      <p:ext uri="{BB962C8B-B14F-4D97-AF65-F5344CB8AC3E}">
        <p14:creationId xmlns:p14="http://schemas.microsoft.com/office/powerpoint/2010/main" val="3450040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33487579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22</a:t>
            </a:fld>
            <a:endParaRPr lang="en-GB"/>
          </a:p>
        </p:txBody>
      </p:sp>
    </p:spTree>
    <p:extLst>
      <p:ext uri="{BB962C8B-B14F-4D97-AF65-F5344CB8AC3E}">
        <p14:creationId xmlns:p14="http://schemas.microsoft.com/office/powerpoint/2010/main" val="41599981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23</a:t>
            </a:fld>
            <a:endParaRPr lang="en-GB"/>
          </a:p>
        </p:txBody>
      </p:sp>
    </p:spTree>
    <p:extLst>
      <p:ext uri="{BB962C8B-B14F-4D97-AF65-F5344CB8AC3E}">
        <p14:creationId xmlns:p14="http://schemas.microsoft.com/office/powerpoint/2010/main" val="2682880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24</a:t>
            </a:fld>
            <a:endParaRPr lang="en-GB"/>
          </a:p>
        </p:txBody>
      </p:sp>
    </p:spTree>
    <p:extLst>
      <p:ext uri="{BB962C8B-B14F-4D97-AF65-F5344CB8AC3E}">
        <p14:creationId xmlns:p14="http://schemas.microsoft.com/office/powerpoint/2010/main" val="7531091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25</a:t>
            </a:fld>
            <a:endParaRPr lang="en-GB"/>
          </a:p>
        </p:txBody>
      </p:sp>
    </p:spTree>
    <p:extLst>
      <p:ext uri="{BB962C8B-B14F-4D97-AF65-F5344CB8AC3E}">
        <p14:creationId xmlns:p14="http://schemas.microsoft.com/office/powerpoint/2010/main" val="41113784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26</a:t>
            </a:fld>
            <a:endParaRPr lang="en-GB"/>
          </a:p>
        </p:txBody>
      </p:sp>
    </p:spTree>
    <p:extLst>
      <p:ext uri="{BB962C8B-B14F-4D97-AF65-F5344CB8AC3E}">
        <p14:creationId xmlns:p14="http://schemas.microsoft.com/office/powerpoint/2010/main" val="6639080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27</a:t>
            </a:fld>
            <a:endParaRPr lang="en-GB"/>
          </a:p>
        </p:txBody>
      </p:sp>
    </p:spTree>
    <p:extLst>
      <p:ext uri="{BB962C8B-B14F-4D97-AF65-F5344CB8AC3E}">
        <p14:creationId xmlns:p14="http://schemas.microsoft.com/office/powerpoint/2010/main" val="37195971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28</a:t>
            </a:fld>
            <a:endParaRPr lang="en-GB"/>
          </a:p>
        </p:txBody>
      </p:sp>
    </p:spTree>
    <p:extLst>
      <p:ext uri="{BB962C8B-B14F-4D97-AF65-F5344CB8AC3E}">
        <p14:creationId xmlns:p14="http://schemas.microsoft.com/office/powerpoint/2010/main" val="33695384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29</a:t>
            </a:fld>
            <a:endParaRPr lang="en-GB"/>
          </a:p>
        </p:txBody>
      </p:sp>
    </p:spTree>
    <p:extLst>
      <p:ext uri="{BB962C8B-B14F-4D97-AF65-F5344CB8AC3E}">
        <p14:creationId xmlns:p14="http://schemas.microsoft.com/office/powerpoint/2010/main" val="16404760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30</a:t>
            </a:fld>
            <a:endParaRPr lang="en-GB"/>
          </a:p>
        </p:txBody>
      </p:sp>
    </p:spTree>
    <p:extLst>
      <p:ext uri="{BB962C8B-B14F-4D97-AF65-F5344CB8AC3E}">
        <p14:creationId xmlns:p14="http://schemas.microsoft.com/office/powerpoint/2010/main" val="165984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a:t>
            </a:fld>
            <a:endParaRPr lang="en-GB"/>
          </a:p>
        </p:txBody>
      </p:sp>
    </p:spTree>
    <p:extLst>
      <p:ext uri="{BB962C8B-B14F-4D97-AF65-F5344CB8AC3E}">
        <p14:creationId xmlns:p14="http://schemas.microsoft.com/office/powerpoint/2010/main" val="2477653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a:t>
            </a:fld>
            <a:endParaRPr lang="en-GB"/>
          </a:p>
        </p:txBody>
      </p:sp>
    </p:spTree>
    <p:extLst>
      <p:ext uri="{BB962C8B-B14F-4D97-AF65-F5344CB8AC3E}">
        <p14:creationId xmlns:p14="http://schemas.microsoft.com/office/powerpoint/2010/main" val="109561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7</a:t>
            </a:fld>
            <a:endParaRPr lang="en-GB"/>
          </a:p>
        </p:txBody>
      </p:sp>
    </p:spTree>
    <p:extLst>
      <p:ext uri="{BB962C8B-B14F-4D97-AF65-F5344CB8AC3E}">
        <p14:creationId xmlns:p14="http://schemas.microsoft.com/office/powerpoint/2010/main" val="36028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8</a:t>
            </a:fld>
            <a:endParaRPr lang="en-GB"/>
          </a:p>
        </p:txBody>
      </p:sp>
    </p:spTree>
    <p:extLst>
      <p:ext uri="{BB962C8B-B14F-4D97-AF65-F5344CB8AC3E}">
        <p14:creationId xmlns:p14="http://schemas.microsoft.com/office/powerpoint/2010/main" val="1596431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9</a:t>
            </a:fld>
            <a:endParaRPr lang="en-GB"/>
          </a:p>
        </p:txBody>
      </p:sp>
    </p:spTree>
    <p:extLst>
      <p:ext uri="{BB962C8B-B14F-4D97-AF65-F5344CB8AC3E}">
        <p14:creationId xmlns:p14="http://schemas.microsoft.com/office/powerpoint/2010/main" val="3659046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10</a:t>
            </a:fld>
            <a:endParaRPr lang="en-GB"/>
          </a:p>
        </p:txBody>
      </p:sp>
    </p:spTree>
    <p:extLst>
      <p:ext uri="{BB962C8B-B14F-4D97-AF65-F5344CB8AC3E}">
        <p14:creationId xmlns:p14="http://schemas.microsoft.com/office/powerpoint/2010/main" val="3404218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11</a:t>
            </a:fld>
            <a:endParaRPr lang="en-GB"/>
          </a:p>
        </p:txBody>
      </p:sp>
    </p:spTree>
    <p:extLst>
      <p:ext uri="{BB962C8B-B14F-4D97-AF65-F5344CB8AC3E}">
        <p14:creationId xmlns:p14="http://schemas.microsoft.com/office/powerpoint/2010/main" val="11713449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2666346"/>
            <a:ext cx="9144000" cy="1870364"/>
          </a:xfrm>
        </p:spPr>
        <p:txBody>
          <a:bodyPr anchor="ctr">
            <a:normAutofit/>
          </a:bodyPr>
          <a:lstStyle>
            <a:lvl1pPr marL="0" indent="0" algn="ctr">
              <a:lnSpc>
                <a:spcPct val="15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4" name="Text Placeholder 13">
            <a:extLst>
              <a:ext uri="{FF2B5EF4-FFF2-40B4-BE49-F238E27FC236}">
                <a16:creationId xmlns="" xmlns:a16="http://schemas.microsoft.com/office/drawing/2014/main" id="{B2F3C88D-BF6E-6D4C-9A25-CACB03AA208B}"/>
              </a:ext>
            </a:extLst>
          </p:cNvPr>
          <p:cNvSpPr>
            <a:spLocks noGrp="1"/>
          </p:cNvSpPr>
          <p:nvPr>
            <p:ph type="body" sz="quarter" idx="13"/>
          </p:nvPr>
        </p:nvSpPr>
        <p:spPr>
          <a:xfrm>
            <a:off x="3917911" y="6244985"/>
            <a:ext cx="3369375"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5" name="TextBox 14">
            <a:extLst>
              <a:ext uri="{FF2B5EF4-FFF2-40B4-BE49-F238E27FC236}">
                <a16:creationId xmlns="" xmlns:a16="http://schemas.microsoft.com/office/drawing/2014/main" id="{A1D45BA0-7B16-364F-96FA-7CCD74809633}"/>
              </a:ext>
            </a:extLst>
          </p:cNvPr>
          <p:cNvSpPr txBox="1"/>
          <p:nvPr userDrawn="1"/>
        </p:nvSpPr>
        <p:spPr>
          <a:xfrm>
            <a:off x="3283162" y="6261027"/>
            <a:ext cx="717425" cy="338554"/>
          </a:xfrm>
          <a:prstGeom prst="rect">
            <a:avLst/>
          </a:prstGeom>
          <a:noFill/>
        </p:spPr>
        <p:txBody>
          <a:bodyPr wrap="square" rtlCol="0" anchor="b">
            <a:spAutoFit/>
          </a:bodyPr>
          <a:lstStyle/>
          <a:p>
            <a:r>
              <a:rPr lang="en-GB" sz="1600" b="1" i="0" dirty="0">
                <a:solidFill>
                  <a:schemeClr val="bg1"/>
                </a:solidFill>
                <a:latin typeface="Muli" pitchFamily="2" charset="77"/>
              </a:rPr>
              <a:t>Unit:</a:t>
            </a:r>
          </a:p>
        </p:txBody>
      </p:sp>
      <p:sp>
        <p:nvSpPr>
          <p:cNvPr id="16" name="Text Placeholder 13">
            <a:extLst>
              <a:ext uri="{FF2B5EF4-FFF2-40B4-BE49-F238E27FC236}">
                <a16:creationId xmlns="" xmlns:a16="http://schemas.microsoft.com/office/drawing/2014/main" id="{204E8ED3-ED92-2F44-AA0C-C3500973984C}"/>
              </a:ext>
            </a:extLst>
          </p:cNvPr>
          <p:cNvSpPr>
            <a:spLocks noGrp="1"/>
          </p:cNvSpPr>
          <p:nvPr>
            <p:ph type="body" sz="quarter" idx="14"/>
          </p:nvPr>
        </p:nvSpPr>
        <p:spPr>
          <a:xfrm>
            <a:off x="11001412" y="6244985"/>
            <a:ext cx="641969"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7" name="TextBox 16">
            <a:extLst>
              <a:ext uri="{FF2B5EF4-FFF2-40B4-BE49-F238E27FC236}">
                <a16:creationId xmlns="" xmlns:a16="http://schemas.microsoft.com/office/drawing/2014/main" id="{543EE4B3-C0E4-AE42-921D-72A75F2D0332}"/>
              </a:ext>
            </a:extLst>
          </p:cNvPr>
          <p:cNvSpPr txBox="1"/>
          <p:nvPr userDrawn="1"/>
        </p:nvSpPr>
        <p:spPr>
          <a:xfrm>
            <a:off x="10038030" y="6261027"/>
            <a:ext cx="963382" cy="338554"/>
          </a:xfrm>
          <a:prstGeom prst="rect">
            <a:avLst/>
          </a:prstGeom>
          <a:noFill/>
        </p:spPr>
        <p:txBody>
          <a:bodyPr wrap="square" rtlCol="0" anchor="b">
            <a:spAutoFit/>
          </a:bodyPr>
          <a:lstStyle/>
          <a:p>
            <a:r>
              <a:rPr lang="en-GB" sz="1600" b="1" i="0" dirty="0">
                <a:solidFill>
                  <a:schemeClr val="bg1"/>
                </a:solidFill>
                <a:latin typeface="Muli" pitchFamily="2" charset="77"/>
              </a:rPr>
              <a:t>Lesson:</a:t>
            </a:r>
          </a:p>
        </p:txBody>
      </p:sp>
      <p:sp>
        <p:nvSpPr>
          <p:cNvPr id="19" name="TextBox 18">
            <a:extLst>
              <a:ext uri="{FF2B5EF4-FFF2-40B4-BE49-F238E27FC236}">
                <a16:creationId xmlns="" xmlns:a16="http://schemas.microsoft.com/office/drawing/2014/main" id="{B555FC76-808A-0046-94B4-D7D729C67DD3}"/>
              </a:ext>
            </a:extLst>
          </p:cNvPr>
          <p:cNvSpPr txBox="1"/>
          <p:nvPr userDrawn="1"/>
        </p:nvSpPr>
        <p:spPr>
          <a:xfrm>
            <a:off x="236893" y="6261027"/>
            <a:ext cx="787235" cy="338554"/>
          </a:xfrm>
          <a:prstGeom prst="rect">
            <a:avLst/>
          </a:prstGeom>
          <a:noFill/>
        </p:spPr>
        <p:txBody>
          <a:bodyPr wrap="square" rtlCol="0" anchor="b">
            <a:spAutoFit/>
          </a:bodyPr>
          <a:lstStyle/>
          <a:p>
            <a:r>
              <a:rPr lang="en-GB" sz="1600" b="1" i="0" dirty="0">
                <a:solidFill>
                  <a:schemeClr val="bg1"/>
                </a:solidFill>
                <a:latin typeface="Muli" pitchFamily="2" charset="77"/>
              </a:rPr>
              <a:t>Term:</a:t>
            </a:r>
          </a:p>
        </p:txBody>
      </p:sp>
      <p:sp>
        <p:nvSpPr>
          <p:cNvPr id="13" name="Text Placeholder 12">
            <a:extLst>
              <a:ext uri="{FF2B5EF4-FFF2-40B4-BE49-F238E27FC236}">
                <a16:creationId xmlns="" xmlns:a16="http://schemas.microsoft.com/office/drawing/2014/main" id="{5F8ED0D7-1D3B-EA40-89A6-FE5BFCF6799A}"/>
              </a:ext>
            </a:extLst>
          </p:cNvPr>
          <p:cNvSpPr>
            <a:spLocks noGrp="1"/>
          </p:cNvSpPr>
          <p:nvPr>
            <p:ph type="body" sz="quarter" idx="15"/>
          </p:nvPr>
        </p:nvSpPr>
        <p:spPr>
          <a:xfrm>
            <a:off x="955020" y="6247672"/>
            <a:ext cx="2213630" cy="366645"/>
          </a:xfrm>
        </p:spPr>
        <p:txBody>
          <a:bodyPr anchor="b">
            <a:noAutofit/>
          </a:bodyPr>
          <a:lstStyle>
            <a:lvl1pPr marL="0" indent="0">
              <a:buNone/>
              <a:defRPr sz="1800">
                <a:solidFill>
                  <a:schemeClr val="bg1"/>
                </a:solidFill>
                <a:latin typeface="Muli" pitchFamily="2" charset="77"/>
              </a:defRPr>
            </a:lvl1pPr>
            <a:lvl2pPr>
              <a:defRPr sz="1800">
                <a:solidFill>
                  <a:schemeClr val="bg1"/>
                </a:solidFill>
                <a:latin typeface="Muli" pitchFamily="2" charset="77"/>
              </a:defRPr>
            </a:lvl2pPr>
            <a:lvl3pPr>
              <a:defRPr sz="1800">
                <a:solidFill>
                  <a:schemeClr val="bg1"/>
                </a:solidFill>
                <a:latin typeface="Muli" pitchFamily="2" charset="77"/>
              </a:defRPr>
            </a:lvl3pPr>
            <a:lvl4pPr>
              <a:defRPr sz="1800">
                <a:solidFill>
                  <a:schemeClr val="bg1"/>
                </a:solidFill>
                <a:latin typeface="Muli" pitchFamily="2" charset="77"/>
              </a:defRPr>
            </a:lvl4pPr>
            <a:lvl5pPr>
              <a:defRPr sz="1800">
                <a:solidFill>
                  <a:schemeClr val="bg1"/>
                </a:solidFill>
                <a:latin typeface="Muli" pitchFamily="2" charset="77"/>
              </a:defRPr>
            </a:lvl5pPr>
          </a:lstStyle>
          <a:p>
            <a:pPr lvl="0"/>
            <a:endParaRPr lang="en-GB" dirty="0"/>
          </a:p>
        </p:txBody>
      </p:sp>
      <p:pic>
        <p:nvPicPr>
          <p:cNvPr id="10" name="Picture 9"/>
          <p:cNvPicPr/>
          <p:nvPr userDrawn="1"/>
        </p:nvPicPr>
        <p:blipFill>
          <a:blip r:embed="rId2"/>
          <a:stretch>
            <a:fillRect/>
          </a:stretch>
        </p:blipFill>
        <p:spPr>
          <a:xfrm>
            <a:off x="3196800" y="928800"/>
            <a:ext cx="5280660" cy="899795"/>
          </a:xfrm>
          <a:prstGeom prst="rect">
            <a:avLst/>
          </a:prstGeom>
          <a:noFill/>
          <a:ln>
            <a:noFill/>
            <a:prstDash/>
          </a:ln>
        </p:spPr>
      </p:pic>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96276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689809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51404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00775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8444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821396605"/>
              </p:ext>
            </p:extLst>
          </p:nvPr>
        </p:nvGraphicFramePr>
        <p:xfrm>
          <a:off x="368075"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 xmlns:a16="http://schemas.microsoft.com/office/drawing/2014/main" val="20000"/>
                    </a:ext>
                  </a:extLst>
                </a:gridCol>
                <a:gridCol w="7890066">
                  <a:extLst>
                    <a:ext uri="{9D8B030D-6E8A-4147-A177-3AD203B41FA5}">
                      <a16:colId xmlns=""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 xmlns:a16="http://schemas.microsoft.com/office/drawing/2014/main" val="10001"/>
                  </a:ext>
                </a:extLst>
              </a:tr>
            </a:tbl>
          </a:graphicData>
        </a:graphic>
      </p:graphicFrame>
      <p:sp>
        <p:nvSpPr>
          <p:cNvPr id="10" name="Text Placeholder 8">
            <a:extLst>
              <a:ext uri="{FF2B5EF4-FFF2-40B4-BE49-F238E27FC236}">
                <a16:creationId xmlns="" xmlns:a16="http://schemas.microsoft.com/office/drawing/2014/main" id="{D89521DD-EB1B-DB4F-AF92-E0AA49E4BF8E}"/>
              </a:ext>
            </a:extLst>
          </p:cNvPr>
          <p:cNvSpPr>
            <a:spLocks noGrp="1"/>
          </p:cNvSpPr>
          <p:nvPr>
            <p:ph type="body" sz="quarter" idx="14" hasCustomPrompt="1"/>
          </p:nvPr>
        </p:nvSpPr>
        <p:spPr>
          <a:xfrm>
            <a:off x="1091130"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 xmlns:a16="http://schemas.microsoft.com/office/drawing/2014/main" id="{7CCCC1F5-259E-4B4B-BD71-985F50066023}"/>
              </a:ext>
            </a:extLst>
          </p:cNvPr>
          <p:cNvSpPr>
            <a:spLocks noGrp="1"/>
          </p:cNvSpPr>
          <p:nvPr>
            <p:ph type="body" sz="quarter" idx="13" hasCustomPrompt="1"/>
          </p:nvPr>
        </p:nvSpPr>
        <p:spPr>
          <a:xfrm>
            <a:off x="363622"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 xmlns:a16="http://schemas.microsoft.com/office/drawing/2014/main" id="{2B829687-5986-4D4A-9EAC-01CD129F7C40}"/>
              </a:ext>
            </a:extLst>
          </p:cNvPr>
          <p:cNvSpPr>
            <a:spLocks noGrp="1"/>
          </p:cNvSpPr>
          <p:nvPr>
            <p:ph type="body" sz="quarter" idx="15"/>
          </p:nvPr>
        </p:nvSpPr>
        <p:spPr>
          <a:xfrm>
            <a:off x="1518167"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
        <p:nvSpPr>
          <p:cNvPr id="18" name="Content Placeholder 2">
            <a:extLst>
              <a:ext uri="{FF2B5EF4-FFF2-40B4-BE49-F238E27FC236}">
                <a16:creationId xmlns="" xmlns:a16="http://schemas.microsoft.com/office/drawing/2014/main" id="{3A402356-13E0-F64F-AEAF-C92A30D3DD4E}"/>
              </a:ext>
            </a:extLst>
          </p:cNvPr>
          <p:cNvSpPr>
            <a:spLocks noGrp="1"/>
          </p:cNvSpPr>
          <p:nvPr>
            <p:ph idx="1"/>
          </p:nvPr>
        </p:nvSpPr>
        <p:spPr>
          <a:xfrm>
            <a:off x="336885" y="1468986"/>
            <a:ext cx="11556570" cy="5039298"/>
          </a:xfrm>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077034169"/>
              </p:ext>
            </p:extLst>
          </p:nvPr>
        </p:nvGraphicFramePr>
        <p:xfrm>
          <a:off x="384117"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 xmlns:a16="http://schemas.microsoft.com/office/drawing/2014/main" val="20000"/>
                    </a:ext>
                  </a:extLst>
                </a:gridCol>
                <a:gridCol w="7890066">
                  <a:extLst>
                    <a:ext uri="{9D8B030D-6E8A-4147-A177-3AD203B41FA5}">
                      <a16:colId xmlns=""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 xmlns:a16="http://schemas.microsoft.com/office/drawing/2014/main" val="10001"/>
                  </a:ext>
                </a:extLst>
              </a:tr>
            </a:tbl>
          </a:graphicData>
        </a:graphic>
      </p:graphicFrame>
      <p:sp>
        <p:nvSpPr>
          <p:cNvPr id="10" name="Text Placeholder 8">
            <a:extLst>
              <a:ext uri="{FF2B5EF4-FFF2-40B4-BE49-F238E27FC236}">
                <a16:creationId xmlns="" xmlns:a16="http://schemas.microsoft.com/office/drawing/2014/main" id="{D89521DD-EB1B-DB4F-AF92-E0AA49E4BF8E}"/>
              </a:ext>
            </a:extLst>
          </p:cNvPr>
          <p:cNvSpPr>
            <a:spLocks noGrp="1"/>
          </p:cNvSpPr>
          <p:nvPr>
            <p:ph type="body" sz="quarter" idx="14" hasCustomPrompt="1"/>
          </p:nvPr>
        </p:nvSpPr>
        <p:spPr>
          <a:xfrm>
            <a:off x="1107172"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 xmlns:a16="http://schemas.microsoft.com/office/drawing/2014/main" id="{7CCCC1F5-259E-4B4B-BD71-985F50066023}"/>
              </a:ext>
            </a:extLst>
          </p:cNvPr>
          <p:cNvSpPr>
            <a:spLocks noGrp="1"/>
          </p:cNvSpPr>
          <p:nvPr>
            <p:ph type="body" sz="quarter" idx="13" hasCustomPrompt="1"/>
          </p:nvPr>
        </p:nvSpPr>
        <p:spPr>
          <a:xfrm>
            <a:off x="379664"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 xmlns:a16="http://schemas.microsoft.com/office/drawing/2014/main" id="{2B829687-5986-4D4A-9EAC-01CD129F7C40}"/>
              </a:ext>
            </a:extLst>
          </p:cNvPr>
          <p:cNvSpPr>
            <a:spLocks noGrp="1"/>
          </p:cNvSpPr>
          <p:nvPr>
            <p:ph type="body" sz="quarter" idx="15"/>
          </p:nvPr>
        </p:nvSpPr>
        <p:spPr>
          <a:xfrm>
            <a:off x="1534209"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8775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grpSp>
        <p:nvGrpSpPr>
          <p:cNvPr id="10" name="Group 9">
            <a:extLst>
              <a:ext uri="{FF2B5EF4-FFF2-40B4-BE49-F238E27FC236}">
                <a16:creationId xmlns="" xmlns:a16="http://schemas.microsoft.com/office/drawing/2014/main" id="{A1AFB2E9-CAF1-144A-A42E-DD9A5D83E58D}"/>
              </a:ext>
            </a:extLst>
          </p:cNvPr>
          <p:cNvGrpSpPr/>
          <p:nvPr userDrawn="1"/>
        </p:nvGrpSpPr>
        <p:grpSpPr>
          <a:xfrm>
            <a:off x="9768860" y="349716"/>
            <a:ext cx="2144889" cy="818666"/>
            <a:chOff x="9768860" y="349716"/>
            <a:chExt cx="2144889" cy="818666"/>
          </a:xfrm>
        </p:grpSpPr>
        <p:pic>
          <p:nvPicPr>
            <p:cNvPr id="11" name="Picture 10">
              <a:extLst>
                <a:ext uri="{FF2B5EF4-FFF2-40B4-BE49-F238E27FC236}">
                  <a16:creationId xmlns="" xmlns:a16="http://schemas.microsoft.com/office/drawing/2014/main" id="{D26035DB-C88A-B341-98DD-7EF93BC5A5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68860" y="861051"/>
              <a:ext cx="2124595" cy="307331"/>
            </a:xfrm>
            <a:prstGeom prst="rect">
              <a:avLst/>
            </a:prstGeom>
          </p:spPr>
        </p:pic>
        <p:pic>
          <p:nvPicPr>
            <p:cNvPr id="12" name="Picture 11">
              <a:extLst>
                <a:ext uri="{FF2B5EF4-FFF2-40B4-BE49-F238E27FC236}">
                  <a16:creationId xmlns="" xmlns:a16="http://schemas.microsoft.com/office/drawing/2014/main" id="{5183E5EE-B497-D644-8A2A-7EDFD6BFA0C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59510" y="349716"/>
              <a:ext cx="754239" cy="555755"/>
            </a:xfrm>
            <a:prstGeom prst="rect">
              <a:avLst/>
            </a:prstGeom>
          </p:spPr>
        </p:pic>
      </p:grpSp>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0140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pic>
        <p:nvPicPr>
          <p:cNvPr id="11" name="Picture 10"/>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3974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
        <p:nvSpPr>
          <p:cNvPr id="7" name="Date Placeholder 3">
            <a:extLst>
              <a:ext uri="{FF2B5EF4-FFF2-40B4-BE49-F238E27FC236}">
                <a16:creationId xmlns="" xmlns:a16="http://schemas.microsoft.com/office/drawing/2014/main" id="{4A8255E2-8D62-EF46-8A29-C45CCF03D89D}"/>
              </a:ext>
            </a:extLst>
          </p:cNvPr>
          <p:cNvSpPr txBox="1">
            <a:spLocks/>
          </p:cNvSpPr>
          <p:nvPr userDrawn="1"/>
        </p:nvSpPr>
        <p:spPr>
          <a:xfrm>
            <a:off x="838200" y="12854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uli"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6FE96F-DDC5-F246-8640-2EF68EEC1D75}" type="datetime1">
              <a:rPr lang="en-GB" smtClean="0"/>
              <a:pPr/>
              <a:t>16/09/2020</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68353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211233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4"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p:txStyles>
    <p:titleStyle>
      <a:lvl1pPr algn="l" defTabSz="914400" rtl="0" eaLnBrk="1" latinLnBrk="0" hangingPunct="1">
        <a:lnSpc>
          <a:spcPct val="90000"/>
        </a:lnSpc>
        <a:spcBef>
          <a:spcPct val="0"/>
        </a:spcBef>
        <a:buNone/>
        <a:defRPr sz="4400" b="0" i="0" kern="1200">
          <a:solidFill>
            <a:schemeClr val="tx1"/>
          </a:solidFill>
          <a:latin typeface="Lato Light" panose="020F03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24.tiff"/></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24.tiff"/></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32.tiff"/></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32.tif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 xmlns:a16="http://schemas.microsoft.com/office/drawing/2014/main" id="{FDEECE2B-4F07-3243-A1BF-25C2CD33540E}"/>
              </a:ext>
            </a:extLst>
          </p:cNvPr>
          <p:cNvSpPr>
            <a:spLocks noGrp="1"/>
          </p:cNvSpPr>
          <p:nvPr>
            <p:ph type="subTitle" idx="1"/>
          </p:nvPr>
        </p:nvSpPr>
        <p:spPr/>
        <p:txBody>
          <a:bodyPr>
            <a:normAutofit fontScale="92500"/>
          </a:bodyPr>
          <a:lstStyle/>
          <a:p>
            <a:r>
              <a:rPr lang="en-GB" dirty="0" smtClean="0"/>
              <a:t>Foundation</a:t>
            </a:r>
          </a:p>
          <a:p>
            <a:r>
              <a:rPr lang="en-GB" dirty="0" smtClean="0"/>
              <a:t>Term </a:t>
            </a:r>
            <a:r>
              <a:rPr lang="en-GB" dirty="0"/>
              <a:t>3 - Block 2 - Measurement Weight and </a:t>
            </a:r>
            <a:r>
              <a:rPr lang="en-GB" dirty="0" smtClean="0"/>
              <a:t>Volume</a:t>
            </a:r>
          </a:p>
          <a:p>
            <a:r>
              <a:rPr lang="en-GB" dirty="0" smtClean="0"/>
              <a:t>Lesson </a:t>
            </a:r>
            <a:r>
              <a:rPr lang="en-GB" dirty="0"/>
              <a:t>1 - To be able to explore weight and mass</a:t>
            </a:r>
            <a:endParaRPr lang="en-GB" dirty="0"/>
          </a:p>
        </p:txBody>
      </p:sp>
      <p:sp>
        <p:nvSpPr>
          <p:cNvPr id="3" name="Text Placeholder 2">
            <a:extLst>
              <a:ext uri="{FF2B5EF4-FFF2-40B4-BE49-F238E27FC236}">
                <a16:creationId xmlns="" xmlns:a16="http://schemas.microsoft.com/office/drawing/2014/main" id="{46096D93-4A8A-F349-8E04-EC67E07A6F7B}"/>
              </a:ext>
            </a:extLst>
          </p:cNvPr>
          <p:cNvSpPr>
            <a:spLocks noGrp="1"/>
          </p:cNvSpPr>
          <p:nvPr>
            <p:ph type="body" sz="quarter" idx="13"/>
          </p:nvPr>
        </p:nvSpPr>
        <p:spPr>
          <a:xfrm>
            <a:off x="3917911" y="6221692"/>
            <a:ext cx="3369375" cy="369332"/>
          </a:xfrm>
        </p:spPr>
        <p:txBody>
          <a:bodyPr>
            <a:normAutofit/>
          </a:bodyPr>
          <a:lstStyle/>
          <a:p>
            <a:r>
              <a:rPr lang="en-GB" dirty="0" smtClean="0"/>
              <a:t>Weight </a:t>
            </a:r>
            <a:r>
              <a:rPr lang="en-GB" dirty="0"/>
              <a:t>and Volume</a:t>
            </a:r>
          </a:p>
        </p:txBody>
      </p:sp>
      <p:sp>
        <p:nvSpPr>
          <p:cNvPr id="6" name="Text Placeholder 5">
            <a:extLst>
              <a:ext uri="{FF2B5EF4-FFF2-40B4-BE49-F238E27FC236}">
                <a16:creationId xmlns="" xmlns:a16="http://schemas.microsoft.com/office/drawing/2014/main" id="{BE0A8668-F4BF-FD46-97FE-DF79A2E595C7}"/>
              </a:ext>
            </a:extLst>
          </p:cNvPr>
          <p:cNvSpPr>
            <a:spLocks noGrp="1"/>
          </p:cNvSpPr>
          <p:nvPr>
            <p:ph type="body" sz="quarter" idx="14"/>
          </p:nvPr>
        </p:nvSpPr>
        <p:spPr/>
        <p:txBody>
          <a:bodyPr/>
          <a:lstStyle/>
          <a:p>
            <a:r>
              <a:rPr lang="en-GB" dirty="0"/>
              <a:t>1</a:t>
            </a:r>
          </a:p>
        </p:txBody>
      </p:sp>
      <p:pic>
        <p:nvPicPr>
          <p:cNvPr id="11" name="Picture 10">
            <a:extLst>
              <a:ext uri="{FF2B5EF4-FFF2-40B4-BE49-F238E27FC236}">
                <a16:creationId xmlns="" xmlns:a16="http://schemas.microsoft.com/office/drawing/2014/main" id="{FFFB0E5C-B4F3-0F47-AF95-9A5EE6D06A15}"/>
              </a:ext>
            </a:extLst>
          </p:cNvPr>
          <p:cNvPicPr>
            <a:picLocks noChangeAspect="1"/>
          </p:cNvPicPr>
          <p:nvPr/>
        </p:nvPicPr>
        <p:blipFill>
          <a:blip r:embed="rId2"/>
          <a:stretch>
            <a:fillRect/>
          </a:stretch>
        </p:blipFill>
        <p:spPr>
          <a:xfrm>
            <a:off x="10855981" y="1956878"/>
            <a:ext cx="1574800" cy="3289300"/>
          </a:xfrm>
          <a:prstGeom prst="rect">
            <a:avLst/>
          </a:prstGeom>
        </p:spPr>
      </p:pic>
      <p:pic>
        <p:nvPicPr>
          <p:cNvPr id="13" name="Picture 12">
            <a:extLst>
              <a:ext uri="{FF2B5EF4-FFF2-40B4-BE49-F238E27FC236}">
                <a16:creationId xmlns="" xmlns:a16="http://schemas.microsoft.com/office/drawing/2014/main" id="{46C1748E-6744-A341-9185-05FF18F81B25}"/>
              </a:ext>
            </a:extLst>
          </p:cNvPr>
          <p:cNvPicPr>
            <a:picLocks noChangeAspect="1"/>
          </p:cNvPicPr>
          <p:nvPr/>
        </p:nvPicPr>
        <p:blipFill>
          <a:blip r:embed="rId3"/>
          <a:stretch>
            <a:fillRect/>
          </a:stretch>
        </p:blipFill>
        <p:spPr>
          <a:xfrm>
            <a:off x="372735" y="4752914"/>
            <a:ext cx="1689100" cy="1244600"/>
          </a:xfrm>
          <a:prstGeom prst="rect">
            <a:avLst/>
          </a:prstGeom>
        </p:spPr>
      </p:pic>
      <p:pic>
        <p:nvPicPr>
          <p:cNvPr id="19" name="Picture 18">
            <a:extLst>
              <a:ext uri="{FF2B5EF4-FFF2-40B4-BE49-F238E27FC236}">
                <a16:creationId xmlns="" xmlns:a16="http://schemas.microsoft.com/office/drawing/2014/main" id="{EC9A0CFD-E109-4140-B996-30988653C0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6144" y="-288436"/>
            <a:ext cx="1777758" cy="1637842"/>
          </a:xfrm>
          <a:prstGeom prst="rect">
            <a:avLst/>
          </a:prstGeom>
        </p:spPr>
      </p:pic>
      <p:pic>
        <p:nvPicPr>
          <p:cNvPr id="21" name="Picture 20">
            <a:extLst>
              <a:ext uri="{FF2B5EF4-FFF2-40B4-BE49-F238E27FC236}">
                <a16:creationId xmlns="" xmlns:a16="http://schemas.microsoft.com/office/drawing/2014/main" id="{D6DF2BA4-3A7B-0E4E-95B5-A4D9B2FD0805}"/>
              </a:ext>
            </a:extLst>
          </p:cNvPr>
          <p:cNvPicPr>
            <a:picLocks noChangeAspect="1"/>
          </p:cNvPicPr>
          <p:nvPr/>
        </p:nvPicPr>
        <p:blipFill>
          <a:blip r:embed="rId5"/>
          <a:stretch>
            <a:fillRect/>
          </a:stretch>
        </p:blipFill>
        <p:spPr>
          <a:xfrm>
            <a:off x="7765730" y="4958851"/>
            <a:ext cx="876300" cy="939800"/>
          </a:xfrm>
          <a:prstGeom prst="rect">
            <a:avLst/>
          </a:prstGeom>
        </p:spPr>
      </p:pic>
      <p:sp>
        <p:nvSpPr>
          <p:cNvPr id="4" name="Text Placeholder 3">
            <a:extLst>
              <a:ext uri="{FF2B5EF4-FFF2-40B4-BE49-F238E27FC236}">
                <a16:creationId xmlns="" xmlns:a16="http://schemas.microsoft.com/office/drawing/2014/main" id="{60C74A61-CF8A-0745-B69B-DD1646654FF2}"/>
              </a:ext>
            </a:extLst>
          </p:cNvPr>
          <p:cNvSpPr>
            <a:spLocks noGrp="1"/>
          </p:cNvSpPr>
          <p:nvPr>
            <p:ph type="body" sz="quarter" idx="15"/>
          </p:nvPr>
        </p:nvSpPr>
        <p:spPr/>
        <p:txBody>
          <a:bodyPr/>
          <a:lstStyle/>
          <a:p>
            <a:r>
              <a:rPr lang="en-US" dirty="0" smtClean="0"/>
              <a:t>3</a:t>
            </a:r>
            <a:endParaRPr lang="en-US" dirty="0"/>
          </a:p>
        </p:txBody>
      </p:sp>
      <p:sp>
        <p:nvSpPr>
          <p:cNvPr id="8" name="TextBox 7">
            <a:extLst>
              <a:ext uri="{FF2B5EF4-FFF2-40B4-BE49-F238E27FC236}">
                <a16:creationId xmlns="" xmlns:a16="http://schemas.microsoft.com/office/drawing/2014/main" id="{AC9EFBDC-A8B5-9549-8D36-873513E4D40C}"/>
              </a:ext>
            </a:extLst>
          </p:cNvPr>
          <p:cNvSpPr txBox="1"/>
          <p:nvPr/>
        </p:nvSpPr>
        <p:spPr>
          <a:xfrm>
            <a:off x="596348" y="6533322"/>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 xmlns:a16="http://schemas.microsoft.com/office/drawing/2014/main" id="{F8D65072-FC35-D84F-937B-70E91C6BD3D3}"/>
              </a:ext>
            </a:extLst>
          </p:cNvPr>
          <p:cNvSpPr txBox="1"/>
          <p:nvPr/>
        </p:nvSpPr>
        <p:spPr>
          <a:xfrm>
            <a:off x="9342783" y="385638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4028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Referring to the image, complete the sentence below by choosing the correct phrase:</a:t>
            </a:r>
          </a:p>
        </p:txBody>
      </p:sp>
      <p:pic>
        <p:nvPicPr>
          <p:cNvPr id="6" name="Picture 5" descr="A close up of a logo&#10;&#10;Description automatically generated">
            <a:extLst>
              <a:ext uri="{FF2B5EF4-FFF2-40B4-BE49-F238E27FC236}">
                <a16:creationId xmlns="" xmlns:a16="http://schemas.microsoft.com/office/drawing/2014/main" id="{27502332-C7C2-F149-8D27-401AA9E895F3}"/>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flipH="1">
            <a:off x="8274413" y="2889275"/>
            <a:ext cx="3603600" cy="3603600"/>
          </a:xfrm>
          <a:prstGeom prst="rect">
            <a:avLst/>
          </a:prstGeom>
        </p:spPr>
      </p:pic>
      <p:sp>
        <p:nvSpPr>
          <p:cNvPr id="5" name="Rounded Rectangle 4">
            <a:extLst>
              <a:ext uri="{FF2B5EF4-FFF2-40B4-BE49-F238E27FC236}">
                <a16:creationId xmlns="" xmlns:a16="http://schemas.microsoft.com/office/drawing/2014/main" id="{9BAE0863-9EB2-0C46-8778-4B83E18D0497}"/>
              </a:ext>
            </a:extLst>
          </p:cNvPr>
          <p:cNvSpPr/>
          <p:nvPr/>
        </p:nvSpPr>
        <p:spPr>
          <a:xfrm>
            <a:off x="2008354" y="369146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heavier than</a:t>
            </a:r>
          </a:p>
        </p:txBody>
      </p:sp>
      <p:sp>
        <p:nvSpPr>
          <p:cNvPr id="7" name="Rounded Rectangle 6">
            <a:extLst>
              <a:ext uri="{FF2B5EF4-FFF2-40B4-BE49-F238E27FC236}">
                <a16:creationId xmlns="" xmlns:a16="http://schemas.microsoft.com/office/drawing/2014/main" id="{8BCD096E-9E24-7240-B03D-18953C77E53F}"/>
              </a:ext>
            </a:extLst>
          </p:cNvPr>
          <p:cNvSpPr/>
          <p:nvPr/>
        </p:nvSpPr>
        <p:spPr>
          <a:xfrm>
            <a:off x="2008353" y="4452937"/>
            <a:ext cx="3818467" cy="626533"/>
          </a:xfrm>
          <a:prstGeom prst="roundRect">
            <a:avLst/>
          </a:prstGeom>
          <a:solidFill>
            <a:srgbClr val="FFDD5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lighter than</a:t>
            </a:r>
          </a:p>
        </p:txBody>
      </p:sp>
      <p:sp>
        <p:nvSpPr>
          <p:cNvPr id="8" name="Rounded Rectangle 7">
            <a:extLst>
              <a:ext uri="{FF2B5EF4-FFF2-40B4-BE49-F238E27FC236}">
                <a16:creationId xmlns="" xmlns:a16="http://schemas.microsoft.com/office/drawing/2014/main" id="{2726DD1C-BD28-D042-9D1C-DE3B83E86CF6}"/>
              </a:ext>
            </a:extLst>
          </p:cNvPr>
          <p:cNvSpPr/>
          <p:nvPr/>
        </p:nvSpPr>
        <p:spPr>
          <a:xfrm>
            <a:off x="2008353" y="5234782"/>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equal to</a:t>
            </a:r>
          </a:p>
        </p:txBody>
      </p:sp>
      <p:sp>
        <p:nvSpPr>
          <p:cNvPr id="9" name="Rounded Rectangle 8">
            <a:extLst>
              <a:ext uri="{FF2B5EF4-FFF2-40B4-BE49-F238E27FC236}">
                <a16:creationId xmlns="" xmlns:a16="http://schemas.microsoft.com/office/drawing/2014/main" id="{59AE2DA1-B7C1-B54C-AA20-FED4A628D412}"/>
              </a:ext>
            </a:extLst>
          </p:cNvPr>
          <p:cNvSpPr/>
          <p:nvPr/>
        </p:nvSpPr>
        <p:spPr>
          <a:xfrm>
            <a:off x="313987"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The orange ball</a:t>
            </a:r>
          </a:p>
        </p:txBody>
      </p:sp>
      <p:sp>
        <p:nvSpPr>
          <p:cNvPr id="10" name="Rounded Rectangle 9">
            <a:extLst>
              <a:ext uri="{FF2B5EF4-FFF2-40B4-BE49-F238E27FC236}">
                <a16:creationId xmlns="" xmlns:a16="http://schemas.microsoft.com/office/drawing/2014/main" id="{06CF0663-8ECE-9F47-A87F-874046464524}"/>
              </a:ext>
            </a:extLst>
          </p:cNvPr>
          <p:cNvSpPr/>
          <p:nvPr/>
        </p:nvSpPr>
        <p:spPr>
          <a:xfrm>
            <a:off x="6218454"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a:rPr>
              <a:t>the apple.</a:t>
            </a:r>
          </a:p>
        </p:txBody>
      </p:sp>
      <p:pic>
        <p:nvPicPr>
          <p:cNvPr id="11" name="Picture 10" descr="A picture containing basketball, drawing, game&#10;&#10;Description automatically generated">
            <a:extLst>
              <a:ext uri="{FF2B5EF4-FFF2-40B4-BE49-F238E27FC236}">
                <a16:creationId xmlns="" xmlns:a16="http://schemas.microsoft.com/office/drawing/2014/main" id="{53DFE473-6E0D-9743-AD3F-3DABCE3761D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72254" y="3705365"/>
            <a:ext cx="1374105" cy="1374105"/>
          </a:xfrm>
          <a:prstGeom prst="rect">
            <a:avLst/>
          </a:prstGeom>
        </p:spPr>
      </p:pic>
      <p:pic>
        <p:nvPicPr>
          <p:cNvPr id="12" name="Picture 11" descr="A close up of a logo&#10;&#10;Description automatically generated">
            <a:extLst>
              <a:ext uri="{FF2B5EF4-FFF2-40B4-BE49-F238E27FC236}">
                <a16:creationId xmlns="" xmlns:a16="http://schemas.microsoft.com/office/drawing/2014/main" id="{FAC22A5E-9358-0641-846C-572213E2ED8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36637" y="4740736"/>
            <a:ext cx="784895" cy="784895"/>
          </a:xfrm>
          <a:prstGeom prst="rect">
            <a:avLst/>
          </a:prstGeom>
        </p:spPr>
      </p:pic>
    </p:spTree>
    <p:extLst>
      <p:ext uri="{BB962C8B-B14F-4D97-AF65-F5344CB8AC3E}">
        <p14:creationId xmlns:p14="http://schemas.microsoft.com/office/powerpoint/2010/main" val="2951438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Referring to the image, complete the sentence below by choosing the correct phrase:</a:t>
            </a:r>
          </a:p>
        </p:txBody>
      </p:sp>
      <p:pic>
        <p:nvPicPr>
          <p:cNvPr id="9" name="Picture 8" descr="A close up of a logo&#10;&#10;Description automatically generated">
            <a:extLst>
              <a:ext uri="{FF2B5EF4-FFF2-40B4-BE49-F238E27FC236}">
                <a16:creationId xmlns="" xmlns:a16="http://schemas.microsoft.com/office/drawing/2014/main" id="{BAAEFFCE-4C57-6A4A-9BEF-076C7C180E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74413" y="2889275"/>
            <a:ext cx="3603600" cy="3603600"/>
          </a:xfrm>
          <a:prstGeom prst="rect">
            <a:avLst/>
          </a:prstGeom>
        </p:spPr>
      </p:pic>
      <p:sp>
        <p:nvSpPr>
          <p:cNvPr id="10" name="Rounded Rectangle 9">
            <a:extLst>
              <a:ext uri="{FF2B5EF4-FFF2-40B4-BE49-F238E27FC236}">
                <a16:creationId xmlns="" xmlns:a16="http://schemas.microsoft.com/office/drawing/2014/main" id="{EBD9F11A-0DD2-3A4B-9B03-1F6176445DBE}"/>
              </a:ext>
            </a:extLst>
          </p:cNvPr>
          <p:cNvSpPr/>
          <p:nvPr/>
        </p:nvSpPr>
        <p:spPr>
          <a:xfrm>
            <a:off x="2008354" y="369146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heavier than</a:t>
            </a:r>
          </a:p>
        </p:txBody>
      </p:sp>
      <p:sp>
        <p:nvSpPr>
          <p:cNvPr id="11" name="Rounded Rectangle 10">
            <a:extLst>
              <a:ext uri="{FF2B5EF4-FFF2-40B4-BE49-F238E27FC236}">
                <a16:creationId xmlns="" xmlns:a16="http://schemas.microsoft.com/office/drawing/2014/main" id="{CC39EA64-E801-2448-AF4A-EC0EE9CD6FD5}"/>
              </a:ext>
            </a:extLst>
          </p:cNvPr>
          <p:cNvSpPr/>
          <p:nvPr/>
        </p:nvSpPr>
        <p:spPr>
          <a:xfrm>
            <a:off x="2008353" y="445293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lighter than</a:t>
            </a:r>
          </a:p>
        </p:txBody>
      </p:sp>
      <p:sp>
        <p:nvSpPr>
          <p:cNvPr id="12" name="Rounded Rectangle 11">
            <a:extLst>
              <a:ext uri="{FF2B5EF4-FFF2-40B4-BE49-F238E27FC236}">
                <a16:creationId xmlns="" xmlns:a16="http://schemas.microsoft.com/office/drawing/2014/main" id="{4321EF0F-4A39-4943-8EB6-B3054B1FEB88}"/>
              </a:ext>
            </a:extLst>
          </p:cNvPr>
          <p:cNvSpPr/>
          <p:nvPr/>
        </p:nvSpPr>
        <p:spPr>
          <a:xfrm>
            <a:off x="2008353" y="5234782"/>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equal to</a:t>
            </a:r>
          </a:p>
        </p:txBody>
      </p:sp>
      <p:sp>
        <p:nvSpPr>
          <p:cNvPr id="13" name="Rounded Rectangle 12">
            <a:extLst>
              <a:ext uri="{FF2B5EF4-FFF2-40B4-BE49-F238E27FC236}">
                <a16:creationId xmlns="" xmlns:a16="http://schemas.microsoft.com/office/drawing/2014/main" id="{EBC60987-20B2-EB43-BD89-2D6BCA93725F}"/>
              </a:ext>
            </a:extLst>
          </p:cNvPr>
          <p:cNvSpPr/>
          <p:nvPr/>
        </p:nvSpPr>
        <p:spPr>
          <a:xfrm>
            <a:off x="313987"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apple</a:t>
            </a:r>
          </a:p>
        </p:txBody>
      </p:sp>
      <p:sp>
        <p:nvSpPr>
          <p:cNvPr id="14" name="Rounded Rectangle 13">
            <a:extLst>
              <a:ext uri="{FF2B5EF4-FFF2-40B4-BE49-F238E27FC236}">
                <a16:creationId xmlns="" xmlns:a16="http://schemas.microsoft.com/office/drawing/2014/main" id="{ECBD89ED-A958-974F-94C3-310D4A9E184A}"/>
              </a:ext>
            </a:extLst>
          </p:cNvPr>
          <p:cNvSpPr/>
          <p:nvPr/>
        </p:nvSpPr>
        <p:spPr>
          <a:xfrm>
            <a:off x="6218454"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pear.</a:t>
            </a:r>
          </a:p>
        </p:txBody>
      </p:sp>
      <p:pic>
        <p:nvPicPr>
          <p:cNvPr id="15" name="Picture 14" descr="A close up of a logo&#10;&#10;Description automatically generated">
            <a:extLst>
              <a:ext uri="{FF2B5EF4-FFF2-40B4-BE49-F238E27FC236}">
                <a16:creationId xmlns="" xmlns:a16="http://schemas.microsoft.com/office/drawing/2014/main" id="{16F9E1DD-9698-0141-903F-1BB220A4D9D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8998" y="4200719"/>
            <a:ext cx="980712" cy="980712"/>
          </a:xfrm>
          <a:prstGeom prst="rect">
            <a:avLst/>
          </a:prstGeom>
        </p:spPr>
      </p:pic>
      <p:pic>
        <p:nvPicPr>
          <p:cNvPr id="16" name="Picture 15" descr="A picture containing drawing&#10;&#10;Description automatically generated">
            <a:extLst>
              <a:ext uri="{FF2B5EF4-FFF2-40B4-BE49-F238E27FC236}">
                <a16:creationId xmlns="" xmlns:a16="http://schemas.microsoft.com/office/drawing/2014/main" id="{610FE07C-75AB-B949-8F62-B1FE382FF85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39013" y="4101431"/>
            <a:ext cx="1080000" cy="1080000"/>
          </a:xfrm>
          <a:prstGeom prst="rect">
            <a:avLst/>
          </a:prstGeom>
        </p:spPr>
      </p:pic>
    </p:spTree>
    <p:extLst>
      <p:ext uri="{BB962C8B-B14F-4D97-AF65-F5344CB8AC3E}">
        <p14:creationId xmlns:p14="http://schemas.microsoft.com/office/powerpoint/2010/main" val="3093693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Referring to the image, complete the sentence below by choosing the correct phrase:</a:t>
            </a:r>
          </a:p>
        </p:txBody>
      </p:sp>
      <p:pic>
        <p:nvPicPr>
          <p:cNvPr id="9" name="Picture 8" descr="A close up of a logo&#10;&#10;Description automatically generated">
            <a:extLst>
              <a:ext uri="{FF2B5EF4-FFF2-40B4-BE49-F238E27FC236}">
                <a16:creationId xmlns="" xmlns:a16="http://schemas.microsoft.com/office/drawing/2014/main" id="{BAAEFFCE-4C57-6A4A-9BEF-076C7C180E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74413" y="2889275"/>
            <a:ext cx="3603600" cy="3603600"/>
          </a:xfrm>
          <a:prstGeom prst="rect">
            <a:avLst/>
          </a:prstGeom>
        </p:spPr>
      </p:pic>
      <p:sp>
        <p:nvSpPr>
          <p:cNvPr id="10" name="Rounded Rectangle 9">
            <a:extLst>
              <a:ext uri="{FF2B5EF4-FFF2-40B4-BE49-F238E27FC236}">
                <a16:creationId xmlns="" xmlns:a16="http://schemas.microsoft.com/office/drawing/2014/main" id="{EBD9F11A-0DD2-3A4B-9B03-1F6176445DBE}"/>
              </a:ext>
            </a:extLst>
          </p:cNvPr>
          <p:cNvSpPr/>
          <p:nvPr/>
        </p:nvSpPr>
        <p:spPr>
          <a:xfrm>
            <a:off x="2008354" y="369146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heavier than</a:t>
            </a:r>
          </a:p>
        </p:txBody>
      </p:sp>
      <p:sp>
        <p:nvSpPr>
          <p:cNvPr id="11" name="Rounded Rectangle 10">
            <a:extLst>
              <a:ext uri="{FF2B5EF4-FFF2-40B4-BE49-F238E27FC236}">
                <a16:creationId xmlns="" xmlns:a16="http://schemas.microsoft.com/office/drawing/2014/main" id="{CC39EA64-E801-2448-AF4A-EC0EE9CD6FD5}"/>
              </a:ext>
            </a:extLst>
          </p:cNvPr>
          <p:cNvSpPr/>
          <p:nvPr/>
        </p:nvSpPr>
        <p:spPr>
          <a:xfrm>
            <a:off x="2008353" y="445293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lighter than</a:t>
            </a:r>
          </a:p>
        </p:txBody>
      </p:sp>
      <p:sp>
        <p:nvSpPr>
          <p:cNvPr id="12" name="Rounded Rectangle 11">
            <a:extLst>
              <a:ext uri="{FF2B5EF4-FFF2-40B4-BE49-F238E27FC236}">
                <a16:creationId xmlns="" xmlns:a16="http://schemas.microsoft.com/office/drawing/2014/main" id="{4321EF0F-4A39-4943-8EB6-B3054B1FEB88}"/>
              </a:ext>
            </a:extLst>
          </p:cNvPr>
          <p:cNvSpPr/>
          <p:nvPr/>
        </p:nvSpPr>
        <p:spPr>
          <a:xfrm>
            <a:off x="2008353" y="5234782"/>
            <a:ext cx="3818467" cy="626533"/>
          </a:xfrm>
          <a:prstGeom prst="roundRect">
            <a:avLst/>
          </a:prstGeom>
          <a:solidFill>
            <a:srgbClr val="FFDD5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equal to</a:t>
            </a:r>
          </a:p>
        </p:txBody>
      </p:sp>
      <p:sp>
        <p:nvSpPr>
          <p:cNvPr id="13" name="Rounded Rectangle 12">
            <a:extLst>
              <a:ext uri="{FF2B5EF4-FFF2-40B4-BE49-F238E27FC236}">
                <a16:creationId xmlns="" xmlns:a16="http://schemas.microsoft.com/office/drawing/2014/main" id="{EBC60987-20B2-EB43-BD89-2D6BCA93725F}"/>
              </a:ext>
            </a:extLst>
          </p:cNvPr>
          <p:cNvSpPr/>
          <p:nvPr/>
        </p:nvSpPr>
        <p:spPr>
          <a:xfrm>
            <a:off x="313987"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apple</a:t>
            </a:r>
          </a:p>
        </p:txBody>
      </p:sp>
      <p:sp>
        <p:nvSpPr>
          <p:cNvPr id="14" name="Rounded Rectangle 13">
            <a:extLst>
              <a:ext uri="{FF2B5EF4-FFF2-40B4-BE49-F238E27FC236}">
                <a16:creationId xmlns="" xmlns:a16="http://schemas.microsoft.com/office/drawing/2014/main" id="{ECBD89ED-A958-974F-94C3-310D4A9E184A}"/>
              </a:ext>
            </a:extLst>
          </p:cNvPr>
          <p:cNvSpPr/>
          <p:nvPr/>
        </p:nvSpPr>
        <p:spPr>
          <a:xfrm>
            <a:off x="6218454"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pear.</a:t>
            </a:r>
          </a:p>
        </p:txBody>
      </p:sp>
      <p:pic>
        <p:nvPicPr>
          <p:cNvPr id="15" name="Picture 14" descr="A close up of a logo&#10;&#10;Description automatically generated">
            <a:extLst>
              <a:ext uri="{FF2B5EF4-FFF2-40B4-BE49-F238E27FC236}">
                <a16:creationId xmlns="" xmlns:a16="http://schemas.microsoft.com/office/drawing/2014/main" id="{16F9E1DD-9698-0141-903F-1BB220A4D9D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8998" y="4200719"/>
            <a:ext cx="980712" cy="980712"/>
          </a:xfrm>
          <a:prstGeom prst="rect">
            <a:avLst/>
          </a:prstGeom>
        </p:spPr>
      </p:pic>
      <p:pic>
        <p:nvPicPr>
          <p:cNvPr id="16" name="Picture 15" descr="A picture containing drawing&#10;&#10;Description automatically generated">
            <a:extLst>
              <a:ext uri="{FF2B5EF4-FFF2-40B4-BE49-F238E27FC236}">
                <a16:creationId xmlns="" xmlns:a16="http://schemas.microsoft.com/office/drawing/2014/main" id="{610FE07C-75AB-B949-8F62-B1FE382FF85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39013" y="4101431"/>
            <a:ext cx="1080000" cy="1080000"/>
          </a:xfrm>
          <a:prstGeom prst="rect">
            <a:avLst/>
          </a:prstGeom>
        </p:spPr>
      </p:pic>
    </p:spTree>
    <p:extLst>
      <p:ext uri="{BB962C8B-B14F-4D97-AF65-F5344CB8AC3E}">
        <p14:creationId xmlns:p14="http://schemas.microsoft.com/office/powerpoint/2010/main" val="3165638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Referring to the image, complete the sentence below by choosing the correct phrase:</a:t>
            </a:r>
          </a:p>
        </p:txBody>
      </p:sp>
      <p:pic>
        <p:nvPicPr>
          <p:cNvPr id="8" name="Picture 7" descr="A close up of a logo&#10;&#10;Description automatically generated">
            <a:extLst>
              <a:ext uri="{FF2B5EF4-FFF2-40B4-BE49-F238E27FC236}">
                <a16:creationId xmlns="" xmlns:a16="http://schemas.microsoft.com/office/drawing/2014/main" id="{8C58578E-265E-0448-9734-9152C4AE281B}"/>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8274413" y="2889275"/>
            <a:ext cx="3603600" cy="3603600"/>
          </a:xfrm>
          <a:prstGeom prst="rect">
            <a:avLst/>
          </a:prstGeom>
        </p:spPr>
      </p:pic>
      <p:sp>
        <p:nvSpPr>
          <p:cNvPr id="10" name="Rounded Rectangle 9">
            <a:extLst>
              <a:ext uri="{FF2B5EF4-FFF2-40B4-BE49-F238E27FC236}">
                <a16:creationId xmlns="" xmlns:a16="http://schemas.microsoft.com/office/drawing/2014/main" id="{A60EA6EE-6C9E-7144-A5A7-4AEBF31A8D82}"/>
              </a:ext>
            </a:extLst>
          </p:cNvPr>
          <p:cNvSpPr/>
          <p:nvPr/>
        </p:nvSpPr>
        <p:spPr>
          <a:xfrm>
            <a:off x="2008354" y="369146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heavier than</a:t>
            </a:r>
          </a:p>
        </p:txBody>
      </p:sp>
      <p:sp>
        <p:nvSpPr>
          <p:cNvPr id="11" name="Rounded Rectangle 10">
            <a:extLst>
              <a:ext uri="{FF2B5EF4-FFF2-40B4-BE49-F238E27FC236}">
                <a16:creationId xmlns="" xmlns:a16="http://schemas.microsoft.com/office/drawing/2014/main" id="{70E9EA90-74CD-2F43-9A3C-774A8AD3AA7E}"/>
              </a:ext>
            </a:extLst>
          </p:cNvPr>
          <p:cNvSpPr/>
          <p:nvPr/>
        </p:nvSpPr>
        <p:spPr>
          <a:xfrm>
            <a:off x="2008353" y="445293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lighter than</a:t>
            </a:r>
          </a:p>
        </p:txBody>
      </p:sp>
      <p:sp>
        <p:nvSpPr>
          <p:cNvPr id="12" name="Rounded Rectangle 11">
            <a:extLst>
              <a:ext uri="{FF2B5EF4-FFF2-40B4-BE49-F238E27FC236}">
                <a16:creationId xmlns="" xmlns:a16="http://schemas.microsoft.com/office/drawing/2014/main" id="{44BCEFFE-AFB8-3949-9FBD-D96BA73796C9}"/>
              </a:ext>
            </a:extLst>
          </p:cNvPr>
          <p:cNvSpPr/>
          <p:nvPr/>
        </p:nvSpPr>
        <p:spPr>
          <a:xfrm>
            <a:off x="2008353" y="5234782"/>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equal to</a:t>
            </a:r>
          </a:p>
        </p:txBody>
      </p:sp>
      <p:sp>
        <p:nvSpPr>
          <p:cNvPr id="13" name="Rounded Rectangle 12">
            <a:extLst>
              <a:ext uri="{FF2B5EF4-FFF2-40B4-BE49-F238E27FC236}">
                <a16:creationId xmlns="" xmlns:a16="http://schemas.microsoft.com/office/drawing/2014/main" id="{E7EAF9A0-1BB6-7348-8113-5E491FA23F75}"/>
              </a:ext>
            </a:extLst>
          </p:cNvPr>
          <p:cNvSpPr/>
          <p:nvPr/>
        </p:nvSpPr>
        <p:spPr>
          <a:xfrm>
            <a:off x="313987"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base-ball</a:t>
            </a:r>
          </a:p>
        </p:txBody>
      </p:sp>
      <p:sp>
        <p:nvSpPr>
          <p:cNvPr id="14" name="Rounded Rectangle 13">
            <a:extLst>
              <a:ext uri="{FF2B5EF4-FFF2-40B4-BE49-F238E27FC236}">
                <a16:creationId xmlns="" xmlns:a16="http://schemas.microsoft.com/office/drawing/2014/main" id="{597D4387-138C-B847-BAD9-59995AEA526F}"/>
              </a:ext>
            </a:extLst>
          </p:cNvPr>
          <p:cNvSpPr/>
          <p:nvPr/>
        </p:nvSpPr>
        <p:spPr>
          <a:xfrm>
            <a:off x="6218454"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teddy bear.</a:t>
            </a:r>
          </a:p>
        </p:txBody>
      </p:sp>
      <p:pic>
        <p:nvPicPr>
          <p:cNvPr id="17" name="Picture 16" descr="A picture containing baseball, game, sport, white&#10;&#10;Description automatically generated">
            <a:extLst>
              <a:ext uri="{FF2B5EF4-FFF2-40B4-BE49-F238E27FC236}">
                <a16:creationId xmlns="" xmlns:a16="http://schemas.microsoft.com/office/drawing/2014/main" id="{56FAE189-5248-4B40-9AA8-3751B83CD44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0977" y="4537074"/>
            <a:ext cx="456112" cy="456112"/>
          </a:xfrm>
          <a:prstGeom prst="rect">
            <a:avLst/>
          </a:prstGeom>
        </p:spPr>
      </p:pic>
      <p:pic>
        <p:nvPicPr>
          <p:cNvPr id="18" name="Picture 17" descr="A close up of a logo&#10;&#10;Description automatically generated">
            <a:extLst>
              <a:ext uri="{FF2B5EF4-FFF2-40B4-BE49-F238E27FC236}">
                <a16:creationId xmlns="" xmlns:a16="http://schemas.microsoft.com/office/drawing/2014/main" id="{16D52B1A-36C2-A84E-BD21-1FB3AA579B3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31556" y="4120430"/>
            <a:ext cx="1594165" cy="1594165"/>
          </a:xfrm>
          <a:prstGeom prst="rect">
            <a:avLst/>
          </a:prstGeom>
        </p:spPr>
      </p:pic>
    </p:spTree>
    <p:extLst>
      <p:ext uri="{BB962C8B-B14F-4D97-AF65-F5344CB8AC3E}">
        <p14:creationId xmlns:p14="http://schemas.microsoft.com/office/powerpoint/2010/main" val="1166889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Referring to the image, complete the sentence below by choosing the correct phrase:</a:t>
            </a:r>
          </a:p>
        </p:txBody>
      </p:sp>
      <p:pic>
        <p:nvPicPr>
          <p:cNvPr id="8" name="Picture 7" descr="A close up of a logo&#10;&#10;Description automatically generated">
            <a:extLst>
              <a:ext uri="{FF2B5EF4-FFF2-40B4-BE49-F238E27FC236}">
                <a16:creationId xmlns="" xmlns:a16="http://schemas.microsoft.com/office/drawing/2014/main" id="{8C58578E-265E-0448-9734-9152C4AE281B}"/>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8274413" y="2889275"/>
            <a:ext cx="3603600" cy="3603600"/>
          </a:xfrm>
          <a:prstGeom prst="rect">
            <a:avLst/>
          </a:prstGeom>
        </p:spPr>
      </p:pic>
      <p:sp>
        <p:nvSpPr>
          <p:cNvPr id="10" name="Rounded Rectangle 9">
            <a:extLst>
              <a:ext uri="{FF2B5EF4-FFF2-40B4-BE49-F238E27FC236}">
                <a16:creationId xmlns="" xmlns:a16="http://schemas.microsoft.com/office/drawing/2014/main" id="{A60EA6EE-6C9E-7144-A5A7-4AEBF31A8D82}"/>
              </a:ext>
            </a:extLst>
          </p:cNvPr>
          <p:cNvSpPr/>
          <p:nvPr/>
        </p:nvSpPr>
        <p:spPr>
          <a:xfrm>
            <a:off x="2008354" y="369146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heavier than</a:t>
            </a:r>
          </a:p>
        </p:txBody>
      </p:sp>
      <p:sp>
        <p:nvSpPr>
          <p:cNvPr id="11" name="Rounded Rectangle 10">
            <a:extLst>
              <a:ext uri="{FF2B5EF4-FFF2-40B4-BE49-F238E27FC236}">
                <a16:creationId xmlns="" xmlns:a16="http://schemas.microsoft.com/office/drawing/2014/main" id="{70E9EA90-74CD-2F43-9A3C-774A8AD3AA7E}"/>
              </a:ext>
            </a:extLst>
          </p:cNvPr>
          <p:cNvSpPr/>
          <p:nvPr/>
        </p:nvSpPr>
        <p:spPr>
          <a:xfrm>
            <a:off x="2008353" y="4452937"/>
            <a:ext cx="3818467" cy="626533"/>
          </a:xfrm>
          <a:prstGeom prst="roundRect">
            <a:avLst/>
          </a:prstGeom>
          <a:solidFill>
            <a:srgbClr val="FFDD5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lighter than</a:t>
            </a:r>
          </a:p>
        </p:txBody>
      </p:sp>
      <p:sp>
        <p:nvSpPr>
          <p:cNvPr id="12" name="Rounded Rectangle 11">
            <a:extLst>
              <a:ext uri="{FF2B5EF4-FFF2-40B4-BE49-F238E27FC236}">
                <a16:creationId xmlns="" xmlns:a16="http://schemas.microsoft.com/office/drawing/2014/main" id="{44BCEFFE-AFB8-3949-9FBD-D96BA73796C9}"/>
              </a:ext>
            </a:extLst>
          </p:cNvPr>
          <p:cNvSpPr/>
          <p:nvPr/>
        </p:nvSpPr>
        <p:spPr>
          <a:xfrm>
            <a:off x="2008353" y="5234782"/>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equal to</a:t>
            </a:r>
          </a:p>
        </p:txBody>
      </p:sp>
      <p:sp>
        <p:nvSpPr>
          <p:cNvPr id="13" name="Rounded Rectangle 12">
            <a:extLst>
              <a:ext uri="{FF2B5EF4-FFF2-40B4-BE49-F238E27FC236}">
                <a16:creationId xmlns="" xmlns:a16="http://schemas.microsoft.com/office/drawing/2014/main" id="{E7EAF9A0-1BB6-7348-8113-5E491FA23F75}"/>
              </a:ext>
            </a:extLst>
          </p:cNvPr>
          <p:cNvSpPr/>
          <p:nvPr/>
        </p:nvSpPr>
        <p:spPr>
          <a:xfrm>
            <a:off x="313987"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base-ball</a:t>
            </a:r>
          </a:p>
        </p:txBody>
      </p:sp>
      <p:sp>
        <p:nvSpPr>
          <p:cNvPr id="14" name="Rounded Rectangle 13">
            <a:extLst>
              <a:ext uri="{FF2B5EF4-FFF2-40B4-BE49-F238E27FC236}">
                <a16:creationId xmlns="" xmlns:a16="http://schemas.microsoft.com/office/drawing/2014/main" id="{597D4387-138C-B847-BAD9-59995AEA526F}"/>
              </a:ext>
            </a:extLst>
          </p:cNvPr>
          <p:cNvSpPr/>
          <p:nvPr/>
        </p:nvSpPr>
        <p:spPr>
          <a:xfrm>
            <a:off x="6218454"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teddy bear.</a:t>
            </a:r>
          </a:p>
        </p:txBody>
      </p:sp>
      <p:pic>
        <p:nvPicPr>
          <p:cNvPr id="17" name="Picture 16" descr="A picture containing baseball, game, sport, white&#10;&#10;Description automatically generated">
            <a:extLst>
              <a:ext uri="{FF2B5EF4-FFF2-40B4-BE49-F238E27FC236}">
                <a16:creationId xmlns="" xmlns:a16="http://schemas.microsoft.com/office/drawing/2014/main" id="{56FAE189-5248-4B40-9AA8-3751B83CD44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0977" y="4537074"/>
            <a:ext cx="456112" cy="456112"/>
          </a:xfrm>
          <a:prstGeom prst="rect">
            <a:avLst/>
          </a:prstGeom>
        </p:spPr>
      </p:pic>
      <p:pic>
        <p:nvPicPr>
          <p:cNvPr id="18" name="Picture 17" descr="A close up of a logo&#10;&#10;Description automatically generated">
            <a:extLst>
              <a:ext uri="{FF2B5EF4-FFF2-40B4-BE49-F238E27FC236}">
                <a16:creationId xmlns="" xmlns:a16="http://schemas.microsoft.com/office/drawing/2014/main" id="{16D52B1A-36C2-A84E-BD21-1FB3AA579B3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31556" y="4120430"/>
            <a:ext cx="1594165" cy="1594165"/>
          </a:xfrm>
          <a:prstGeom prst="rect">
            <a:avLst/>
          </a:prstGeom>
        </p:spPr>
      </p:pic>
    </p:spTree>
    <p:extLst>
      <p:ext uri="{BB962C8B-B14F-4D97-AF65-F5344CB8AC3E}">
        <p14:creationId xmlns:p14="http://schemas.microsoft.com/office/powerpoint/2010/main" val="3051177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Referring to the image, complete the sentence below by choosing the correct phrase:</a:t>
            </a:r>
          </a:p>
        </p:txBody>
      </p:sp>
      <p:pic>
        <p:nvPicPr>
          <p:cNvPr id="6" name="Picture 5" descr="A close up of a logo&#10;&#10;Description automatically generated">
            <a:extLst>
              <a:ext uri="{FF2B5EF4-FFF2-40B4-BE49-F238E27FC236}">
                <a16:creationId xmlns="" xmlns:a16="http://schemas.microsoft.com/office/drawing/2014/main" id="{27502332-C7C2-F149-8D27-401AA9E895F3}"/>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flipH="1">
            <a:off x="8274413" y="2889275"/>
            <a:ext cx="3603600" cy="3603600"/>
          </a:xfrm>
          <a:prstGeom prst="rect">
            <a:avLst/>
          </a:prstGeom>
        </p:spPr>
      </p:pic>
      <p:sp>
        <p:nvSpPr>
          <p:cNvPr id="5" name="Rounded Rectangle 4">
            <a:extLst>
              <a:ext uri="{FF2B5EF4-FFF2-40B4-BE49-F238E27FC236}">
                <a16:creationId xmlns="" xmlns:a16="http://schemas.microsoft.com/office/drawing/2014/main" id="{9BAE0863-9EB2-0C46-8778-4B83E18D0497}"/>
              </a:ext>
            </a:extLst>
          </p:cNvPr>
          <p:cNvSpPr/>
          <p:nvPr/>
        </p:nvSpPr>
        <p:spPr>
          <a:xfrm>
            <a:off x="2008354" y="369146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heavier than</a:t>
            </a:r>
          </a:p>
        </p:txBody>
      </p:sp>
      <p:sp>
        <p:nvSpPr>
          <p:cNvPr id="7" name="Rounded Rectangle 6">
            <a:extLst>
              <a:ext uri="{FF2B5EF4-FFF2-40B4-BE49-F238E27FC236}">
                <a16:creationId xmlns="" xmlns:a16="http://schemas.microsoft.com/office/drawing/2014/main" id="{8BCD096E-9E24-7240-B03D-18953C77E53F}"/>
              </a:ext>
            </a:extLst>
          </p:cNvPr>
          <p:cNvSpPr/>
          <p:nvPr/>
        </p:nvSpPr>
        <p:spPr>
          <a:xfrm>
            <a:off x="2008353" y="445293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lighter than</a:t>
            </a:r>
          </a:p>
        </p:txBody>
      </p:sp>
      <p:sp>
        <p:nvSpPr>
          <p:cNvPr id="8" name="Rounded Rectangle 7">
            <a:extLst>
              <a:ext uri="{FF2B5EF4-FFF2-40B4-BE49-F238E27FC236}">
                <a16:creationId xmlns="" xmlns:a16="http://schemas.microsoft.com/office/drawing/2014/main" id="{2726DD1C-BD28-D042-9D1C-DE3B83E86CF6}"/>
              </a:ext>
            </a:extLst>
          </p:cNvPr>
          <p:cNvSpPr/>
          <p:nvPr/>
        </p:nvSpPr>
        <p:spPr>
          <a:xfrm>
            <a:off x="2008353" y="5234782"/>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equal to</a:t>
            </a:r>
          </a:p>
        </p:txBody>
      </p:sp>
      <p:sp>
        <p:nvSpPr>
          <p:cNvPr id="9" name="Rounded Rectangle 8">
            <a:extLst>
              <a:ext uri="{FF2B5EF4-FFF2-40B4-BE49-F238E27FC236}">
                <a16:creationId xmlns="" xmlns:a16="http://schemas.microsoft.com/office/drawing/2014/main" id="{59AE2DA1-B7C1-B54C-AA20-FED4A628D412}"/>
              </a:ext>
            </a:extLst>
          </p:cNvPr>
          <p:cNvSpPr/>
          <p:nvPr/>
        </p:nvSpPr>
        <p:spPr>
          <a:xfrm>
            <a:off x="313987"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apple</a:t>
            </a:r>
          </a:p>
        </p:txBody>
      </p:sp>
      <p:sp>
        <p:nvSpPr>
          <p:cNvPr id="10" name="Rounded Rectangle 9">
            <a:extLst>
              <a:ext uri="{FF2B5EF4-FFF2-40B4-BE49-F238E27FC236}">
                <a16:creationId xmlns="" xmlns:a16="http://schemas.microsoft.com/office/drawing/2014/main" id="{06CF0663-8ECE-9F47-A87F-874046464524}"/>
              </a:ext>
            </a:extLst>
          </p:cNvPr>
          <p:cNvSpPr/>
          <p:nvPr/>
        </p:nvSpPr>
        <p:spPr>
          <a:xfrm>
            <a:off x="6218454"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beach ball.</a:t>
            </a:r>
          </a:p>
        </p:txBody>
      </p:sp>
      <p:pic>
        <p:nvPicPr>
          <p:cNvPr id="11" name="Picture 10">
            <a:extLst>
              <a:ext uri="{FF2B5EF4-FFF2-40B4-BE49-F238E27FC236}">
                <a16:creationId xmlns="" xmlns:a16="http://schemas.microsoft.com/office/drawing/2014/main" id="{DAAC79F0-F5F0-BE4B-8EEF-774E764509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44136" y="2889275"/>
            <a:ext cx="2403654" cy="2403654"/>
          </a:xfrm>
          <a:prstGeom prst="rect">
            <a:avLst/>
          </a:prstGeom>
        </p:spPr>
      </p:pic>
      <p:pic>
        <p:nvPicPr>
          <p:cNvPr id="12" name="Picture 11" descr="A close up of a logo&#10;&#10;Description automatically generated">
            <a:extLst>
              <a:ext uri="{FF2B5EF4-FFF2-40B4-BE49-F238E27FC236}">
                <a16:creationId xmlns="" xmlns:a16="http://schemas.microsoft.com/office/drawing/2014/main" id="{00EB4A78-30B6-AC48-BCDD-3EAAEABA211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35039" y="4516536"/>
            <a:ext cx="980712" cy="980712"/>
          </a:xfrm>
          <a:prstGeom prst="rect">
            <a:avLst/>
          </a:prstGeom>
        </p:spPr>
      </p:pic>
    </p:spTree>
    <p:extLst>
      <p:ext uri="{BB962C8B-B14F-4D97-AF65-F5344CB8AC3E}">
        <p14:creationId xmlns:p14="http://schemas.microsoft.com/office/powerpoint/2010/main" val="1274116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Referring to the image, complete the sentence below by choosing the correct phrase:</a:t>
            </a:r>
          </a:p>
        </p:txBody>
      </p:sp>
      <p:pic>
        <p:nvPicPr>
          <p:cNvPr id="6" name="Picture 5" descr="A close up of a logo&#10;&#10;Description automatically generated">
            <a:extLst>
              <a:ext uri="{FF2B5EF4-FFF2-40B4-BE49-F238E27FC236}">
                <a16:creationId xmlns="" xmlns:a16="http://schemas.microsoft.com/office/drawing/2014/main" id="{27502332-C7C2-F149-8D27-401AA9E895F3}"/>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flipH="1">
            <a:off x="8274413" y="2889275"/>
            <a:ext cx="3603600" cy="3603600"/>
          </a:xfrm>
          <a:prstGeom prst="rect">
            <a:avLst/>
          </a:prstGeom>
        </p:spPr>
      </p:pic>
      <p:sp>
        <p:nvSpPr>
          <p:cNvPr id="5" name="Rounded Rectangle 4">
            <a:extLst>
              <a:ext uri="{FF2B5EF4-FFF2-40B4-BE49-F238E27FC236}">
                <a16:creationId xmlns="" xmlns:a16="http://schemas.microsoft.com/office/drawing/2014/main" id="{9BAE0863-9EB2-0C46-8778-4B83E18D0497}"/>
              </a:ext>
            </a:extLst>
          </p:cNvPr>
          <p:cNvSpPr/>
          <p:nvPr/>
        </p:nvSpPr>
        <p:spPr>
          <a:xfrm>
            <a:off x="2008354" y="3691467"/>
            <a:ext cx="3818467" cy="626533"/>
          </a:xfrm>
          <a:prstGeom prst="roundRect">
            <a:avLst/>
          </a:prstGeom>
          <a:solidFill>
            <a:srgbClr val="FFDD5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heavier than</a:t>
            </a:r>
          </a:p>
        </p:txBody>
      </p:sp>
      <p:sp>
        <p:nvSpPr>
          <p:cNvPr id="7" name="Rounded Rectangle 6">
            <a:extLst>
              <a:ext uri="{FF2B5EF4-FFF2-40B4-BE49-F238E27FC236}">
                <a16:creationId xmlns="" xmlns:a16="http://schemas.microsoft.com/office/drawing/2014/main" id="{8BCD096E-9E24-7240-B03D-18953C77E53F}"/>
              </a:ext>
            </a:extLst>
          </p:cNvPr>
          <p:cNvSpPr/>
          <p:nvPr/>
        </p:nvSpPr>
        <p:spPr>
          <a:xfrm>
            <a:off x="2008353" y="445293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lighter than</a:t>
            </a:r>
          </a:p>
        </p:txBody>
      </p:sp>
      <p:sp>
        <p:nvSpPr>
          <p:cNvPr id="8" name="Rounded Rectangle 7">
            <a:extLst>
              <a:ext uri="{FF2B5EF4-FFF2-40B4-BE49-F238E27FC236}">
                <a16:creationId xmlns="" xmlns:a16="http://schemas.microsoft.com/office/drawing/2014/main" id="{2726DD1C-BD28-D042-9D1C-DE3B83E86CF6}"/>
              </a:ext>
            </a:extLst>
          </p:cNvPr>
          <p:cNvSpPr/>
          <p:nvPr/>
        </p:nvSpPr>
        <p:spPr>
          <a:xfrm>
            <a:off x="2008353" y="5234782"/>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equal to</a:t>
            </a:r>
          </a:p>
        </p:txBody>
      </p:sp>
      <p:sp>
        <p:nvSpPr>
          <p:cNvPr id="9" name="Rounded Rectangle 8">
            <a:extLst>
              <a:ext uri="{FF2B5EF4-FFF2-40B4-BE49-F238E27FC236}">
                <a16:creationId xmlns="" xmlns:a16="http://schemas.microsoft.com/office/drawing/2014/main" id="{59AE2DA1-B7C1-B54C-AA20-FED4A628D412}"/>
              </a:ext>
            </a:extLst>
          </p:cNvPr>
          <p:cNvSpPr/>
          <p:nvPr/>
        </p:nvSpPr>
        <p:spPr>
          <a:xfrm>
            <a:off x="313987"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apple</a:t>
            </a:r>
          </a:p>
        </p:txBody>
      </p:sp>
      <p:sp>
        <p:nvSpPr>
          <p:cNvPr id="10" name="Rounded Rectangle 9">
            <a:extLst>
              <a:ext uri="{FF2B5EF4-FFF2-40B4-BE49-F238E27FC236}">
                <a16:creationId xmlns="" xmlns:a16="http://schemas.microsoft.com/office/drawing/2014/main" id="{06CF0663-8ECE-9F47-A87F-874046464524}"/>
              </a:ext>
            </a:extLst>
          </p:cNvPr>
          <p:cNvSpPr/>
          <p:nvPr/>
        </p:nvSpPr>
        <p:spPr>
          <a:xfrm>
            <a:off x="6218454"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beach ball.</a:t>
            </a:r>
          </a:p>
        </p:txBody>
      </p:sp>
      <p:pic>
        <p:nvPicPr>
          <p:cNvPr id="11" name="Picture 10">
            <a:extLst>
              <a:ext uri="{FF2B5EF4-FFF2-40B4-BE49-F238E27FC236}">
                <a16:creationId xmlns="" xmlns:a16="http://schemas.microsoft.com/office/drawing/2014/main" id="{DAAC79F0-F5F0-BE4B-8EEF-774E764509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44136" y="2889275"/>
            <a:ext cx="2403654" cy="2403654"/>
          </a:xfrm>
          <a:prstGeom prst="rect">
            <a:avLst/>
          </a:prstGeom>
        </p:spPr>
      </p:pic>
      <p:pic>
        <p:nvPicPr>
          <p:cNvPr id="12" name="Picture 11" descr="A close up of a logo&#10;&#10;Description automatically generated">
            <a:extLst>
              <a:ext uri="{FF2B5EF4-FFF2-40B4-BE49-F238E27FC236}">
                <a16:creationId xmlns="" xmlns:a16="http://schemas.microsoft.com/office/drawing/2014/main" id="{00EB4A78-30B6-AC48-BCDD-3EAAEABA211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35039" y="4516536"/>
            <a:ext cx="980712" cy="980712"/>
          </a:xfrm>
          <a:prstGeom prst="rect">
            <a:avLst/>
          </a:prstGeom>
        </p:spPr>
      </p:pic>
    </p:spTree>
    <p:extLst>
      <p:ext uri="{BB962C8B-B14F-4D97-AF65-F5344CB8AC3E}">
        <p14:creationId xmlns:p14="http://schemas.microsoft.com/office/powerpoint/2010/main" val="3482770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Referring to the image, complete the sentence below by choosing the correct phrase:</a:t>
            </a:r>
          </a:p>
        </p:txBody>
      </p:sp>
      <p:pic>
        <p:nvPicPr>
          <p:cNvPr id="8" name="Picture 7" descr="A close up of a logo&#10;&#10;Description automatically generated">
            <a:extLst>
              <a:ext uri="{FF2B5EF4-FFF2-40B4-BE49-F238E27FC236}">
                <a16:creationId xmlns="" xmlns:a16="http://schemas.microsoft.com/office/drawing/2014/main" id="{8C58578E-265E-0448-9734-9152C4AE281B}"/>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8274413" y="2889275"/>
            <a:ext cx="3603600" cy="3603600"/>
          </a:xfrm>
          <a:prstGeom prst="rect">
            <a:avLst/>
          </a:prstGeom>
        </p:spPr>
      </p:pic>
      <p:sp>
        <p:nvSpPr>
          <p:cNvPr id="10" name="Rounded Rectangle 9">
            <a:extLst>
              <a:ext uri="{FF2B5EF4-FFF2-40B4-BE49-F238E27FC236}">
                <a16:creationId xmlns="" xmlns:a16="http://schemas.microsoft.com/office/drawing/2014/main" id="{A60EA6EE-6C9E-7144-A5A7-4AEBF31A8D82}"/>
              </a:ext>
            </a:extLst>
          </p:cNvPr>
          <p:cNvSpPr/>
          <p:nvPr/>
        </p:nvSpPr>
        <p:spPr>
          <a:xfrm>
            <a:off x="2008354" y="369146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heavier than</a:t>
            </a:r>
          </a:p>
        </p:txBody>
      </p:sp>
      <p:sp>
        <p:nvSpPr>
          <p:cNvPr id="11" name="Rounded Rectangle 10">
            <a:extLst>
              <a:ext uri="{FF2B5EF4-FFF2-40B4-BE49-F238E27FC236}">
                <a16:creationId xmlns="" xmlns:a16="http://schemas.microsoft.com/office/drawing/2014/main" id="{70E9EA90-74CD-2F43-9A3C-774A8AD3AA7E}"/>
              </a:ext>
            </a:extLst>
          </p:cNvPr>
          <p:cNvSpPr/>
          <p:nvPr/>
        </p:nvSpPr>
        <p:spPr>
          <a:xfrm>
            <a:off x="2008353" y="445293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lighter than</a:t>
            </a:r>
          </a:p>
        </p:txBody>
      </p:sp>
      <p:sp>
        <p:nvSpPr>
          <p:cNvPr id="12" name="Rounded Rectangle 11">
            <a:extLst>
              <a:ext uri="{FF2B5EF4-FFF2-40B4-BE49-F238E27FC236}">
                <a16:creationId xmlns="" xmlns:a16="http://schemas.microsoft.com/office/drawing/2014/main" id="{44BCEFFE-AFB8-3949-9FBD-D96BA73796C9}"/>
              </a:ext>
            </a:extLst>
          </p:cNvPr>
          <p:cNvSpPr/>
          <p:nvPr/>
        </p:nvSpPr>
        <p:spPr>
          <a:xfrm>
            <a:off x="2008353" y="5234782"/>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equal to</a:t>
            </a:r>
          </a:p>
        </p:txBody>
      </p:sp>
      <p:sp>
        <p:nvSpPr>
          <p:cNvPr id="13" name="Rounded Rectangle 12">
            <a:extLst>
              <a:ext uri="{FF2B5EF4-FFF2-40B4-BE49-F238E27FC236}">
                <a16:creationId xmlns="" xmlns:a16="http://schemas.microsoft.com/office/drawing/2014/main" id="{E7EAF9A0-1BB6-7348-8113-5E491FA23F75}"/>
              </a:ext>
            </a:extLst>
          </p:cNvPr>
          <p:cNvSpPr/>
          <p:nvPr/>
        </p:nvSpPr>
        <p:spPr>
          <a:xfrm>
            <a:off x="313987"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pear</a:t>
            </a:r>
          </a:p>
        </p:txBody>
      </p:sp>
      <p:sp>
        <p:nvSpPr>
          <p:cNvPr id="14" name="Rounded Rectangle 13">
            <a:extLst>
              <a:ext uri="{FF2B5EF4-FFF2-40B4-BE49-F238E27FC236}">
                <a16:creationId xmlns="" xmlns:a16="http://schemas.microsoft.com/office/drawing/2014/main" id="{597D4387-138C-B847-BAD9-59995AEA526F}"/>
              </a:ext>
            </a:extLst>
          </p:cNvPr>
          <p:cNvSpPr/>
          <p:nvPr/>
        </p:nvSpPr>
        <p:spPr>
          <a:xfrm>
            <a:off x="6218454"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ball.</a:t>
            </a:r>
          </a:p>
        </p:txBody>
      </p:sp>
      <p:pic>
        <p:nvPicPr>
          <p:cNvPr id="17" name="Picture 16" descr="A picture containing soccer&#10;&#10;Description automatically generated">
            <a:extLst>
              <a:ext uri="{FF2B5EF4-FFF2-40B4-BE49-F238E27FC236}">
                <a16:creationId xmlns="" xmlns:a16="http://schemas.microsoft.com/office/drawing/2014/main" id="{81DC6B0F-8C5C-964C-82FC-5D852EF8ED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50491" y="4318000"/>
            <a:ext cx="1082400" cy="1082400"/>
          </a:xfrm>
          <a:prstGeom prst="rect">
            <a:avLst/>
          </a:prstGeom>
        </p:spPr>
      </p:pic>
      <p:pic>
        <p:nvPicPr>
          <p:cNvPr id="18" name="Picture 17" descr="A picture containing drawing&#10;&#10;Description automatically generated">
            <a:extLst>
              <a:ext uri="{FF2B5EF4-FFF2-40B4-BE49-F238E27FC236}">
                <a16:creationId xmlns="" xmlns:a16="http://schemas.microsoft.com/office/drawing/2014/main" id="{0077237E-F482-5547-99A8-8107F98FEEA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91676" y="4267436"/>
            <a:ext cx="763723" cy="763723"/>
          </a:xfrm>
          <a:prstGeom prst="rect">
            <a:avLst/>
          </a:prstGeom>
        </p:spPr>
      </p:pic>
    </p:spTree>
    <p:extLst>
      <p:ext uri="{BB962C8B-B14F-4D97-AF65-F5344CB8AC3E}">
        <p14:creationId xmlns:p14="http://schemas.microsoft.com/office/powerpoint/2010/main" val="1281756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Referring to the image, complete the sentence below by choosing the correct phrase:</a:t>
            </a:r>
          </a:p>
        </p:txBody>
      </p:sp>
      <p:pic>
        <p:nvPicPr>
          <p:cNvPr id="8" name="Picture 7" descr="A close up of a logo&#10;&#10;Description automatically generated">
            <a:extLst>
              <a:ext uri="{FF2B5EF4-FFF2-40B4-BE49-F238E27FC236}">
                <a16:creationId xmlns="" xmlns:a16="http://schemas.microsoft.com/office/drawing/2014/main" id="{8C58578E-265E-0448-9734-9152C4AE281B}"/>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8274413" y="2889275"/>
            <a:ext cx="3603600" cy="3603600"/>
          </a:xfrm>
          <a:prstGeom prst="rect">
            <a:avLst/>
          </a:prstGeom>
        </p:spPr>
      </p:pic>
      <p:sp>
        <p:nvSpPr>
          <p:cNvPr id="10" name="Rounded Rectangle 9">
            <a:extLst>
              <a:ext uri="{FF2B5EF4-FFF2-40B4-BE49-F238E27FC236}">
                <a16:creationId xmlns="" xmlns:a16="http://schemas.microsoft.com/office/drawing/2014/main" id="{A60EA6EE-6C9E-7144-A5A7-4AEBF31A8D82}"/>
              </a:ext>
            </a:extLst>
          </p:cNvPr>
          <p:cNvSpPr/>
          <p:nvPr/>
        </p:nvSpPr>
        <p:spPr>
          <a:xfrm>
            <a:off x="2008354" y="369146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heavier than</a:t>
            </a:r>
          </a:p>
        </p:txBody>
      </p:sp>
      <p:sp>
        <p:nvSpPr>
          <p:cNvPr id="11" name="Rounded Rectangle 10">
            <a:extLst>
              <a:ext uri="{FF2B5EF4-FFF2-40B4-BE49-F238E27FC236}">
                <a16:creationId xmlns="" xmlns:a16="http://schemas.microsoft.com/office/drawing/2014/main" id="{70E9EA90-74CD-2F43-9A3C-774A8AD3AA7E}"/>
              </a:ext>
            </a:extLst>
          </p:cNvPr>
          <p:cNvSpPr/>
          <p:nvPr/>
        </p:nvSpPr>
        <p:spPr>
          <a:xfrm>
            <a:off x="2008353" y="4452937"/>
            <a:ext cx="3818467" cy="626533"/>
          </a:xfrm>
          <a:prstGeom prst="roundRect">
            <a:avLst/>
          </a:prstGeom>
          <a:solidFill>
            <a:srgbClr val="FFDD5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lighter than</a:t>
            </a:r>
          </a:p>
        </p:txBody>
      </p:sp>
      <p:sp>
        <p:nvSpPr>
          <p:cNvPr id="12" name="Rounded Rectangle 11">
            <a:extLst>
              <a:ext uri="{FF2B5EF4-FFF2-40B4-BE49-F238E27FC236}">
                <a16:creationId xmlns="" xmlns:a16="http://schemas.microsoft.com/office/drawing/2014/main" id="{44BCEFFE-AFB8-3949-9FBD-D96BA73796C9}"/>
              </a:ext>
            </a:extLst>
          </p:cNvPr>
          <p:cNvSpPr/>
          <p:nvPr/>
        </p:nvSpPr>
        <p:spPr>
          <a:xfrm>
            <a:off x="2008353" y="5234782"/>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equal to</a:t>
            </a:r>
          </a:p>
        </p:txBody>
      </p:sp>
      <p:sp>
        <p:nvSpPr>
          <p:cNvPr id="13" name="Rounded Rectangle 12">
            <a:extLst>
              <a:ext uri="{FF2B5EF4-FFF2-40B4-BE49-F238E27FC236}">
                <a16:creationId xmlns="" xmlns:a16="http://schemas.microsoft.com/office/drawing/2014/main" id="{E7EAF9A0-1BB6-7348-8113-5E491FA23F75}"/>
              </a:ext>
            </a:extLst>
          </p:cNvPr>
          <p:cNvSpPr/>
          <p:nvPr/>
        </p:nvSpPr>
        <p:spPr>
          <a:xfrm>
            <a:off x="313987"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pear</a:t>
            </a:r>
          </a:p>
        </p:txBody>
      </p:sp>
      <p:sp>
        <p:nvSpPr>
          <p:cNvPr id="14" name="Rounded Rectangle 13">
            <a:extLst>
              <a:ext uri="{FF2B5EF4-FFF2-40B4-BE49-F238E27FC236}">
                <a16:creationId xmlns="" xmlns:a16="http://schemas.microsoft.com/office/drawing/2014/main" id="{597D4387-138C-B847-BAD9-59995AEA526F}"/>
              </a:ext>
            </a:extLst>
          </p:cNvPr>
          <p:cNvSpPr/>
          <p:nvPr/>
        </p:nvSpPr>
        <p:spPr>
          <a:xfrm>
            <a:off x="6218454"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ball.</a:t>
            </a:r>
          </a:p>
        </p:txBody>
      </p:sp>
      <p:pic>
        <p:nvPicPr>
          <p:cNvPr id="17" name="Picture 16" descr="A picture containing soccer&#10;&#10;Description automatically generated">
            <a:extLst>
              <a:ext uri="{FF2B5EF4-FFF2-40B4-BE49-F238E27FC236}">
                <a16:creationId xmlns="" xmlns:a16="http://schemas.microsoft.com/office/drawing/2014/main" id="{81DC6B0F-8C5C-964C-82FC-5D852EF8ED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50491" y="4318000"/>
            <a:ext cx="1082400" cy="1082400"/>
          </a:xfrm>
          <a:prstGeom prst="rect">
            <a:avLst/>
          </a:prstGeom>
        </p:spPr>
      </p:pic>
      <p:pic>
        <p:nvPicPr>
          <p:cNvPr id="18" name="Picture 17" descr="A picture containing drawing&#10;&#10;Description automatically generated">
            <a:extLst>
              <a:ext uri="{FF2B5EF4-FFF2-40B4-BE49-F238E27FC236}">
                <a16:creationId xmlns="" xmlns:a16="http://schemas.microsoft.com/office/drawing/2014/main" id="{0077237E-F482-5547-99A8-8107F98FEEA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91676" y="4267436"/>
            <a:ext cx="763723" cy="763723"/>
          </a:xfrm>
          <a:prstGeom prst="rect">
            <a:avLst/>
          </a:prstGeom>
        </p:spPr>
      </p:pic>
    </p:spTree>
    <p:extLst>
      <p:ext uri="{BB962C8B-B14F-4D97-AF65-F5344CB8AC3E}">
        <p14:creationId xmlns:p14="http://schemas.microsoft.com/office/powerpoint/2010/main" val="736313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Referring to the image, complete the sentence below by choosing the correct phrase:</a:t>
            </a:r>
          </a:p>
        </p:txBody>
      </p:sp>
      <p:pic>
        <p:nvPicPr>
          <p:cNvPr id="6" name="Picture 5" descr="A close up of a logo&#10;&#10;Description automatically generated">
            <a:extLst>
              <a:ext uri="{FF2B5EF4-FFF2-40B4-BE49-F238E27FC236}">
                <a16:creationId xmlns="" xmlns:a16="http://schemas.microsoft.com/office/drawing/2014/main" id="{27502332-C7C2-F149-8D27-401AA9E895F3}"/>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flipH="1">
            <a:off x="8274413" y="2889275"/>
            <a:ext cx="3603600" cy="3603600"/>
          </a:xfrm>
          <a:prstGeom prst="rect">
            <a:avLst/>
          </a:prstGeom>
        </p:spPr>
      </p:pic>
      <p:sp>
        <p:nvSpPr>
          <p:cNvPr id="5" name="Rounded Rectangle 4">
            <a:extLst>
              <a:ext uri="{FF2B5EF4-FFF2-40B4-BE49-F238E27FC236}">
                <a16:creationId xmlns="" xmlns:a16="http://schemas.microsoft.com/office/drawing/2014/main" id="{9BAE0863-9EB2-0C46-8778-4B83E18D0497}"/>
              </a:ext>
            </a:extLst>
          </p:cNvPr>
          <p:cNvSpPr/>
          <p:nvPr/>
        </p:nvSpPr>
        <p:spPr>
          <a:xfrm>
            <a:off x="2008354" y="369146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heavier than</a:t>
            </a:r>
          </a:p>
        </p:txBody>
      </p:sp>
      <p:sp>
        <p:nvSpPr>
          <p:cNvPr id="7" name="Rounded Rectangle 6">
            <a:extLst>
              <a:ext uri="{FF2B5EF4-FFF2-40B4-BE49-F238E27FC236}">
                <a16:creationId xmlns="" xmlns:a16="http://schemas.microsoft.com/office/drawing/2014/main" id="{8BCD096E-9E24-7240-B03D-18953C77E53F}"/>
              </a:ext>
            </a:extLst>
          </p:cNvPr>
          <p:cNvSpPr/>
          <p:nvPr/>
        </p:nvSpPr>
        <p:spPr>
          <a:xfrm>
            <a:off x="2008353" y="445293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lighter than</a:t>
            </a:r>
          </a:p>
        </p:txBody>
      </p:sp>
      <p:sp>
        <p:nvSpPr>
          <p:cNvPr id="8" name="Rounded Rectangle 7">
            <a:extLst>
              <a:ext uri="{FF2B5EF4-FFF2-40B4-BE49-F238E27FC236}">
                <a16:creationId xmlns="" xmlns:a16="http://schemas.microsoft.com/office/drawing/2014/main" id="{2726DD1C-BD28-D042-9D1C-DE3B83E86CF6}"/>
              </a:ext>
            </a:extLst>
          </p:cNvPr>
          <p:cNvSpPr/>
          <p:nvPr/>
        </p:nvSpPr>
        <p:spPr>
          <a:xfrm>
            <a:off x="2008353" y="5234782"/>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equal to</a:t>
            </a:r>
          </a:p>
        </p:txBody>
      </p:sp>
      <p:sp>
        <p:nvSpPr>
          <p:cNvPr id="9" name="Rounded Rectangle 8">
            <a:extLst>
              <a:ext uri="{FF2B5EF4-FFF2-40B4-BE49-F238E27FC236}">
                <a16:creationId xmlns="" xmlns:a16="http://schemas.microsoft.com/office/drawing/2014/main" id="{59AE2DA1-B7C1-B54C-AA20-FED4A628D412}"/>
              </a:ext>
            </a:extLst>
          </p:cNvPr>
          <p:cNvSpPr/>
          <p:nvPr/>
        </p:nvSpPr>
        <p:spPr>
          <a:xfrm>
            <a:off x="313987"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silver toy</a:t>
            </a:r>
          </a:p>
        </p:txBody>
      </p:sp>
      <p:sp>
        <p:nvSpPr>
          <p:cNvPr id="10" name="Rounded Rectangle 9">
            <a:extLst>
              <a:ext uri="{FF2B5EF4-FFF2-40B4-BE49-F238E27FC236}">
                <a16:creationId xmlns="" xmlns:a16="http://schemas.microsoft.com/office/drawing/2014/main" id="{06CF0663-8ECE-9F47-A87F-874046464524}"/>
              </a:ext>
            </a:extLst>
          </p:cNvPr>
          <p:cNvSpPr/>
          <p:nvPr/>
        </p:nvSpPr>
        <p:spPr>
          <a:xfrm>
            <a:off x="6218454"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apple.</a:t>
            </a:r>
          </a:p>
        </p:txBody>
      </p:sp>
      <p:pic>
        <p:nvPicPr>
          <p:cNvPr id="11" name="Picture 10" descr="A picture containing drawing&#10;&#10;Description automatically generated">
            <a:extLst>
              <a:ext uri="{FF2B5EF4-FFF2-40B4-BE49-F238E27FC236}">
                <a16:creationId xmlns="" xmlns:a16="http://schemas.microsoft.com/office/drawing/2014/main" id="{66A87526-0D66-8E48-801F-D492785C09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74176" y="4318000"/>
            <a:ext cx="1315250" cy="1315250"/>
          </a:xfrm>
          <a:prstGeom prst="rect">
            <a:avLst/>
          </a:prstGeom>
        </p:spPr>
      </p:pic>
      <p:pic>
        <p:nvPicPr>
          <p:cNvPr id="12" name="Picture 11" descr="A close up of a logo&#10;&#10;Description automatically generated">
            <a:extLst>
              <a:ext uri="{FF2B5EF4-FFF2-40B4-BE49-F238E27FC236}">
                <a16:creationId xmlns="" xmlns:a16="http://schemas.microsoft.com/office/drawing/2014/main" id="{1ECF9E3B-51A2-F841-8BD2-1809F15EA53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75455" y="4362653"/>
            <a:ext cx="612972" cy="612972"/>
          </a:xfrm>
          <a:prstGeom prst="rect">
            <a:avLst/>
          </a:prstGeom>
        </p:spPr>
      </p:pic>
    </p:spTree>
    <p:extLst>
      <p:ext uri="{BB962C8B-B14F-4D97-AF65-F5344CB8AC3E}">
        <p14:creationId xmlns:p14="http://schemas.microsoft.com/office/powerpoint/2010/main" val="3804995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phrases such as “heavier than”, “lighter than” and “equal to” when inspecting objects and when using scales to compare the weight of two or more objects </a:t>
            </a:r>
          </a:p>
          <a:p>
            <a:pPr>
              <a:buClr>
                <a:srgbClr val="23D160"/>
              </a:buClr>
              <a:buSzPct val="85000"/>
              <a:buFont typeface="Wingdings" pitchFamily="2" charset="2"/>
              <a:buChar char="ü"/>
            </a:pPr>
            <a:r>
              <a:rPr lang="en-GB" sz="2200" dirty="0"/>
              <a:t> I can explain my reasoning when using phrases such as “heavier than”, “lighter than” and “equal to” when inspecting objects and when using scales to compare the weight of two or more objects </a:t>
            </a:r>
          </a:p>
        </p:txBody>
      </p:sp>
      <p:sp>
        <p:nvSpPr>
          <p:cNvPr id="5" name="Footer Placeholder 4">
            <a:extLst>
              <a:ext uri="{FF2B5EF4-FFF2-40B4-BE49-F238E27FC236}">
                <a16:creationId xmlns="" xmlns:a16="http://schemas.microsoft.com/office/drawing/2014/main" id="{349F46F5-B8A3-5848-8248-C9D634933261}"/>
              </a:ext>
            </a:extLst>
          </p:cNvPr>
          <p:cNvSpPr>
            <a:spLocks noGrp="1"/>
          </p:cNvSpPr>
          <p:nvPr>
            <p:ph type="ftr" sz="quarter" idx="11"/>
          </p:nvPr>
        </p:nvSpPr>
        <p:spPr>
          <a:xfrm>
            <a:off x="838199" y="6298060"/>
            <a:ext cx="10515599" cy="365125"/>
          </a:xfrm>
        </p:spPr>
        <p:txBody>
          <a:bodyPr/>
          <a:lstStyle/>
          <a:p>
            <a:r>
              <a:rPr lang="en-GB" sz="1400" dirty="0"/>
              <a:t>Foundation - Term 3 - Block 2 - Measurement Weight and Volume - Lesson </a:t>
            </a:r>
            <a:r>
              <a:rPr lang="en-GB" sz="1400" dirty="0" smtClean="0"/>
              <a:t>1</a:t>
            </a:r>
            <a:endParaRPr lang="en-GB" sz="1400" dirty="0"/>
          </a:p>
        </p:txBody>
      </p:sp>
    </p:spTree>
    <p:extLst>
      <p:ext uri="{BB962C8B-B14F-4D97-AF65-F5344CB8AC3E}">
        <p14:creationId xmlns:p14="http://schemas.microsoft.com/office/powerpoint/2010/main" val="4346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Referring to the image, complete the sentence below by choosing the correct phrase:</a:t>
            </a:r>
          </a:p>
        </p:txBody>
      </p:sp>
      <p:pic>
        <p:nvPicPr>
          <p:cNvPr id="6" name="Picture 5" descr="A close up of a logo&#10;&#10;Description automatically generated">
            <a:extLst>
              <a:ext uri="{FF2B5EF4-FFF2-40B4-BE49-F238E27FC236}">
                <a16:creationId xmlns="" xmlns:a16="http://schemas.microsoft.com/office/drawing/2014/main" id="{27502332-C7C2-F149-8D27-401AA9E895F3}"/>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flipH="1">
            <a:off x="8274413" y="2889275"/>
            <a:ext cx="3603600" cy="3603600"/>
          </a:xfrm>
          <a:prstGeom prst="rect">
            <a:avLst/>
          </a:prstGeom>
        </p:spPr>
      </p:pic>
      <p:sp>
        <p:nvSpPr>
          <p:cNvPr id="5" name="Rounded Rectangle 4">
            <a:extLst>
              <a:ext uri="{FF2B5EF4-FFF2-40B4-BE49-F238E27FC236}">
                <a16:creationId xmlns="" xmlns:a16="http://schemas.microsoft.com/office/drawing/2014/main" id="{9BAE0863-9EB2-0C46-8778-4B83E18D0497}"/>
              </a:ext>
            </a:extLst>
          </p:cNvPr>
          <p:cNvSpPr/>
          <p:nvPr/>
        </p:nvSpPr>
        <p:spPr>
          <a:xfrm>
            <a:off x="2008354" y="3691467"/>
            <a:ext cx="3818467" cy="626533"/>
          </a:xfrm>
          <a:prstGeom prst="roundRect">
            <a:avLst/>
          </a:prstGeom>
          <a:solidFill>
            <a:srgbClr val="FFDD5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heavier than</a:t>
            </a:r>
          </a:p>
        </p:txBody>
      </p:sp>
      <p:sp>
        <p:nvSpPr>
          <p:cNvPr id="7" name="Rounded Rectangle 6">
            <a:extLst>
              <a:ext uri="{FF2B5EF4-FFF2-40B4-BE49-F238E27FC236}">
                <a16:creationId xmlns="" xmlns:a16="http://schemas.microsoft.com/office/drawing/2014/main" id="{8BCD096E-9E24-7240-B03D-18953C77E53F}"/>
              </a:ext>
            </a:extLst>
          </p:cNvPr>
          <p:cNvSpPr/>
          <p:nvPr/>
        </p:nvSpPr>
        <p:spPr>
          <a:xfrm>
            <a:off x="2008353" y="445293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lighter than</a:t>
            </a:r>
          </a:p>
        </p:txBody>
      </p:sp>
      <p:sp>
        <p:nvSpPr>
          <p:cNvPr id="8" name="Rounded Rectangle 7">
            <a:extLst>
              <a:ext uri="{FF2B5EF4-FFF2-40B4-BE49-F238E27FC236}">
                <a16:creationId xmlns="" xmlns:a16="http://schemas.microsoft.com/office/drawing/2014/main" id="{2726DD1C-BD28-D042-9D1C-DE3B83E86CF6}"/>
              </a:ext>
            </a:extLst>
          </p:cNvPr>
          <p:cNvSpPr/>
          <p:nvPr/>
        </p:nvSpPr>
        <p:spPr>
          <a:xfrm>
            <a:off x="2008353" y="5234782"/>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equal to</a:t>
            </a:r>
          </a:p>
        </p:txBody>
      </p:sp>
      <p:sp>
        <p:nvSpPr>
          <p:cNvPr id="9" name="Rounded Rectangle 8">
            <a:extLst>
              <a:ext uri="{FF2B5EF4-FFF2-40B4-BE49-F238E27FC236}">
                <a16:creationId xmlns="" xmlns:a16="http://schemas.microsoft.com/office/drawing/2014/main" id="{59AE2DA1-B7C1-B54C-AA20-FED4A628D412}"/>
              </a:ext>
            </a:extLst>
          </p:cNvPr>
          <p:cNvSpPr/>
          <p:nvPr/>
        </p:nvSpPr>
        <p:spPr>
          <a:xfrm>
            <a:off x="313987"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silver toy</a:t>
            </a:r>
          </a:p>
        </p:txBody>
      </p:sp>
      <p:sp>
        <p:nvSpPr>
          <p:cNvPr id="10" name="Rounded Rectangle 9">
            <a:extLst>
              <a:ext uri="{FF2B5EF4-FFF2-40B4-BE49-F238E27FC236}">
                <a16:creationId xmlns="" xmlns:a16="http://schemas.microsoft.com/office/drawing/2014/main" id="{06CF0663-8ECE-9F47-A87F-874046464524}"/>
              </a:ext>
            </a:extLst>
          </p:cNvPr>
          <p:cNvSpPr/>
          <p:nvPr/>
        </p:nvSpPr>
        <p:spPr>
          <a:xfrm>
            <a:off x="6218454"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apple.</a:t>
            </a:r>
          </a:p>
        </p:txBody>
      </p:sp>
      <p:pic>
        <p:nvPicPr>
          <p:cNvPr id="11" name="Picture 10" descr="A picture containing drawing&#10;&#10;Description automatically generated">
            <a:extLst>
              <a:ext uri="{FF2B5EF4-FFF2-40B4-BE49-F238E27FC236}">
                <a16:creationId xmlns="" xmlns:a16="http://schemas.microsoft.com/office/drawing/2014/main" id="{66A87526-0D66-8E48-801F-D492785C09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74176" y="4318000"/>
            <a:ext cx="1315250" cy="1315250"/>
          </a:xfrm>
          <a:prstGeom prst="rect">
            <a:avLst/>
          </a:prstGeom>
        </p:spPr>
      </p:pic>
      <p:pic>
        <p:nvPicPr>
          <p:cNvPr id="12" name="Picture 11" descr="A close up of a logo&#10;&#10;Description automatically generated">
            <a:extLst>
              <a:ext uri="{FF2B5EF4-FFF2-40B4-BE49-F238E27FC236}">
                <a16:creationId xmlns="" xmlns:a16="http://schemas.microsoft.com/office/drawing/2014/main" id="{1ECF9E3B-51A2-F841-8BD2-1809F15EA53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75455" y="4362653"/>
            <a:ext cx="612972" cy="612972"/>
          </a:xfrm>
          <a:prstGeom prst="rect">
            <a:avLst/>
          </a:prstGeom>
        </p:spPr>
      </p:pic>
    </p:spTree>
    <p:extLst>
      <p:ext uri="{BB962C8B-B14F-4D97-AF65-F5344CB8AC3E}">
        <p14:creationId xmlns:p14="http://schemas.microsoft.com/office/powerpoint/2010/main" val="2956040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Referring to the image, complete the sentence below by choosing the correct phrase:</a:t>
            </a:r>
          </a:p>
        </p:txBody>
      </p:sp>
      <p:pic>
        <p:nvPicPr>
          <p:cNvPr id="9" name="Picture 8" descr="A close up of a logo&#10;&#10;Description automatically generated">
            <a:extLst>
              <a:ext uri="{FF2B5EF4-FFF2-40B4-BE49-F238E27FC236}">
                <a16:creationId xmlns="" xmlns:a16="http://schemas.microsoft.com/office/drawing/2014/main" id="{BAAEFFCE-4C57-6A4A-9BEF-076C7C180E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74413" y="2889275"/>
            <a:ext cx="3603600" cy="3603600"/>
          </a:xfrm>
          <a:prstGeom prst="rect">
            <a:avLst/>
          </a:prstGeom>
        </p:spPr>
      </p:pic>
      <p:sp>
        <p:nvSpPr>
          <p:cNvPr id="10" name="Rounded Rectangle 9">
            <a:extLst>
              <a:ext uri="{FF2B5EF4-FFF2-40B4-BE49-F238E27FC236}">
                <a16:creationId xmlns="" xmlns:a16="http://schemas.microsoft.com/office/drawing/2014/main" id="{EBD9F11A-0DD2-3A4B-9B03-1F6176445DBE}"/>
              </a:ext>
            </a:extLst>
          </p:cNvPr>
          <p:cNvSpPr/>
          <p:nvPr/>
        </p:nvSpPr>
        <p:spPr>
          <a:xfrm>
            <a:off x="2008354" y="369146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heavier than</a:t>
            </a:r>
          </a:p>
        </p:txBody>
      </p:sp>
      <p:sp>
        <p:nvSpPr>
          <p:cNvPr id="11" name="Rounded Rectangle 10">
            <a:extLst>
              <a:ext uri="{FF2B5EF4-FFF2-40B4-BE49-F238E27FC236}">
                <a16:creationId xmlns="" xmlns:a16="http://schemas.microsoft.com/office/drawing/2014/main" id="{CC39EA64-E801-2448-AF4A-EC0EE9CD6FD5}"/>
              </a:ext>
            </a:extLst>
          </p:cNvPr>
          <p:cNvSpPr/>
          <p:nvPr/>
        </p:nvSpPr>
        <p:spPr>
          <a:xfrm>
            <a:off x="2008353" y="445293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lighter than</a:t>
            </a:r>
          </a:p>
        </p:txBody>
      </p:sp>
      <p:sp>
        <p:nvSpPr>
          <p:cNvPr id="12" name="Rounded Rectangle 11">
            <a:extLst>
              <a:ext uri="{FF2B5EF4-FFF2-40B4-BE49-F238E27FC236}">
                <a16:creationId xmlns="" xmlns:a16="http://schemas.microsoft.com/office/drawing/2014/main" id="{4321EF0F-4A39-4943-8EB6-B3054B1FEB88}"/>
              </a:ext>
            </a:extLst>
          </p:cNvPr>
          <p:cNvSpPr/>
          <p:nvPr/>
        </p:nvSpPr>
        <p:spPr>
          <a:xfrm>
            <a:off x="2008353" y="5234782"/>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equal to</a:t>
            </a:r>
          </a:p>
        </p:txBody>
      </p:sp>
      <p:sp>
        <p:nvSpPr>
          <p:cNvPr id="13" name="Rounded Rectangle 12">
            <a:extLst>
              <a:ext uri="{FF2B5EF4-FFF2-40B4-BE49-F238E27FC236}">
                <a16:creationId xmlns="" xmlns:a16="http://schemas.microsoft.com/office/drawing/2014/main" id="{EBC60987-20B2-EB43-BD89-2D6BCA93725F}"/>
              </a:ext>
            </a:extLst>
          </p:cNvPr>
          <p:cNvSpPr/>
          <p:nvPr/>
        </p:nvSpPr>
        <p:spPr>
          <a:xfrm>
            <a:off x="313987"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green toy</a:t>
            </a:r>
          </a:p>
        </p:txBody>
      </p:sp>
      <p:sp>
        <p:nvSpPr>
          <p:cNvPr id="14" name="Rounded Rectangle 13">
            <a:extLst>
              <a:ext uri="{FF2B5EF4-FFF2-40B4-BE49-F238E27FC236}">
                <a16:creationId xmlns="" xmlns:a16="http://schemas.microsoft.com/office/drawing/2014/main" id="{ECBD89ED-A958-974F-94C3-310D4A9E184A}"/>
              </a:ext>
            </a:extLst>
          </p:cNvPr>
          <p:cNvSpPr/>
          <p:nvPr/>
        </p:nvSpPr>
        <p:spPr>
          <a:xfrm>
            <a:off x="6218454"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base-ball.</a:t>
            </a:r>
          </a:p>
        </p:txBody>
      </p:sp>
      <p:pic>
        <p:nvPicPr>
          <p:cNvPr id="15" name="Picture 14" descr="A picture containing baseball, game, sport, white&#10;&#10;Description automatically generated">
            <a:extLst>
              <a:ext uri="{FF2B5EF4-FFF2-40B4-BE49-F238E27FC236}">
                <a16:creationId xmlns="" xmlns:a16="http://schemas.microsoft.com/office/drawing/2014/main" id="{15C7EA52-674B-0542-99B3-BDFCDE0DB6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63661" y="4469870"/>
            <a:ext cx="666338" cy="666338"/>
          </a:xfrm>
          <a:prstGeom prst="rect">
            <a:avLst/>
          </a:prstGeom>
        </p:spPr>
      </p:pic>
      <p:pic>
        <p:nvPicPr>
          <p:cNvPr id="16" name="Picture 15" descr="A drawing of a cartoon character&#10;&#10;Description automatically generated">
            <a:extLst>
              <a:ext uri="{FF2B5EF4-FFF2-40B4-BE49-F238E27FC236}">
                <a16:creationId xmlns="" xmlns:a16="http://schemas.microsoft.com/office/drawing/2014/main" id="{43AD532D-356D-1C4B-B800-D32F18035BA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91345" y="3914825"/>
            <a:ext cx="1353823" cy="1353823"/>
          </a:xfrm>
          <a:prstGeom prst="rect">
            <a:avLst/>
          </a:prstGeom>
        </p:spPr>
      </p:pic>
    </p:spTree>
    <p:extLst>
      <p:ext uri="{BB962C8B-B14F-4D97-AF65-F5344CB8AC3E}">
        <p14:creationId xmlns:p14="http://schemas.microsoft.com/office/powerpoint/2010/main" val="3327352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Referring to the image, complete the sentence below by choosing the correct phrase:</a:t>
            </a:r>
          </a:p>
        </p:txBody>
      </p:sp>
      <p:pic>
        <p:nvPicPr>
          <p:cNvPr id="9" name="Picture 8" descr="A close up of a logo&#10;&#10;Description automatically generated">
            <a:extLst>
              <a:ext uri="{FF2B5EF4-FFF2-40B4-BE49-F238E27FC236}">
                <a16:creationId xmlns="" xmlns:a16="http://schemas.microsoft.com/office/drawing/2014/main" id="{BAAEFFCE-4C57-6A4A-9BEF-076C7C180E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74413" y="2889275"/>
            <a:ext cx="3603600" cy="3603600"/>
          </a:xfrm>
          <a:prstGeom prst="rect">
            <a:avLst/>
          </a:prstGeom>
        </p:spPr>
      </p:pic>
      <p:sp>
        <p:nvSpPr>
          <p:cNvPr id="10" name="Rounded Rectangle 9">
            <a:extLst>
              <a:ext uri="{FF2B5EF4-FFF2-40B4-BE49-F238E27FC236}">
                <a16:creationId xmlns="" xmlns:a16="http://schemas.microsoft.com/office/drawing/2014/main" id="{EBD9F11A-0DD2-3A4B-9B03-1F6176445DBE}"/>
              </a:ext>
            </a:extLst>
          </p:cNvPr>
          <p:cNvSpPr/>
          <p:nvPr/>
        </p:nvSpPr>
        <p:spPr>
          <a:xfrm>
            <a:off x="2008354" y="369146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heavier than</a:t>
            </a:r>
          </a:p>
        </p:txBody>
      </p:sp>
      <p:sp>
        <p:nvSpPr>
          <p:cNvPr id="11" name="Rounded Rectangle 10">
            <a:extLst>
              <a:ext uri="{FF2B5EF4-FFF2-40B4-BE49-F238E27FC236}">
                <a16:creationId xmlns="" xmlns:a16="http://schemas.microsoft.com/office/drawing/2014/main" id="{CC39EA64-E801-2448-AF4A-EC0EE9CD6FD5}"/>
              </a:ext>
            </a:extLst>
          </p:cNvPr>
          <p:cNvSpPr/>
          <p:nvPr/>
        </p:nvSpPr>
        <p:spPr>
          <a:xfrm>
            <a:off x="2008353" y="445293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lighter than</a:t>
            </a:r>
          </a:p>
        </p:txBody>
      </p:sp>
      <p:sp>
        <p:nvSpPr>
          <p:cNvPr id="12" name="Rounded Rectangle 11">
            <a:extLst>
              <a:ext uri="{FF2B5EF4-FFF2-40B4-BE49-F238E27FC236}">
                <a16:creationId xmlns="" xmlns:a16="http://schemas.microsoft.com/office/drawing/2014/main" id="{4321EF0F-4A39-4943-8EB6-B3054B1FEB88}"/>
              </a:ext>
            </a:extLst>
          </p:cNvPr>
          <p:cNvSpPr/>
          <p:nvPr/>
        </p:nvSpPr>
        <p:spPr>
          <a:xfrm>
            <a:off x="2008353" y="5234782"/>
            <a:ext cx="3818467" cy="626533"/>
          </a:xfrm>
          <a:prstGeom prst="roundRect">
            <a:avLst/>
          </a:prstGeom>
          <a:solidFill>
            <a:srgbClr val="FFDD5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equal to</a:t>
            </a:r>
          </a:p>
        </p:txBody>
      </p:sp>
      <p:sp>
        <p:nvSpPr>
          <p:cNvPr id="13" name="Rounded Rectangle 12">
            <a:extLst>
              <a:ext uri="{FF2B5EF4-FFF2-40B4-BE49-F238E27FC236}">
                <a16:creationId xmlns="" xmlns:a16="http://schemas.microsoft.com/office/drawing/2014/main" id="{EBC60987-20B2-EB43-BD89-2D6BCA93725F}"/>
              </a:ext>
            </a:extLst>
          </p:cNvPr>
          <p:cNvSpPr/>
          <p:nvPr/>
        </p:nvSpPr>
        <p:spPr>
          <a:xfrm>
            <a:off x="313987"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green toy</a:t>
            </a:r>
          </a:p>
        </p:txBody>
      </p:sp>
      <p:sp>
        <p:nvSpPr>
          <p:cNvPr id="14" name="Rounded Rectangle 13">
            <a:extLst>
              <a:ext uri="{FF2B5EF4-FFF2-40B4-BE49-F238E27FC236}">
                <a16:creationId xmlns="" xmlns:a16="http://schemas.microsoft.com/office/drawing/2014/main" id="{ECBD89ED-A958-974F-94C3-310D4A9E184A}"/>
              </a:ext>
            </a:extLst>
          </p:cNvPr>
          <p:cNvSpPr/>
          <p:nvPr/>
        </p:nvSpPr>
        <p:spPr>
          <a:xfrm>
            <a:off x="6218454"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base-ball.</a:t>
            </a:r>
          </a:p>
        </p:txBody>
      </p:sp>
      <p:pic>
        <p:nvPicPr>
          <p:cNvPr id="15" name="Picture 14" descr="A picture containing baseball, game, sport, white&#10;&#10;Description automatically generated">
            <a:extLst>
              <a:ext uri="{FF2B5EF4-FFF2-40B4-BE49-F238E27FC236}">
                <a16:creationId xmlns="" xmlns:a16="http://schemas.microsoft.com/office/drawing/2014/main" id="{15C7EA52-674B-0542-99B3-BDFCDE0DB6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63661" y="4469870"/>
            <a:ext cx="666338" cy="666338"/>
          </a:xfrm>
          <a:prstGeom prst="rect">
            <a:avLst/>
          </a:prstGeom>
        </p:spPr>
      </p:pic>
      <p:pic>
        <p:nvPicPr>
          <p:cNvPr id="16" name="Picture 15" descr="A drawing of a cartoon character&#10;&#10;Description automatically generated">
            <a:extLst>
              <a:ext uri="{FF2B5EF4-FFF2-40B4-BE49-F238E27FC236}">
                <a16:creationId xmlns="" xmlns:a16="http://schemas.microsoft.com/office/drawing/2014/main" id="{43AD532D-356D-1C4B-B800-D32F18035BA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91345" y="3914825"/>
            <a:ext cx="1353823" cy="1353823"/>
          </a:xfrm>
          <a:prstGeom prst="rect">
            <a:avLst/>
          </a:prstGeom>
        </p:spPr>
      </p:pic>
    </p:spTree>
    <p:extLst>
      <p:ext uri="{BB962C8B-B14F-4D97-AF65-F5344CB8AC3E}">
        <p14:creationId xmlns:p14="http://schemas.microsoft.com/office/powerpoint/2010/main" val="867317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5596466" cy="4351338"/>
          </a:xfrm>
        </p:spPr>
        <p:txBody>
          <a:bodyPr/>
          <a:lstStyle/>
          <a:p>
            <a:pPr marL="0" indent="0">
              <a:buNone/>
            </a:pPr>
            <a:r>
              <a:rPr lang="en-GB" dirty="0"/>
              <a:t>Activity 2:</a:t>
            </a:r>
          </a:p>
          <a:p>
            <a:pPr marL="0" indent="0">
              <a:buNone/>
            </a:pPr>
            <a:r>
              <a:rPr lang="en-GB" sz="2200" dirty="0"/>
              <a:t>Complete the sentences below based on the images provided. </a:t>
            </a:r>
          </a:p>
        </p:txBody>
      </p:sp>
      <p:sp>
        <p:nvSpPr>
          <p:cNvPr id="12" name="Rounded Rectangle 11">
            <a:extLst>
              <a:ext uri="{FF2B5EF4-FFF2-40B4-BE49-F238E27FC236}">
                <a16:creationId xmlns="" xmlns:a16="http://schemas.microsoft.com/office/drawing/2014/main" id="{EFA1C9E9-C927-434B-9268-2B115C25503F}"/>
              </a:ext>
            </a:extLst>
          </p:cNvPr>
          <p:cNvSpPr/>
          <p:nvPr/>
        </p:nvSpPr>
        <p:spPr>
          <a:xfrm>
            <a:off x="838199" y="4366705"/>
            <a:ext cx="5596467" cy="781025"/>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r>
              <a:rPr lang="en-US" sz="2400" dirty="0">
                <a:solidFill>
                  <a:schemeClr val="tx1"/>
                </a:solidFill>
                <a:latin typeface="Calibri" panose="020F0502020204030204" pitchFamily="34" charset="0"/>
                <a:cs typeface="Calibri" panose="020F0502020204030204" pitchFamily="34" charset="0"/>
              </a:rPr>
              <a:t>________</a:t>
            </a:r>
            <a:r>
              <a:rPr lang="en-US" sz="2400" dirty="0">
                <a:solidFill>
                  <a:schemeClr val="tx1"/>
                </a:solidFill>
                <a:latin typeface="OpenDyslexicAlta" pitchFamily="2" charset="77"/>
              </a:rPr>
              <a:t> is heavier than </a:t>
            </a:r>
            <a:r>
              <a:rPr lang="en-US" sz="2400" dirty="0">
                <a:solidFill>
                  <a:schemeClr val="tx1"/>
                </a:solidFill>
                <a:latin typeface="Calibri" panose="020F0502020204030204" pitchFamily="34" charset="0"/>
                <a:cs typeface="Calibri" panose="020F0502020204030204" pitchFamily="34" charset="0"/>
              </a:rPr>
              <a:t>_________</a:t>
            </a:r>
            <a:endParaRPr lang="en-US" sz="2400" dirty="0">
              <a:solidFill>
                <a:schemeClr val="tx1"/>
              </a:solidFill>
              <a:latin typeface="OpenDyslexicAlta" pitchFamily="2" charset="77"/>
            </a:endParaRPr>
          </a:p>
        </p:txBody>
      </p:sp>
      <p:sp>
        <p:nvSpPr>
          <p:cNvPr id="13" name="Rounded Rectangle 12">
            <a:extLst>
              <a:ext uri="{FF2B5EF4-FFF2-40B4-BE49-F238E27FC236}">
                <a16:creationId xmlns="" xmlns:a16="http://schemas.microsoft.com/office/drawing/2014/main" id="{EEE81CEB-9FB6-B549-84E5-A714ACD2E197}"/>
              </a:ext>
            </a:extLst>
          </p:cNvPr>
          <p:cNvSpPr/>
          <p:nvPr/>
        </p:nvSpPr>
        <p:spPr>
          <a:xfrm>
            <a:off x="838199" y="5513141"/>
            <a:ext cx="5596467" cy="781025"/>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r>
              <a:rPr lang="en-US" sz="2400" dirty="0">
                <a:solidFill>
                  <a:schemeClr val="tx1"/>
                </a:solidFill>
                <a:latin typeface="Calibri" panose="020F0502020204030204" pitchFamily="34" charset="0"/>
                <a:cs typeface="Calibri" panose="020F0502020204030204" pitchFamily="34" charset="0"/>
              </a:rPr>
              <a:t>________</a:t>
            </a:r>
            <a:r>
              <a:rPr lang="en-US" sz="2400" dirty="0">
                <a:solidFill>
                  <a:schemeClr val="tx1"/>
                </a:solidFill>
                <a:latin typeface="OpenDyslexicAlta" pitchFamily="2" charset="77"/>
              </a:rPr>
              <a:t> is lighter than </a:t>
            </a:r>
            <a:r>
              <a:rPr lang="en-US" sz="2400" dirty="0">
                <a:solidFill>
                  <a:schemeClr val="tx1"/>
                </a:solidFill>
                <a:latin typeface="Calibri" panose="020F0502020204030204" pitchFamily="34" charset="0"/>
                <a:cs typeface="Calibri" panose="020F0502020204030204" pitchFamily="34" charset="0"/>
              </a:rPr>
              <a:t>_________</a:t>
            </a:r>
            <a:endParaRPr lang="en-US" sz="2400" dirty="0">
              <a:solidFill>
                <a:schemeClr val="tx1"/>
              </a:solidFill>
              <a:latin typeface="OpenDyslexicAlta" pitchFamily="2" charset="77"/>
            </a:endParaRPr>
          </a:p>
        </p:txBody>
      </p:sp>
      <p:sp>
        <p:nvSpPr>
          <p:cNvPr id="8" name="Rounded Rectangle 7">
            <a:extLst>
              <a:ext uri="{FF2B5EF4-FFF2-40B4-BE49-F238E27FC236}">
                <a16:creationId xmlns="" xmlns:a16="http://schemas.microsoft.com/office/drawing/2014/main" id="{28C471AA-B0C6-0B4C-8755-6234C901392A}"/>
              </a:ext>
            </a:extLst>
          </p:cNvPr>
          <p:cNvSpPr/>
          <p:nvPr/>
        </p:nvSpPr>
        <p:spPr>
          <a:xfrm>
            <a:off x="838199" y="3220269"/>
            <a:ext cx="5596467" cy="781025"/>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r>
              <a:rPr lang="en-US" sz="2400" dirty="0">
                <a:solidFill>
                  <a:schemeClr val="tx1"/>
                </a:solidFill>
                <a:latin typeface="Calibri" panose="020F0502020204030204" pitchFamily="34" charset="0"/>
                <a:cs typeface="Calibri" panose="020F0502020204030204" pitchFamily="34" charset="0"/>
              </a:rPr>
              <a:t>__________</a:t>
            </a:r>
            <a:r>
              <a:rPr lang="en-US" sz="2400" dirty="0">
                <a:solidFill>
                  <a:schemeClr val="tx1"/>
                </a:solidFill>
                <a:latin typeface="OpenDyslexicAlta" pitchFamily="2" charset="77"/>
              </a:rPr>
              <a:t> is equal to </a:t>
            </a:r>
            <a:r>
              <a:rPr lang="en-US" sz="2400" dirty="0">
                <a:solidFill>
                  <a:schemeClr val="tx1"/>
                </a:solidFill>
                <a:latin typeface="Calibri" panose="020F0502020204030204" pitchFamily="34" charset="0"/>
                <a:cs typeface="Calibri" panose="020F0502020204030204" pitchFamily="34" charset="0"/>
              </a:rPr>
              <a:t>__________</a:t>
            </a:r>
            <a:endParaRPr lang="en-US" sz="2400" dirty="0">
              <a:solidFill>
                <a:schemeClr val="tx1"/>
              </a:solidFill>
              <a:latin typeface="OpenDyslexicAlta" pitchFamily="2" charset="77"/>
            </a:endParaRPr>
          </a:p>
        </p:txBody>
      </p:sp>
      <p:pic>
        <p:nvPicPr>
          <p:cNvPr id="4" name="Picture 3">
            <a:extLst>
              <a:ext uri="{FF2B5EF4-FFF2-40B4-BE49-F238E27FC236}">
                <a16:creationId xmlns="" xmlns:a16="http://schemas.microsoft.com/office/drawing/2014/main" id="{32CF8372-D226-7047-8012-AD0755E49E01}"/>
              </a:ext>
            </a:extLst>
          </p:cNvPr>
          <p:cNvPicPr>
            <a:picLocks noChangeAspect="1"/>
          </p:cNvPicPr>
          <p:nvPr/>
        </p:nvPicPr>
        <p:blipFill>
          <a:blip r:embed="rId3"/>
          <a:stretch>
            <a:fillRect/>
          </a:stretch>
        </p:blipFill>
        <p:spPr>
          <a:xfrm>
            <a:off x="8737600" y="1370194"/>
            <a:ext cx="2108556" cy="5321120"/>
          </a:xfrm>
          <a:prstGeom prst="rect">
            <a:avLst/>
          </a:prstGeom>
        </p:spPr>
      </p:pic>
    </p:spTree>
    <p:extLst>
      <p:ext uri="{BB962C8B-B14F-4D97-AF65-F5344CB8AC3E}">
        <p14:creationId xmlns:p14="http://schemas.microsoft.com/office/powerpoint/2010/main" val="1275247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5596466" cy="4351338"/>
          </a:xfrm>
        </p:spPr>
        <p:txBody>
          <a:bodyPr/>
          <a:lstStyle/>
          <a:p>
            <a:pPr marL="0" indent="0">
              <a:buNone/>
            </a:pPr>
            <a:r>
              <a:rPr lang="en-GB" dirty="0"/>
              <a:t>Activity 2:</a:t>
            </a:r>
          </a:p>
          <a:p>
            <a:pPr marL="0" indent="0">
              <a:buNone/>
            </a:pPr>
            <a:r>
              <a:rPr lang="en-GB" sz="2200" dirty="0"/>
              <a:t>Complete the sentences below based on the images provided. </a:t>
            </a:r>
          </a:p>
        </p:txBody>
      </p:sp>
      <p:sp>
        <p:nvSpPr>
          <p:cNvPr id="12" name="Rounded Rectangle 11">
            <a:extLst>
              <a:ext uri="{FF2B5EF4-FFF2-40B4-BE49-F238E27FC236}">
                <a16:creationId xmlns="" xmlns:a16="http://schemas.microsoft.com/office/drawing/2014/main" id="{EFA1C9E9-C927-434B-9268-2B115C25503F}"/>
              </a:ext>
            </a:extLst>
          </p:cNvPr>
          <p:cNvSpPr/>
          <p:nvPr/>
        </p:nvSpPr>
        <p:spPr>
          <a:xfrm>
            <a:off x="838199" y="4366705"/>
            <a:ext cx="5596467" cy="781025"/>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r>
              <a:rPr lang="en-US" sz="2200" u="sng" dirty="0">
                <a:solidFill>
                  <a:srgbClr val="FF3860"/>
                </a:solidFill>
                <a:latin typeface="OpenDyslexicAlta" pitchFamily="2" charset="77"/>
                <a:cs typeface="Calibri" panose="020F0502020204030204" pitchFamily="34" charset="0"/>
              </a:rPr>
              <a:t>The bear</a:t>
            </a:r>
            <a:r>
              <a:rPr lang="en-US" sz="2200" dirty="0">
                <a:solidFill>
                  <a:srgbClr val="FF3860"/>
                </a:solidFill>
                <a:latin typeface="OpenDyslexicAlta" pitchFamily="2" charset="77"/>
              </a:rPr>
              <a:t> </a:t>
            </a:r>
            <a:r>
              <a:rPr lang="en-US" sz="2200" dirty="0">
                <a:solidFill>
                  <a:schemeClr val="tx1"/>
                </a:solidFill>
                <a:latin typeface="OpenDyslexicAlta" pitchFamily="2" charset="77"/>
              </a:rPr>
              <a:t>is heavier than </a:t>
            </a:r>
            <a:r>
              <a:rPr lang="en-US" sz="2200" u="sng" dirty="0">
                <a:solidFill>
                  <a:srgbClr val="FF3860"/>
                </a:solidFill>
                <a:latin typeface="OpenDyslexicAlta" pitchFamily="2" charset="77"/>
                <a:cs typeface="Calibri" panose="020F0502020204030204" pitchFamily="34" charset="0"/>
              </a:rPr>
              <a:t>the pear.</a:t>
            </a:r>
            <a:endParaRPr lang="en-US" sz="2200" u="sng" dirty="0">
              <a:solidFill>
                <a:srgbClr val="FF3860"/>
              </a:solidFill>
              <a:latin typeface="OpenDyslexicAlta" pitchFamily="2" charset="77"/>
            </a:endParaRPr>
          </a:p>
        </p:txBody>
      </p:sp>
      <p:sp>
        <p:nvSpPr>
          <p:cNvPr id="13" name="Rounded Rectangle 12">
            <a:extLst>
              <a:ext uri="{FF2B5EF4-FFF2-40B4-BE49-F238E27FC236}">
                <a16:creationId xmlns="" xmlns:a16="http://schemas.microsoft.com/office/drawing/2014/main" id="{EEE81CEB-9FB6-B549-84E5-A714ACD2E197}"/>
              </a:ext>
            </a:extLst>
          </p:cNvPr>
          <p:cNvSpPr/>
          <p:nvPr/>
        </p:nvSpPr>
        <p:spPr>
          <a:xfrm>
            <a:off x="838199" y="5513141"/>
            <a:ext cx="5596467" cy="781025"/>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r>
              <a:rPr lang="en-US" sz="2200" u="sng" dirty="0">
                <a:solidFill>
                  <a:srgbClr val="FF3860"/>
                </a:solidFill>
                <a:latin typeface="OpenDyslexicAlta" pitchFamily="2" charset="77"/>
                <a:cs typeface="Calibri" panose="020F0502020204030204" pitchFamily="34" charset="0"/>
              </a:rPr>
              <a:t>The apple</a:t>
            </a:r>
            <a:r>
              <a:rPr lang="en-US" sz="2200" dirty="0">
                <a:solidFill>
                  <a:srgbClr val="FF3860"/>
                </a:solidFill>
                <a:latin typeface="OpenDyslexicAlta" pitchFamily="2" charset="77"/>
              </a:rPr>
              <a:t> </a:t>
            </a:r>
            <a:r>
              <a:rPr lang="en-US" sz="2200" dirty="0">
                <a:solidFill>
                  <a:schemeClr val="tx1"/>
                </a:solidFill>
                <a:latin typeface="OpenDyslexicAlta" pitchFamily="2" charset="77"/>
              </a:rPr>
              <a:t>is lighter than </a:t>
            </a:r>
            <a:r>
              <a:rPr lang="en-US" sz="2200" u="sng" dirty="0">
                <a:solidFill>
                  <a:srgbClr val="FF3860"/>
                </a:solidFill>
                <a:latin typeface="OpenDyslexicAlta" pitchFamily="2" charset="77"/>
                <a:cs typeface="Calibri" panose="020F0502020204030204" pitchFamily="34" charset="0"/>
              </a:rPr>
              <a:t>the toy.</a:t>
            </a:r>
            <a:endParaRPr lang="en-US" sz="2200" u="sng" dirty="0">
              <a:solidFill>
                <a:srgbClr val="FF3860"/>
              </a:solidFill>
              <a:latin typeface="OpenDyslexicAlta" pitchFamily="2" charset="77"/>
            </a:endParaRPr>
          </a:p>
        </p:txBody>
      </p:sp>
      <p:sp>
        <p:nvSpPr>
          <p:cNvPr id="8" name="Rounded Rectangle 7">
            <a:extLst>
              <a:ext uri="{FF2B5EF4-FFF2-40B4-BE49-F238E27FC236}">
                <a16:creationId xmlns="" xmlns:a16="http://schemas.microsoft.com/office/drawing/2014/main" id="{28C471AA-B0C6-0B4C-8755-6234C901392A}"/>
              </a:ext>
            </a:extLst>
          </p:cNvPr>
          <p:cNvSpPr/>
          <p:nvPr/>
        </p:nvSpPr>
        <p:spPr>
          <a:xfrm>
            <a:off x="838199" y="3220269"/>
            <a:ext cx="5596467" cy="781025"/>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r>
              <a:rPr lang="en-US" sz="2400" u="sng" dirty="0">
                <a:solidFill>
                  <a:srgbClr val="FF3860"/>
                </a:solidFill>
                <a:latin typeface="OpenDyslexicAlta" pitchFamily="2" charset="77"/>
                <a:cs typeface="Calibri" panose="020F0502020204030204" pitchFamily="34" charset="0"/>
              </a:rPr>
              <a:t>The ball</a:t>
            </a:r>
            <a:r>
              <a:rPr lang="en-US" sz="2400" dirty="0">
                <a:solidFill>
                  <a:srgbClr val="FF3860"/>
                </a:solidFill>
                <a:latin typeface="OpenDyslexicAlta" pitchFamily="2" charset="77"/>
              </a:rPr>
              <a:t> </a:t>
            </a:r>
            <a:r>
              <a:rPr lang="en-US" sz="2400" dirty="0">
                <a:solidFill>
                  <a:schemeClr val="tx1"/>
                </a:solidFill>
                <a:latin typeface="OpenDyslexicAlta" pitchFamily="2" charset="77"/>
              </a:rPr>
              <a:t>is equal to </a:t>
            </a:r>
            <a:r>
              <a:rPr lang="en-US" sz="2400" u="sng" dirty="0">
                <a:solidFill>
                  <a:srgbClr val="FF3860"/>
                </a:solidFill>
                <a:latin typeface="OpenDyslexicAlta" pitchFamily="2" charset="77"/>
                <a:cs typeface="Calibri" panose="020F0502020204030204" pitchFamily="34" charset="0"/>
              </a:rPr>
              <a:t>the apple.</a:t>
            </a:r>
            <a:endParaRPr lang="en-US" sz="2400" dirty="0">
              <a:solidFill>
                <a:schemeClr val="tx1"/>
              </a:solidFill>
              <a:latin typeface="OpenDyslexicAlta" pitchFamily="2" charset="77"/>
            </a:endParaRPr>
          </a:p>
        </p:txBody>
      </p:sp>
      <p:pic>
        <p:nvPicPr>
          <p:cNvPr id="4" name="Picture 3">
            <a:extLst>
              <a:ext uri="{FF2B5EF4-FFF2-40B4-BE49-F238E27FC236}">
                <a16:creationId xmlns="" xmlns:a16="http://schemas.microsoft.com/office/drawing/2014/main" id="{32CF8372-D226-7047-8012-AD0755E49E01}"/>
              </a:ext>
            </a:extLst>
          </p:cNvPr>
          <p:cNvPicPr>
            <a:picLocks noChangeAspect="1"/>
          </p:cNvPicPr>
          <p:nvPr/>
        </p:nvPicPr>
        <p:blipFill>
          <a:blip r:embed="rId3"/>
          <a:stretch>
            <a:fillRect/>
          </a:stretch>
        </p:blipFill>
        <p:spPr>
          <a:xfrm>
            <a:off x="8737600" y="1370194"/>
            <a:ext cx="2108556" cy="5321120"/>
          </a:xfrm>
          <a:prstGeom prst="rect">
            <a:avLst/>
          </a:prstGeom>
        </p:spPr>
      </p:pic>
    </p:spTree>
    <p:extLst>
      <p:ext uri="{BB962C8B-B14F-4D97-AF65-F5344CB8AC3E}">
        <p14:creationId xmlns:p14="http://schemas.microsoft.com/office/powerpoint/2010/main" val="191238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5410200" cy="4351338"/>
          </a:xfrm>
        </p:spPr>
        <p:txBody>
          <a:bodyPr vert="horz" lIns="91440" tIns="45720" rIns="91440" bIns="45720" rtlCol="0" anchor="t">
            <a:normAutofit/>
          </a:bodyPr>
          <a:lstStyle/>
          <a:p>
            <a:pPr marL="0" indent="0">
              <a:buNone/>
            </a:pPr>
            <a:r>
              <a:rPr lang="en-GB" dirty="0"/>
              <a:t>Activity 3:</a:t>
            </a:r>
          </a:p>
          <a:p>
            <a:pPr marL="0" indent="0">
              <a:buClr>
                <a:srgbClr val="23D160"/>
              </a:buClr>
              <a:buSzPct val="85000"/>
              <a:buNone/>
            </a:pPr>
            <a:r>
              <a:rPr lang="en-GB" sz="2200" dirty="0"/>
              <a:t>Collect various objects. </a:t>
            </a:r>
            <a:br>
              <a:rPr lang="en-GB" sz="2200" dirty="0"/>
            </a:br>
            <a:r>
              <a:rPr lang="en-GB" sz="2200" dirty="0"/>
              <a:t>Place the objects in order from lightest to heaviest. </a:t>
            </a:r>
          </a:p>
          <a:p>
            <a:pPr marL="0" indent="0">
              <a:buClr>
                <a:srgbClr val="23D160"/>
              </a:buClr>
              <a:buSzPct val="85000"/>
              <a:buNone/>
            </a:pPr>
            <a:r>
              <a:rPr lang="en-GB" sz="2200" dirty="0">
                <a:latin typeface="Muli"/>
              </a:rPr>
              <a:t>Can you find pairs (or groups) of objects that weigh the same?</a:t>
            </a:r>
          </a:p>
        </p:txBody>
      </p:sp>
      <p:sp>
        <p:nvSpPr>
          <p:cNvPr id="12" name="Rounded Rectangle 11">
            <a:extLst>
              <a:ext uri="{FF2B5EF4-FFF2-40B4-BE49-F238E27FC236}">
                <a16:creationId xmlns="" xmlns:a16="http://schemas.microsoft.com/office/drawing/2014/main" id="{EFA1C9E9-C927-434B-9268-2B115C25503F}"/>
              </a:ext>
            </a:extLst>
          </p:cNvPr>
          <p:cNvSpPr/>
          <p:nvPr/>
        </p:nvSpPr>
        <p:spPr>
          <a:xfrm>
            <a:off x="838199" y="4993239"/>
            <a:ext cx="5596467" cy="781025"/>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3200" dirty="0">
                <a:solidFill>
                  <a:schemeClr val="tx1"/>
                </a:solidFill>
                <a:latin typeface="Calibri" panose="020F0502020204030204" pitchFamily="34" charset="0"/>
                <a:cs typeface="Calibri" panose="020F0502020204030204" pitchFamily="34" charset="0"/>
              </a:rPr>
              <a:t>____</a:t>
            </a:r>
            <a:r>
              <a:rPr lang="en-US" sz="3200" dirty="0">
                <a:solidFill>
                  <a:schemeClr val="tx1"/>
                </a:solidFill>
                <a:latin typeface="OpenDyslexicAlta" pitchFamily="2" charset="77"/>
              </a:rPr>
              <a:t> is heavier than </a:t>
            </a:r>
            <a:r>
              <a:rPr lang="en-US" sz="3200" dirty="0">
                <a:solidFill>
                  <a:schemeClr val="tx1"/>
                </a:solidFill>
                <a:latin typeface="Calibri" panose="020F0502020204030204" pitchFamily="34" charset="0"/>
                <a:cs typeface="Calibri" panose="020F0502020204030204" pitchFamily="34" charset="0"/>
              </a:rPr>
              <a:t>____</a:t>
            </a:r>
            <a:r>
              <a:rPr lang="en-US" sz="3200" dirty="0">
                <a:solidFill>
                  <a:schemeClr val="tx1"/>
                </a:solidFill>
                <a:latin typeface="OpenDyslexicAlta" pitchFamily="2" charset="77"/>
              </a:rPr>
              <a:t>.</a:t>
            </a:r>
          </a:p>
        </p:txBody>
      </p:sp>
      <p:sp>
        <p:nvSpPr>
          <p:cNvPr id="13" name="Rounded Rectangle 12">
            <a:extLst>
              <a:ext uri="{FF2B5EF4-FFF2-40B4-BE49-F238E27FC236}">
                <a16:creationId xmlns="" xmlns:a16="http://schemas.microsoft.com/office/drawing/2014/main" id="{EEE81CEB-9FB6-B549-84E5-A714ACD2E197}"/>
              </a:ext>
            </a:extLst>
          </p:cNvPr>
          <p:cNvSpPr/>
          <p:nvPr/>
        </p:nvSpPr>
        <p:spPr>
          <a:xfrm>
            <a:off x="838199" y="5904981"/>
            <a:ext cx="5596467" cy="781025"/>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3200" dirty="0">
                <a:solidFill>
                  <a:schemeClr val="tx1"/>
                </a:solidFill>
                <a:latin typeface="Calibri" panose="020F0502020204030204" pitchFamily="34" charset="0"/>
                <a:cs typeface="Calibri" panose="020F0502020204030204" pitchFamily="34" charset="0"/>
              </a:rPr>
              <a:t>____</a:t>
            </a:r>
            <a:r>
              <a:rPr lang="en-US" sz="3200" dirty="0">
                <a:solidFill>
                  <a:schemeClr val="tx1"/>
                </a:solidFill>
                <a:latin typeface="OpenDyslexicAlta" pitchFamily="2" charset="77"/>
              </a:rPr>
              <a:t> is lighter than </a:t>
            </a:r>
            <a:r>
              <a:rPr lang="en-US" sz="3200" dirty="0">
                <a:solidFill>
                  <a:schemeClr val="tx1"/>
                </a:solidFill>
                <a:latin typeface="Calibri" panose="020F0502020204030204" pitchFamily="34" charset="0"/>
                <a:cs typeface="Calibri" panose="020F0502020204030204" pitchFamily="34" charset="0"/>
              </a:rPr>
              <a:t>____</a:t>
            </a:r>
            <a:r>
              <a:rPr lang="en-US" sz="3200" dirty="0">
                <a:solidFill>
                  <a:schemeClr val="tx1"/>
                </a:solidFill>
                <a:latin typeface="OpenDyslexicAlta" pitchFamily="2" charset="77"/>
              </a:rPr>
              <a:t>.</a:t>
            </a:r>
          </a:p>
        </p:txBody>
      </p:sp>
      <p:pic>
        <p:nvPicPr>
          <p:cNvPr id="7" name="Picture 6" descr="A close up of a logo&#10;&#10;Description automatically generated">
            <a:extLst>
              <a:ext uri="{FF2B5EF4-FFF2-40B4-BE49-F238E27FC236}">
                <a16:creationId xmlns="" xmlns:a16="http://schemas.microsoft.com/office/drawing/2014/main" id="{FD119F1A-2BD3-D34F-9C67-315C5CCE12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74413" y="2889275"/>
            <a:ext cx="3603600" cy="3603600"/>
          </a:xfrm>
          <a:prstGeom prst="rect">
            <a:avLst/>
          </a:prstGeom>
        </p:spPr>
      </p:pic>
      <p:sp>
        <p:nvSpPr>
          <p:cNvPr id="8" name="Rounded Rectangle 7">
            <a:extLst>
              <a:ext uri="{FF2B5EF4-FFF2-40B4-BE49-F238E27FC236}">
                <a16:creationId xmlns="" xmlns:a16="http://schemas.microsoft.com/office/drawing/2014/main" id="{28C471AA-B0C6-0B4C-8755-6234C901392A}"/>
              </a:ext>
            </a:extLst>
          </p:cNvPr>
          <p:cNvSpPr/>
          <p:nvPr/>
        </p:nvSpPr>
        <p:spPr>
          <a:xfrm>
            <a:off x="838199" y="4077277"/>
            <a:ext cx="5596467" cy="781025"/>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3200" dirty="0">
                <a:solidFill>
                  <a:schemeClr val="tx1"/>
                </a:solidFill>
                <a:latin typeface="Calibri" panose="020F0502020204030204" pitchFamily="34" charset="0"/>
                <a:cs typeface="Calibri" panose="020F0502020204030204" pitchFamily="34" charset="0"/>
              </a:rPr>
              <a:t>____</a:t>
            </a:r>
            <a:r>
              <a:rPr lang="en-US" sz="3200" dirty="0">
                <a:solidFill>
                  <a:schemeClr val="tx1"/>
                </a:solidFill>
                <a:latin typeface="OpenDyslexicAlta" pitchFamily="2" charset="77"/>
              </a:rPr>
              <a:t> is equal to </a:t>
            </a:r>
            <a:r>
              <a:rPr lang="en-US" sz="3200" dirty="0">
                <a:solidFill>
                  <a:schemeClr val="tx1"/>
                </a:solidFill>
                <a:latin typeface="Calibri" panose="020F0502020204030204" pitchFamily="34" charset="0"/>
                <a:cs typeface="Calibri" panose="020F0502020204030204" pitchFamily="34" charset="0"/>
              </a:rPr>
              <a:t>____</a:t>
            </a:r>
            <a:r>
              <a:rPr lang="en-US" sz="3200" dirty="0">
                <a:solidFill>
                  <a:schemeClr val="tx1"/>
                </a:solidFill>
                <a:latin typeface="OpenDyslexicAlta" pitchFamily="2" charset="77"/>
              </a:rPr>
              <a:t>.</a:t>
            </a:r>
          </a:p>
        </p:txBody>
      </p:sp>
    </p:spTree>
    <p:extLst>
      <p:ext uri="{BB962C8B-B14F-4D97-AF65-F5344CB8AC3E}">
        <p14:creationId xmlns:p14="http://schemas.microsoft.com/office/powerpoint/2010/main" val="37160916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5410200" cy="4351338"/>
          </a:xfrm>
        </p:spPr>
        <p:txBody>
          <a:bodyPr/>
          <a:lstStyle/>
          <a:p>
            <a:pPr marL="0" indent="0">
              <a:buNone/>
            </a:pPr>
            <a:r>
              <a:rPr lang="en-GB" dirty="0"/>
              <a:t>Activity 3:</a:t>
            </a:r>
          </a:p>
          <a:p>
            <a:pPr marL="0" indent="0">
              <a:buClr>
                <a:srgbClr val="23D160"/>
              </a:buClr>
              <a:buSzPct val="85000"/>
              <a:buNone/>
            </a:pPr>
            <a:r>
              <a:rPr lang="en-GB" sz="2200" dirty="0"/>
              <a:t>Collect various objects. </a:t>
            </a:r>
            <a:br>
              <a:rPr lang="en-GB" sz="2200" dirty="0"/>
            </a:br>
            <a:r>
              <a:rPr lang="en-GB" sz="2200" dirty="0"/>
              <a:t>Place the objects in order from lightest to heaviest. </a:t>
            </a:r>
          </a:p>
          <a:p>
            <a:pPr marL="0" indent="0">
              <a:buClr>
                <a:srgbClr val="23D160"/>
              </a:buClr>
              <a:buSzPct val="85000"/>
              <a:buNone/>
            </a:pPr>
            <a:r>
              <a:rPr lang="en-GB" sz="2200" b="1" dirty="0">
                <a:solidFill>
                  <a:srgbClr val="FF3860"/>
                </a:solidFill>
              </a:rPr>
              <a:t>Teacher / peer assessment </a:t>
            </a:r>
          </a:p>
        </p:txBody>
      </p:sp>
      <p:sp>
        <p:nvSpPr>
          <p:cNvPr id="12" name="Rounded Rectangle 11">
            <a:extLst>
              <a:ext uri="{FF2B5EF4-FFF2-40B4-BE49-F238E27FC236}">
                <a16:creationId xmlns="" xmlns:a16="http://schemas.microsoft.com/office/drawing/2014/main" id="{EFA1C9E9-C927-434B-9268-2B115C25503F}"/>
              </a:ext>
            </a:extLst>
          </p:cNvPr>
          <p:cNvSpPr/>
          <p:nvPr/>
        </p:nvSpPr>
        <p:spPr>
          <a:xfrm>
            <a:off x="838199" y="4993239"/>
            <a:ext cx="5596467" cy="781025"/>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3200" dirty="0">
                <a:solidFill>
                  <a:schemeClr val="tx1"/>
                </a:solidFill>
                <a:latin typeface="Calibri" panose="020F0502020204030204" pitchFamily="34" charset="0"/>
                <a:cs typeface="Calibri" panose="020F0502020204030204" pitchFamily="34" charset="0"/>
              </a:rPr>
              <a:t>____</a:t>
            </a:r>
            <a:r>
              <a:rPr lang="en-US" sz="3200" dirty="0">
                <a:solidFill>
                  <a:schemeClr val="tx1"/>
                </a:solidFill>
                <a:latin typeface="OpenDyslexicAlta" pitchFamily="2" charset="77"/>
              </a:rPr>
              <a:t> is heavier than </a:t>
            </a:r>
            <a:r>
              <a:rPr lang="en-US" sz="3200" dirty="0">
                <a:solidFill>
                  <a:schemeClr val="tx1"/>
                </a:solidFill>
                <a:latin typeface="Calibri" panose="020F0502020204030204" pitchFamily="34" charset="0"/>
                <a:cs typeface="Calibri" panose="020F0502020204030204" pitchFamily="34" charset="0"/>
              </a:rPr>
              <a:t>____</a:t>
            </a:r>
            <a:r>
              <a:rPr lang="en-US" sz="3200" dirty="0">
                <a:solidFill>
                  <a:schemeClr val="tx1"/>
                </a:solidFill>
                <a:latin typeface="OpenDyslexicAlta" pitchFamily="2" charset="77"/>
              </a:rPr>
              <a:t>.</a:t>
            </a:r>
          </a:p>
        </p:txBody>
      </p:sp>
      <p:sp>
        <p:nvSpPr>
          <p:cNvPr id="13" name="Rounded Rectangle 12">
            <a:extLst>
              <a:ext uri="{FF2B5EF4-FFF2-40B4-BE49-F238E27FC236}">
                <a16:creationId xmlns="" xmlns:a16="http://schemas.microsoft.com/office/drawing/2014/main" id="{EEE81CEB-9FB6-B549-84E5-A714ACD2E197}"/>
              </a:ext>
            </a:extLst>
          </p:cNvPr>
          <p:cNvSpPr/>
          <p:nvPr/>
        </p:nvSpPr>
        <p:spPr>
          <a:xfrm>
            <a:off x="838199" y="5904981"/>
            <a:ext cx="5596467" cy="781025"/>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3200" dirty="0">
                <a:solidFill>
                  <a:schemeClr val="tx1"/>
                </a:solidFill>
                <a:latin typeface="Calibri" panose="020F0502020204030204" pitchFamily="34" charset="0"/>
                <a:cs typeface="Calibri" panose="020F0502020204030204" pitchFamily="34" charset="0"/>
              </a:rPr>
              <a:t>____</a:t>
            </a:r>
            <a:r>
              <a:rPr lang="en-US" sz="3200" dirty="0">
                <a:solidFill>
                  <a:schemeClr val="tx1"/>
                </a:solidFill>
                <a:latin typeface="OpenDyslexicAlta" pitchFamily="2" charset="77"/>
              </a:rPr>
              <a:t> is lighter than </a:t>
            </a:r>
            <a:r>
              <a:rPr lang="en-US" sz="3200" dirty="0">
                <a:solidFill>
                  <a:schemeClr val="tx1"/>
                </a:solidFill>
                <a:latin typeface="Calibri" panose="020F0502020204030204" pitchFamily="34" charset="0"/>
                <a:cs typeface="Calibri" panose="020F0502020204030204" pitchFamily="34" charset="0"/>
              </a:rPr>
              <a:t>____</a:t>
            </a:r>
            <a:r>
              <a:rPr lang="en-US" sz="3200" dirty="0">
                <a:solidFill>
                  <a:schemeClr val="tx1"/>
                </a:solidFill>
                <a:latin typeface="OpenDyslexicAlta" pitchFamily="2" charset="77"/>
              </a:rPr>
              <a:t>.</a:t>
            </a:r>
          </a:p>
        </p:txBody>
      </p:sp>
      <p:pic>
        <p:nvPicPr>
          <p:cNvPr id="7" name="Picture 6" descr="A close up of a logo&#10;&#10;Description automatically generated">
            <a:extLst>
              <a:ext uri="{FF2B5EF4-FFF2-40B4-BE49-F238E27FC236}">
                <a16:creationId xmlns="" xmlns:a16="http://schemas.microsoft.com/office/drawing/2014/main" id="{FD119F1A-2BD3-D34F-9C67-315C5CCE12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74413" y="2889275"/>
            <a:ext cx="3603600" cy="3603600"/>
          </a:xfrm>
          <a:prstGeom prst="rect">
            <a:avLst/>
          </a:prstGeom>
        </p:spPr>
      </p:pic>
      <p:sp>
        <p:nvSpPr>
          <p:cNvPr id="8" name="Rounded Rectangle 7">
            <a:extLst>
              <a:ext uri="{FF2B5EF4-FFF2-40B4-BE49-F238E27FC236}">
                <a16:creationId xmlns="" xmlns:a16="http://schemas.microsoft.com/office/drawing/2014/main" id="{28C471AA-B0C6-0B4C-8755-6234C901392A}"/>
              </a:ext>
            </a:extLst>
          </p:cNvPr>
          <p:cNvSpPr/>
          <p:nvPr/>
        </p:nvSpPr>
        <p:spPr>
          <a:xfrm>
            <a:off x="838199" y="4077277"/>
            <a:ext cx="5596467" cy="781025"/>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3200" dirty="0">
                <a:solidFill>
                  <a:schemeClr val="tx1"/>
                </a:solidFill>
                <a:latin typeface="Calibri" panose="020F0502020204030204" pitchFamily="34" charset="0"/>
                <a:cs typeface="Calibri" panose="020F0502020204030204" pitchFamily="34" charset="0"/>
              </a:rPr>
              <a:t>____</a:t>
            </a:r>
            <a:r>
              <a:rPr lang="en-US" sz="3200" dirty="0">
                <a:solidFill>
                  <a:schemeClr val="tx1"/>
                </a:solidFill>
                <a:latin typeface="OpenDyslexicAlta" pitchFamily="2" charset="77"/>
              </a:rPr>
              <a:t> is equal to </a:t>
            </a:r>
            <a:r>
              <a:rPr lang="en-US" sz="3200" dirty="0">
                <a:solidFill>
                  <a:schemeClr val="tx1"/>
                </a:solidFill>
                <a:latin typeface="Calibri" panose="020F0502020204030204" pitchFamily="34" charset="0"/>
                <a:cs typeface="Calibri" panose="020F0502020204030204" pitchFamily="34" charset="0"/>
              </a:rPr>
              <a:t>____</a:t>
            </a:r>
            <a:r>
              <a:rPr lang="en-US" sz="3200" dirty="0">
                <a:solidFill>
                  <a:schemeClr val="tx1"/>
                </a:solidFill>
                <a:latin typeface="OpenDyslexicAlta" pitchFamily="2" charset="77"/>
              </a:rPr>
              <a:t>.</a:t>
            </a:r>
          </a:p>
        </p:txBody>
      </p:sp>
    </p:spTree>
    <p:extLst>
      <p:ext uri="{BB962C8B-B14F-4D97-AF65-F5344CB8AC3E}">
        <p14:creationId xmlns:p14="http://schemas.microsoft.com/office/powerpoint/2010/main" val="655544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825625"/>
            <a:ext cx="7476067" cy="4351338"/>
          </a:xfrm>
        </p:spPr>
        <p:txBody>
          <a:bodyPr vert="horz" lIns="91440" tIns="45720" rIns="91440" bIns="45720" rtlCol="0" anchor="t">
            <a:normAutofit/>
          </a:bodyPr>
          <a:lstStyle/>
          <a:p>
            <a:pPr marL="0" indent="0">
              <a:buNone/>
            </a:pPr>
            <a:r>
              <a:rPr lang="en-GB" dirty="0"/>
              <a:t>Activity 4:</a:t>
            </a:r>
          </a:p>
          <a:p>
            <a:pPr marL="0" indent="0">
              <a:buClr>
                <a:srgbClr val="23D160"/>
              </a:buClr>
              <a:buSzPct val="85000"/>
              <a:buNone/>
            </a:pPr>
            <a:r>
              <a:rPr lang="en-GB" sz="2200" dirty="0">
                <a:latin typeface="Muli"/>
              </a:rPr>
              <a:t>Some friends are guessing whether a beach ball weighs more than, less than or is equal to a pineapple.</a:t>
            </a:r>
          </a:p>
          <a:p>
            <a:pPr marL="0" indent="0">
              <a:buClr>
                <a:srgbClr val="23D160"/>
              </a:buClr>
              <a:buSzPct val="85000"/>
              <a:buNone/>
            </a:pPr>
            <a:r>
              <a:rPr lang="en-GB" sz="2200" dirty="0"/>
              <a:t>Eve says, “The beach ball is heavier than the pineapple, because it is bigger.”</a:t>
            </a:r>
          </a:p>
          <a:p>
            <a:pPr marL="0" indent="0">
              <a:buClr>
                <a:srgbClr val="23D160"/>
              </a:buClr>
              <a:buSzPct val="85000"/>
              <a:buNone/>
            </a:pPr>
            <a:r>
              <a:rPr lang="en-GB" sz="2200" dirty="0"/>
              <a:t>Yasmin says, “The pineapple’s pan will go down, because it is heavier.”</a:t>
            </a:r>
          </a:p>
          <a:p>
            <a:pPr marL="0" indent="0">
              <a:buClr>
                <a:srgbClr val="23D160"/>
              </a:buClr>
              <a:buSzPct val="85000"/>
              <a:buNone/>
            </a:pPr>
            <a:r>
              <a:rPr lang="en-GB" sz="2200" dirty="0"/>
              <a:t>James says, “The beach ball’s pan will go up, because it is heavier.”</a:t>
            </a:r>
          </a:p>
          <a:p>
            <a:pPr marL="0" indent="0">
              <a:buClr>
                <a:srgbClr val="23D160"/>
              </a:buClr>
              <a:buSzPct val="85000"/>
              <a:buNone/>
            </a:pPr>
            <a:r>
              <a:rPr lang="en-GB" sz="2200" dirty="0"/>
              <a:t>Who do you agree with? </a:t>
            </a:r>
          </a:p>
          <a:p>
            <a:pPr marL="0" indent="0">
              <a:buClr>
                <a:srgbClr val="23D160"/>
              </a:buClr>
              <a:buSzPct val="85000"/>
              <a:buNone/>
            </a:pPr>
            <a:r>
              <a:rPr lang="en-GB" sz="2200" dirty="0"/>
              <a:t>Explain your answer. </a:t>
            </a:r>
          </a:p>
        </p:txBody>
      </p:sp>
      <p:pic>
        <p:nvPicPr>
          <p:cNvPr id="4" name="Picture 3">
            <a:extLst>
              <a:ext uri="{FF2B5EF4-FFF2-40B4-BE49-F238E27FC236}">
                <a16:creationId xmlns="" xmlns:a16="http://schemas.microsoft.com/office/drawing/2014/main" id="{4653727E-7623-564B-835F-F364FD8724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88346" y="2063631"/>
            <a:ext cx="2403654" cy="2403654"/>
          </a:xfrm>
          <a:prstGeom prst="rect">
            <a:avLst/>
          </a:prstGeom>
        </p:spPr>
      </p:pic>
      <p:pic>
        <p:nvPicPr>
          <p:cNvPr id="15" name="Picture 14" descr="A close up of a logo&#10;&#10;Description automatically generated">
            <a:extLst>
              <a:ext uri="{FF2B5EF4-FFF2-40B4-BE49-F238E27FC236}">
                <a16:creationId xmlns="" xmlns:a16="http://schemas.microsoft.com/office/drawing/2014/main" id="{3DE8F3DC-EEAE-4843-BDC8-A4BFDBA406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64230" y="4467284"/>
            <a:ext cx="2156400" cy="2156400"/>
          </a:xfrm>
          <a:prstGeom prst="rect">
            <a:avLst/>
          </a:prstGeom>
        </p:spPr>
      </p:pic>
      <p:pic>
        <p:nvPicPr>
          <p:cNvPr id="6" name="Picture 5" descr="A close up of a logo&#10;&#10;Description automatically generated">
            <a:extLst>
              <a:ext uri="{FF2B5EF4-FFF2-40B4-BE49-F238E27FC236}">
                <a16:creationId xmlns="" xmlns:a16="http://schemas.microsoft.com/office/drawing/2014/main" id="{1E54572A-390E-374A-99BC-C2088E3320D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43922" y="2870200"/>
            <a:ext cx="1464733" cy="1464733"/>
          </a:xfrm>
          <a:prstGeom prst="rect">
            <a:avLst/>
          </a:prstGeom>
        </p:spPr>
      </p:pic>
    </p:spTree>
    <p:extLst>
      <p:ext uri="{BB962C8B-B14F-4D97-AF65-F5344CB8AC3E}">
        <p14:creationId xmlns:p14="http://schemas.microsoft.com/office/powerpoint/2010/main" val="1403061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825625"/>
            <a:ext cx="7476067" cy="4351338"/>
          </a:xfrm>
        </p:spPr>
        <p:txBody>
          <a:bodyPr vert="horz" lIns="91440" tIns="45720" rIns="91440" bIns="45720" rtlCol="0" anchor="t">
            <a:normAutofit lnSpcReduction="10000"/>
          </a:bodyPr>
          <a:lstStyle/>
          <a:p>
            <a:pPr marL="0" indent="0">
              <a:buNone/>
            </a:pPr>
            <a:r>
              <a:rPr lang="en-GB" dirty="0"/>
              <a:t>Activity 4:</a:t>
            </a:r>
          </a:p>
          <a:p>
            <a:pPr marL="0" indent="0">
              <a:buClr>
                <a:srgbClr val="23D160"/>
              </a:buClr>
              <a:buSzPct val="85000"/>
              <a:buNone/>
            </a:pPr>
            <a:r>
              <a:rPr lang="en-GB" sz="2200" dirty="0">
                <a:latin typeface="Muli"/>
              </a:rPr>
              <a:t>Some friends are guessing whether a beach ball weighs more than, less than or is equal to a pineapple.</a:t>
            </a:r>
          </a:p>
          <a:p>
            <a:pPr marL="0" indent="0">
              <a:buClr>
                <a:srgbClr val="23D160"/>
              </a:buClr>
              <a:buSzPct val="85000"/>
              <a:buNone/>
            </a:pPr>
            <a:r>
              <a:rPr lang="en-GB" sz="2200" dirty="0"/>
              <a:t>Eve says, “The beach ball is heavier than the pineapple, because it is bigger.”</a:t>
            </a:r>
          </a:p>
          <a:p>
            <a:pPr marL="0" indent="0">
              <a:buClr>
                <a:srgbClr val="23D160"/>
              </a:buClr>
              <a:buSzPct val="85000"/>
              <a:buNone/>
            </a:pPr>
            <a:r>
              <a:rPr lang="en-GB" sz="2200" dirty="0"/>
              <a:t>Yasmin says, “The pineapple’s pan will go down, because it is heavier.”</a:t>
            </a:r>
          </a:p>
          <a:p>
            <a:pPr marL="0" indent="0">
              <a:buClr>
                <a:srgbClr val="23D160"/>
              </a:buClr>
              <a:buSzPct val="85000"/>
              <a:buNone/>
            </a:pPr>
            <a:r>
              <a:rPr lang="en-GB" sz="2200" dirty="0"/>
              <a:t>James says, “The beach ball’s pan will go up, because it is heavier.”</a:t>
            </a:r>
          </a:p>
          <a:p>
            <a:pPr marL="0" indent="0">
              <a:buClr>
                <a:srgbClr val="23D160"/>
              </a:buClr>
              <a:buSzPct val="85000"/>
              <a:buNone/>
            </a:pPr>
            <a:r>
              <a:rPr lang="en-GB" sz="2200" dirty="0">
                <a:solidFill>
                  <a:srgbClr val="FF3860"/>
                </a:solidFill>
                <a:latin typeface="Muli"/>
              </a:rPr>
              <a:t>I agree with Yasmin, because the heavier object’s pan will go down. Bigger objects are not always heavier, Eve!</a:t>
            </a:r>
          </a:p>
        </p:txBody>
      </p:sp>
      <p:pic>
        <p:nvPicPr>
          <p:cNvPr id="4" name="Picture 3">
            <a:extLst>
              <a:ext uri="{FF2B5EF4-FFF2-40B4-BE49-F238E27FC236}">
                <a16:creationId xmlns="" xmlns:a16="http://schemas.microsoft.com/office/drawing/2014/main" id="{4653727E-7623-564B-835F-F364FD8724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88346" y="2063631"/>
            <a:ext cx="2403654" cy="2403654"/>
          </a:xfrm>
          <a:prstGeom prst="rect">
            <a:avLst/>
          </a:prstGeom>
        </p:spPr>
      </p:pic>
      <p:pic>
        <p:nvPicPr>
          <p:cNvPr id="15" name="Picture 14" descr="A close up of a logo&#10;&#10;Description automatically generated">
            <a:extLst>
              <a:ext uri="{FF2B5EF4-FFF2-40B4-BE49-F238E27FC236}">
                <a16:creationId xmlns="" xmlns:a16="http://schemas.microsoft.com/office/drawing/2014/main" id="{3DE8F3DC-EEAE-4843-BDC8-A4BFDBA406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64230" y="4467284"/>
            <a:ext cx="2156400" cy="2156400"/>
          </a:xfrm>
          <a:prstGeom prst="rect">
            <a:avLst/>
          </a:prstGeom>
        </p:spPr>
      </p:pic>
      <p:pic>
        <p:nvPicPr>
          <p:cNvPr id="6" name="Picture 5" descr="A close up of a logo&#10;&#10;Description automatically generated">
            <a:extLst>
              <a:ext uri="{FF2B5EF4-FFF2-40B4-BE49-F238E27FC236}">
                <a16:creationId xmlns="" xmlns:a16="http://schemas.microsoft.com/office/drawing/2014/main" id="{1E54572A-390E-374A-99BC-C2088E3320D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43922" y="2870200"/>
            <a:ext cx="1464733" cy="1464733"/>
          </a:xfrm>
          <a:prstGeom prst="rect">
            <a:avLst/>
          </a:prstGeom>
        </p:spPr>
      </p:pic>
    </p:spTree>
    <p:extLst>
      <p:ext uri="{BB962C8B-B14F-4D97-AF65-F5344CB8AC3E}">
        <p14:creationId xmlns:p14="http://schemas.microsoft.com/office/powerpoint/2010/main" val="2025277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t>To be able to explore weight and mass</a:t>
            </a:r>
            <a:endParaRPr lang="en-GB" dirty="0"/>
          </a:p>
        </p:txBody>
      </p:sp>
      <p:sp>
        <p:nvSpPr>
          <p:cNvPr id="16" name="Content Placeholder 2">
            <a:extLst>
              <a:ext uri="{FF2B5EF4-FFF2-40B4-BE49-F238E27FC236}">
                <a16:creationId xmlns="" xmlns:a16="http://schemas.microsoft.com/office/drawing/2014/main" id="{FD4B1EFD-B848-FA40-91D2-C490C8552E59}"/>
              </a:ext>
            </a:extLst>
          </p:cNvPr>
          <p:cNvSpPr>
            <a:spLocks noGrp="1"/>
          </p:cNvSpPr>
          <p:nvPr>
            <p:ph idx="1"/>
          </p:nvPr>
        </p:nvSpPr>
        <p:spPr>
          <a:xfrm>
            <a:off x="838200" y="1825625"/>
            <a:ext cx="10515600" cy="4351338"/>
          </a:xfrm>
        </p:spPr>
        <p:txBody>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3273DC"/>
                </a:solidFill>
              </a:rPr>
              <a:t>Can you find objects that match </a:t>
            </a:r>
            <a:r>
              <a:rPr lang="en-GB" sz="2200" dirty="0" err="1">
                <a:solidFill>
                  <a:srgbClr val="3273DC"/>
                </a:solidFill>
              </a:rPr>
              <a:t>Astrobee’s</a:t>
            </a:r>
            <a:r>
              <a:rPr lang="en-GB" sz="2200" dirty="0">
                <a:solidFill>
                  <a:srgbClr val="3273DC"/>
                </a:solidFill>
              </a:rPr>
              <a:t> statement?</a:t>
            </a:r>
          </a:p>
          <a:p>
            <a:pPr marL="0" indent="0">
              <a:buClr>
                <a:srgbClr val="23D160"/>
              </a:buClr>
              <a:buSzPct val="85000"/>
              <a:buNone/>
            </a:pPr>
            <a:r>
              <a:rPr lang="en-GB" sz="2200" dirty="0">
                <a:solidFill>
                  <a:srgbClr val="3273DC"/>
                </a:solidFill>
              </a:rPr>
              <a:t>Explain your answer. </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p:txBody>
      </p:sp>
      <p:pic>
        <p:nvPicPr>
          <p:cNvPr id="17" name="Picture 16">
            <a:extLst>
              <a:ext uri="{FF2B5EF4-FFF2-40B4-BE49-F238E27FC236}">
                <a16:creationId xmlns="" xmlns:a16="http://schemas.microsoft.com/office/drawing/2014/main" id="{961007E7-DA24-0541-8BC9-13C77AF59C9B}"/>
              </a:ext>
            </a:extLst>
          </p:cNvPr>
          <p:cNvPicPr>
            <a:picLocks noChangeAspect="1"/>
          </p:cNvPicPr>
          <p:nvPr/>
        </p:nvPicPr>
        <p:blipFill>
          <a:blip r:embed="rId3"/>
          <a:stretch>
            <a:fillRect/>
          </a:stretch>
        </p:blipFill>
        <p:spPr>
          <a:xfrm>
            <a:off x="1616159" y="3528993"/>
            <a:ext cx="1689100" cy="1244600"/>
          </a:xfrm>
          <a:prstGeom prst="rect">
            <a:avLst/>
          </a:prstGeom>
        </p:spPr>
      </p:pic>
      <p:pic>
        <p:nvPicPr>
          <p:cNvPr id="18" name="Picture 17">
            <a:extLst>
              <a:ext uri="{FF2B5EF4-FFF2-40B4-BE49-F238E27FC236}">
                <a16:creationId xmlns="" xmlns:a16="http://schemas.microsoft.com/office/drawing/2014/main" id="{30D897F0-CA1B-E743-BC34-680E3D4EDAF6}"/>
              </a:ext>
            </a:extLst>
          </p:cNvPr>
          <p:cNvPicPr>
            <a:picLocks noChangeAspect="1"/>
          </p:cNvPicPr>
          <p:nvPr/>
        </p:nvPicPr>
        <p:blipFill>
          <a:blip r:embed="rId4"/>
          <a:stretch>
            <a:fillRect/>
          </a:stretch>
        </p:blipFill>
        <p:spPr>
          <a:xfrm>
            <a:off x="2460709" y="1257300"/>
            <a:ext cx="4354694" cy="3295052"/>
          </a:xfrm>
          <a:prstGeom prst="rect">
            <a:avLst/>
          </a:prstGeom>
        </p:spPr>
      </p:pic>
      <p:sp>
        <p:nvSpPr>
          <p:cNvPr id="19" name="Rectangle 18">
            <a:extLst>
              <a:ext uri="{FF2B5EF4-FFF2-40B4-BE49-F238E27FC236}">
                <a16:creationId xmlns="" xmlns:a16="http://schemas.microsoft.com/office/drawing/2014/main" id="{3CA81780-71E8-1D48-9C94-ECFD7CCF7809}"/>
              </a:ext>
            </a:extLst>
          </p:cNvPr>
          <p:cNvSpPr/>
          <p:nvPr/>
        </p:nvSpPr>
        <p:spPr>
          <a:xfrm>
            <a:off x="2945781" y="2089218"/>
            <a:ext cx="3384550" cy="1631216"/>
          </a:xfrm>
          <a:prstGeom prst="rect">
            <a:avLst/>
          </a:prstGeom>
        </p:spPr>
        <p:txBody>
          <a:bodyPr wrap="square">
            <a:spAutoFit/>
          </a:bodyPr>
          <a:lstStyle/>
          <a:p>
            <a:pPr algn="ctr">
              <a:buClr>
                <a:srgbClr val="23D160"/>
              </a:buClr>
              <a:buSzPct val="85000"/>
            </a:pPr>
            <a:r>
              <a:rPr lang="en-GB" sz="2000" dirty="0">
                <a:solidFill>
                  <a:srgbClr val="3273DC"/>
                </a:solidFill>
                <a:latin typeface="OpenDyslexicAlta" pitchFamily="2" charset="77"/>
              </a:rPr>
              <a:t>I am thinking of an object that is heavier than a ruler, but lighter than a text book.</a:t>
            </a:r>
          </a:p>
        </p:txBody>
      </p:sp>
    </p:spTree>
    <p:extLst>
      <p:ext uri="{BB962C8B-B14F-4D97-AF65-F5344CB8AC3E}">
        <p14:creationId xmlns:p14="http://schemas.microsoft.com/office/powerpoint/2010/main" val="3048471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vert="horz" lIns="91440" tIns="45720" rIns="91440" bIns="45720" rtlCol="0" anchor="t">
            <a:normAutofit/>
          </a:bodyPr>
          <a:lstStyle/>
          <a:p>
            <a:pPr marL="0" indent="0">
              <a:buNone/>
            </a:pPr>
            <a:r>
              <a:rPr lang="en-GB" dirty="0"/>
              <a:t>Starter:</a:t>
            </a:r>
          </a:p>
          <a:p>
            <a:pPr marL="0" indent="0">
              <a:buClr>
                <a:srgbClr val="23D160"/>
              </a:buClr>
              <a:buSzPct val="85000"/>
              <a:buNone/>
            </a:pPr>
            <a:r>
              <a:rPr lang="en-GB" sz="2200" dirty="0">
                <a:latin typeface="Muli"/>
              </a:rPr>
              <a:t>Which one does not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pic>
        <p:nvPicPr>
          <p:cNvPr id="5" name="Picture 4" descr="A close up of a logo&#10;&#10;Description automatically generated">
            <a:extLst>
              <a:ext uri="{FF2B5EF4-FFF2-40B4-BE49-F238E27FC236}">
                <a16:creationId xmlns="" xmlns:a16="http://schemas.microsoft.com/office/drawing/2014/main" id="{A0D1345D-735E-134B-8BAE-D28D388D5BBC}"/>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flipH="1">
            <a:off x="937486" y="2809623"/>
            <a:ext cx="2156400" cy="2156400"/>
          </a:xfrm>
          <a:prstGeom prst="rect">
            <a:avLst/>
          </a:prstGeom>
        </p:spPr>
      </p:pic>
      <p:pic>
        <p:nvPicPr>
          <p:cNvPr id="6" name="Picture 5" descr="A close up of a logo&#10;&#10;Description automatically generated">
            <a:extLst>
              <a:ext uri="{FF2B5EF4-FFF2-40B4-BE49-F238E27FC236}">
                <a16:creationId xmlns="" xmlns:a16="http://schemas.microsoft.com/office/drawing/2014/main" id="{F8E9F973-FA93-6842-8BD5-38D14C79F8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57696" y="2809623"/>
            <a:ext cx="2156400" cy="2156400"/>
          </a:xfrm>
          <a:prstGeom prst="rect">
            <a:avLst/>
          </a:prstGeom>
        </p:spPr>
      </p:pic>
      <p:pic>
        <p:nvPicPr>
          <p:cNvPr id="7" name="Picture 6" descr="A close up of a logo&#10;&#10;Description automatically generated">
            <a:extLst>
              <a:ext uri="{FF2B5EF4-FFF2-40B4-BE49-F238E27FC236}">
                <a16:creationId xmlns="" xmlns:a16="http://schemas.microsoft.com/office/drawing/2014/main" id="{41A84E7B-1AA0-DC48-84F9-0D65845035FB}"/>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flipH="1">
            <a:off x="6377906" y="2809623"/>
            <a:ext cx="2156400" cy="2156400"/>
          </a:xfrm>
          <a:prstGeom prst="rect">
            <a:avLst/>
          </a:prstGeom>
        </p:spPr>
      </p:pic>
      <p:pic>
        <p:nvPicPr>
          <p:cNvPr id="8" name="Picture 7" descr="A close up of a logo&#10;&#10;Description automatically generated">
            <a:extLst>
              <a:ext uri="{FF2B5EF4-FFF2-40B4-BE49-F238E27FC236}">
                <a16:creationId xmlns="" xmlns:a16="http://schemas.microsoft.com/office/drawing/2014/main" id="{28FF5A18-B07A-4B40-A5B6-02AB12711036}"/>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9098114" y="2809623"/>
            <a:ext cx="2156400" cy="2156400"/>
          </a:xfrm>
          <a:prstGeom prst="rect">
            <a:avLst/>
          </a:prstGeom>
        </p:spPr>
      </p:pic>
      <p:pic>
        <p:nvPicPr>
          <p:cNvPr id="10" name="Picture 9" descr="A picture containing soccer&#10;&#10;Description automatically generated">
            <a:extLst>
              <a:ext uri="{FF2B5EF4-FFF2-40B4-BE49-F238E27FC236}">
                <a16:creationId xmlns="" xmlns:a16="http://schemas.microsoft.com/office/drawing/2014/main" id="{848106E5-66F8-BB49-AF08-731217354C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83067" y="3267711"/>
            <a:ext cx="763723" cy="763723"/>
          </a:xfrm>
          <a:prstGeom prst="rect">
            <a:avLst/>
          </a:prstGeom>
        </p:spPr>
      </p:pic>
      <p:pic>
        <p:nvPicPr>
          <p:cNvPr id="12" name="Picture 11" descr="A picture containing basketball, drawing, game&#10;&#10;Description automatically generated">
            <a:extLst>
              <a:ext uri="{FF2B5EF4-FFF2-40B4-BE49-F238E27FC236}">
                <a16:creationId xmlns="" xmlns:a16="http://schemas.microsoft.com/office/drawing/2014/main" id="{3BDC9578-5B0D-D044-A6EF-81D9176243E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98828" y="3337628"/>
            <a:ext cx="1080000" cy="1080000"/>
          </a:xfrm>
          <a:prstGeom prst="rect">
            <a:avLst/>
          </a:prstGeom>
        </p:spPr>
      </p:pic>
      <p:pic>
        <p:nvPicPr>
          <p:cNvPr id="14" name="Picture 13" descr="A picture containing baseball, game, sport, white&#10;&#10;Description automatically generated">
            <a:extLst>
              <a:ext uri="{FF2B5EF4-FFF2-40B4-BE49-F238E27FC236}">
                <a16:creationId xmlns="" xmlns:a16="http://schemas.microsoft.com/office/drawing/2014/main" id="{54441344-48FA-6440-BD91-541B721B9D6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585744" y="3649572"/>
            <a:ext cx="456112" cy="456112"/>
          </a:xfrm>
          <a:prstGeom prst="rect">
            <a:avLst/>
          </a:prstGeom>
        </p:spPr>
      </p:pic>
      <p:pic>
        <p:nvPicPr>
          <p:cNvPr id="16" name="Picture 15" descr="A close up of a logo&#10;&#10;Description automatically generated">
            <a:extLst>
              <a:ext uri="{FF2B5EF4-FFF2-40B4-BE49-F238E27FC236}">
                <a16:creationId xmlns="" xmlns:a16="http://schemas.microsoft.com/office/drawing/2014/main" id="{E1E7762A-0AA7-044A-BF93-7C1F0035EB3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250491" y="2968963"/>
            <a:ext cx="1594165" cy="1594165"/>
          </a:xfrm>
          <a:prstGeom prst="rect">
            <a:avLst/>
          </a:prstGeom>
        </p:spPr>
      </p:pic>
      <p:pic>
        <p:nvPicPr>
          <p:cNvPr id="18" name="Picture 17" descr="A drawing of a cartoon character&#10;&#10;Description automatically generated">
            <a:extLst>
              <a:ext uri="{FF2B5EF4-FFF2-40B4-BE49-F238E27FC236}">
                <a16:creationId xmlns="" xmlns:a16="http://schemas.microsoft.com/office/drawing/2014/main" id="{D2D93181-EC43-DA4F-9315-6B2C2635D34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861136" y="3149600"/>
            <a:ext cx="1353823" cy="1353823"/>
          </a:xfrm>
          <a:prstGeom prst="rect">
            <a:avLst/>
          </a:prstGeom>
        </p:spPr>
      </p:pic>
      <p:pic>
        <p:nvPicPr>
          <p:cNvPr id="20" name="Picture 19" descr="A picture containing drawing&#10;&#10;Description automatically generated">
            <a:extLst>
              <a:ext uri="{FF2B5EF4-FFF2-40B4-BE49-F238E27FC236}">
                <a16:creationId xmlns="" xmlns:a16="http://schemas.microsoft.com/office/drawing/2014/main" id="{91FCA168-D0E5-4C41-8EEF-3F8DC44F1C7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87843" y="3248888"/>
            <a:ext cx="923617" cy="923617"/>
          </a:xfrm>
          <a:prstGeom prst="rect">
            <a:avLst/>
          </a:prstGeom>
        </p:spPr>
      </p:pic>
      <p:pic>
        <p:nvPicPr>
          <p:cNvPr id="22" name="Picture 21" descr="A close up of a logo&#10;&#10;Description automatically generated">
            <a:extLst>
              <a:ext uri="{FF2B5EF4-FFF2-40B4-BE49-F238E27FC236}">
                <a16:creationId xmlns="" xmlns:a16="http://schemas.microsoft.com/office/drawing/2014/main" id="{FECF47E3-5B29-B24E-A878-6538C2E2685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883027" y="3248888"/>
            <a:ext cx="980712" cy="980712"/>
          </a:xfrm>
          <a:prstGeom prst="rect">
            <a:avLst/>
          </a:prstGeom>
        </p:spPr>
      </p:pic>
      <p:pic>
        <p:nvPicPr>
          <p:cNvPr id="24" name="Picture 23" descr="A picture containing drawing&#10;&#10;Description automatically generated">
            <a:extLst>
              <a:ext uri="{FF2B5EF4-FFF2-40B4-BE49-F238E27FC236}">
                <a16:creationId xmlns="" xmlns:a16="http://schemas.microsoft.com/office/drawing/2014/main" id="{948AE826-51D8-FF4F-898F-D8C5556B8AE9}"/>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558410" y="3149600"/>
            <a:ext cx="1080000" cy="1080000"/>
          </a:xfrm>
          <a:prstGeom prst="rect">
            <a:avLst/>
          </a:prstGeom>
        </p:spPr>
      </p:pic>
    </p:spTree>
    <p:extLst>
      <p:ext uri="{BB962C8B-B14F-4D97-AF65-F5344CB8AC3E}">
        <p14:creationId xmlns:p14="http://schemas.microsoft.com/office/powerpoint/2010/main" val="27694679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t>To be able to explore weight and mass</a:t>
            </a:r>
            <a:endParaRPr lang="en-GB" dirty="0"/>
          </a:p>
        </p:txBody>
      </p:sp>
      <p:sp>
        <p:nvSpPr>
          <p:cNvPr id="16" name="Content Placeholder 2">
            <a:extLst>
              <a:ext uri="{FF2B5EF4-FFF2-40B4-BE49-F238E27FC236}">
                <a16:creationId xmlns="" xmlns:a16="http://schemas.microsoft.com/office/drawing/2014/main" id="{FD4B1EFD-B848-FA40-91D2-C490C8552E59}"/>
              </a:ext>
            </a:extLst>
          </p:cNvPr>
          <p:cNvSpPr>
            <a:spLocks noGrp="1"/>
          </p:cNvSpPr>
          <p:nvPr>
            <p:ph idx="1"/>
          </p:nvPr>
        </p:nvSpPr>
        <p:spPr>
          <a:xfrm>
            <a:off x="838200" y="1825625"/>
            <a:ext cx="10515600" cy="4351338"/>
          </a:xfrm>
        </p:spPr>
        <p:txBody>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FF3860"/>
                </a:solidFill>
              </a:rPr>
              <a:t>Teacher / peer assessment</a:t>
            </a:r>
          </a:p>
          <a:p>
            <a:pPr marL="0" indent="0">
              <a:buClr>
                <a:srgbClr val="23D160"/>
              </a:buClr>
              <a:buSzPct val="85000"/>
              <a:buNone/>
            </a:pPr>
            <a:endParaRPr lang="en-GB" sz="2200" dirty="0">
              <a:solidFill>
                <a:srgbClr val="3273DC"/>
              </a:solidFill>
            </a:endParaRPr>
          </a:p>
        </p:txBody>
      </p:sp>
      <p:pic>
        <p:nvPicPr>
          <p:cNvPr id="17" name="Picture 16">
            <a:extLst>
              <a:ext uri="{FF2B5EF4-FFF2-40B4-BE49-F238E27FC236}">
                <a16:creationId xmlns="" xmlns:a16="http://schemas.microsoft.com/office/drawing/2014/main" id="{961007E7-DA24-0541-8BC9-13C77AF59C9B}"/>
              </a:ext>
            </a:extLst>
          </p:cNvPr>
          <p:cNvPicPr>
            <a:picLocks noChangeAspect="1"/>
          </p:cNvPicPr>
          <p:nvPr/>
        </p:nvPicPr>
        <p:blipFill>
          <a:blip r:embed="rId3"/>
          <a:stretch>
            <a:fillRect/>
          </a:stretch>
        </p:blipFill>
        <p:spPr>
          <a:xfrm>
            <a:off x="1616159" y="3528993"/>
            <a:ext cx="1689100" cy="1244600"/>
          </a:xfrm>
          <a:prstGeom prst="rect">
            <a:avLst/>
          </a:prstGeom>
        </p:spPr>
      </p:pic>
      <p:pic>
        <p:nvPicPr>
          <p:cNvPr id="18" name="Picture 17">
            <a:extLst>
              <a:ext uri="{FF2B5EF4-FFF2-40B4-BE49-F238E27FC236}">
                <a16:creationId xmlns="" xmlns:a16="http://schemas.microsoft.com/office/drawing/2014/main" id="{30D897F0-CA1B-E743-BC34-680E3D4EDAF6}"/>
              </a:ext>
            </a:extLst>
          </p:cNvPr>
          <p:cNvPicPr>
            <a:picLocks noChangeAspect="1"/>
          </p:cNvPicPr>
          <p:nvPr/>
        </p:nvPicPr>
        <p:blipFill>
          <a:blip r:embed="rId4"/>
          <a:stretch>
            <a:fillRect/>
          </a:stretch>
        </p:blipFill>
        <p:spPr>
          <a:xfrm>
            <a:off x="2460709" y="1257300"/>
            <a:ext cx="4354694" cy="3295052"/>
          </a:xfrm>
          <a:prstGeom prst="rect">
            <a:avLst/>
          </a:prstGeom>
        </p:spPr>
      </p:pic>
      <p:sp>
        <p:nvSpPr>
          <p:cNvPr id="19" name="Rectangle 18">
            <a:extLst>
              <a:ext uri="{FF2B5EF4-FFF2-40B4-BE49-F238E27FC236}">
                <a16:creationId xmlns="" xmlns:a16="http://schemas.microsoft.com/office/drawing/2014/main" id="{3CA81780-71E8-1D48-9C94-ECFD7CCF7809}"/>
              </a:ext>
            </a:extLst>
          </p:cNvPr>
          <p:cNvSpPr/>
          <p:nvPr/>
        </p:nvSpPr>
        <p:spPr>
          <a:xfrm>
            <a:off x="2945781" y="2089218"/>
            <a:ext cx="3384550" cy="1631216"/>
          </a:xfrm>
          <a:prstGeom prst="rect">
            <a:avLst/>
          </a:prstGeom>
        </p:spPr>
        <p:txBody>
          <a:bodyPr wrap="square">
            <a:spAutoFit/>
          </a:bodyPr>
          <a:lstStyle/>
          <a:p>
            <a:pPr algn="ctr">
              <a:buClr>
                <a:srgbClr val="23D160"/>
              </a:buClr>
              <a:buSzPct val="85000"/>
            </a:pPr>
            <a:r>
              <a:rPr lang="en-GB" sz="2000" dirty="0">
                <a:solidFill>
                  <a:srgbClr val="3273DC"/>
                </a:solidFill>
                <a:latin typeface="OpenDyslexicAlta" pitchFamily="2" charset="77"/>
              </a:rPr>
              <a:t>I am thinking of an object that is heavier than a ruler, but lighter than a text book.</a:t>
            </a:r>
          </a:p>
        </p:txBody>
      </p:sp>
    </p:spTree>
    <p:extLst>
      <p:ext uri="{BB962C8B-B14F-4D97-AF65-F5344CB8AC3E}">
        <p14:creationId xmlns:p14="http://schemas.microsoft.com/office/powerpoint/2010/main" val="3608254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phrases such as “heavier than”, “lighter than” and “equal to” when inspecting objects and when using scales to compare the weight of two or more objects </a:t>
            </a:r>
          </a:p>
          <a:p>
            <a:pPr>
              <a:buClr>
                <a:srgbClr val="23D160"/>
              </a:buClr>
              <a:buSzPct val="85000"/>
              <a:buFont typeface="Wingdings" pitchFamily="2" charset="2"/>
              <a:buChar char="ü"/>
            </a:pPr>
            <a:r>
              <a:rPr lang="en-GB" sz="2200" dirty="0"/>
              <a:t> I can explain my reasoning when using phrases such as “heavier than”, “lighter than” and “equal to” when inspecting objects and when using scales to compare the weight of two or more objects </a:t>
            </a:r>
          </a:p>
        </p:txBody>
      </p:sp>
      <p:sp>
        <p:nvSpPr>
          <p:cNvPr id="5" name="Footer Placeholder 4">
            <a:extLst>
              <a:ext uri="{FF2B5EF4-FFF2-40B4-BE49-F238E27FC236}">
                <a16:creationId xmlns="" xmlns:a16="http://schemas.microsoft.com/office/drawing/2014/main" id="{349F46F5-B8A3-5848-8248-C9D634933261}"/>
              </a:ext>
            </a:extLst>
          </p:cNvPr>
          <p:cNvSpPr>
            <a:spLocks noGrp="1"/>
          </p:cNvSpPr>
          <p:nvPr>
            <p:ph type="ftr" sz="quarter" idx="11"/>
          </p:nvPr>
        </p:nvSpPr>
        <p:spPr>
          <a:xfrm>
            <a:off x="838199" y="6298060"/>
            <a:ext cx="10515599" cy="365125"/>
          </a:xfrm>
        </p:spPr>
        <p:txBody>
          <a:bodyPr/>
          <a:lstStyle/>
          <a:p>
            <a:r>
              <a:rPr lang="en-GB" sz="1400" dirty="0"/>
              <a:t>Foundation - Term 3 - Block 2 - Measurement Weight and Volume - Lesson 1</a:t>
            </a:r>
            <a:endParaRPr lang="en-GB" sz="1400" dirty="0"/>
          </a:p>
        </p:txBody>
      </p:sp>
    </p:spTree>
    <p:extLst>
      <p:ext uri="{BB962C8B-B14F-4D97-AF65-F5344CB8AC3E}">
        <p14:creationId xmlns:p14="http://schemas.microsoft.com/office/powerpoint/2010/main" val="3374266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vert="horz" lIns="91440" tIns="45720" rIns="91440" bIns="45720" rtlCol="0" anchor="t">
            <a:normAutofit/>
          </a:bodyPr>
          <a:lstStyle/>
          <a:p>
            <a:pPr marL="0" indent="0">
              <a:buNone/>
            </a:pPr>
            <a:r>
              <a:rPr lang="en-GB" dirty="0"/>
              <a:t>Starter:</a:t>
            </a:r>
          </a:p>
          <a:p>
            <a:pPr marL="0" indent="0">
              <a:buClr>
                <a:srgbClr val="23D160"/>
              </a:buClr>
              <a:buSzPct val="85000"/>
              <a:buNone/>
            </a:pPr>
            <a:r>
              <a:rPr lang="en-GB" sz="2200" dirty="0">
                <a:latin typeface="Muli"/>
              </a:rPr>
              <a:t>Which one does not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latin typeface="Muli"/>
              </a:rPr>
              <a:t>The second set of scales does not belong as they are balanced. Whereas the other sets of scales each have one object heavier than the other. </a:t>
            </a:r>
            <a:endParaRPr lang="en-GB" sz="2200" dirty="0">
              <a:solidFill>
                <a:srgbClr val="FF3860"/>
              </a:solidFill>
            </a:endParaRPr>
          </a:p>
        </p:txBody>
      </p:sp>
      <p:pic>
        <p:nvPicPr>
          <p:cNvPr id="5" name="Picture 4" descr="A close up of a logo&#10;&#10;Description automatically generated">
            <a:extLst>
              <a:ext uri="{FF2B5EF4-FFF2-40B4-BE49-F238E27FC236}">
                <a16:creationId xmlns="" xmlns:a16="http://schemas.microsoft.com/office/drawing/2014/main" id="{A0D1345D-735E-134B-8BAE-D28D388D5BBC}"/>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flipH="1">
            <a:off x="937486" y="2809623"/>
            <a:ext cx="2156400" cy="2156400"/>
          </a:xfrm>
          <a:prstGeom prst="rect">
            <a:avLst/>
          </a:prstGeom>
        </p:spPr>
      </p:pic>
      <p:pic>
        <p:nvPicPr>
          <p:cNvPr id="6" name="Picture 5" descr="A close up of a logo&#10;&#10;Description automatically generated">
            <a:extLst>
              <a:ext uri="{FF2B5EF4-FFF2-40B4-BE49-F238E27FC236}">
                <a16:creationId xmlns="" xmlns:a16="http://schemas.microsoft.com/office/drawing/2014/main" id="{F8E9F973-FA93-6842-8BD5-38D14C79F8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57696" y="2809623"/>
            <a:ext cx="2156400" cy="2156400"/>
          </a:xfrm>
          <a:prstGeom prst="rect">
            <a:avLst/>
          </a:prstGeom>
        </p:spPr>
      </p:pic>
      <p:pic>
        <p:nvPicPr>
          <p:cNvPr id="7" name="Picture 6" descr="A close up of a logo&#10;&#10;Description automatically generated">
            <a:extLst>
              <a:ext uri="{FF2B5EF4-FFF2-40B4-BE49-F238E27FC236}">
                <a16:creationId xmlns="" xmlns:a16="http://schemas.microsoft.com/office/drawing/2014/main" id="{41A84E7B-1AA0-DC48-84F9-0D65845035FB}"/>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flipH="1">
            <a:off x="6377906" y="2809623"/>
            <a:ext cx="2156400" cy="2156400"/>
          </a:xfrm>
          <a:prstGeom prst="rect">
            <a:avLst/>
          </a:prstGeom>
        </p:spPr>
      </p:pic>
      <p:pic>
        <p:nvPicPr>
          <p:cNvPr id="8" name="Picture 7" descr="A close up of a logo&#10;&#10;Description automatically generated">
            <a:extLst>
              <a:ext uri="{FF2B5EF4-FFF2-40B4-BE49-F238E27FC236}">
                <a16:creationId xmlns="" xmlns:a16="http://schemas.microsoft.com/office/drawing/2014/main" id="{28FF5A18-B07A-4B40-A5B6-02AB12711036}"/>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9098114" y="2809623"/>
            <a:ext cx="2156400" cy="2156400"/>
          </a:xfrm>
          <a:prstGeom prst="rect">
            <a:avLst/>
          </a:prstGeom>
        </p:spPr>
      </p:pic>
      <p:pic>
        <p:nvPicPr>
          <p:cNvPr id="9" name="Picture 8" descr="A picture containing soccer&#10;&#10;Description automatically generated">
            <a:extLst>
              <a:ext uri="{FF2B5EF4-FFF2-40B4-BE49-F238E27FC236}">
                <a16:creationId xmlns="" xmlns:a16="http://schemas.microsoft.com/office/drawing/2014/main" id="{959F74AA-F80C-0A4D-91BF-E30CECF266E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83067" y="3267711"/>
            <a:ext cx="763723" cy="763723"/>
          </a:xfrm>
          <a:prstGeom prst="rect">
            <a:avLst/>
          </a:prstGeom>
        </p:spPr>
      </p:pic>
      <p:pic>
        <p:nvPicPr>
          <p:cNvPr id="10" name="Picture 9" descr="A picture containing basketball, drawing, game&#10;&#10;Description automatically generated">
            <a:extLst>
              <a:ext uri="{FF2B5EF4-FFF2-40B4-BE49-F238E27FC236}">
                <a16:creationId xmlns="" xmlns:a16="http://schemas.microsoft.com/office/drawing/2014/main" id="{82E0E4E7-F9C6-0B4C-9965-B952FDBB2E7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98828" y="3337628"/>
            <a:ext cx="1080000" cy="1080000"/>
          </a:xfrm>
          <a:prstGeom prst="rect">
            <a:avLst/>
          </a:prstGeom>
        </p:spPr>
      </p:pic>
      <p:pic>
        <p:nvPicPr>
          <p:cNvPr id="11" name="Picture 10" descr="A picture containing baseball, game, sport, white&#10;&#10;Description automatically generated">
            <a:extLst>
              <a:ext uri="{FF2B5EF4-FFF2-40B4-BE49-F238E27FC236}">
                <a16:creationId xmlns="" xmlns:a16="http://schemas.microsoft.com/office/drawing/2014/main" id="{B90C2AB8-EA1F-8442-92BE-B2A2D92C1CC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585744" y="3649572"/>
            <a:ext cx="456112" cy="456112"/>
          </a:xfrm>
          <a:prstGeom prst="rect">
            <a:avLst/>
          </a:prstGeom>
        </p:spPr>
      </p:pic>
      <p:pic>
        <p:nvPicPr>
          <p:cNvPr id="12" name="Picture 11" descr="A close up of a logo&#10;&#10;Description automatically generated">
            <a:extLst>
              <a:ext uri="{FF2B5EF4-FFF2-40B4-BE49-F238E27FC236}">
                <a16:creationId xmlns="" xmlns:a16="http://schemas.microsoft.com/office/drawing/2014/main" id="{2B35655F-7DDC-2D49-A3DA-A2E1104FCAF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250491" y="2968963"/>
            <a:ext cx="1594165" cy="1594165"/>
          </a:xfrm>
          <a:prstGeom prst="rect">
            <a:avLst/>
          </a:prstGeom>
        </p:spPr>
      </p:pic>
      <p:pic>
        <p:nvPicPr>
          <p:cNvPr id="13" name="Picture 12" descr="A drawing of a cartoon character&#10;&#10;Description automatically generated">
            <a:extLst>
              <a:ext uri="{FF2B5EF4-FFF2-40B4-BE49-F238E27FC236}">
                <a16:creationId xmlns="" xmlns:a16="http://schemas.microsoft.com/office/drawing/2014/main" id="{2DC4C792-B308-3445-8D65-DD616781490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861136" y="3149600"/>
            <a:ext cx="1353823" cy="1353823"/>
          </a:xfrm>
          <a:prstGeom prst="rect">
            <a:avLst/>
          </a:prstGeom>
        </p:spPr>
      </p:pic>
      <p:pic>
        <p:nvPicPr>
          <p:cNvPr id="14" name="Picture 13" descr="A picture containing drawing&#10;&#10;Description automatically generated">
            <a:extLst>
              <a:ext uri="{FF2B5EF4-FFF2-40B4-BE49-F238E27FC236}">
                <a16:creationId xmlns="" xmlns:a16="http://schemas.microsoft.com/office/drawing/2014/main" id="{3BF92C1E-79B8-2C4A-88B6-BD7F411E0F0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87843" y="3248888"/>
            <a:ext cx="923617" cy="923617"/>
          </a:xfrm>
          <a:prstGeom prst="rect">
            <a:avLst/>
          </a:prstGeom>
        </p:spPr>
      </p:pic>
      <p:pic>
        <p:nvPicPr>
          <p:cNvPr id="15" name="Picture 14" descr="A close up of a logo&#10;&#10;Description automatically generated">
            <a:extLst>
              <a:ext uri="{FF2B5EF4-FFF2-40B4-BE49-F238E27FC236}">
                <a16:creationId xmlns="" xmlns:a16="http://schemas.microsoft.com/office/drawing/2014/main" id="{1BC5FF4B-E5EB-4347-AFFC-8E7F49E8D04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883027" y="3248888"/>
            <a:ext cx="980712" cy="980712"/>
          </a:xfrm>
          <a:prstGeom prst="rect">
            <a:avLst/>
          </a:prstGeom>
        </p:spPr>
      </p:pic>
      <p:pic>
        <p:nvPicPr>
          <p:cNvPr id="16" name="Picture 15" descr="A picture containing drawing&#10;&#10;Description automatically generated">
            <a:extLst>
              <a:ext uri="{FF2B5EF4-FFF2-40B4-BE49-F238E27FC236}">
                <a16:creationId xmlns="" xmlns:a16="http://schemas.microsoft.com/office/drawing/2014/main" id="{04506E8A-6348-F14F-97DD-4F1F247B4E37}"/>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558410" y="3149600"/>
            <a:ext cx="1080000" cy="1080000"/>
          </a:xfrm>
          <a:prstGeom prst="rect">
            <a:avLst/>
          </a:prstGeom>
        </p:spPr>
      </p:pic>
    </p:spTree>
    <p:extLst>
      <p:ext uri="{BB962C8B-B14F-4D97-AF65-F5344CB8AC3E}">
        <p14:creationId xmlns:p14="http://schemas.microsoft.com/office/powerpoint/2010/main" val="1521493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5410200" cy="4351338"/>
          </a:xfrm>
        </p:spPr>
        <p:txBody>
          <a:bodyPr/>
          <a:lstStyle/>
          <a:p>
            <a:pPr marL="0" indent="0">
              <a:buNone/>
            </a:pPr>
            <a:r>
              <a:rPr lang="en-GB" dirty="0"/>
              <a:t>Activity 1:</a:t>
            </a:r>
          </a:p>
          <a:p>
            <a:pPr marL="0" indent="0">
              <a:buClr>
                <a:srgbClr val="23D160"/>
              </a:buClr>
              <a:buSzPct val="85000"/>
              <a:buNone/>
            </a:pPr>
            <a:r>
              <a:rPr lang="en-GB" sz="2200" dirty="0"/>
              <a:t>Choosing two objects each time, decide whether you think one object is heavier than or lighter than the other, or if you think they are equal in weight to each other.</a:t>
            </a:r>
          </a:p>
          <a:p>
            <a:pPr marL="0" indent="0">
              <a:buClr>
                <a:srgbClr val="23D160"/>
              </a:buClr>
              <a:buSzPct val="85000"/>
              <a:buNone/>
            </a:pPr>
            <a:r>
              <a:rPr lang="en-GB" sz="2200" dirty="0"/>
              <a:t>Then, use a set of scales to check. </a:t>
            </a:r>
          </a:p>
          <a:p>
            <a:pPr marL="0" indent="0">
              <a:buClr>
                <a:srgbClr val="23D160"/>
              </a:buClr>
              <a:buSzPct val="85000"/>
              <a:buNone/>
            </a:pPr>
            <a:r>
              <a:rPr lang="en-GB" sz="2200" dirty="0"/>
              <a:t>Use the following sentence stems: </a:t>
            </a:r>
          </a:p>
        </p:txBody>
      </p:sp>
      <p:sp>
        <p:nvSpPr>
          <p:cNvPr id="12" name="Rounded Rectangle 11">
            <a:extLst>
              <a:ext uri="{FF2B5EF4-FFF2-40B4-BE49-F238E27FC236}">
                <a16:creationId xmlns="" xmlns:a16="http://schemas.microsoft.com/office/drawing/2014/main" id="{EFA1C9E9-C927-434B-9268-2B115C25503F}"/>
              </a:ext>
            </a:extLst>
          </p:cNvPr>
          <p:cNvSpPr/>
          <p:nvPr/>
        </p:nvSpPr>
        <p:spPr>
          <a:xfrm>
            <a:off x="838199" y="4874708"/>
            <a:ext cx="5596467" cy="781025"/>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3200" dirty="0">
                <a:solidFill>
                  <a:schemeClr val="tx1"/>
                </a:solidFill>
                <a:latin typeface="Calibri" panose="020F0502020204030204" pitchFamily="34" charset="0"/>
                <a:cs typeface="Calibri" panose="020F0502020204030204" pitchFamily="34" charset="0"/>
              </a:rPr>
              <a:t>____</a:t>
            </a:r>
            <a:r>
              <a:rPr lang="en-US" sz="3200" dirty="0">
                <a:solidFill>
                  <a:schemeClr val="tx1"/>
                </a:solidFill>
                <a:latin typeface="OpenDyslexicAlta" pitchFamily="2" charset="77"/>
              </a:rPr>
              <a:t> is heavier than </a:t>
            </a:r>
            <a:r>
              <a:rPr lang="en-US" sz="3200" dirty="0">
                <a:solidFill>
                  <a:schemeClr val="tx1"/>
                </a:solidFill>
                <a:latin typeface="Calibri" panose="020F0502020204030204" pitchFamily="34" charset="0"/>
                <a:cs typeface="Calibri" panose="020F0502020204030204" pitchFamily="34" charset="0"/>
              </a:rPr>
              <a:t>____</a:t>
            </a:r>
            <a:r>
              <a:rPr lang="en-US" sz="3200" dirty="0">
                <a:solidFill>
                  <a:schemeClr val="tx1"/>
                </a:solidFill>
                <a:latin typeface="OpenDyslexicAlta" pitchFamily="2" charset="77"/>
              </a:rPr>
              <a:t>.</a:t>
            </a:r>
          </a:p>
        </p:txBody>
      </p:sp>
      <p:sp>
        <p:nvSpPr>
          <p:cNvPr id="13" name="Rounded Rectangle 12">
            <a:extLst>
              <a:ext uri="{FF2B5EF4-FFF2-40B4-BE49-F238E27FC236}">
                <a16:creationId xmlns="" xmlns:a16="http://schemas.microsoft.com/office/drawing/2014/main" id="{EEE81CEB-9FB6-B549-84E5-A714ACD2E197}"/>
              </a:ext>
            </a:extLst>
          </p:cNvPr>
          <p:cNvSpPr/>
          <p:nvPr/>
        </p:nvSpPr>
        <p:spPr>
          <a:xfrm>
            <a:off x="838199" y="5786450"/>
            <a:ext cx="5596467" cy="781025"/>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3200" dirty="0">
                <a:solidFill>
                  <a:schemeClr val="tx1"/>
                </a:solidFill>
                <a:latin typeface="Calibri" panose="020F0502020204030204" pitchFamily="34" charset="0"/>
                <a:cs typeface="Calibri" panose="020F0502020204030204" pitchFamily="34" charset="0"/>
              </a:rPr>
              <a:t>____</a:t>
            </a:r>
            <a:r>
              <a:rPr lang="en-US" sz="3200" dirty="0">
                <a:solidFill>
                  <a:schemeClr val="tx1"/>
                </a:solidFill>
                <a:latin typeface="OpenDyslexicAlta" pitchFamily="2" charset="77"/>
              </a:rPr>
              <a:t> is lighter than </a:t>
            </a:r>
            <a:r>
              <a:rPr lang="en-US" sz="3200" dirty="0">
                <a:solidFill>
                  <a:schemeClr val="tx1"/>
                </a:solidFill>
                <a:latin typeface="Calibri" panose="020F0502020204030204" pitchFamily="34" charset="0"/>
                <a:cs typeface="Calibri" panose="020F0502020204030204" pitchFamily="34" charset="0"/>
              </a:rPr>
              <a:t>____</a:t>
            </a:r>
            <a:r>
              <a:rPr lang="en-US" sz="3200" dirty="0">
                <a:solidFill>
                  <a:schemeClr val="tx1"/>
                </a:solidFill>
                <a:latin typeface="OpenDyslexicAlta" pitchFamily="2" charset="77"/>
              </a:rPr>
              <a:t>.</a:t>
            </a:r>
          </a:p>
        </p:txBody>
      </p:sp>
      <p:pic>
        <p:nvPicPr>
          <p:cNvPr id="14" name="Picture 13" descr="A close up of a logo&#10;&#10;Description automatically generated">
            <a:extLst>
              <a:ext uri="{FF2B5EF4-FFF2-40B4-BE49-F238E27FC236}">
                <a16:creationId xmlns="" xmlns:a16="http://schemas.microsoft.com/office/drawing/2014/main" id="{DED607AD-B878-E24D-9895-9E86E524B60E}"/>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flipH="1">
            <a:off x="8274413" y="2889275"/>
            <a:ext cx="3603600" cy="3603600"/>
          </a:xfrm>
          <a:prstGeom prst="rect">
            <a:avLst/>
          </a:prstGeom>
        </p:spPr>
      </p:pic>
    </p:spTree>
    <p:extLst>
      <p:ext uri="{BB962C8B-B14F-4D97-AF65-F5344CB8AC3E}">
        <p14:creationId xmlns:p14="http://schemas.microsoft.com/office/powerpoint/2010/main" val="3282533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5410200" cy="4351338"/>
          </a:xfrm>
        </p:spPr>
        <p:txBody>
          <a:bodyPr/>
          <a:lstStyle/>
          <a:p>
            <a:pPr marL="0" indent="0">
              <a:buNone/>
            </a:pPr>
            <a:r>
              <a:rPr lang="en-GB" dirty="0"/>
              <a:t>Activity 1:</a:t>
            </a:r>
          </a:p>
          <a:p>
            <a:pPr marL="0" indent="0">
              <a:buClr>
                <a:srgbClr val="23D160"/>
              </a:buClr>
              <a:buSzPct val="85000"/>
              <a:buNone/>
            </a:pPr>
            <a:r>
              <a:rPr lang="en-GB" sz="2200" dirty="0"/>
              <a:t>Choosing two objects each time, decide whether you think one object is heavier than or lighter than the other, or if you think they are equal in weight to each other.</a:t>
            </a:r>
          </a:p>
          <a:p>
            <a:pPr marL="0" indent="0">
              <a:buClr>
                <a:srgbClr val="23D160"/>
              </a:buClr>
              <a:buSzPct val="85000"/>
              <a:buNone/>
            </a:pPr>
            <a:r>
              <a:rPr lang="en-GB" sz="2200" dirty="0"/>
              <a:t>Then, use a set of scales to check. </a:t>
            </a:r>
          </a:p>
          <a:p>
            <a:pPr marL="0" indent="0">
              <a:buClr>
                <a:srgbClr val="23D160"/>
              </a:buClr>
              <a:buSzPct val="85000"/>
              <a:buNone/>
            </a:pPr>
            <a:r>
              <a:rPr lang="en-GB" sz="2200" b="1" dirty="0">
                <a:solidFill>
                  <a:srgbClr val="FF3860"/>
                </a:solidFill>
              </a:rPr>
              <a:t>Teacher / peer assessment</a:t>
            </a:r>
          </a:p>
        </p:txBody>
      </p:sp>
      <p:sp>
        <p:nvSpPr>
          <p:cNvPr id="12" name="Rounded Rectangle 11">
            <a:extLst>
              <a:ext uri="{FF2B5EF4-FFF2-40B4-BE49-F238E27FC236}">
                <a16:creationId xmlns="" xmlns:a16="http://schemas.microsoft.com/office/drawing/2014/main" id="{EFA1C9E9-C927-434B-9268-2B115C25503F}"/>
              </a:ext>
            </a:extLst>
          </p:cNvPr>
          <p:cNvSpPr/>
          <p:nvPr/>
        </p:nvSpPr>
        <p:spPr>
          <a:xfrm>
            <a:off x="838199" y="4874708"/>
            <a:ext cx="5596467" cy="781025"/>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3200" dirty="0">
                <a:solidFill>
                  <a:schemeClr val="tx1"/>
                </a:solidFill>
                <a:latin typeface="Calibri" panose="020F0502020204030204" pitchFamily="34" charset="0"/>
                <a:cs typeface="Calibri" panose="020F0502020204030204" pitchFamily="34" charset="0"/>
              </a:rPr>
              <a:t>____</a:t>
            </a:r>
            <a:r>
              <a:rPr lang="en-US" sz="3200" dirty="0">
                <a:solidFill>
                  <a:schemeClr val="tx1"/>
                </a:solidFill>
                <a:latin typeface="OpenDyslexicAlta" pitchFamily="2" charset="77"/>
              </a:rPr>
              <a:t> is heavier than </a:t>
            </a:r>
            <a:r>
              <a:rPr lang="en-US" sz="3200" dirty="0">
                <a:solidFill>
                  <a:schemeClr val="tx1"/>
                </a:solidFill>
                <a:latin typeface="Calibri" panose="020F0502020204030204" pitchFamily="34" charset="0"/>
                <a:cs typeface="Calibri" panose="020F0502020204030204" pitchFamily="34" charset="0"/>
              </a:rPr>
              <a:t>____</a:t>
            </a:r>
            <a:r>
              <a:rPr lang="en-US" sz="3200" dirty="0">
                <a:solidFill>
                  <a:schemeClr val="tx1"/>
                </a:solidFill>
                <a:latin typeface="OpenDyslexicAlta" pitchFamily="2" charset="77"/>
              </a:rPr>
              <a:t>.</a:t>
            </a:r>
          </a:p>
        </p:txBody>
      </p:sp>
      <p:sp>
        <p:nvSpPr>
          <p:cNvPr id="13" name="Rounded Rectangle 12">
            <a:extLst>
              <a:ext uri="{FF2B5EF4-FFF2-40B4-BE49-F238E27FC236}">
                <a16:creationId xmlns="" xmlns:a16="http://schemas.microsoft.com/office/drawing/2014/main" id="{EEE81CEB-9FB6-B549-84E5-A714ACD2E197}"/>
              </a:ext>
            </a:extLst>
          </p:cNvPr>
          <p:cNvSpPr/>
          <p:nvPr/>
        </p:nvSpPr>
        <p:spPr>
          <a:xfrm>
            <a:off x="838199" y="5786450"/>
            <a:ext cx="5596467" cy="781025"/>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3200" dirty="0">
                <a:solidFill>
                  <a:schemeClr val="tx1"/>
                </a:solidFill>
                <a:latin typeface="Calibri" panose="020F0502020204030204" pitchFamily="34" charset="0"/>
                <a:cs typeface="Calibri" panose="020F0502020204030204" pitchFamily="34" charset="0"/>
              </a:rPr>
              <a:t>____</a:t>
            </a:r>
            <a:r>
              <a:rPr lang="en-US" sz="3200" dirty="0">
                <a:solidFill>
                  <a:schemeClr val="tx1"/>
                </a:solidFill>
                <a:latin typeface="OpenDyslexicAlta" pitchFamily="2" charset="77"/>
              </a:rPr>
              <a:t> is lighter than </a:t>
            </a:r>
            <a:r>
              <a:rPr lang="en-US" sz="3200" dirty="0">
                <a:solidFill>
                  <a:schemeClr val="tx1"/>
                </a:solidFill>
                <a:latin typeface="Calibri" panose="020F0502020204030204" pitchFamily="34" charset="0"/>
                <a:cs typeface="Calibri" panose="020F0502020204030204" pitchFamily="34" charset="0"/>
              </a:rPr>
              <a:t>____</a:t>
            </a:r>
            <a:r>
              <a:rPr lang="en-US" sz="3200" dirty="0">
                <a:solidFill>
                  <a:schemeClr val="tx1"/>
                </a:solidFill>
                <a:latin typeface="OpenDyslexicAlta" pitchFamily="2" charset="77"/>
              </a:rPr>
              <a:t>.</a:t>
            </a:r>
          </a:p>
        </p:txBody>
      </p:sp>
      <p:pic>
        <p:nvPicPr>
          <p:cNvPr id="14" name="Picture 13" descr="A close up of a logo&#10;&#10;Description automatically generated">
            <a:extLst>
              <a:ext uri="{FF2B5EF4-FFF2-40B4-BE49-F238E27FC236}">
                <a16:creationId xmlns="" xmlns:a16="http://schemas.microsoft.com/office/drawing/2014/main" id="{DED607AD-B878-E24D-9895-9E86E524B60E}"/>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flipH="1">
            <a:off x="8274413" y="2889275"/>
            <a:ext cx="3603600" cy="3603600"/>
          </a:xfrm>
          <a:prstGeom prst="rect">
            <a:avLst/>
          </a:prstGeom>
        </p:spPr>
      </p:pic>
    </p:spTree>
    <p:extLst>
      <p:ext uri="{BB962C8B-B14F-4D97-AF65-F5344CB8AC3E}">
        <p14:creationId xmlns:p14="http://schemas.microsoft.com/office/powerpoint/2010/main" val="1327699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Referring to the image, complete the sentence below by choosing the correct phrase:</a:t>
            </a:r>
          </a:p>
        </p:txBody>
      </p:sp>
      <p:pic>
        <p:nvPicPr>
          <p:cNvPr id="8" name="Picture 7" descr="A close up of a logo&#10;&#10;Description automatically generated">
            <a:extLst>
              <a:ext uri="{FF2B5EF4-FFF2-40B4-BE49-F238E27FC236}">
                <a16:creationId xmlns="" xmlns:a16="http://schemas.microsoft.com/office/drawing/2014/main" id="{8C58578E-265E-0448-9734-9152C4AE281B}"/>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8274413" y="2889275"/>
            <a:ext cx="3603600" cy="3603600"/>
          </a:xfrm>
          <a:prstGeom prst="rect">
            <a:avLst/>
          </a:prstGeom>
        </p:spPr>
      </p:pic>
      <p:sp>
        <p:nvSpPr>
          <p:cNvPr id="10" name="Rounded Rectangle 9">
            <a:extLst>
              <a:ext uri="{FF2B5EF4-FFF2-40B4-BE49-F238E27FC236}">
                <a16:creationId xmlns="" xmlns:a16="http://schemas.microsoft.com/office/drawing/2014/main" id="{A60EA6EE-6C9E-7144-A5A7-4AEBF31A8D82}"/>
              </a:ext>
            </a:extLst>
          </p:cNvPr>
          <p:cNvSpPr/>
          <p:nvPr/>
        </p:nvSpPr>
        <p:spPr>
          <a:xfrm>
            <a:off x="2008354" y="369146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heavier than</a:t>
            </a:r>
          </a:p>
        </p:txBody>
      </p:sp>
      <p:sp>
        <p:nvSpPr>
          <p:cNvPr id="11" name="Rounded Rectangle 10">
            <a:extLst>
              <a:ext uri="{FF2B5EF4-FFF2-40B4-BE49-F238E27FC236}">
                <a16:creationId xmlns="" xmlns:a16="http://schemas.microsoft.com/office/drawing/2014/main" id="{70E9EA90-74CD-2F43-9A3C-774A8AD3AA7E}"/>
              </a:ext>
            </a:extLst>
          </p:cNvPr>
          <p:cNvSpPr/>
          <p:nvPr/>
        </p:nvSpPr>
        <p:spPr>
          <a:xfrm>
            <a:off x="2008353" y="445293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lighter than</a:t>
            </a:r>
          </a:p>
        </p:txBody>
      </p:sp>
      <p:sp>
        <p:nvSpPr>
          <p:cNvPr id="12" name="Rounded Rectangle 11">
            <a:extLst>
              <a:ext uri="{FF2B5EF4-FFF2-40B4-BE49-F238E27FC236}">
                <a16:creationId xmlns="" xmlns:a16="http://schemas.microsoft.com/office/drawing/2014/main" id="{44BCEFFE-AFB8-3949-9FBD-D96BA73796C9}"/>
              </a:ext>
            </a:extLst>
          </p:cNvPr>
          <p:cNvSpPr/>
          <p:nvPr/>
        </p:nvSpPr>
        <p:spPr>
          <a:xfrm>
            <a:off x="2008353" y="5234782"/>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equal to</a:t>
            </a:r>
          </a:p>
        </p:txBody>
      </p:sp>
      <p:sp>
        <p:nvSpPr>
          <p:cNvPr id="13" name="Rounded Rectangle 12">
            <a:extLst>
              <a:ext uri="{FF2B5EF4-FFF2-40B4-BE49-F238E27FC236}">
                <a16:creationId xmlns="" xmlns:a16="http://schemas.microsoft.com/office/drawing/2014/main" id="{E7EAF9A0-1BB6-7348-8113-5E491FA23F75}"/>
              </a:ext>
            </a:extLst>
          </p:cNvPr>
          <p:cNvSpPr/>
          <p:nvPr/>
        </p:nvSpPr>
        <p:spPr>
          <a:xfrm>
            <a:off x="313987"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green toy</a:t>
            </a:r>
          </a:p>
        </p:txBody>
      </p:sp>
      <p:sp>
        <p:nvSpPr>
          <p:cNvPr id="14" name="Rounded Rectangle 13">
            <a:extLst>
              <a:ext uri="{FF2B5EF4-FFF2-40B4-BE49-F238E27FC236}">
                <a16:creationId xmlns="" xmlns:a16="http://schemas.microsoft.com/office/drawing/2014/main" id="{597D4387-138C-B847-BAD9-59995AEA526F}"/>
              </a:ext>
            </a:extLst>
          </p:cNvPr>
          <p:cNvSpPr/>
          <p:nvPr/>
        </p:nvSpPr>
        <p:spPr>
          <a:xfrm>
            <a:off x="6218454"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silver toy.</a:t>
            </a:r>
          </a:p>
        </p:txBody>
      </p:sp>
      <p:pic>
        <p:nvPicPr>
          <p:cNvPr id="15" name="Picture 14" descr="A drawing of a cartoon character&#10;&#10;Description automatically generated">
            <a:extLst>
              <a:ext uri="{FF2B5EF4-FFF2-40B4-BE49-F238E27FC236}">
                <a16:creationId xmlns="" xmlns:a16="http://schemas.microsoft.com/office/drawing/2014/main" id="{6AEE166B-5461-FD40-BAC7-9AF945B3C34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14336" y="4304053"/>
            <a:ext cx="1353823" cy="1353823"/>
          </a:xfrm>
          <a:prstGeom prst="rect">
            <a:avLst/>
          </a:prstGeom>
        </p:spPr>
      </p:pic>
      <p:pic>
        <p:nvPicPr>
          <p:cNvPr id="16" name="Picture 15" descr="A picture containing drawing&#10;&#10;Description automatically generated">
            <a:extLst>
              <a:ext uri="{FF2B5EF4-FFF2-40B4-BE49-F238E27FC236}">
                <a16:creationId xmlns="" xmlns:a16="http://schemas.microsoft.com/office/drawing/2014/main" id="{14EB4754-0F7D-B741-8484-A342799B601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70106" y="4155853"/>
            <a:ext cx="923617" cy="923617"/>
          </a:xfrm>
          <a:prstGeom prst="rect">
            <a:avLst/>
          </a:prstGeom>
        </p:spPr>
      </p:pic>
    </p:spTree>
    <p:extLst>
      <p:ext uri="{BB962C8B-B14F-4D97-AF65-F5344CB8AC3E}">
        <p14:creationId xmlns:p14="http://schemas.microsoft.com/office/powerpoint/2010/main" val="2138870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Referring to the image, complete the sentence below by choosing the correct phrase:</a:t>
            </a:r>
          </a:p>
        </p:txBody>
      </p:sp>
      <p:pic>
        <p:nvPicPr>
          <p:cNvPr id="8" name="Picture 7" descr="A close up of a logo&#10;&#10;Description automatically generated">
            <a:extLst>
              <a:ext uri="{FF2B5EF4-FFF2-40B4-BE49-F238E27FC236}">
                <a16:creationId xmlns="" xmlns:a16="http://schemas.microsoft.com/office/drawing/2014/main" id="{8C58578E-265E-0448-9734-9152C4AE281B}"/>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8274413" y="2889275"/>
            <a:ext cx="3603600" cy="3603600"/>
          </a:xfrm>
          <a:prstGeom prst="rect">
            <a:avLst/>
          </a:prstGeom>
        </p:spPr>
      </p:pic>
      <p:sp>
        <p:nvSpPr>
          <p:cNvPr id="10" name="Rounded Rectangle 9">
            <a:extLst>
              <a:ext uri="{FF2B5EF4-FFF2-40B4-BE49-F238E27FC236}">
                <a16:creationId xmlns="" xmlns:a16="http://schemas.microsoft.com/office/drawing/2014/main" id="{A60EA6EE-6C9E-7144-A5A7-4AEBF31A8D82}"/>
              </a:ext>
            </a:extLst>
          </p:cNvPr>
          <p:cNvSpPr/>
          <p:nvPr/>
        </p:nvSpPr>
        <p:spPr>
          <a:xfrm>
            <a:off x="2008354" y="3691467"/>
            <a:ext cx="3818467" cy="626533"/>
          </a:xfrm>
          <a:prstGeom prst="roundRect">
            <a:avLst/>
          </a:prstGeom>
          <a:solidFill>
            <a:srgbClr val="FFDD5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heavier than</a:t>
            </a:r>
          </a:p>
        </p:txBody>
      </p:sp>
      <p:sp>
        <p:nvSpPr>
          <p:cNvPr id="11" name="Rounded Rectangle 10">
            <a:extLst>
              <a:ext uri="{FF2B5EF4-FFF2-40B4-BE49-F238E27FC236}">
                <a16:creationId xmlns="" xmlns:a16="http://schemas.microsoft.com/office/drawing/2014/main" id="{70E9EA90-74CD-2F43-9A3C-774A8AD3AA7E}"/>
              </a:ext>
            </a:extLst>
          </p:cNvPr>
          <p:cNvSpPr/>
          <p:nvPr/>
        </p:nvSpPr>
        <p:spPr>
          <a:xfrm>
            <a:off x="2008353" y="445293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lighter than</a:t>
            </a:r>
          </a:p>
        </p:txBody>
      </p:sp>
      <p:sp>
        <p:nvSpPr>
          <p:cNvPr id="12" name="Rounded Rectangle 11">
            <a:extLst>
              <a:ext uri="{FF2B5EF4-FFF2-40B4-BE49-F238E27FC236}">
                <a16:creationId xmlns="" xmlns:a16="http://schemas.microsoft.com/office/drawing/2014/main" id="{44BCEFFE-AFB8-3949-9FBD-D96BA73796C9}"/>
              </a:ext>
            </a:extLst>
          </p:cNvPr>
          <p:cNvSpPr/>
          <p:nvPr/>
        </p:nvSpPr>
        <p:spPr>
          <a:xfrm>
            <a:off x="2008353" y="5234782"/>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equal to</a:t>
            </a:r>
          </a:p>
        </p:txBody>
      </p:sp>
      <p:sp>
        <p:nvSpPr>
          <p:cNvPr id="13" name="Rounded Rectangle 12">
            <a:extLst>
              <a:ext uri="{FF2B5EF4-FFF2-40B4-BE49-F238E27FC236}">
                <a16:creationId xmlns="" xmlns:a16="http://schemas.microsoft.com/office/drawing/2014/main" id="{E7EAF9A0-1BB6-7348-8113-5E491FA23F75}"/>
              </a:ext>
            </a:extLst>
          </p:cNvPr>
          <p:cNvSpPr/>
          <p:nvPr/>
        </p:nvSpPr>
        <p:spPr>
          <a:xfrm>
            <a:off x="313987"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green toy</a:t>
            </a:r>
          </a:p>
        </p:txBody>
      </p:sp>
      <p:sp>
        <p:nvSpPr>
          <p:cNvPr id="14" name="Rounded Rectangle 13">
            <a:extLst>
              <a:ext uri="{FF2B5EF4-FFF2-40B4-BE49-F238E27FC236}">
                <a16:creationId xmlns="" xmlns:a16="http://schemas.microsoft.com/office/drawing/2014/main" id="{597D4387-138C-B847-BAD9-59995AEA526F}"/>
              </a:ext>
            </a:extLst>
          </p:cNvPr>
          <p:cNvSpPr/>
          <p:nvPr/>
        </p:nvSpPr>
        <p:spPr>
          <a:xfrm>
            <a:off x="6218454"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silver toy.</a:t>
            </a:r>
          </a:p>
        </p:txBody>
      </p:sp>
      <p:pic>
        <p:nvPicPr>
          <p:cNvPr id="15" name="Picture 14" descr="A drawing of a cartoon character&#10;&#10;Description automatically generated">
            <a:extLst>
              <a:ext uri="{FF2B5EF4-FFF2-40B4-BE49-F238E27FC236}">
                <a16:creationId xmlns="" xmlns:a16="http://schemas.microsoft.com/office/drawing/2014/main" id="{6AEE166B-5461-FD40-BAC7-9AF945B3C34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14336" y="4304053"/>
            <a:ext cx="1353823" cy="1353823"/>
          </a:xfrm>
          <a:prstGeom prst="rect">
            <a:avLst/>
          </a:prstGeom>
        </p:spPr>
      </p:pic>
      <p:pic>
        <p:nvPicPr>
          <p:cNvPr id="16" name="Picture 15" descr="A picture containing drawing&#10;&#10;Description automatically generated">
            <a:extLst>
              <a:ext uri="{FF2B5EF4-FFF2-40B4-BE49-F238E27FC236}">
                <a16:creationId xmlns="" xmlns:a16="http://schemas.microsoft.com/office/drawing/2014/main" id="{14EB4754-0F7D-B741-8484-A342799B601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70106" y="4155853"/>
            <a:ext cx="923617" cy="923617"/>
          </a:xfrm>
          <a:prstGeom prst="rect">
            <a:avLst/>
          </a:prstGeom>
        </p:spPr>
      </p:pic>
    </p:spTree>
    <p:extLst>
      <p:ext uri="{BB962C8B-B14F-4D97-AF65-F5344CB8AC3E}">
        <p14:creationId xmlns:p14="http://schemas.microsoft.com/office/powerpoint/2010/main" val="2977078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Referring to the image, complete the sentence below by choosing the correct phrase:</a:t>
            </a:r>
          </a:p>
        </p:txBody>
      </p:sp>
      <p:pic>
        <p:nvPicPr>
          <p:cNvPr id="6" name="Picture 5" descr="A close up of a logo&#10;&#10;Description automatically generated">
            <a:extLst>
              <a:ext uri="{FF2B5EF4-FFF2-40B4-BE49-F238E27FC236}">
                <a16:creationId xmlns="" xmlns:a16="http://schemas.microsoft.com/office/drawing/2014/main" id="{27502332-C7C2-F149-8D27-401AA9E895F3}"/>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flipH="1">
            <a:off x="8274413" y="2889275"/>
            <a:ext cx="3603600" cy="3603600"/>
          </a:xfrm>
          <a:prstGeom prst="rect">
            <a:avLst/>
          </a:prstGeom>
        </p:spPr>
      </p:pic>
      <p:sp>
        <p:nvSpPr>
          <p:cNvPr id="5" name="Rounded Rectangle 4">
            <a:extLst>
              <a:ext uri="{FF2B5EF4-FFF2-40B4-BE49-F238E27FC236}">
                <a16:creationId xmlns="" xmlns:a16="http://schemas.microsoft.com/office/drawing/2014/main" id="{9BAE0863-9EB2-0C46-8778-4B83E18D0497}"/>
              </a:ext>
            </a:extLst>
          </p:cNvPr>
          <p:cNvSpPr/>
          <p:nvPr/>
        </p:nvSpPr>
        <p:spPr>
          <a:xfrm>
            <a:off x="2008354" y="369146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heavier than</a:t>
            </a:r>
          </a:p>
        </p:txBody>
      </p:sp>
      <p:sp>
        <p:nvSpPr>
          <p:cNvPr id="7" name="Rounded Rectangle 6">
            <a:extLst>
              <a:ext uri="{FF2B5EF4-FFF2-40B4-BE49-F238E27FC236}">
                <a16:creationId xmlns="" xmlns:a16="http://schemas.microsoft.com/office/drawing/2014/main" id="{8BCD096E-9E24-7240-B03D-18953C77E53F}"/>
              </a:ext>
            </a:extLst>
          </p:cNvPr>
          <p:cNvSpPr/>
          <p:nvPr/>
        </p:nvSpPr>
        <p:spPr>
          <a:xfrm>
            <a:off x="2008353" y="445293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lighter than</a:t>
            </a:r>
          </a:p>
        </p:txBody>
      </p:sp>
      <p:sp>
        <p:nvSpPr>
          <p:cNvPr id="8" name="Rounded Rectangle 7">
            <a:extLst>
              <a:ext uri="{FF2B5EF4-FFF2-40B4-BE49-F238E27FC236}">
                <a16:creationId xmlns="" xmlns:a16="http://schemas.microsoft.com/office/drawing/2014/main" id="{2726DD1C-BD28-D042-9D1C-DE3B83E86CF6}"/>
              </a:ext>
            </a:extLst>
          </p:cNvPr>
          <p:cNvSpPr/>
          <p:nvPr/>
        </p:nvSpPr>
        <p:spPr>
          <a:xfrm>
            <a:off x="2008353" y="5234782"/>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equal to</a:t>
            </a:r>
          </a:p>
        </p:txBody>
      </p:sp>
      <p:sp>
        <p:nvSpPr>
          <p:cNvPr id="9" name="Rounded Rectangle 8">
            <a:extLst>
              <a:ext uri="{FF2B5EF4-FFF2-40B4-BE49-F238E27FC236}">
                <a16:creationId xmlns="" xmlns:a16="http://schemas.microsoft.com/office/drawing/2014/main" id="{59AE2DA1-B7C1-B54C-AA20-FED4A628D412}"/>
              </a:ext>
            </a:extLst>
          </p:cNvPr>
          <p:cNvSpPr/>
          <p:nvPr/>
        </p:nvSpPr>
        <p:spPr>
          <a:xfrm>
            <a:off x="6155987" y="3680883"/>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a:rPr>
              <a:t>the apple.</a:t>
            </a:r>
          </a:p>
        </p:txBody>
      </p:sp>
      <p:sp>
        <p:nvSpPr>
          <p:cNvPr id="10" name="Rounded Rectangle 9">
            <a:extLst>
              <a:ext uri="{FF2B5EF4-FFF2-40B4-BE49-F238E27FC236}">
                <a16:creationId xmlns="" xmlns:a16="http://schemas.microsoft.com/office/drawing/2014/main" id="{06CF0663-8ECE-9F47-A87F-874046464524}"/>
              </a:ext>
            </a:extLst>
          </p:cNvPr>
          <p:cNvSpPr/>
          <p:nvPr/>
        </p:nvSpPr>
        <p:spPr>
          <a:xfrm>
            <a:off x="281204" y="3702050"/>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a:rPr>
              <a:t>The orange ball</a:t>
            </a:r>
          </a:p>
        </p:txBody>
      </p:sp>
      <p:pic>
        <p:nvPicPr>
          <p:cNvPr id="11" name="Picture 10" descr="A picture containing basketball, drawing, game&#10;&#10;Description automatically generated">
            <a:extLst>
              <a:ext uri="{FF2B5EF4-FFF2-40B4-BE49-F238E27FC236}">
                <a16:creationId xmlns="" xmlns:a16="http://schemas.microsoft.com/office/drawing/2014/main" id="{53DFE473-6E0D-9743-AD3F-3DABCE3761D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72254" y="3705365"/>
            <a:ext cx="1374105" cy="1374105"/>
          </a:xfrm>
          <a:prstGeom prst="rect">
            <a:avLst/>
          </a:prstGeom>
        </p:spPr>
      </p:pic>
      <p:pic>
        <p:nvPicPr>
          <p:cNvPr id="12" name="Picture 11" descr="A close up of a logo&#10;&#10;Description automatically generated">
            <a:extLst>
              <a:ext uri="{FF2B5EF4-FFF2-40B4-BE49-F238E27FC236}">
                <a16:creationId xmlns="" xmlns:a16="http://schemas.microsoft.com/office/drawing/2014/main" id="{FAC22A5E-9358-0641-846C-572213E2ED8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36637" y="4740736"/>
            <a:ext cx="784895" cy="784895"/>
          </a:xfrm>
          <a:prstGeom prst="rect">
            <a:avLst/>
          </a:prstGeom>
        </p:spPr>
      </p:pic>
    </p:spTree>
    <p:extLst>
      <p:ext uri="{BB962C8B-B14F-4D97-AF65-F5344CB8AC3E}">
        <p14:creationId xmlns:p14="http://schemas.microsoft.com/office/powerpoint/2010/main" val="13267990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Maths Shed" id="{5DF74AD8-8BDD-4844-8C46-FFB9DBA0E41D}" vid="{0802D904-F1CF-8847-94FE-D7F26B26A3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FFBD23-49EF-F148-9BF8-7DB3477A79E2}">
  <we:reference id="wa104380121" version="2.0.0.0" store="en-GB"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8585</TotalTime>
  <Words>1672</Words>
  <Application>Microsoft Office PowerPoint</Application>
  <PresentationFormat>Custom</PresentationFormat>
  <Paragraphs>327</Paragraphs>
  <Slides>31</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Muli</vt:lpstr>
      <vt:lpstr>Lato</vt:lpstr>
      <vt:lpstr>Wingdings</vt:lpstr>
      <vt:lpstr>OpenDyslexicAlta</vt:lpstr>
      <vt:lpstr>Calibri</vt:lpstr>
      <vt:lpstr>Lato Light</vt:lpstr>
      <vt:lpstr>Office Theme</vt:lpstr>
      <vt:lpstr>PowerPoint Presentation</vt:lpstr>
      <vt:lpstr>To be able to explore weight and mass</vt:lpstr>
      <vt:lpstr>To be able to explore weight and mass</vt:lpstr>
      <vt:lpstr>To be able to explore weight and mass</vt:lpstr>
      <vt:lpstr>To be able to explore weight and mass</vt:lpstr>
      <vt:lpstr>To be able to explore weight and mass</vt:lpstr>
      <vt:lpstr>To be able to explore weight and mass</vt:lpstr>
      <vt:lpstr>To be able to explore weight and mass</vt:lpstr>
      <vt:lpstr>To be able to explore weight and mass</vt:lpstr>
      <vt:lpstr>To be able to explore weight and mass</vt:lpstr>
      <vt:lpstr>To be able to explore weight and mass</vt:lpstr>
      <vt:lpstr>To be able to explore weight and mass</vt:lpstr>
      <vt:lpstr>To be able to explore weight and mass</vt:lpstr>
      <vt:lpstr>To be able to explore weight and mass</vt:lpstr>
      <vt:lpstr>To be able to explore weight and mass</vt:lpstr>
      <vt:lpstr>To be able to explore weight and mass</vt:lpstr>
      <vt:lpstr>To be able to explore weight and mass</vt:lpstr>
      <vt:lpstr>To be able to explore weight and mass</vt:lpstr>
      <vt:lpstr>To be able to explore weight and mass</vt:lpstr>
      <vt:lpstr>To be able to explore weight and mass</vt:lpstr>
      <vt:lpstr>To be able to explore weight and mass</vt:lpstr>
      <vt:lpstr>To be able to explore weight and mass</vt:lpstr>
      <vt:lpstr>To be able to explore weight and mass</vt:lpstr>
      <vt:lpstr>To be able to explore weight and mass</vt:lpstr>
      <vt:lpstr>To be able to explore weight and mass</vt:lpstr>
      <vt:lpstr>To be able to explore weight and mass</vt:lpstr>
      <vt:lpstr>To be able to explore weight and mass</vt:lpstr>
      <vt:lpstr>To be able to explore weight and mass</vt:lpstr>
      <vt:lpstr>To be able to explore weight and mass</vt:lpstr>
      <vt:lpstr>To be able to explore weight and mass</vt:lpstr>
      <vt:lpstr>To be able to explore weight and mass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Susan</cp:lastModifiedBy>
  <cp:revision>325</cp:revision>
  <cp:lastPrinted>2019-06-17T16:19:05Z</cp:lastPrinted>
  <dcterms:created xsi:type="dcterms:W3CDTF">2018-08-06T08:16:18Z</dcterms:created>
  <dcterms:modified xsi:type="dcterms:W3CDTF">2020-09-16T17:10:12Z</dcterms:modified>
</cp:coreProperties>
</file>