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handoutMasterIdLst>
    <p:handoutMasterId r:id="rId32"/>
  </p:handoutMasterIdLst>
  <p:sldIdLst>
    <p:sldId id="320" r:id="rId2"/>
    <p:sldId id="321" r:id="rId3"/>
    <p:sldId id="346" r:id="rId4"/>
    <p:sldId id="354" r:id="rId5"/>
    <p:sldId id="347" r:id="rId6"/>
    <p:sldId id="348" r:id="rId7"/>
    <p:sldId id="349" r:id="rId8"/>
    <p:sldId id="350" r:id="rId9"/>
    <p:sldId id="355" r:id="rId10"/>
    <p:sldId id="356" r:id="rId11"/>
    <p:sldId id="351" r:id="rId12"/>
    <p:sldId id="352" r:id="rId13"/>
    <p:sldId id="357" r:id="rId14"/>
    <p:sldId id="358" r:id="rId15"/>
    <p:sldId id="359" r:id="rId16"/>
    <p:sldId id="364" r:id="rId17"/>
    <p:sldId id="361" r:id="rId18"/>
    <p:sldId id="366" r:id="rId19"/>
    <p:sldId id="362" r:id="rId20"/>
    <p:sldId id="367" r:id="rId21"/>
    <p:sldId id="363" r:id="rId22"/>
    <p:sldId id="368" r:id="rId23"/>
    <p:sldId id="369" r:id="rId24"/>
    <p:sldId id="370" r:id="rId25"/>
    <p:sldId id="371" r:id="rId26"/>
    <p:sldId id="372" r:id="rId27"/>
    <p:sldId id="373" r:id="rId28"/>
    <p:sldId id="374" r:id="rId29"/>
    <p:sldId id="353" r:id="rId30"/>
  </p:sldIdLst>
  <p:sldSz cx="12192000" cy="6858000"/>
  <p:notesSz cx="6858000" cy="9144000"/>
  <p:embeddedFontLst>
    <p:embeddedFont>
      <p:font typeface="Lato Light" panose="020F0302020204030203" pitchFamily="34" charset="0"/>
      <p:regular r:id="rId33"/>
    </p:embeddedFont>
    <p:embeddedFont>
      <p:font typeface="Lato" panose="020F0502020204030203" pitchFamily="34" charset="0"/>
      <p:regular r:id="rId34"/>
      <p:bold r:id="rId35"/>
    </p:embeddedFont>
    <p:embeddedFont>
      <p:font typeface="OpenDyslexicAlta"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Muli" panose="020B0604020202020204" charset="0"/>
      <p:regular r:id="rId44"/>
      <p:bold r:id="rId45"/>
      <p:italic r:id="rId46"/>
      <p:boldItalic r:id="rId47"/>
    </p:embeddedFont>
    <p:embeddedFont>
      <p:font typeface="Segoe Print" panose="02000600000000000000" pitchFamily="2"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43" autoAdjust="0"/>
    <p:restoredTop sz="90093" autoAdjust="0"/>
  </p:normalViewPr>
  <p:slideViewPr>
    <p:cSldViewPr snapToGrid="0" snapToObjects="1">
      <p:cViewPr varScale="1">
        <p:scale>
          <a:sx n="70" d="100"/>
          <a:sy n="70"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413603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64866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425469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58767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54854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95160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25408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78625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24651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9530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89309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73023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746201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7988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28491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303016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7743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1521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35998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6048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7171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20875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8339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4259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16/09/2020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a:xfrm>
            <a:off x="1217286" y="2666346"/>
            <a:ext cx="9450714" cy="1870364"/>
          </a:xfrm>
        </p:spPr>
        <p:txBody>
          <a:bodyPr>
            <a:normAutofit fontScale="92500"/>
          </a:bodyPr>
          <a:lstStyle/>
          <a:p>
            <a:r>
              <a:rPr lang="en-GB" dirty="0" smtClean="0"/>
              <a:t>Foundation</a:t>
            </a:r>
          </a:p>
          <a:p>
            <a:r>
              <a:rPr lang="en-GB" dirty="0" smtClean="0"/>
              <a:t>Term </a:t>
            </a:r>
            <a:r>
              <a:rPr lang="en-GB" dirty="0"/>
              <a:t>2 - Block 3 - Number Place Value (Within 50) - Lesson </a:t>
            </a:r>
            <a:r>
              <a:rPr lang="en-GB" dirty="0" smtClean="0"/>
              <a:t>1</a:t>
            </a:r>
          </a:p>
          <a:p>
            <a:r>
              <a:rPr lang="en-GB" dirty="0" smtClean="0"/>
              <a:t>To </a:t>
            </a:r>
            <a:r>
              <a:rPr lang="en-GB" dirty="0"/>
              <a:t>be able to count forwards and backwards within 50</a:t>
            </a:r>
            <a:endParaRPr lang="en-GB" dirty="0"/>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Place Value</a:t>
            </a:r>
            <a:endParaRPr lang="en-GB" dirty="0"/>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 first and then count the ones, rather than counting all of the straws as you would need to for the right-hand illustration. </a:t>
            </a:r>
          </a:p>
        </p:txBody>
      </p:sp>
      <p:pic>
        <p:nvPicPr>
          <p:cNvPr id="36" name="Picture 35">
            <a:extLst>
              <a:ext uri="{FF2B5EF4-FFF2-40B4-BE49-F238E27FC236}">
                <a16:creationId xmlns=""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7858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5" name="Picture 4">
            <a:extLst>
              <a:ext uri="{FF2B5EF4-FFF2-40B4-BE49-F238E27FC236}">
                <a16:creationId xmlns=""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25344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right-hand side is easier to count as you can count the tens first and then count the ones, rather than counting all of the items as you would need to for the left-hand illustration. </a:t>
            </a:r>
          </a:p>
        </p:txBody>
      </p:sp>
      <p:pic>
        <p:nvPicPr>
          <p:cNvPr id="5" name="Picture 4">
            <a:extLst>
              <a:ext uri="{FF2B5EF4-FFF2-40B4-BE49-F238E27FC236}">
                <a16:creationId xmlns=""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362534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sp>
        <p:nvSpPr>
          <p:cNvPr id="153" name="Oval 152">
            <a:extLst>
              <a:ext uri="{FF2B5EF4-FFF2-40B4-BE49-F238E27FC236}">
                <a16:creationId xmlns=""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67372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tens first and then count the ones, rather than counting all of the counters as you would need to for the right-hand illustration.</a:t>
            </a:r>
          </a:p>
        </p:txBody>
      </p:sp>
      <p:sp>
        <p:nvSpPr>
          <p:cNvPr id="153" name="Oval 152">
            <a:extLst>
              <a:ext uri="{FF2B5EF4-FFF2-40B4-BE49-F238E27FC236}">
                <a16:creationId xmlns=""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45787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 xmlns:a16="http://schemas.microsoft.com/office/drawing/2014/main" id="{815EF857-48EB-0C4D-82CB-C4E103B741FA}"/>
              </a:ext>
            </a:extLst>
          </p:cNvPr>
          <p:cNvGraphicFramePr>
            <a:graphicFrameLocks noGrp="1"/>
          </p:cNvGraphicFramePr>
          <p:nvPr>
            <p:extLst>
              <p:ext uri="{D42A27DB-BD31-4B8C-83A1-F6EECF244321}">
                <p14:modId xmlns:p14="http://schemas.microsoft.com/office/powerpoint/2010/main" val="1345305558"/>
              </p:ext>
            </p:extLst>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72" name="Picture 71">
            <a:extLst>
              <a:ext uri="{FF2B5EF4-FFF2-40B4-BE49-F238E27FC236}">
                <a16:creationId xmlns=""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Tree>
    <p:extLst>
      <p:ext uri="{BB962C8B-B14F-4D97-AF65-F5344CB8AC3E}">
        <p14:creationId xmlns:p14="http://schemas.microsoft.com/office/powerpoint/2010/main" val="54704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 xmlns:a16="http://schemas.microsoft.com/office/drawing/2014/main" id="{815EF857-48EB-0C4D-82CB-C4E103B741FA}"/>
              </a:ext>
            </a:extLst>
          </p:cNvPr>
          <p:cNvGraphicFramePr>
            <a:graphicFrameLocks noGrp="1"/>
          </p:cNvGraphicFramePr>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72" name="Picture 71">
            <a:extLst>
              <a:ext uri="{FF2B5EF4-FFF2-40B4-BE49-F238E27FC236}">
                <a16:creationId xmlns=""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
        <p:nvSpPr>
          <p:cNvPr id="21" name="Oval 20">
            <a:extLst>
              <a:ext uri="{FF2B5EF4-FFF2-40B4-BE49-F238E27FC236}">
                <a16:creationId xmlns="" xmlns:a16="http://schemas.microsoft.com/office/drawing/2014/main" id="{D0596756-323C-EE49-938E-E33314EDE5F2}"/>
              </a:ext>
            </a:extLst>
          </p:cNvPr>
          <p:cNvSpPr/>
          <p:nvPr/>
        </p:nvSpPr>
        <p:spPr>
          <a:xfrm>
            <a:off x="5619398" y="603567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35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extLst>
              <p:ext uri="{D42A27DB-BD31-4B8C-83A1-F6EECF244321}">
                <p14:modId xmlns:p14="http://schemas.microsoft.com/office/powerpoint/2010/main" val="1912558084"/>
              </p:ext>
            </p:extLst>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32" name="Picture 31">
            <a:extLst>
              <a:ext uri="{FF2B5EF4-FFF2-40B4-BE49-F238E27FC236}">
                <a16:creationId xmlns=""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Tree>
    <p:extLst>
      <p:ext uri="{BB962C8B-B14F-4D97-AF65-F5344CB8AC3E}">
        <p14:creationId xmlns:p14="http://schemas.microsoft.com/office/powerpoint/2010/main" val="312835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32" name="Picture 31">
            <a:extLst>
              <a:ext uri="{FF2B5EF4-FFF2-40B4-BE49-F238E27FC236}">
                <a16:creationId xmlns=""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
        <p:nvSpPr>
          <p:cNvPr id="39" name="Oval 38">
            <a:extLst>
              <a:ext uri="{FF2B5EF4-FFF2-40B4-BE49-F238E27FC236}">
                <a16:creationId xmlns="" xmlns:a16="http://schemas.microsoft.com/office/drawing/2014/main" id="{45E2A0F7-9014-0A48-AA9E-FCBAD426032A}"/>
              </a:ext>
            </a:extLst>
          </p:cNvPr>
          <p:cNvSpPr/>
          <p:nvPr/>
        </p:nvSpPr>
        <p:spPr>
          <a:xfrm>
            <a:off x="6416165" y="618622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4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29" name="Picture 28">
            <a:extLst>
              <a:ext uri="{FF2B5EF4-FFF2-40B4-BE49-F238E27FC236}">
                <a16:creationId xmlns=""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Tree>
    <p:extLst>
      <p:ext uri="{BB962C8B-B14F-4D97-AF65-F5344CB8AC3E}">
        <p14:creationId xmlns:p14="http://schemas.microsoft.com/office/powerpoint/2010/main" val="15014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dirty="0"/>
              <a:t> I can explain my reasoning when using mathematical equipment and pictorial representations, such as number tracks, to help me count forwards and backwards within 50</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 Term 2 - Block 3 - Number Place Value (Within 50) - Lesson </a:t>
            </a:r>
            <a:r>
              <a:rPr lang="en-GB" sz="1400" dirty="0" smtClean="0"/>
              <a:t>1</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29" name="Picture 28">
            <a:extLst>
              <a:ext uri="{FF2B5EF4-FFF2-40B4-BE49-F238E27FC236}">
                <a16:creationId xmlns=""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
        <p:nvSpPr>
          <p:cNvPr id="32" name="Oval 31">
            <a:extLst>
              <a:ext uri="{FF2B5EF4-FFF2-40B4-BE49-F238E27FC236}">
                <a16:creationId xmlns="" xmlns:a16="http://schemas.microsoft.com/office/drawing/2014/main" id="{C0FAB43B-4134-744D-8FA0-2112503A39F8}"/>
              </a:ext>
            </a:extLst>
          </p:cNvPr>
          <p:cNvSpPr/>
          <p:nvPr/>
        </p:nvSpPr>
        <p:spPr>
          <a:xfrm>
            <a:off x="7870299" y="6167281"/>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46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Tree>
    <p:extLst>
      <p:ext uri="{BB962C8B-B14F-4D97-AF65-F5344CB8AC3E}">
        <p14:creationId xmlns:p14="http://schemas.microsoft.com/office/powerpoint/2010/main" val="318523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
        <p:nvSpPr>
          <p:cNvPr id="43" name="Oval 42">
            <a:extLst>
              <a:ext uri="{FF2B5EF4-FFF2-40B4-BE49-F238E27FC236}">
                <a16:creationId xmlns="" xmlns:a16="http://schemas.microsoft.com/office/drawing/2014/main" id="{01AA4D37-0AE0-FC42-A83C-D009C5098F71}"/>
              </a:ext>
            </a:extLst>
          </p:cNvPr>
          <p:cNvSpPr/>
          <p:nvPr/>
        </p:nvSpPr>
        <p:spPr>
          <a:xfrm>
            <a:off x="9276600" y="6191944"/>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2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Explain your answer. </a:t>
            </a:r>
          </a:p>
        </p:txBody>
      </p:sp>
      <p:graphicFrame>
        <p:nvGraphicFramePr>
          <p:cNvPr id="135" name="Table 134">
            <a:extLst>
              <a:ext uri="{FF2B5EF4-FFF2-40B4-BE49-F238E27FC236}">
                <a16:creationId xmlns="" xmlns:a16="http://schemas.microsoft.com/office/drawing/2014/main" id="{890FE0D6-484F-704E-BFFF-3825355D4D79}"/>
              </a:ext>
            </a:extLst>
          </p:cNvPr>
          <p:cNvGraphicFramePr>
            <a:graphicFrameLocks noGrp="1"/>
          </p:cNvGraphicFramePr>
          <p:nvPr>
            <p:extLst>
              <p:ext uri="{D42A27DB-BD31-4B8C-83A1-F6EECF244321}">
                <p14:modId xmlns:p14="http://schemas.microsoft.com/office/powerpoint/2010/main" val="797346491"/>
              </p:ext>
            </p:extLst>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 xmlns:a16="http://schemas.microsoft.com/office/drawing/2014/main" val="3942487758"/>
                    </a:ext>
                  </a:extLst>
                </a:gridCol>
                <a:gridCol w="551486">
                  <a:extLst>
                    <a:ext uri="{9D8B030D-6E8A-4147-A177-3AD203B41FA5}">
                      <a16:colId xmlns="" xmlns:a16="http://schemas.microsoft.com/office/drawing/2014/main" val="3611541719"/>
                    </a:ext>
                  </a:extLst>
                </a:gridCol>
                <a:gridCol w="551486">
                  <a:extLst>
                    <a:ext uri="{9D8B030D-6E8A-4147-A177-3AD203B41FA5}">
                      <a16:colId xmlns="" xmlns:a16="http://schemas.microsoft.com/office/drawing/2014/main" val="1764175229"/>
                    </a:ext>
                  </a:extLst>
                </a:gridCol>
                <a:gridCol w="551486">
                  <a:extLst>
                    <a:ext uri="{9D8B030D-6E8A-4147-A177-3AD203B41FA5}">
                      <a16:colId xmlns="" xmlns:a16="http://schemas.microsoft.com/office/drawing/2014/main" val="4236962058"/>
                    </a:ext>
                  </a:extLst>
                </a:gridCol>
                <a:gridCol w="551486">
                  <a:extLst>
                    <a:ext uri="{9D8B030D-6E8A-4147-A177-3AD203B41FA5}">
                      <a16:colId xmlns="" xmlns:a16="http://schemas.microsoft.com/office/drawing/2014/main" val="3276872564"/>
                    </a:ext>
                  </a:extLst>
                </a:gridCol>
                <a:gridCol w="551486">
                  <a:extLst>
                    <a:ext uri="{9D8B030D-6E8A-4147-A177-3AD203B41FA5}">
                      <a16:colId xmlns="" xmlns:a16="http://schemas.microsoft.com/office/drawing/2014/main" val="3265696779"/>
                    </a:ext>
                  </a:extLst>
                </a:gridCol>
                <a:gridCol w="551486">
                  <a:extLst>
                    <a:ext uri="{9D8B030D-6E8A-4147-A177-3AD203B41FA5}">
                      <a16:colId xmlns="" xmlns:a16="http://schemas.microsoft.com/office/drawing/2014/main" val="3026960279"/>
                    </a:ext>
                  </a:extLst>
                </a:gridCol>
                <a:gridCol w="551486">
                  <a:extLst>
                    <a:ext uri="{9D8B030D-6E8A-4147-A177-3AD203B41FA5}">
                      <a16:colId xmlns="" xmlns:a16="http://schemas.microsoft.com/office/drawing/2014/main" val="3035616854"/>
                    </a:ext>
                  </a:extLst>
                </a:gridCol>
                <a:gridCol w="551486">
                  <a:extLst>
                    <a:ext uri="{9D8B030D-6E8A-4147-A177-3AD203B41FA5}">
                      <a16:colId xmlns="" xmlns:a16="http://schemas.microsoft.com/office/drawing/2014/main" val="1869422866"/>
                    </a:ext>
                  </a:extLst>
                </a:gridCol>
                <a:gridCol w="551486">
                  <a:extLst>
                    <a:ext uri="{9D8B030D-6E8A-4147-A177-3AD203B41FA5}">
                      <a16:colId xmlns="" xmlns:a16="http://schemas.microsoft.com/office/drawing/2014/main" val="3816816775"/>
                    </a:ext>
                  </a:extLst>
                </a:gridCol>
                <a:gridCol w="551486">
                  <a:extLst>
                    <a:ext uri="{9D8B030D-6E8A-4147-A177-3AD203B41FA5}">
                      <a16:colId xmlns=""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299994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1029122"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No, I do not agree. </a:t>
            </a:r>
          </a:p>
          <a:p>
            <a:pPr marL="0" indent="0">
              <a:buClr>
                <a:srgbClr val="23D160"/>
              </a:buClr>
              <a:buSzPct val="85000"/>
              <a:buNone/>
            </a:pPr>
            <a:r>
              <a:rPr lang="en-GB" sz="2200" dirty="0">
                <a:solidFill>
                  <a:srgbClr val="FF3860"/>
                </a:solidFill>
              </a:rPr>
              <a:t>James has 37 cookies as he has three sets of ten cookies and seven single cookies. He should have placed the 31 on the number track beneath the first single cookie. </a:t>
            </a:r>
          </a:p>
        </p:txBody>
      </p:sp>
      <p:graphicFrame>
        <p:nvGraphicFramePr>
          <p:cNvPr id="135" name="Table 134">
            <a:extLst>
              <a:ext uri="{FF2B5EF4-FFF2-40B4-BE49-F238E27FC236}">
                <a16:creationId xmlns="" xmlns:a16="http://schemas.microsoft.com/office/drawing/2014/main" id="{890FE0D6-484F-704E-BFFF-3825355D4D79}"/>
              </a:ext>
            </a:extLst>
          </p:cNvPr>
          <p:cNvGraphicFramePr>
            <a:graphicFrameLocks noGrp="1"/>
          </p:cNvGraphicFramePr>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 xmlns:a16="http://schemas.microsoft.com/office/drawing/2014/main" val="3942487758"/>
                    </a:ext>
                  </a:extLst>
                </a:gridCol>
                <a:gridCol w="551486">
                  <a:extLst>
                    <a:ext uri="{9D8B030D-6E8A-4147-A177-3AD203B41FA5}">
                      <a16:colId xmlns="" xmlns:a16="http://schemas.microsoft.com/office/drawing/2014/main" val="3611541719"/>
                    </a:ext>
                  </a:extLst>
                </a:gridCol>
                <a:gridCol w="551486">
                  <a:extLst>
                    <a:ext uri="{9D8B030D-6E8A-4147-A177-3AD203B41FA5}">
                      <a16:colId xmlns="" xmlns:a16="http://schemas.microsoft.com/office/drawing/2014/main" val="1764175229"/>
                    </a:ext>
                  </a:extLst>
                </a:gridCol>
                <a:gridCol w="551486">
                  <a:extLst>
                    <a:ext uri="{9D8B030D-6E8A-4147-A177-3AD203B41FA5}">
                      <a16:colId xmlns="" xmlns:a16="http://schemas.microsoft.com/office/drawing/2014/main" val="4236962058"/>
                    </a:ext>
                  </a:extLst>
                </a:gridCol>
                <a:gridCol w="551486">
                  <a:extLst>
                    <a:ext uri="{9D8B030D-6E8A-4147-A177-3AD203B41FA5}">
                      <a16:colId xmlns="" xmlns:a16="http://schemas.microsoft.com/office/drawing/2014/main" val="3276872564"/>
                    </a:ext>
                  </a:extLst>
                </a:gridCol>
                <a:gridCol w="551486">
                  <a:extLst>
                    <a:ext uri="{9D8B030D-6E8A-4147-A177-3AD203B41FA5}">
                      <a16:colId xmlns="" xmlns:a16="http://schemas.microsoft.com/office/drawing/2014/main" val="3265696779"/>
                    </a:ext>
                  </a:extLst>
                </a:gridCol>
                <a:gridCol w="551486">
                  <a:extLst>
                    <a:ext uri="{9D8B030D-6E8A-4147-A177-3AD203B41FA5}">
                      <a16:colId xmlns="" xmlns:a16="http://schemas.microsoft.com/office/drawing/2014/main" val="3026960279"/>
                    </a:ext>
                  </a:extLst>
                </a:gridCol>
                <a:gridCol w="551486">
                  <a:extLst>
                    <a:ext uri="{9D8B030D-6E8A-4147-A177-3AD203B41FA5}">
                      <a16:colId xmlns="" xmlns:a16="http://schemas.microsoft.com/office/drawing/2014/main" val="3035616854"/>
                    </a:ext>
                  </a:extLst>
                </a:gridCol>
                <a:gridCol w="551486">
                  <a:extLst>
                    <a:ext uri="{9D8B030D-6E8A-4147-A177-3AD203B41FA5}">
                      <a16:colId xmlns="" xmlns:a16="http://schemas.microsoft.com/office/drawing/2014/main" val="1869422866"/>
                    </a:ext>
                  </a:extLst>
                </a:gridCol>
                <a:gridCol w="551486">
                  <a:extLst>
                    <a:ext uri="{9D8B030D-6E8A-4147-A177-3AD203B41FA5}">
                      <a16:colId xmlns="" xmlns:a16="http://schemas.microsoft.com/office/drawing/2014/main" val="3816816775"/>
                    </a:ext>
                  </a:extLst>
                </a:gridCol>
                <a:gridCol w="551486">
                  <a:extLst>
                    <a:ext uri="{9D8B030D-6E8A-4147-A177-3AD203B41FA5}">
                      <a16:colId xmlns=""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77345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has gone wrong each time?</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150110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Jamal has counted up to 40, but then started counting on as if counting from 30 again. He should have said, “38, 39, 40, 41, 42, 43…”</a:t>
            </a:r>
          </a:p>
          <a:p>
            <a:pPr marL="0" indent="0">
              <a:buClr>
                <a:srgbClr val="23D160"/>
              </a:buClr>
              <a:buSzPct val="85000"/>
              <a:buNone/>
            </a:pPr>
            <a:r>
              <a:rPr lang="en-GB" sz="2200" dirty="0">
                <a:solidFill>
                  <a:srgbClr val="FF3860"/>
                </a:solidFill>
              </a:rPr>
              <a:t>Yasmin has written 32 after 22, so has confused her tens and ones digits. She should have written: 21, 22, </a:t>
            </a:r>
            <a:r>
              <a:rPr lang="en-GB" sz="2200" u="sng" dirty="0">
                <a:solidFill>
                  <a:srgbClr val="FF3860"/>
                </a:solidFill>
              </a:rPr>
              <a:t>23</a:t>
            </a:r>
            <a:r>
              <a:rPr lang="en-GB" sz="2200" dirty="0">
                <a:solidFill>
                  <a:srgbClr val="FF3860"/>
                </a:solidFill>
              </a:rPr>
              <a:t>, 24, 25, 26…</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57222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304847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870096" cy="4351338"/>
          </a:xfrm>
        </p:spPr>
        <p:txBody>
          <a:bodyPr>
            <a:norm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If Astrobee is counting backwards from 45, then 47 will not be said aloud as you would need to count forwards to say 47. H</a:t>
            </a:r>
            <a:r>
              <a:rPr lang="en-GB" sz="2200">
                <a:solidFill>
                  <a:srgbClr val="FF3860"/>
                </a:solidFill>
              </a:rPr>
              <a:t>owever</a:t>
            </a:r>
            <a:r>
              <a:rPr lang="en-GB" sz="2200" dirty="0">
                <a:solidFill>
                  <a:srgbClr val="FF3860"/>
                </a:solidFill>
              </a:rPr>
              <a:t>, you would say 40 and 29.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6824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dirty="0"/>
              <a:t> I can explain my reasoning when using mathematical equipment and pictorial representations, such as number tracks, to help me count forwards and backwards within 50</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 Term 2 - Block 3 - Number Place Value (Within 50) - Lesson 1</a:t>
            </a:r>
            <a:endParaRPr lang="en-GB" sz="1400" dirty="0"/>
          </a:p>
        </p:txBody>
      </p:sp>
    </p:spTree>
    <p:extLst>
      <p:ext uri="{BB962C8B-B14F-4D97-AF65-F5344CB8AC3E}">
        <p14:creationId xmlns:p14="http://schemas.microsoft.com/office/powerpoint/2010/main" val="50328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representations show totals of 11. However, the Numicon shapes shows one 10 and one 1. Whereas the counters show eleven 1s. </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391776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11 to 19</a:t>
            </a:r>
          </a:p>
          <a:p>
            <a:pPr>
              <a:buClr>
                <a:srgbClr val="23D160"/>
              </a:buClr>
              <a:buSzPct val="85000"/>
            </a:pPr>
            <a:endParaRPr lang="en-GB" sz="2200" dirty="0"/>
          </a:p>
          <a:p>
            <a:pPr>
              <a:buClr>
                <a:srgbClr val="23D160"/>
              </a:buClr>
              <a:buSzPct val="85000"/>
            </a:pPr>
            <a:r>
              <a:rPr lang="en-GB" sz="2200" dirty="0"/>
              <a:t>count backwards from 20 to 12</a:t>
            </a:r>
          </a:p>
          <a:p>
            <a:pPr>
              <a:buClr>
                <a:srgbClr val="23D160"/>
              </a:buClr>
              <a:buSzPct val="85000"/>
            </a:pPr>
            <a:endParaRPr lang="en-GB" sz="2200" dirty="0"/>
          </a:p>
          <a:p>
            <a:pPr>
              <a:buClr>
                <a:srgbClr val="23D160"/>
              </a:buClr>
              <a:buSzPct val="85000"/>
            </a:pPr>
            <a:r>
              <a:rPr lang="en-GB" sz="2200" dirty="0"/>
              <a:t>count forwards from 8 to 15</a:t>
            </a:r>
          </a:p>
          <a:p>
            <a:pPr>
              <a:buClr>
                <a:srgbClr val="23D160"/>
              </a:buClr>
              <a:buSzPct val="85000"/>
            </a:pPr>
            <a:endParaRPr lang="en-GB" sz="2200" dirty="0"/>
          </a:p>
          <a:p>
            <a:pPr>
              <a:buClr>
                <a:srgbClr val="23D160"/>
              </a:buClr>
              <a:buSzPct val="85000"/>
            </a:pPr>
            <a:r>
              <a:rPr lang="en-GB" sz="2200" dirty="0"/>
              <a:t>count backwards from 22 to 14</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410799088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8</a:t>
                      </a:r>
                    </a:p>
                  </a:txBody>
                  <a:tcPr>
                    <a:solidFill>
                      <a:schemeClr val="bg1"/>
                    </a:solidFill>
                  </a:tcPr>
                </a:tc>
                <a:tc>
                  <a:txBody>
                    <a:bodyPr/>
                    <a:lstStyle/>
                    <a:p>
                      <a:pPr algn="ctr"/>
                      <a:r>
                        <a:rPr lang="en-US" sz="2400" dirty="0">
                          <a:solidFill>
                            <a:schemeClr val="tx1"/>
                          </a:solidFill>
                          <a:latin typeface="OpenDyslexicAlta" pitchFamily="2" charset="77"/>
                        </a:rPr>
                        <a:t>9</a:t>
                      </a:r>
                    </a:p>
                  </a:txBody>
                  <a:tcPr>
                    <a:solidFill>
                      <a:schemeClr val="bg1"/>
                    </a:solidFill>
                  </a:tcPr>
                </a:tc>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09284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31 to 38</a:t>
            </a:r>
          </a:p>
          <a:p>
            <a:pPr>
              <a:buClr>
                <a:srgbClr val="23D160"/>
              </a:buClr>
              <a:buSzPct val="85000"/>
            </a:pPr>
            <a:endParaRPr lang="en-GB" sz="2200" dirty="0"/>
          </a:p>
          <a:p>
            <a:pPr>
              <a:buClr>
                <a:srgbClr val="23D160"/>
              </a:buClr>
              <a:buSzPct val="85000"/>
            </a:pPr>
            <a:r>
              <a:rPr lang="en-GB" sz="2200" dirty="0"/>
              <a:t>count backwards from 39 to 32</a:t>
            </a:r>
          </a:p>
          <a:p>
            <a:pPr>
              <a:buClr>
                <a:srgbClr val="23D160"/>
              </a:buClr>
              <a:buSzPct val="85000"/>
            </a:pPr>
            <a:endParaRPr lang="en-GB" sz="2200" dirty="0"/>
          </a:p>
          <a:p>
            <a:pPr>
              <a:buClr>
                <a:srgbClr val="23D160"/>
              </a:buClr>
              <a:buSzPct val="85000"/>
            </a:pPr>
            <a:r>
              <a:rPr lang="en-GB" sz="2200" dirty="0"/>
              <a:t>count forwards from 26 to 34</a:t>
            </a:r>
          </a:p>
          <a:p>
            <a:pPr>
              <a:buClr>
                <a:srgbClr val="23D160"/>
              </a:buClr>
              <a:buSzPct val="85000"/>
            </a:pPr>
            <a:endParaRPr lang="en-GB" sz="2200" dirty="0"/>
          </a:p>
          <a:p>
            <a:pPr>
              <a:buClr>
                <a:srgbClr val="23D160"/>
              </a:buClr>
              <a:buSzPct val="85000"/>
            </a:pPr>
            <a:r>
              <a:rPr lang="en-GB" sz="2200" dirty="0"/>
              <a:t>count backwards from 33 to 27</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75014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172273177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52594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br>
              <a:rPr lang="en-GB" sz="2200" dirty="0"/>
            </a:br>
            <a:r>
              <a:rPr lang="en-GB" sz="2200" b="1" dirty="0">
                <a:solidFill>
                  <a:srgbClr val="FF3860"/>
                </a:solidFill>
              </a:rPr>
              <a:t>Teacher assessment</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210923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36" name="Picture 35">
            <a:extLst>
              <a:ext uri="{FF2B5EF4-FFF2-40B4-BE49-F238E27FC236}">
                <a16:creationId xmlns=""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3093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8330</TotalTime>
  <Words>1575</Words>
  <Application>Microsoft Office PowerPoint</Application>
  <PresentationFormat>Custom</PresentationFormat>
  <Paragraphs>448</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Lato Light</vt:lpstr>
      <vt:lpstr>Wingdings</vt:lpstr>
      <vt:lpstr>Lato</vt:lpstr>
      <vt:lpstr>OpenDyslexicAlta</vt:lpstr>
      <vt:lpstr>Calibri</vt:lpstr>
      <vt:lpstr>Muli</vt:lpstr>
      <vt:lpstr>Segoe Print</vt:lpstr>
      <vt:lpstr>Office Theme</vt:lpstr>
      <vt:lpstr>PowerPoint Presentation</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279</cp:revision>
  <cp:lastPrinted>2019-06-17T16:19:05Z</cp:lastPrinted>
  <dcterms:created xsi:type="dcterms:W3CDTF">2018-08-06T08:16:18Z</dcterms:created>
  <dcterms:modified xsi:type="dcterms:W3CDTF">2020-09-16T16:57:50Z</dcterms:modified>
</cp:coreProperties>
</file>