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20" r:id="rId2"/>
    <p:sldId id="346" r:id="rId3"/>
    <p:sldId id="547" r:id="rId4"/>
    <p:sldId id="605" r:id="rId5"/>
    <p:sldId id="504" r:id="rId6"/>
    <p:sldId id="601" r:id="rId7"/>
    <p:sldId id="503" r:id="rId8"/>
    <p:sldId id="546" r:id="rId9"/>
    <p:sldId id="618" r:id="rId10"/>
    <p:sldId id="565" r:id="rId11"/>
    <p:sldId id="566" r:id="rId12"/>
    <p:sldId id="567" r:id="rId13"/>
    <p:sldId id="568" r:id="rId14"/>
    <p:sldId id="569" r:id="rId15"/>
    <p:sldId id="570" r:id="rId16"/>
    <p:sldId id="558" r:id="rId17"/>
    <p:sldId id="559" r:id="rId18"/>
    <p:sldId id="563" r:id="rId19"/>
    <p:sldId id="564" r:id="rId20"/>
    <p:sldId id="502" r:id="rId21"/>
    <p:sldId id="548" r:id="rId22"/>
    <p:sldId id="549" r:id="rId23"/>
    <p:sldId id="619" r:id="rId24"/>
    <p:sldId id="561" r:id="rId25"/>
    <p:sldId id="562" r:id="rId26"/>
    <p:sldId id="556" r:id="rId27"/>
    <p:sldId id="557" r:id="rId28"/>
    <p:sldId id="551" r:id="rId29"/>
    <p:sldId id="553" r:id="rId30"/>
    <p:sldId id="554" r:id="rId31"/>
    <p:sldId id="555" r:id="rId32"/>
    <p:sldId id="596" r:id="rId33"/>
    <p:sldId id="597" r:id="rId34"/>
    <p:sldId id="595" r:id="rId35"/>
    <p:sldId id="600" r:id="rId36"/>
    <p:sldId id="593" r:id="rId37"/>
    <p:sldId id="594" r:id="rId38"/>
    <p:sldId id="590" r:id="rId39"/>
    <p:sldId id="598" r:id="rId40"/>
    <p:sldId id="591" r:id="rId41"/>
    <p:sldId id="592" r:id="rId42"/>
    <p:sldId id="571" r:id="rId43"/>
    <p:sldId id="572" r:id="rId44"/>
    <p:sldId id="587" r:id="rId45"/>
    <p:sldId id="588" r:id="rId46"/>
    <p:sldId id="589" r:id="rId47"/>
    <p:sldId id="599" r:id="rId48"/>
    <p:sldId id="573" r:id="rId49"/>
    <p:sldId id="574" r:id="rId50"/>
    <p:sldId id="577" r:id="rId51"/>
    <p:sldId id="578" r:id="rId52"/>
    <p:sldId id="575" r:id="rId53"/>
    <p:sldId id="576" r:id="rId54"/>
    <p:sldId id="579" r:id="rId55"/>
    <p:sldId id="580" r:id="rId56"/>
    <p:sldId id="585" r:id="rId57"/>
    <p:sldId id="586" r:id="rId58"/>
    <p:sldId id="581" r:id="rId59"/>
    <p:sldId id="582" r:id="rId60"/>
    <p:sldId id="583" r:id="rId61"/>
    <p:sldId id="584" r:id="rId62"/>
    <p:sldId id="602" r:id="rId63"/>
    <p:sldId id="603" r:id="rId64"/>
    <p:sldId id="604" r:id="rId65"/>
    <p:sldId id="611" r:id="rId66"/>
    <p:sldId id="610" r:id="rId67"/>
    <p:sldId id="612" r:id="rId68"/>
    <p:sldId id="613" r:id="rId69"/>
    <p:sldId id="609" r:id="rId70"/>
    <p:sldId id="608" r:id="rId71"/>
    <p:sldId id="606" r:id="rId72"/>
    <p:sldId id="607" r:id="rId73"/>
    <p:sldId id="614" r:id="rId74"/>
    <p:sldId id="615" r:id="rId75"/>
    <p:sldId id="616" r:id="rId76"/>
    <p:sldId id="617" r:id="rId77"/>
  </p:sldIdLst>
  <p:sldSz cx="12192000" cy="6858000"/>
  <p:notesSz cx="6858000" cy="9144000"/>
  <p:embeddedFontLst>
    <p:embeddedFont>
      <p:font typeface="Muli" panose="020B0604020202020204" charset="0"/>
      <p:regular r:id="rId80"/>
      <p:bold r:id="rId81"/>
      <p:italic r:id="rId82"/>
      <p:boldItalic r:id="rId83"/>
    </p:embeddedFont>
    <p:embeddedFont>
      <p:font typeface="OpenDyslexicAlta" panose="020B0604020202020204" charset="0"/>
      <p:regular r:id="rId84"/>
      <p:bold r:id="rId85"/>
      <p:italic r:id="rId86"/>
      <p:boldItalic r:id="rId87"/>
    </p:embeddedFont>
    <p:embeddedFont>
      <p:font typeface="Lato Light" panose="020F0302020204030203" pitchFamily="34" charset="0"/>
      <p:regular r:id="rId88"/>
    </p:embeddedFont>
    <p:embeddedFont>
      <p:font typeface="OpenDyslexic" panose="020B0604020202020204" charset="0"/>
      <p:regular r:id="rId89"/>
      <p:bold r:id="rId90"/>
      <p:italic r:id="rId91"/>
      <p:boldItalic r:id="rId92"/>
    </p:embeddedFont>
    <p:embeddedFont>
      <p:font typeface="Lato" panose="020F0502020204030203" pitchFamily="34" charset="0"/>
      <p:regular r:id="rId93"/>
      <p:bold r:id="rId94"/>
    </p:embeddedFont>
    <p:embeddedFont>
      <p:font typeface="Calibri" panose="020F0502020204030204" pitchFamily="34" charset="0"/>
      <p:regular r:id="rId95"/>
      <p:bold r:id="rId96"/>
      <p:italic r:id="rId97"/>
      <p:boldItalic r:id="rId9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3273DC"/>
    <a:srgbClr val="7957D5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91796" autoAdjust="0"/>
  </p:normalViewPr>
  <p:slideViewPr>
    <p:cSldViewPr snapToGrid="0" snapToObjects="1">
      <p:cViewPr varScale="1">
        <p:scale>
          <a:sx n="63" d="100"/>
          <a:sy n="63" d="100"/>
        </p:scale>
        <p:origin x="-438" y="-114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4.fntdata"/><Relationship Id="rId98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6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2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3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5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91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72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8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22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1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54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6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could increase the challenge by counting back and banning zero.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06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4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1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82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5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52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9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53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5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73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3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46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56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4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005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00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63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3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961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33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162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1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76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62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20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185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506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1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965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97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595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0068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1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children by making mistakes and asking them to call out and correct your mistakes as you count to 20.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432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43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084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943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572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050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986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76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066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37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Challenge children by making mistakes and asking them to call out and correct your mistakes as you count to 20.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43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713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402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2321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456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078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50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395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100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5579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218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54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756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253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026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8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emf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30.emf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9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7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9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1.emf"/><Relationship Id="rId3" Type="http://schemas.openxmlformats.org/officeDocument/2006/relationships/image" Target="../media/image17.emf"/><Relationship Id="rId21" Type="http://schemas.openxmlformats.org/officeDocument/2006/relationships/image" Target="../media/image34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2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1.emf"/><Relationship Id="rId3" Type="http://schemas.openxmlformats.org/officeDocument/2006/relationships/image" Target="../media/image17.emf"/><Relationship Id="rId21" Type="http://schemas.openxmlformats.org/officeDocument/2006/relationships/image" Target="../media/image34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2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Pre-School</a:t>
            </a:r>
          </a:p>
          <a:p>
            <a:r>
              <a:rPr lang="en-GB" dirty="0" smtClean="0"/>
              <a:t>Term </a:t>
            </a:r>
            <a:r>
              <a:rPr lang="en-GB" dirty="0"/>
              <a:t>4 - Lesson 1 - Number and Place </a:t>
            </a:r>
            <a:r>
              <a:rPr lang="en-GB" dirty="0" smtClean="0"/>
              <a:t>Value</a:t>
            </a:r>
          </a:p>
          <a:p>
            <a:r>
              <a:rPr lang="en-GB" dirty="0" smtClean="0"/>
              <a:t>Numbers </a:t>
            </a:r>
            <a:r>
              <a:rPr lang="en-GB" dirty="0"/>
              <a:t>to 20 - Counting to 20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Number and Place </a:t>
            </a:r>
            <a:r>
              <a:rPr lang="en-GB" dirty="0" smtClean="0"/>
              <a:t>Value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4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D5F77F78-1894-E44C-8C08-CE26AECC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558" y="3908424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7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736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869594E-F5D1-3D47-94FF-29BD0DC4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558" y="3908424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7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627B29E-5595-CE48-A06C-6663B311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731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398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627B29E-5595-CE48-A06C-6663B3114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731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74539-A72D-4342-AC97-0E0B473A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208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960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390CA25-A4B6-A04D-8E9A-2040F312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424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8ACC2EB-0035-F147-ADF7-C3B90701C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mathematical equipment and other real-world objects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2700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7CF4CD9-0D7E-DC4F-A6A4-B1CB670F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549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7CF4CD9-0D7E-DC4F-A6A4-B1CB670F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2086032A-D990-684C-9DDC-389D2290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804" y="387160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5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577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1710BE48-84EC-F54A-9981-E3534154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52FA91-7FB5-422B-ACC0-B2DAD0AAB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015" y="4061198"/>
            <a:ext cx="125588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127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369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6C56A91-B138-3C4B-B9AB-3D20CB23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5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653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6CB157E-3FE2-0C47-9461-EFC0CD26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823" y="389362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6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3514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D306D38B-3EFD-D54A-A922-02B541D2A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04" y="3882000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Around the World to 20!</a:t>
            </a:r>
          </a:p>
          <a:p>
            <a:pPr marL="0" indent="0">
              <a:buNone/>
            </a:pPr>
            <a:r>
              <a:rPr lang="en-GB" sz="2200" dirty="0"/>
              <a:t>Split the children into groups. </a:t>
            </a:r>
            <a:br>
              <a:rPr lang="en-GB" sz="2200" dirty="0"/>
            </a:br>
            <a:r>
              <a:rPr lang="en-GB" sz="2200" dirty="0"/>
              <a:t>Each group should sit in a circle.</a:t>
            </a:r>
            <a:br>
              <a:rPr lang="en-GB" sz="2200" dirty="0"/>
            </a:br>
            <a:r>
              <a:rPr lang="en-GB" sz="2200" dirty="0"/>
              <a:t>Start the children off at 1 (or other numbers).</a:t>
            </a:r>
            <a:br>
              <a:rPr lang="en-GB" sz="2200" dirty="0"/>
            </a:br>
            <a:r>
              <a:rPr lang="en-GB" sz="2200" dirty="0"/>
              <a:t>Each person says the next number. </a:t>
            </a:r>
            <a:br>
              <a:rPr lang="en-GB" sz="2200" dirty="0"/>
            </a:br>
            <a:endParaRPr lang="en-GB" sz="2200" dirty="0"/>
          </a:p>
          <a:p>
            <a:pPr marL="0" indent="0">
              <a:buNone/>
            </a:pPr>
            <a:r>
              <a:rPr lang="en-GB" sz="2200" dirty="0"/>
              <a:t>The person that says 20 each round has to leave the circle.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2EE860-82CF-2A4E-8853-F937C24B1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166" y="1690688"/>
            <a:ext cx="4586748" cy="45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00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720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ten frames!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26676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1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826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551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688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98590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3" y="326676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266767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138" y="3985905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4872037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5591175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4872037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3363" y="5591175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4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2051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76" y="5591175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13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457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638" y="4872037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EEB522A-6B50-2544-AC6B-C59603F4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98" y="3882000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92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049F73-00D7-274D-B3BC-B9BCDADE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43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478D86-F794-4244-A0BA-37744F733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10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D16F9E-15C6-3A4A-84E4-C292D3692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9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DBAD2C4-4DD0-7241-9F2C-A5FDBD489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79975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75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Pairs of Hands!</a:t>
            </a:r>
          </a:p>
          <a:p>
            <a:pPr marL="0" indent="0">
              <a:buNone/>
            </a:pPr>
            <a:r>
              <a:rPr lang="en-GB" sz="2200" dirty="0"/>
              <a:t>Children, working in pairs, show numbers between 1 and 20 by showing the fingers on their hands combined.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In the example given, the number 17 has been shown by two pairs of hands.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A74EFA-8F9C-E74C-9E73-4122917B5E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35" y="1476375"/>
            <a:ext cx="216000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D041B6-D62D-B447-98EC-5182080D29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874" y="14763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630D5F-50ED-C043-8987-E370F784C6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065" y="4301625"/>
            <a:ext cx="2160000" cy="21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53A560-8C26-A544-AB65-12C60DD6B3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605" y="430162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68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9CE966-0F2F-E04F-AAD7-F90663952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8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6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2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AE995A6-CA0E-8241-85CD-40952B35C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486727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41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5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CDE19F8-CB97-9344-B948-D53BA914D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629" y="4879975"/>
            <a:ext cx="1244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80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DE2D636-1B18-1F4D-B283-290B32BEA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2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3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1F46109-0F05-E04F-801C-D180BED36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370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4325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Tower 20!</a:t>
            </a:r>
          </a:p>
          <a:p>
            <a:pPr marL="0" indent="0">
              <a:buNone/>
            </a:pPr>
            <a:r>
              <a:rPr lang="en-GB" sz="2200" dirty="0"/>
              <a:t>Ask the children to make towers of different heights between 1 and 20.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When going above 10 the first ten cubes should be one colour and the following cubes should be an alternative colour (as shown).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E2E2A5-8DFE-B746-9FB3-5E37FD5E5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1" y="5952875"/>
            <a:ext cx="522581" cy="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2AECA7-0AE6-D447-BF1B-D6118D67AE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0" y="5628196"/>
            <a:ext cx="522581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C1FF86-0631-E54B-80CC-B2FB5DA220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40" y="5303517"/>
            <a:ext cx="522581" cy="54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484AD9E-4E7C-D842-A223-63C37F29E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9" y="4978838"/>
            <a:ext cx="522581" cy="54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AAD9AA-F8B5-C447-9E84-8EBEDDB31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9" y="4654159"/>
            <a:ext cx="522581" cy="54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79E500A-527D-FF4D-AA9C-6D5BD8A90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8" y="4329480"/>
            <a:ext cx="522581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AA7A4FE-F7CB-AD45-A07D-3488672D1B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8" y="4004801"/>
            <a:ext cx="52258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3B6B38-0009-4743-B46E-4DE718B97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7" y="3680122"/>
            <a:ext cx="522581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808D5EC-1D81-1D4F-A75E-0857CD8F5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7" y="3355443"/>
            <a:ext cx="522581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4A2DCF8-9700-BC4A-9C7F-C3F035E9A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6" y="3030764"/>
            <a:ext cx="522581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0DF93F2-AA66-3340-BDCA-04A1AA3781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2718308"/>
            <a:ext cx="522581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6D01175-4C06-634B-AE34-E777B2AAED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2404910"/>
            <a:ext cx="522581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EBDDEF9-EBE9-B64D-B232-B92EF4FCD1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2086343"/>
            <a:ext cx="522581" cy="5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8BF2B3D-9247-6A4A-A311-624DCD2836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5" y="1772945"/>
            <a:ext cx="522581" cy="5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6679D42-5697-0841-BEF3-A43AB43D0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734" y="1449483"/>
            <a:ext cx="522581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05FCBD1-C7AD-9941-8943-641F17FBD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616" y="3908424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0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ACF34A1-9AD4-E249-9199-A9F8C7C34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97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3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5AB8A1D-FAD7-6D49-B196-4061CA2F7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050" y="486727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74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91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8C6E11-34EF-ED43-B9D5-4D6065E15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8018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99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7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A02132-FD3D-E348-90C6-CB174B90C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929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7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15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6A9BF82-AD70-3549-BDDB-697E327A1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Counting to 20 with a </a:t>
            </a:r>
            <a:r>
              <a:rPr lang="en-GB" dirty="0" err="1"/>
              <a:t>Renekrek</a:t>
            </a:r>
            <a:r>
              <a:rPr lang="en-GB" dirty="0"/>
              <a:t>!</a:t>
            </a:r>
          </a:p>
          <a:p>
            <a:pPr marL="0" indent="0">
              <a:buNone/>
            </a:pPr>
            <a:r>
              <a:rPr lang="en-GB" sz="2200" dirty="0"/>
              <a:t>Use a </a:t>
            </a:r>
            <a:r>
              <a:rPr lang="en-GB" sz="2200" dirty="0" err="1"/>
              <a:t>Rekenrek</a:t>
            </a:r>
            <a:r>
              <a:rPr lang="en-GB" sz="2200" dirty="0"/>
              <a:t> to explore groups of 5 and 10, use the beads to help count and make amounts between 0 and 20.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B7D4D5-1699-AB40-84DD-F41181AD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479903"/>
            <a:ext cx="52832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114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093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Identifying numbers up to 20 using a number bead string! </a:t>
            </a:r>
          </a:p>
          <a:p>
            <a:pPr marL="0" indent="0">
              <a:buNone/>
            </a:pPr>
            <a:r>
              <a:rPr lang="en-GB" sz="2200" dirty="0"/>
              <a:t>Which number is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0084504-956D-624B-8B2E-FF231FFC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4886537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2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59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Twenty Track!</a:t>
            </a:r>
          </a:p>
          <a:p>
            <a:pPr marL="0" indent="0">
              <a:buNone/>
            </a:pPr>
            <a:r>
              <a:rPr lang="en-GB" sz="2200" dirty="0"/>
              <a:t>Children should use the twenty track to represent numbers between 1 and 20. </a:t>
            </a:r>
            <a:br>
              <a:rPr lang="en-GB" sz="2200" dirty="0"/>
            </a:br>
            <a:r>
              <a:rPr lang="en-GB" sz="2200" dirty="0"/>
              <a:t>They should use a variety of mathematical and non-mathematical equipment.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4E81410-CA4B-4946-9C74-7E6592E09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95061"/>
              </p:ext>
            </p:extLst>
          </p:nvPr>
        </p:nvGraphicFramePr>
        <p:xfrm>
          <a:off x="838200" y="3934339"/>
          <a:ext cx="9001760" cy="180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6">
                  <a:extLst>
                    <a:ext uri="{9D8B030D-6E8A-4147-A177-3AD203B41FA5}">
                      <a16:colId xmlns:a16="http://schemas.microsoft.com/office/drawing/2014/main" xmlns="" val="2990814002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72131926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952953108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41748319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238554591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33651326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4254000023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59581336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3268096114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587026878"/>
                    </a:ext>
                  </a:extLst>
                </a:gridCol>
              </a:tblGrid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10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021831"/>
                  </a:ext>
                </a:extLst>
              </a:tr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9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824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59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Twenty Track!</a:t>
            </a:r>
          </a:p>
          <a:p>
            <a:pPr marL="0" indent="0">
              <a:buNone/>
            </a:pPr>
            <a:r>
              <a:rPr lang="en-GB" sz="2200" dirty="0"/>
              <a:t>Children should use the twenty track to represent numbers between 1 and 20. </a:t>
            </a:r>
            <a:br>
              <a:rPr lang="en-GB" sz="2200" dirty="0"/>
            </a:br>
            <a:r>
              <a:rPr lang="en-GB" sz="2200" dirty="0"/>
              <a:t>They should use a variety of mathematical and non-mathematical equipment. </a:t>
            </a:r>
          </a:p>
          <a:p>
            <a:pPr marL="0" indent="0">
              <a:buNone/>
            </a:pPr>
            <a:r>
              <a:rPr lang="en-GB" sz="2200" dirty="0"/>
              <a:t>(For example, fingerprints have been used to show 15 in the twenty track below.)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3D3E1AC-3A6E-F74B-8A22-7A3E9AE89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08325"/>
              </p:ext>
            </p:extLst>
          </p:nvPr>
        </p:nvGraphicFramePr>
        <p:xfrm>
          <a:off x="838200" y="3934339"/>
          <a:ext cx="9001760" cy="180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6">
                  <a:extLst>
                    <a:ext uri="{9D8B030D-6E8A-4147-A177-3AD203B41FA5}">
                      <a16:colId xmlns:a16="http://schemas.microsoft.com/office/drawing/2014/main" xmlns="" val="2990814002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72131926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952953108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41748319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238554591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33651326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4254000023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59581336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3268096114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587026878"/>
                    </a:ext>
                  </a:extLst>
                </a:gridCol>
              </a:tblGrid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10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021831"/>
                  </a:ext>
                </a:extLst>
              </a:tr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97156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06D97D-D010-8145-A31F-43E5111859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44075"/>
            <a:ext cx="890392" cy="890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376E71-08E3-C946-9C3B-FE8D1D00F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92" y="3944075"/>
            <a:ext cx="890392" cy="890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057C11-CDEA-064A-8F31-3C6414943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36" y="3944075"/>
            <a:ext cx="890392" cy="890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A2F741-A3EB-9941-8420-A4482E0243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428" y="3944075"/>
            <a:ext cx="890392" cy="890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BF221B-24E6-E844-917E-A1BEF2FC9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20" y="3944075"/>
            <a:ext cx="890392" cy="890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F51C4C-5563-8146-8D41-78F45BC191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212" y="3944075"/>
            <a:ext cx="890392" cy="890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DC6AEE-5046-C245-8535-8188C7848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998" y="3944952"/>
            <a:ext cx="890392" cy="890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90A13B-D5A8-A245-8B7D-BA65B817BA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90" y="3944952"/>
            <a:ext cx="890392" cy="890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29703E-5895-E044-AD32-82022A7C46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782" y="3944952"/>
            <a:ext cx="890392" cy="8903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BD44C7D-5667-2243-88AC-9B6C779DF1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174" y="3944952"/>
            <a:ext cx="890392" cy="890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8BBF7F-105C-8944-80D1-C340F1B7C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834467"/>
            <a:ext cx="890392" cy="890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91B7E7F-2D4A-A84F-A34B-A777BEDD2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92" y="4834467"/>
            <a:ext cx="890392" cy="8903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A83E9D-DE53-AE44-9624-6014FBA85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36" y="4834467"/>
            <a:ext cx="890392" cy="8903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E643BE3-E936-4F4B-AEAC-6F7957862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428" y="4834467"/>
            <a:ext cx="890392" cy="890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709E2CE-DA7D-5A48-B6B5-846304132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820" y="4834467"/>
            <a:ext cx="890392" cy="8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21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Twenty Track Race!</a:t>
            </a:r>
          </a:p>
          <a:p>
            <a:pPr marL="0" indent="0">
              <a:buNone/>
            </a:pPr>
            <a:r>
              <a:rPr lang="en-GB" sz="2200" dirty="0"/>
              <a:t>Children pull two cards from the deck shown below. (Return used cards to bottom.)</a:t>
            </a:r>
          </a:p>
          <a:p>
            <a:pPr marL="0" indent="0">
              <a:buNone/>
            </a:pPr>
            <a:r>
              <a:rPr lang="en-GB" sz="2200" dirty="0"/>
              <a:t>The first one to complete their twenty track wins each round. </a:t>
            </a:r>
          </a:p>
          <a:p>
            <a:pPr marL="0" indent="0">
              <a:buNone/>
            </a:pPr>
            <a:r>
              <a:rPr lang="en-GB" sz="2200" dirty="0"/>
              <a:t>If their number is too large, they miss a turn.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B828A6-C01D-B04C-AB64-0CA8BC9BED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96" y="5316574"/>
            <a:ext cx="1396866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FD83A2-16F7-B545-B5B7-D7B1E9DEF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238" y="5316574"/>
            <a:ext cx="1396866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9A3AF2-D077-EE4F-8872-7B2ABFB0B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954" y="2721867"/>
            <a:ext cx="139686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35AE6B-1262-144C-8E50-0A9B410AA2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684" y="2721867"/>
            <a:ext cx="1396866" cy="14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885BD8-BAB9-E148-8A15-3A6503BCF8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96" y="4026785"/>
            <a:ext cx="1396866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854F5C-3723-1B41-A03D-3430D1370D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944" y="4026785"/>
            <a:ext cx="1393548" cy="1440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D3F3415-4E9B-6E42-A235-76108BA88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54851"/>
              </p:ext>
            </p:extLst>
          </p:nvPr>
        </p:nvGraphicFramePr>
        <p:xfrm>
          <a:off x="838200" y="3934339"/>
          <a:ext cx="9001760" cy="180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76">
                  <a:extLst>
                    <a:ext uri="{9D8B030D-6E8A-4147-A177-3AD203B41FA5}">
                      <a16:colId xmlns:a16="http://schemas.microsoft.com/office/drawing/2014/main" xmlns="" val="2990814002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72131926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952953108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41748319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238554591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33651326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4254000023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595813367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3268096114"/>
                    </a:ext>
                  </a:extLst>
                </a:gridCol>
                <a:gridCol w="900176">
                  <a:extLst>
                    <a:ext uri="{9D8B030D-6E8A-4147-A177-3AD203B41FA5}">
                      <a16:colId xmlns:a16="http://schemas.microsoft.com/office/drawing/2014/main" xmlns="" val="1587026878"/>
                    </a:ext>
                  </a:extLst>
                </a:gridCol>
              </a:tblGrid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10</a:t>
                      </a:r>
                      <a:endParaRPr lang="en-US" sz="400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021831"/>
                  </a:ext>
                </a:extLst>
              </a:tr>
              <a:tr h="90012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OpenDyslexicAlta" pitchFamily="2" charset="77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OpenDyslexicAlta" pitchFamily="2" charset="77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9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137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E018135-8FE7-5744-8DF9-1E2A44EC4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690" y="3213960"/>
            <a:ext cx="2249353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C7A844F-0FA2-CE45-9D33-8C791FDBD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400" y="3213960"/>
            <a:ext cx="2249353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95AB42D-8F2E-0542-BEE1-954275C87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977" y="4867275"/>
            <a:ext cx="1257300" cy="16129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55BA47C1-112A-324B-8954-FBE03AF3E6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72231"/>
            <a:ext cx="1257300" cy="16129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1BC6066E-73BF-894F-893B-C9E5C7CD8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9523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5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E018135-8FE7-5744-8DF9-1E2A44EC4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690" y="3213960"/>
            <a:ext cx="2249353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C7A844F-0FA2-CE45-9D33-8C791FDBD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400" y="3213960"/>
            <a:ext cx="2249353" cy="108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1BC6066E-73BF-894F-893B-C9E5C7CD8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23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7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5D8BA5-942C-4B46-A20C-50AA35C3F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277" y="4867275"/>
            <a:ext cx="1257300" cy="162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CB4614E-5D09-C84A-A851-FAD1349A4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750" y="4867275"/>
            <a:ext cx="1244600" cy="1625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25E731E-1815-F744-BE9C-2CFDE50C1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9523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CB4614E-5D09-C84A-A851-FAD1349A4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67275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2B8483D-CD82-3F43-A7D9-16B2693F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23" y="4867275"/>
            <a:ext cx="1244600" cy="1625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3D78E56-925B-A54A-941A-82655CAD5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977" y="4867275"/>
            <a:ext cx="1244600" cy="1625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7582B5A-3D2A-D249-A7AC-F60C392A5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Counting to 20 with a Number Bead String!</a:t>
            </a:r>
          </a:p>
          <a:p>
            <a:pPr marL="0" indent="0">
              <a:buNone/>
            </a:pPr>
            <a:r>
              <a:rPr lang="en-GB" sz="2200" dirty="0"/>
              <a:t>Use a number bead string to explore groups of 5 and 10, use the beads to help count and make amounts between 0 and 20.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6FA9B1-2A6A-504D-A680-B27464BE3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0879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53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more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7582B5A-3D2A-D249-A7AC-F60C392A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78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AE995A6-CA0E-8241-85CD-40952B35C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223" y="4867275"/>
            <a:ext cx="1244600" cy="1625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4220109-23B8-B94A-9CF4-13CD85874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3977" y="4867275"/>
            <a:ext cx="1244600" cy="1625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8F4A4D8-8AB0-0047-B1BA-C76D68AB8A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28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E64AE29-EC61-1246-9247-984F65A64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6698"/>
            <a:ext cx="12192000" cy="11583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1B2059-613D-CC4B-AD7E-DCA2AA9D8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0759"/>
            <a:ext cx="644598" cy="638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87A34C-CB39-C842-980B-468CC8179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00" y="3320760"/>
            <a:ext cx="626180" cy="6384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1443528-CFD6-5240-99FC-9E413E92B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20" y="3320759"/>
            <a:ext cx="644598" cy="638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4C962AD-876A-5E41-BB04-D8362967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40" y="3320759"/>
            <a:ext cx="644598" cy="638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537CA0A-BB83-8A43-8225-DEBFE9E16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860" y="3320759"/>
            <a:ext cx="644598" cy="638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64D6B05-D613-A44A-B91F-04180F46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080" y="3320759"/>
            <a:ext cx="644598" cy="638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7AA54BA-0053-9940-B84F-5722349F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3320759"/>
            <a:ext cx="644598" cy="638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92618B-79C7-FE44-B833-745882E8D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520" y="3320759"/>
            <a:ext cx="644598" cy="638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FA58D7F-B495-7D4E-8365-B8F39823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40" y="3320759"/>
            <a:ext cx="644598" cy="638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DBCECF-8755-2547-B495-55B5882C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960" y="3320759"/>
            <a:ext cx="644598" cy="638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1AEC75D-C594-C044-B9BF-69FE3CFE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3320759"/>
            <a:ext cx="644598" cy="638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E5EFC2C-A6B7-4348-8C4B-56774CDF2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202" y="3320760"/>
            <a:ext cx="626180" cy="638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12276F-3BF5-8245-B32B-3B253BC8D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4" y="3320760"/>
            <a:ext cx="626180" cy="6384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9B7C16C-07F4-914E-8D8F-941325BC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806" y="3320760"/>
            <a:ext cx="626180" cy="6384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3DE368A-217E-0543-BC6A-48FC9AEB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08" y="3320760"/>
            <a:ext cx="626180" cy="638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9FE990-0EC0-B649-A248-6A44D26E6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4410" y="3320760"/>
            <a:ext cx="626180" cy="638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1976D4F-1D26-3C4A-8F49-84D59C5D0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12" y="3320760"/>
            <a:ext cx="626180" cy="6384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3065F90-B46F-B848-AA00-48C35385A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014" y="3320760"/>
            <a:ext cx="626180" cy="6384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E9C6747-D485-AE4F-BB0A-16E0C26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816" y="3320760"/>
            <a:ext cx="626180" cy="6384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CC1CBFB-9FA0-8F4A-9D08-3A125956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7620" y="3320760"/>
            <a:ext cx="626180" cy="6384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28F4A4D8-8AB0-0047-B1BA-C76D68AB8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750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484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10" y="31399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3484AC9-BD78-3645-A7DF-2079BF30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77" y="4867275"/>
            <a:ext cx="1257300" cy="1625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21CA47D-94FE-E641-94EF-49E2DF65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750" y="4867275"/>
            <a:ext cx="1244600" cy="1625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5BC8BFD-6C04-C342-831C-2327F6146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523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47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6CCA675-0F4E-E946-8819-FEC8938F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D9B74B3-1AC4-8246-A3E4-BC6D41A0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161C7599-8D80-7F4C-839D-0AB77DB3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45A76C4A-DD4F-8449-8E74-937DD149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72C416C9-FFDD-724F-9912-C836EF551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719CFF5-E785-0C46-AD81-13FC96D50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D75115D-CE38-3146-90E2-AC5E0916D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C389E57A-0130-1E4F-BD2D-A6AF6A6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32CFE8F-0678-584D-BE51-51030B46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C5FDAAB-6662-E04E-AFEE-26836A7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22CB393-E756-0042-887C-DCE74879E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38ECD40-2D2D-DD46-9949-24F716CD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C255C7C-A315-674C-B125-99FC9E14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18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E1337D5D-DE06-064F-9234-DF4999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913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2089898-E1FC-A644-B6A8-9F5A632EF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C2E9ED7-9316-5745-911E-7396365B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050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4B052D0-4E0A-4C4F-B089-BFF99B304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319B16F2-9693-1149-97DA-ECDD5C98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775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24FD2F-D598-FE46-ADCA-E9A157F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141506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192E4262-DC09-204F-B32B-D5B0E1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00" y="3860644"/>
            <a:ext cx="696913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3AB11A4-CC3D-8A4D-B6C8-FF6E33404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A46293C-BEA5-DA4A-925F-E9B044A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14150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1E4DF6F-251E-2F4C-B97B-4CA1DFC0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A222D3B-DB2B-E244-91EA-80D2D878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97C45FD-330F-3F42-8A2B-EB0BE14B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EC1B9D5C-3B11-3A40-974C-1A8E6106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182C7AA-E21E-1343-9798-E95DB1B9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3213693B-90C6-F546-B2EE-CF8F788A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86064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010CDC7-9004-9243-B336-F44C85C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14150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CDF4A55-415E-EE42-A56D-771BA87C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898" y="386064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A8A0910-A1E9-F446-A180-E1BB32009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8590ACF-233F-CB4F-A684-69D14B147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9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D250E06A-6183-8445-BDEE-CD84532E3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586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91FB2863-9960-744C-B04A-ADA08E1A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11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3CFDD4C-83CD-8148-8CE0-3E74F998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4969D08F-E39D-F143-96DD-CF633D11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448" y="3860644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910BCD8C-7E1F-CF49-A966-4967E534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3310" y="3139919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2D23A03-BF8E-DF47-A282-66A1B6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173" y="3141506"/>
            <a:ext cx="698500" cy="698500"/>
          </a:xfrm>
          <a:prstGeom prst="ellipse">
            <a:avLst/>
          </a:prstGeom>
          <a:solidFill>
            <a:srgbClr val="FFDD57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3484AC9-BD78-3645-A7DF-2079BF30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277" y="4867275"/>
            <a:ext cx="12573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564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5D8BA5-942C-4B46-A20C-50AA35C3F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9050" y="4867275"/>
            <a:ext cx="1257300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FBF4A5-67A5-6C42-A1C3-AEDCDB65D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46479" y="6673907"/>
            <a:ext cx="1257300" cy="1625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4E1BA95-BE6F-124A-991C-0D4DE3CD3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277" y="4879975"/>
            <a:ext cx="1257300" cy="1612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13F1A2F-1AE6-F14D-8ADD-82B5B47B3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400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67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Counting to 20!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95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One more or one less:</a:t>
            </a:r>
          </a:p>
          <a:p>
            <a:pPr marL="0" indent="0">
              <a:buNone/>
            </a:pPr>
            <a:r>
              <a:rPr lang="en-GB" sz="2200" dirty="0"/>
              <a:t>What is one less than the number shown below?</a:t>
            </a:r>
          </a:p>
          <a:p>
            <a:pPr marL="0" indent="0">
              <a:buNone/>
            </a:pP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35584D-9127-AB43-A6A5-08BD589EBE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750" y="2707275"/>
            <a:ext cx="2160000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0716AD-0FFE-DA4C-8D23-E0D9C4FA8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89" y="2707275"/>
            <a:ext cx="216000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DFBFC6-9984-034B-9B19-82A5D8E2EA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183" y="2707275"/>
            <a:ext cx="2160000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D7A526-AC3C-E248-B3CC-407CEE29B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723" y="2707275"/>
            <a:ext cx="2160000" cy="21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FBF4A5-67A5-6C42-A1C3-AEDCDB65D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46479" y="6673907"/>
            <a:ext cx="1257300" cy="162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13F1A2F-1AE6-F14D-8ADD-82B5B47B3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400" y="4879975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4" y="239396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Put the cards in order from smallest to largest… 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035302" y="14492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8A1298A-FF80-1149-88E3-7D64D7A84B24}"/>
              </a:ext>
            </a:extLst>
          </p:cNvPr>
          <p:cNvSpPr/>
          <p:nvPr/>
        </p:nvSpPr>
        <p:spPr>
          <a:xfrm>
            <a:off x="8035302" y="309096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0BD947-1189-1249-81B4-7237B8A7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45" y="4986209"/>
            <a:ext cx="1257300" cy="161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71BF80-8F5A-D64A-B5D3-3116BE1E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50" y="1312041"/>
            <a:ext cx="1244600" cy="161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F284F5-CD76-094C-9335-5296BDA2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724" y="4869475"/>
            <a:ext cx="1257300" cy="161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0FB25D-8435-6245-AAA7-285461630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128" y="1278445"/>
            <a:ext cx="1244600" cy="161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841CEB-6B17-2947-9C09-FF995F83B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281" y="3143439"/>
            <a:ext cx="1257300" cy="161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DBC5BD8-7FA1-4746-BBD6-1E6A43E03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6779" y="3143439"/>
            <a:ext cx="1257300" cy="161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EC3DB2B-7FDF-8048-9816-619EAA1BA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766" y="1278445"/>
            <a:ext cx="1257300" cy="161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CD34D7F-D9B8-F747-B34A-3FB196E69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6078" y="1323295"/>
            <a:ext cx="1257300" cy="1612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2B93D0A-DEDB-E74D-BC38-FD7320D3D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4071" y="5005704"/>
            <a:ext cx="1257300" cy="16129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7687DF3-68C8-3F4A-B612-4869EBA5C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44" y="3124706"/>
            <a:ext cx="1244600" cy="1612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25FDA21-E3C4-1D4D-A84F-710C1BAF3D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7904" y="4905582"/>
            <a:ext cx="1257300" cy="1612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0CC0898-ED1D-5642-80ED-DF5295AB6B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0489" y="4905582"/>
            <a:ext cx="1244600" cy="1612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EBDCE7B-C61B-9041-9A39-A7F5D1E58F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4545" y="3199633"/>
            <a:ext cx="1257300" cy="16129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F6F44B85-FBCC-6E41-8FCC-ACD7AC477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7469" y="3124706"/>
            <a:ext cx="1257300" cy="1612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89094E-54DC-6147-81E8-1022288493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3598" y="1263212"/>
            <a:ext cx="1257300" cy="1612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7432DF9-91BA-6240-9CA0-D9ED183814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78518" y="3151183"/>
            <a:ext cx="1257300" cy="1612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78E3E1F-5F54-5B4D-85FC-4ADD825A87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62953" y="1305691"/>
            <a:ext cx="1257300" cy="1625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7244F52-C82F-3C45-ACAF-C72E1BBC84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41771" y="1312041"/>
            <a:ext cx="1244600" cy="1625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9FCB47D1-3336-7E4D-B18D-BAB3E1ECB8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36078" y="3246055"/>
            <a:ext cx="1257300" cy="1625600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xmlns="" id="{340DD0F6-B11C-CE44-AB5B-4DD48484E2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55710" y="4892882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14" y="239396"/>
            <a:ext cx="8780813" cy="1325563"/>
          </a:xfrm>
        </p:spPr>
        <p:txBody>
          <a:bodyPr>
            <a:normAutofit/>
          </a:bodyPr>
          <a:lstStyle/>
          <a:p>
            <a:r>
              <a:rPr lang="en-GB" sz="2800" dirty="0"/>
              <a:t>Number Cards 1-20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8749285" y="146869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8A1298A-FF80-1149-88E3-7D64D7A84B24}"/>
              </a:ext>
            </a:extLst>
          </p:cNvPr>
          <p:cNvSpPr/>
          <p:nvPr/>
        </p:nvSpPr>
        <p:spPr>
          <a:xfrm>
            <a:off x="8749285" y="311045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0BD947-1189-1249-81B4-7237B8A74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59" y="1331536"/>
            <a:ext cx="1257300" cy="1612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71BF80-8F5A-D64A-B5D3-3116BE1E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33" y="1331536"/>
            <a:ext cx="1244600" cy="161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F284F5-CD76-094C-9335-5296BDA2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384" y="1331536"/>
            <a:ext cx="1257300" cy="161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0FB25D-8435-6245-AAA7-285461630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869" y="1316296"/>
            <a:ext cx="1244600" cy="1612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2841CEB-6B17-2947-9C09-FF995F83B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128" y="1297940"/>
            <a:ext cx="1257300" cy="1612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DBC5BD8-7FA1-4746-BBD6-1E6A43E032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165" y="1316296"/>
            <a:ext cx="1257300" cy="161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EC3DB2B-7FDF-8048-9816-619EAA1BA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6749" y="1297940"/>
            <a:ext cx="1257300" cy="1612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CD34D7F-D9B8-F747-B34A-3FB196E69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4201" y="1316296"/>
            <a:ext cx="1257300" cy="1612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2B93D0A-DEDB-E74D-BC38-FD7320D3D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92" y="3144201"/>
            <a:ext cx="1257300" cy="16129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7687DF3-68C8-3F4A-B612-4869EBA5CD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2627" y="3144201"/>
            <a:ext cx="1244600" cy="1612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25FDA21-E3C4-1D4D-A84F-710C1BAF3D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7127" y="3132525"/>
            <a:ext cx="1257300" cy="1612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0CC0898-ED1D-5642-80ED-DF5295AB6B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0350" y="3144201"/>
            <a:ext cx="1244600" cy="1612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EBDCE7B-C61B-9041-9A39-A7F5D1E58F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9551" y="3127385"/>
            <a:ext cx="1257300" cy="16129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F6F44B85-FBCC-6E41-8FCC-ACD7AC477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1452" y="3144201"/>
            <a:ext cx="1257300" cy="1612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D889094E-54DC-6147-81E8-1022288493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5301" y="3162934"/>
            <a:ext cx="1257300" cy="1612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F7432DF9-91BA-6240-9CA0-D9ED183814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2501" y="3170678"/>
            <a:ext cx="1257300" cy="16129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978E3E1F-5F54-5B4D-85FC-4ADD825A87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545" y="4956866"/>
            <a:ext cx="1257300" cy="1625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7244F52-C82F-3C45-ACAF-C72E1BBC84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7257" y="4956866"/>
            <a:ext cx="1244600" cy="1625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9FCB47D1-3336-7E4D-B18D-BAB3E1ECB81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59324" y="4917987"/>
            <a:ext cx="1257300" cy="1625600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xmlns="" id="{340DD0F6-B11C-CE44-AB5B-4DD48484E2B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60717" y="4917987"/>
            <a:ext cx="1244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0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10155</TotalTime>
  <Words>2183</Words>
  <Application>Microsoft Office PowerPoint</Application>
  <PresentationFormat>Custom</PresentationFormat>
  <Paragraphs>523</Paragraphs>
  <Slides>76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Muli</vt:lpstr>
      <vt:lpstr>OpenDyslexicAlta</vt:lpstr>
      <vt:lpstr>Lato Light</vt:lpstr>
      <vt:lpstr>OpenDyslexic</vt:lpstr>
      <vt:lpstr>Lato</vt:lpstr>
      <vt:lpstr>Calibri</vt:lpstr>
      <vt:lpstr>Office Theme</vt:lpstr>
      <vt:lpstr>PowerPoint Presentation</vt:lpstr>
      <vt:lpstr>Counting to 20!</vt:lpstr>
      <vt:lpstr>Counting to 20!</vt:lpstr>
      <vt:lpstr>Counting to 20!</vt:lpstr>
      <vt:lpstr>Adding more!</vt:lpstr>
      <vt:lpstr>Counting to 20!</vt:lpstr>
      <vt:lpstr>Counting to 20!</vt:lpstr>
      <vt:lpstr>Put the cards in order from smallest to largest… </vt:lpstr>
      <vt:lpstr>Number Cards 1-20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  <vt:lpstr>Counting to 20!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314</cp:revision>
  <cp:lastPrinted>2019-06-17T16:19:05Z</cp:lastPrinted>
  <dcterms:created xsi:type="dcterms:W3CDTF">2018-08-06T08:16:18Z</dcterms:created>
  <dcterms:modified xsi:type="dcterms:W3CDTF">2020-09-16T12:08:58Z</dcterms:modified>
</cp:coreProperties>
</file>