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46" r:id="rId4"/>
    <p:sldId id="347" r:id="rId5"/>
    <p:sldId id="348" r:id="rId6"/>
    <p:sldId id="378" r:id="rId7"/>
    <p:sldId id="349" r:id="rId8"/>
    <p:sldId id="379" r:id="rId9"/>
    <p:sldId id="380" r:id="rId10"/>
    <p:sldId id="381" r:id="rId11"/>
    <p:sldId id="351" r:id="rId12"/>
    <p:sldId id="382" r:id="rId13"/>
    <p:sldId id="352" r:id="rId14"/>
    <p:sldId id="383" r:id="rId15"/>
    <p:sldId id="353" r:id="rId16"/>
    <p:sldId id="384" r:id="rId17"/>
    <p:sldId id="354" r:id="rId18"/>
    <p:sldId id="385" r:id="rId19"/>
    <p:sldId id="355" r:id="rId20"/>
    <p:sldId id="356" r:id="rId21"/>
    <p:sldId id="359" r:id="rId22"/>
    <p:sldId id="386" r:id="rId23"/>
    <p:sldId id="387" r:id="rId24"/>
    <p:sldId id="388" r:id="rId25"/>
    <p:sldId id="376" r:id="rId26"/>
    <p:sldId id="357" r:id="rId27"/>
    <p:sldId id="375" r:id="rId28"/>
    <p:sldId id="358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7" r:id="rId44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OpenDyslexicAlta" panose="00000500000000000000" pitchFamily="2" charset="0"/>
      <p:regular r:id="rId51"/>
      <p:bold r:id="rId52"/>
      <p:italic r:id="rId53"/>
      <p:boldItalic r:id="rId54"/>
    </p:embeddedFont>
    <p:embeddedFont>
      <p:font typeface="Lato Light" panose="020F0302020204030203" pitchFamily="34" charset="0"/>
      <p:regular r:id="rId55"/>
    </p:embeddedFont>
    <p:embeddedFont>
      <p:font typeface="OpenDyslexic" panose="00000500000000000000" pitchFamily="2" charset="0"/>
      <p:regular r:id="rId56"/>
      <p:bold r:id="rId57"/>
      <p:italic r:id="rId58"/>
      <p:boldItalic r:id="rId59"/>
    </p:embeddedFont>
    <p:embeddedFont>
      <p:font typeface="Lato" panose="020F0502020204030203" pitchFamily="34" charset="0"/>
      <p:regular r:id="rId60"/>
      <p:bold r:id="rId61"/>
    </p:embeddedFont>
    <p:embeddedFont>
      <p:font typeface="Muli" panose="020B060402020202020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5" autoAdjust="0"/>
    <p:restoredTop sz="87211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7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1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1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7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23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2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7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76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79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47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6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3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4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51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71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40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45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67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50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60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61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70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87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6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36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make 500, 410, 320, 230, 140, 401, 311, 302,  221, 212, 131, 122, 113, 104, 41, 32, 23, 14 or 5 (if they figure any others out, let us know!).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9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997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statement becomes sometimes true when children are introduced to negative numbers, e.g. counting back from 260 in hundreds: 260, 160, 60, -40, -140...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61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06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9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3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6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8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3 </a:t>
            </a:r>
            <a:br>
              <a:rPr lang="en-GB" dirty="0"/>
            </a:br>
            <a:r>
              <a:rPr lang="en-GB" dirty="0"/>
              <a:t>Autumn Block 1: Place Value</a:t>
            </a:r>
            <a:br>
              <a:rPr lang="en-GB" dirty="0"/>
            </a:br>
            <a:r>
              <a:rPr lang="en-GB" dirty="0"/>
              <a:t>Lesson 1: To be able to count in hundreds up to 1,000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QCLIVUE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white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 total there are 100 beads on a 100 number bead string.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pieces (ones pieces) do you need to make a yellow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187" y="2913694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02" y="5305503"/>
            <a:ext cx="678750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pieces (ones pieces) do you need to make a yellow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red ones pieces to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make 1 yellow tens piece.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187" y="2913694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02" y="5305503"/>
            <a:ext cx="678750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8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tens sticks do you need to make one blue hundred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957B12-F5D4-6540-B42F-6E8CE606C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993" y="2999231"/>
            <a:ext cx="4224014" cy="336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9BA370-C8F0-9148-B96E-21AE534F7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05" y="2983450"/>
            <a:ext cx="1673625" cy="33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1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tens sticks do you need to make one blue hundred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yellow tens sticks to make 1 blue hundred square.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957B12-F5D4-6540-B42F-6E8CE606C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993" y="2999231"/>
            <a:ext cx="4224014" cy="336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9BA370-C8F0-9148-B96E-21AE534F7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05" y="2983450"/>
            <a:ext cx="1673625" cy="33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pennies would you get for a ten pence piece at a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36C458-DA1B-8E42-B478-9E80B24F1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57" y="3223832"/>
            <a:ext cx="1570248" cy="156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31F0F59-8439-2B45-AFF1-9C2A8ED558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97" y="3429000"/>
            <a:ext cx="1134634" cy="11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pennies would you get for a ten pence piece at a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pennies to receive a ten pence piece at a bank.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36C458-DA1B-8E42-B478-9E80B24F1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57" y="3223832"/>
            <a:ext cx="1570248" cy="156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31F0F59-8439-2B45-AFF1-9C2A8ED558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97" y="3429000"/>
            <a:ext cx="1134634" cy="11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ten pence pieces would you need to swap for a £1 coin in the shop?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36C458-DA1B-8E42-B478-9E80B24F1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57" y="3223832"/>
            <a:ext cx="1570248" cy="1561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35166E-515A-114F-9DFF-B470A6A1E9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96" y="3223832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ten pence pieces would you need to swap for a £1 coin in the shop?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would need 10 ten pence pieces to swap for a £1 coin in the shop.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36C458-DA1B-8E42-B478-9E80B24F1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57" y="3223832"/>
            <a:ext cx="1570248" cy="1561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35166E-515A-114F-9DFF-B470A6A1E9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96" y="3223832"/>
            <a:ext cx="1554923" cy="15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Ex. A) There are </a:t>
            </a:r>
            <a:r>
              <a:rPr lang="en-GB" sz="2200" u="sng" dirty="0"/>
              <a:t>2 tens</a:t>
            </a:r>
            <a:r>
              <a:rPr lang="en-GB" sz="2200" dirty="0"/>
              <a:t> in twenty. </a:t>
            </a:r>
            <a:br>
              <a:rPr lang="en-GB" sz="2200" dirty="0"/>
            </a:br>
            <a:r>
              <a:rPr lang="en-GB" sz="2200" dirty="0"/>
              <a:t>Ex. B) To make </a:t>
            </a:r>
            <a:r>
              <a:rPr lang="en-GB" sz="2200" u="sng" dirty="0"/>
              <a:t>twenty</a:t>
            </a:r>
            <a:r>
              <a:rPr lang="en-GB" sz="2200" dirty="0"/>
              <a:t>, you need 2 tens.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/>
              <a:t>           </a:t>
            </a:r>
            <a:r>
              <a:rPr lang="en-GB" sz="2200" dirty="0"/>
              <a:t> in forty.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</a:t>
            </a:r>
            <a:r>
              <a:rPr lang="en-GB" sz="2200" u="sng" dirty="0"/>
              <a:t>             </a:t>
            </a:r>
            <a:r>
              <a:rPr lang="en-GB" sz="2200" dirty="0"/>
              <a:t>, you need 5 tens.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/>
              <a:t>            </a:t>
            </a:r>
            <a:r>
              <a:rPr lang="en-GB" sz="2200" dirty="0"/>
              <a:t> in seventy.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have 9 tens, you have </a:t>
            </a:r>
            <a:r>
              <a:rPr lang="en-GB" sz="2200" u="sng" dirty="0"/>
              <a:t>            </a:t>
            </a:r>
            <a:r>
              <a:rPr lang="en-GB" sz="2200" dirty="0"/>
              <a:t>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a hundred, you need </a:t>
            </a:r>
            <a:r>
              <a:rPr lang="en-GB" sz="2200" u="sng" dirty="0"/>
              <a:t>        </a:t>
            </a:r>
            <a:r>
              <a:rPr lang="en-GB" sz="2200" dirty="0"/>
              <a:t> tens.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4773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equipment to find out how many hundreds make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in hundreds up to 1,000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3 - Autumn Block 1 - Place Value - Lesson 1 - 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Ex. A) There are </a:t>
            </a:r>
            <a:r>
              <a:rPr lang="en-GB" sz="2200" u="sng" dirty="0"/>
              <a:t>2 tens</a:t>
            </a:r>
            <a:r>
              <a:rPr lang="en-GB" sz="2200" dirty="0"/>
              <a:t> in twenty. </a:t>
            </a:r>
            <a:br>
              <a:rPr lang="en-GB" sz="2200" dirty="0"/>
            </a:br>
            <a:r>
              <a:rPr lang="en-GB" sz="2200" dirty="0"/>
              <a:t>Ex. B) To make </a:t>
            </a:r>
            <a:r>
              <a:rPr lang="en-GB" sz="2200" u="sng" dirty="0"/>
              <a:t>twenty</a:t>
            </a:r>
            <a:r>
              <a:rPr lang="en-GB" sz="2200" dirty="0"/>
              <a:t>, you need 2 tens.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4 tens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in forty.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</a:t>
            </a:r>
            <a:r>
              <a:rPr lang="en-GB" sz="2200" u="sng" dirty="0">
                <a:solidFill>
                  <a:srgbClr val="FF3860"/>
                </a:solidFill>
              </a:rPr>
              <a:t>fifty</a:t>
            </a:r>
            <a:r>
              <a:rPr lang="en-GB" sz="2200" dirty="0"/>
              <a:t>, you need 5 tens.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u="sng" dirty="0">
                <a:solidFill>
                  <a:srgbClr val="FF3860"/>
                </a:solidFill>
              </a:rPr>
              <a:t>7 tens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in seventy.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have 9 tens, you have </a:t>
            </a:r>
            <a:r>
              <a:rPr lang="en-GB" sz="2200" u="sng" dirty="0">
                <a:solidFill>
                  <a:srgbClr val="FF3860"/>
                </a:solidFill>
              </a:rPr>
              <a:t>ninety</a:t>
            </a:r>
            <a:r>
              <a:rPr lang="en-GB" sz="2200" dirty="0"/>
              <a:t>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a hundred, you need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tens.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306138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 squares do you need to make a thousand cube?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4DA653-94B0-DD4E-8C84-FC9A6B1C0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817" y="2999231"/>
            <a:ext cx="4224014" cy="336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3F49F3-4075-BC4C-8EB0-BB2FE895A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31" y="2446108"/>
            <a:ext cx="4487073" cy="42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Ten hundred squares make a thousand cube.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4DA653-94B0-DD4E-8C84-FC9A6B1C0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817" y="2999231"/>
            <a:ext cx="4224014" cy="336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3F49F3-4075-BC4C-8EB0-BB2FE895A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31" y="2446108"/>
            <a:ext cx="4487073" cy="42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hundreds counters can you trade for a thousand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7A4E3A-444D-9447-96CC-815D087E0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18" y="3539244"/>
            <a:ext cx="1740843" cy="17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47A69B-7526-B04E-BE7B-E556A60C69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88" y="3770269"/>
            <a:ext cx="1727172" cy="175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F94E20-356C-3D46-A45E-A3241811E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50" y="3770269"/>
            <a:ext cx="1740843" cy="1759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19EC43-E6C3-D24D-BE4E-C9A8FA02C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82" y="4001294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hundreds counters can you trade for a thousand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10 hundreds counters would be required to trade for a thousand counter.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7A4E3A-444D-9447-96CC-815D087E0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18" y="3539244"/>
            <a:ext cx="1740843" cy="17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47A69B-7526-B04E-BE7B-E556A60C69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88" y="3770269"/>
            <a:ext cx="1727172" cy="175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F94E20-356C-3D46-A45E-A3241811E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50" y="3770269"/>
            <a:ext cx="1740843" cy="1759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D19EC43-E6C3-D24D-BE4E-C9A8FA02C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82" y="4001294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bananas in each crate.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bananas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/>
              <a:t>         </a:t>
            </a:r>
            <a:r>
              <a:rPr lang="en-GB" sz="2200" dirty="0"/>
              <a:t> bananas.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/>
              <a:t>                        </a:t>
            </a:r>
            <a:r>
              <a:rPr lang="en-GB" sz="2200" dirty="0"/>
              <a:t> bananas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FF1C72-C525-BC46-AB20-F8E9C33B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1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bananas in each crate.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bananas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>
                <a:solidFill>
                  <a:srgbClr val="FF3860"/>
                </a:solidFill>
              </a:rPr>
              <a:t>300</a:t>
            </a:r>
            <a:r>
              <a:rPr lang="en-GB" sz="2200" dirty="0"/>
              <a:t> bananas.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three hundred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bananas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FF1C72-C525-BC46-AB20-F8E9C33B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matches in each match box.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matches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/>
              <a:t>         </a:t>
            </a:r>
            <a:r>
              <a:rPr lang="en-GB" sz="2200" dirty="0"/>
              <a:t> matches.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/>
              <a:t>                        </a:t>
            </a:r>
            <a:r>
              <a:rPr lang="en-GB" sz="2200" dirty="0"/>
              <a:t> matches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854236-8631-4845-A00A-1797CB4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06" y="3048794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7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matches in each match box.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matches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>
                <a:solidFill>
                  <a:srgbClr val="FF3860"/>
                </a:solidFill>
              </a:rPr>
              <a:t>500</a:t>
            </a:r>
            <a:r>
              <a:rPr lang="en-GB" sz="2200" dirty="0"/>
              <a:t> matches.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five hundred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matches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854236-8631-4845-A00A-1797CB4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06" y="3048794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6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300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700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27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94209A-0427-254C-B4D5-7A169AC8C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5342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751D441-D066-904B-A9AB-AD7A8EED7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2853425"/>
            <a:ext cx="1772744" cy="18046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596CC9F-3D49-A446-90AB-3BF9261BD5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2853425"/>
            <a:ext cx="1772744" cy="1804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F76E147-2612-E84C-823F-32D16450F6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8767" y="2967797"/>
            <a:ext cx="2155234" cy="10348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806CB69-8131-CB4C-870E-B9E768211E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4219"/>
            <a:ext cx="12192000" cy="13540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761" y="1684685"/>
            <a:ext cx="1575661" cy="3195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6710D52-D4FB-7045-86DB-2BF5B01EDF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1662508"/>
            <a:ext cx="1575661" cy="319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38D7394-6E10-B44F-BC61-3893589AB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10" y="1684685"/>
            <a:ext cx="1575661" cy="31958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13F1F46-887D-DE44-810E-C88AB9244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3577" y="2967797"/>
            <a:ext cx="2155234" cy="10348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F7A467B-9622-AA45-A223-F2103068B2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8387" y="2967797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300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700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697671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500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576260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CE0608-DE2D-9C40-9370-BB89E25259F2}"/>
              </a:ext>
            </a:extLst>
          </p:cNvPr>
          <p:cNvSpPr/>
          <p:nvPr/>
        </p:nvSpPr>
        <p:spPr>
          <a:xfrm>
            <a:off x="2464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E5C798-D3D7-3B4E-93B2-0B8052584161}"/>
              </a:ext>
            </a:extLst>
          </p:cNvPr>
          <p:cNvSpPr/>
          <p:nvPr/>
        </p:nvSpPr>
        <p:spPr>
          <a:xfrm>
            <a:off x="3379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F7FBA2-AACF-9B45-84D1-4BF2A91A03D5}"/>
              </a:ext>
            </a:extLst>
          </p:cNvPr>
          <p:cNvSpPr/>
          <p:nvPr/>
        </p:nvSpPr>
        <p:spPr>
          <a:xfrm>
            <a:off x="4293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DC451C-B344-D847-9284-8636BF2489CA}"/>
              </a:ext>
            </a:extLst>
          </p:cNvPr>
          <p:cNvSpPr/>
          <p:nvPr/>
        </p:nvSpPr>
        <p:spPr>
          <a:xfrm>
            <a:off x="52081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EA6A7B-80FA-0E43-849B-2C8FE4A12ED2}"/>
              </a:ext>
            </a:extLst>
          </p:cNvPr>
          <p:cNvSpPr/>
          <p:nvPr/>
        </p:nvSpPr>
        <p:spPr>
          <a:xfrm>
            <a:off x="61225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3ED37FA-EB11-6546-87E9-D1C55ADBD5FB}"/>
              </a:ext>
            </a:extLst>
          </p:cNvPr>
          <p:cNvSpPr/>
          <p:nvPr/>
        </p:nvSpPr>
        <p:spPr>
          <a:xfrm>
            <a:off x="7036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DA5C018-8346-874C-B111-D127E3EB1E15}"/>
              </a:ext>
            </a:extLst>
          </p:cNvPr>
          <p:cNvSpPr/>
          <p:nvPr/>
        </p:nvSpPr>
        <p:spPr>
          <a:xfrm>
            <a:off x="7951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D13A357-917A-FF41-BFE7-12B0AA7903B4}"/>
              </a:ext>
            </a:extLst>
          </p:cNvPr>
          <p:cNvSpPr/>
          <p:nvPr/>
        </p:nvSpPr>
        <p:spPr>
          <a:xfrm>
            <a:off x="8865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023F9A-4FBD-B24A-87F6-AC2C3ACC43A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A524CC1-2336-394B-AA14-0A08135C3B65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3A786A-EA05-FD48-82D2-142C4EFE9D2F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500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11B484-59C3-614B-A416-F8983B880EB7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3796373-40B4-554E-A55C-4549D84909DC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BDD9728-2D69-4440-8626-5AC0EE39E869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800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E693A50-F2D9-CF46-940D-A2FBC1E4969C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DF8F0D8-9C6A-BF46-8B7B-C15D91F3887D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1524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5CE0608-DE2D-9C40-9370-BB89E25259F2}"/>
              </a:ext>
            </a:extLst>
          </p:cNvPr>
          <p:cNvSpPr/>
          <p:nvPr/>
        </p:nvSpPr>
        <p:spPr>
          <a:xfrm>
            <a:off x="2464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900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E5C798-D3D7-3B4E-93B2-0B8052584161}"/>
              </a:ext>
            </a:extLst>
          </p:cNvPr>
          <p:cNvSpPr/>
          <p:nvPr/>
        </p:nvSpPr>
        <p:spPr>
          <a:xfrm>
            <a:off x="3379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2F7FBA2-AACF-9B45-84D1-4BF2A91A03D5}"/>
              </a:ext>
            </a:extLst>
          </p:cNvPr>
          <p:cNvSpPr/>
          <p:nvPr/>
        </p:nvSpPr>
        <p:spPr>
          <a:xfrm>
            <a:off x="4293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DC451C-B344-D847-9284-8636BF2489CA}"/>
              </a:ext>
            </a:extLst>
          </p:cNvPr>
          <p:cNvSpPr/>
          <p:nvPr/>
        </p:nvSpPr>
        <p:spPr>
          <a:xfrm>
            <a:off x="52081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EA6A7B-80FA-0E43-849B-2C8FE4A12ED2}"/>
              </a:ext>
            </a:extLst>
          </p:cNvPr>
          <p:cNvSpPr/>
          <p:nvPr/>
        </p:nvSpPr>
        <p:spPr>
          <a:xfrm>
            <a:off x="61225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3ED37FA-EB11-6546-87E9-D1C55ADBD5FB}"/>
              </a:ext>
            </a:extLst>
          </p:cNvPr>
          <p:cNvSpPr/>
          <p:nvPr/>
        </p:nvSpPr>
        <p:spPr>
          <a:xfrm>
            <a:off x="7036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DA5C018-8346-874C-B111-D127E3EB1E15}"/>
              </a:ext>
            </a:extLst>
          </p:cNvPr>
          <p:cNvSpPr/>
          <p:nvPr/>
        </p:nvSpPr>
        <p:spPr>
          <a:xfrm>
            <a:off x="7951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D13A357-917A-FF41-BFE7-12B0AA7903B4}"/>
              </a:ext>
            </a:extLst>
          </p:cNvPr>
          <p:cNvSpPr/>
          <p:nvPr/>
        </p:nvSpPr>
        <p:spPr>
          <a:xfrm>
            <a:off x="8865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023F9A-4FBD-B24A-87F6-AC2C3ACC43A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A524CC1-2336-394B-AA14-0A08135C3B65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3A786A-EA05-FD48-82D2-142C4EFE9D2F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500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11B484-59C3-614B-A416-F8983B880EB7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3796373-40B4-554E-A55C-4549D84909DC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BDD9728-2D69-4440-8626-5AC0EE39E869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800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E693A50-F2D9-CF46-940D-A2FBC1E4969C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DF8F0D8-9C6A-BF46-8B7B-C15D91F3887D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50810FA-6B60-144D-9195-CF347FEDA7D9}"/>
              </a:ext>
            </a:extLst>
          </p:cNvPr>
          <p:cNvSpPr/>
          <p:nvPr/>
        </p:nvSpPr>
        <p:spPr>
          <a:xfrm>
            <a:off x="8772941" y="364852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342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Brooke thinks the place value grid below shows the number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Brooke?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6525574-47CC-1C43-B01A-87D44405F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90105"/>
              </p:ext>
            </p:extLst>
          </p:nvPr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8393909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B1A61C1-2D5E-144A-871D-41C99516F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254254"/>
            <a:ext cx="795856" cy="804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F9A1FE3-6CBE-CE47-8948-3CF2E2AE8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3254254"/>
            <a:ext cx="795856" cy="8041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E93A96B-0699-3C44-83CC-1D33EB49A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3262484"/>
            <a:ext cx="795856" cy="804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F61BEBF-DB19-444B-84AE-C9428F28A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056069"/>
            <a:ext cx="795856" cy="8041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01702FD-5454-5846-88B1-4AC050F491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4056069"/>
            <a:ext cx="795856" cy="804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C9D6264-B2D2-4841-8C6E-DE79F05D1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4064299"/>
            <a:ext cx="795856" cy="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2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Brooke thinks the place value grid below shows the number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Brooke is correct – there are six 100s counters in the hundreds column. Therefore, the place value grid shows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8393909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B1A61C1-2D5E-144A-871D-41C99516F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254254"/>
            <a:ext cx="795856" cy="804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F9A1FE3-6CBE-CE47-8948-3CF2E2AE8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3254254"/>
            <a:ext cx="795856" cy="8041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E93A96B-0699-3C44-83CC-1D33EB49A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3262484"/>
            <a:ext cx="795856" cy="804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F61BEBF-DB19-444B-84AE-C9428F28A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056069"/>
            <a:ext cx="795856" cy="8041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01702FD-5454-5846-88B1-4AC050F491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4056069"/>
            <a:ext cx="795856" cy="804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C9D6264-B2D2-4841-8C6E-DE79F05D1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4064299"/>
            <a:ext cx="795856" cy="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12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Martin says, “The place value grid shows the number 500.”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Martin?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839390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4F3225-36C8-2549-8BCB-BA1C5EF4C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47" y="3223568"/>
            <a:ext cx="820118" cy="834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482A4B6-E48C-5D43-8FA0-64EEC6CF7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87" y="4076626"/>
            <a:ext cx="820118" cy="834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9C1F8FF-C29F-234E-BF1E-0DD4D75463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00" y="3223568"/>
            <a:ext cx="820118" cy="834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5482850-45DD-A94E-A8FC-7F6312EB4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597" y="4095574"/>
            <a:ext cx="820118" cy="8348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480F0EF-A3EA-DF4D-A3BA-1B90CA8A7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92" y="3223568"/>
            <a:ext cx="820118" cy="834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BA2310-00E3-E947-A084-FD907854BC23}"/>
              </a:ext>
            </a:extLst>
          </p:cNvPr>
          <p:cNvSpPr/>
          <p:nvPr/>
        </p:nvSpPr>
        <p:spPr>
          <a:xfrm>
            <a:off x="7288697" y="5161916"/>
            <a:ext cx="4651512" cy="1200329"/>
          </a:xfrm>
          <a:prstGeom prst="rect">
            <a:avLst/>
          </a:prstGeom>
          <a:solidFill>
            <a:srgbClr val="FF3860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dirty="0">
                <a:solidFill>
                  <a:schemeClr val="bg1"/>
                </a:solidFill>
                <a:latin typeface="OpenDyslexic" pitchFamily="2" charset="77"/>
              </a:rPr>
              <a:t>Using the same amount of counters as above in a place value grid, make the smallest number you can!</a:t>
            </a:r>
          </a:p>
          <a:p>
            <a:pPr algn="just">
              <a:buClr>
                <a:srgbClr val="23D160"/>
              </a:buClr>
              <a:buSzPct val="85000"/>
            </a:pPr>
            <a:r>
              <a:rPr lang="en-GB" dirty="0">
                <a:solidFill>
                  <a:schemeClr val="bg1"/>
                </a:solidFill>
                <a:latin typeface="OpenDyslexic" pitchFamily="2" charset="77"/>
              </a:rPr>
              <a:t>What other numbers can you make?</a:t>
            </a:r>
          </a:p>
        </p:txBody>
      </p:sp>
    </p:spTree>
    <p:extLst>
      <p:ext uri="{BB962C8B-B14F-4D97-AF65-F5344CB8AC3E}">
        <p14:creationId xmlns:p14="http://schemas.microsoft.com/office/powerpoint/2010/main" val="917244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Martin says, “The place value grid shows the number 500.”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Martin has confused his place value columns.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Instead, the place value grid shows 5 tens or 50.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839390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4F3225-36C8-2549-8BCB-BA1C5EF4C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47" y="3223568"/>
            <a:ext cx="820118" cy="834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482A4B6-E48C-5D43-8FA0-64EEC6CF7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87" y="4076626"/>
            <a:ext cx="820118" cy="834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9C1F8FF-C29F-234E-BF1E-0DD4D75463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00" y="3223568"/>
            <a:ext cx="820118" cy="834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5482850-45DD-A94E-A8FC-7F6312EB4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597" y="4095574"/>
            <a:ext cx="820118" cy="8348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480F0EF-A3EA-DF4D-A3BA-1B90CA8A7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92" y="3223568"/>
            <a:ext cx="820118" cy="834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BA2310-00E3-E947-A084-FD907854BC23}"/>
              </a:ext>
            </a:extLst>
          </p:cNvPr>
          <p:cNvSpPr/>
          <p:nvPr/>
        </p:nvSpPr>
        <p:spPr>
          <a:xfrm>
            <a:off x="7288697" y="5161916"/>
            <a:ext cx="4274654" cy="1323439"/>
          </a:xfrm>
          <a:prstGeom prst="rect">
            <a:avLst/>
          </a:prstGeom>
          <a:solidFill>
            <a:srgbClr val="FF3860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000" dirty="0">
                <a:solidFill>
                  <a:schemeClr val="bg1"/>
                </a:solidFill>
                <a:latin typeface="OpenDyslexic" pitchFamily="2" charset="77"/>
              </a:rPr>
              <a:t>The smallest possible number would be made by putting all the counters in the ones column to make 5!</a:t>
            </a:r>
          </a:p>
        </p:txBody>
      </p:sp>
    </p:spTree>
    <p:extLst>
      <p:ext uri="{BB962C8B-B14F-4D97-AF65-F5344CB8AC3E}">
        <p14:creationId xmlns:p14="http://schemas.microsoft.com/office/powerpoint/2010/main" val="2667431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b="1" dirty="0"/>
              <a:t>Are the sentences below always true, sometimes true or never true?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we count in 2-digit numbers.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 the digit in the tens column changes.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the digit in the hundreds column changes.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the digit in the thousands column changes. 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167701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806CB69-8131-CB4C-870E-B9E768211E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4219"/>
            <a:ext cx="12192000" cy="13540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bead string does not belong as it shows 20, whereas the Numicon Shapes, the Base 10 pieces and the place value counters all show 30.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94209A-0427-254C-B4D5-7A169AC8C8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5342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751D441-D066-904B-A9AB-AD7A8EED7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2853425"/>
            <a:ext cx="1772744" cy="18046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596CC9F-3D49-A446-90AB-3BF9261BD5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2853425"/>
            <a:ext cx="1772744" cy="1804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F76E147-2612-E84C-823F-32D16450F6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8767" y="2967797"/>
            <a:ext cx="2155234" cy="10348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761" y="1684685"/>
            <a:ext cx="1575661" cy="3195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6710D52-D4FB-7045-86DB-2BF5B01EDF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1662508"/>
            <a:ext cx="1575661" cy="319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038D7394-6E10-B44F-BC61-3893589AB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10" y="1684685"/>
            <a:ext cx="1575661" cy="31958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13F1F46-887D-DE44-810E-C88AB9244D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3577" y="2967797"/>
            <a:ext cx="2155234" cy="10348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F7A467B-9622-AA45-A223-F2103068B2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8387" y="2967797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b="1" dirty="0"/>
              <a:t>Are the sentences below always true, sometimes true or never true?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we count in 2-digit numbers.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if you count in tens below 100 it is true, when you go over 100…</a:t>
            </a: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 the tens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the digit in the hundreds (or thousands or above) changes.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the digit in the hundreds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such as when you count from 190 to 200, the 100s digit changes.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the digit in the thousands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for example. when you count from 2,900 to 3,000 the 1000s digit changes.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2931036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4635500" y="1867126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When counting back from 1,000 in 100s to 0, each number is an odd number.</a:t>
            </a:r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 on this occasion. If I count back from 1,000 in 100s, I count 900, 800, 700, 600, 500, 400, 300, 200, 100 and 0. All of the numbers counted end in zero and are therefore even. So,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wrong today!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4635500" y="1867126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When counting back from 1,000 in 100s to 0, each number is an odd number.</a:t>
            </a:r>
          </a:p>
        </p:txBody>
      </p:sp>
    </p:spTree>
    <p:extLst>
      <p:ext uri="{BB962C8B-B14F-4D97-AF65-F5344CB8AC3E}">
        <p14:creationId xmlns:p14="http://schemas.microsoft.com/office/powerpoint/2010/main" val="3134032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equipment to find out how many hundreds make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in hundreds up to 1,000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3 - Autumn Block 1 - Place Value - Lesson 1 - 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371053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 pieces (ones pieces) do you need to make a blue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7F7A29-3FCE-7343-89A5-8D8C318A8B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33350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92C15BA-8F1C-A94A-9DD5-753E356B45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83" y="3483889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 pieces (ones pieces) do you need to make a blue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ten orange ones pieces, to make one blue ten piece.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7F7A29-3FCE-7343-89A5-8D8C318A8B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33350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92C15BA-8F1C-A94A-9DD5-753E356B45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83" y="3483889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4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white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8226</TotalTime>
  <Words>2061</Words>
  <Application>Microsoft Office PowerPoint</Application>
  <PresentationFormat>Custom</PresentationFormat>
  <Paragraphs>630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OpenDyslexicAlta</vt:lpstr>
      <vt:lpstr>Lato Light</vt:lpstr>
      <vt:lpstr>OpenDyslexic</vt:lpstr>
      <vt:lpstr>Lato</vt:lpstr>
      <vt:lpstr>Muli</vt:lpstr>
      <vt:lpstr>Wingdings</vt:lpstr>
      <vt:lpstr>Office Theme</vt:lpstr>
      <vt:lpstr>PowerPoint Presentation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258</cp:revision>
  <cp:lastPrinted>2019-06-17T16:19:05Z</cp:lastPrinted>
  <dcterms:created xsi:type="dcterms:W3CDTF">2018-08-06T08:16:18Z</dcterms:created>
  <dcterms:modified xsi:type="dcterms:W3CDTF">2021-01-05T14:30:25Z</dcterms:modified>
</cp:coreProperties>
</file>