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webextensions/taskpanes.xml" ContentType="application/vnd.ms-office.webextensiontaskpanes+xml"/>
  <Override PartName="/ppt/webextensions/webextension1.xml" ContentType="application/vnd.ms-office.webextension+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42"/>
  </p:notesMasterIdLst>
  <p:handoutMasterIdLst>
    <p:handoutMasterId r:id="rId43"/>
  </p:handoutMasterIdLst>
  <p:sldIdLst>
    <p:sldId id="320" r:id="rId2"/>
    <p:sldId id="321" r:id="rId3"/>
    <p:sldId id="411" r:id="rId4"/>
    <p:sldId id="439" r:id="rId5"/>
    <p:sldId id="440" r:id="rId6"/>
    <p:sldId id="441" r:id="rId7"/>
    <p:sldId id="442" r:id="rId8"/>
    <p:sldId id="443" r:id="rId9"/>
    <p:sldId id="444" r:id="rId10"/>
    <p:sldId id="445" r:id="rId11"/>
    <p:sldId id="446" r:id="rId12"/>
    <p:sldId id="447" r:id="rId13"/>
    <p:sldId id="448" r:id="rId14"/>
    <p:sldId id="449" r:id="rId15"/>
    <p:sldId id="450" r:id="rId16"/>
    <p:sldId id="451" r:id="rId17"/>
    <p:sldId id="452" r:id="rId18"/>
    <p:sldId id="454" r:id="rId19"/>
    <p:sldId id="453" r:id="rId20"/>
    <p:sldId id="455" r:id="rId21"/>
    <p:sldId id="456" r:id="rId22"/>
    <p:sldId id="457" r:id="rId23"/>
    <p:sldId id="460" r:id="rId24"/>
    <p:sldId id="459" r:id="rId25"/>
    <p:sldId id="458" r:id="rId26"/>
    <p:sldId id="461" r:id="rId27"/>
    <p:sldId id="462" r:id="rId28"/>
    <p:sldId id="464" r:id="rId29"/>
    <p:sldId id="463" r:id="rId30"/>
    <p:sldId id="466" r:id="rId31"/>
    <p:sldId id="465" r:id="rId32"/>
    <p:sldId id="467" r:id="rId33"/>
    <p:sldId id="468" r:id="rId34"/>
    <p:sldId id="469" r:id="rId35"/>
    <p:sldId id="473" r:id="rId36"/>
    <p:sldId id="472" r:id="rId37"/>
    <p:sldId id="470" r:id="rId38"/>
    <p:sldId id="438" r:id="rId39"/>
    <p:sldId id="475" r:id="rId40"/>
    <p:sldId id="474" r:id="rId41"/>
  </p:sldIdLst>
  <p:sldSz cx="12192000" cy="6858000"/>
  <p:notesSz cx="6858000" cy="9144000"/>
  <p:embeddedFontLst>
    <p:embeddedFont>
      <p:font typeface="Muli" panose="020B0604020202020204" charset="0"/>
      <p:regular r:id="rId44"/>
      <p:bold r:id="rId45"/>
      <p:italic r:id="rId46"/>
      <p:boldItalic r:id="rId47"/>
    </p:embeddedFont>
    <p:embeddedFont>
      <p:font typeface="OpenDyslexic" panose="020B0604020202020204" charset="0"/>
      <p:regular r:id="rId48"/>
      <p:bold r:id="rId49"/>
      <p:italic r:id="rId50"/>
      <p:boldItalic r:id="rId51"/>
    </p:embeddedFont>
    <p:embeddedFont>
      <p:font typeface="Calibri" panose="020F0502020204030204" pitchFamily="34" charset="0"/>
      <p:regular r:id="rId52"/>
      <p:bold r:id="rId53"/>
      <p:italic r:id="rId54"/>
      <p:boldItalic r:id="rId55"/>
    </p:embeddedFont>
    <p:embeddedFont>
      <p:font typeface="Lato Light" panose="020F0302020204030203" pitchFamily="34" charset="0"/>
      <p:regular r:id="rId56"/>
    </p:embeddedFont>
    <p:embeddedFont>
      <p:font typeface="OpenDyslexicAlta" panose="020B0604020202020204" charset="0"/>
      <p:regular r:id="rId57"/>
      <p:bold r:id="rId58"/>
      <p:italic r:id="rId59"/>
      <p:boldItalic r:id="rId60"/>
    </p:embeddedFont>
    <p:embeddedFont>
      <p:font typeface="Lato" panose="020F0502020204030203" pitchFamily="34" charset="0"/>
      <p:regular r:id="rId61"/>
      <p:bold r:id="rId6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860"/>
    <a:srgbClr val="FFDD57"/>
    <a:srgbClr val="3173DC"/>
    <a:srgbClr val="369CEF"/>
    <a:srgbClr val="23D160"/>
    <a:srgbClr val="3273DC"/>
    <a:srgbClr val="7957D5"/>
    <a:srgbClr val="209CEE"/>
    <a:srgbClr val="000000"/>
    <a:srgbClr val="1212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71" autoAdjust="0"/>
    <p:restoredTop sz="87384" autoAdjust="0"/>
  </p:normalViewPr>
  <p:slideViewPr>
    <p:cSldViewPr snapToGrid="0" snapToObjects="1">
      <p:cViewPr>
        <p:scale>
          <a:sx n="70" d="100"/>
          <a:sy n="70" d="100"/>
        </p:scale>
        <p:origin x="-510"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0" d="100"/>
          <a:sy n="90" d="100"/>
        </p:scale>
        <p:origin x="3840" y="19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font" Target="fonts/font4.fntdata"/><Relationship Id="rId50" Type="http://schemas.openxmlformats.org/officeDocument/2006/relationships/font" Target="fonts/font7.fntdata"/><Relationship Id="rId55" Type="http://schemas.openxmlformats.org/officeDocument/2006/relationships/font" Target="fonts/font12.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font" Target="fonts/font15.fntdata"/><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18.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font" Target="fonts/font5.fntdata"/><Relationship Id="rId56" Type="http://schemas.openxmlformats.org/officeDocument/2006/relationships/font" Target="fonts/font13.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62" Type="http://schemas.openxmlformats.org/officeDocument/2006/relationships/font" Target="fonts/font19.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font" Target="fonts/font17.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AC86F298-EB3E-D446-A729-C248AB8A5D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xmlns="" id="{F37BEABC-4AC1-4C4F-BDDB-0B8FF7D20C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Footer Placeholder 3">
            <a:extLst>
              <a:ext uri="{FF2B5EF4-FFF2-40B4-BE49-F238E27FC236}">
                <a16:creationId xmlns:a16="http://schemas.microsoft.com/office/drawing/2014/main" xmlns="" id="{67DF2A76-21C6-4F49-AC41-288B2976B3A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5" name="Slide Number Placeholder 4">
            <a:extLst>
              <a:ext uri="{FF2B5EF4-FFF2-40B4-BE49-F238E27FC236}">
                <a16:creationId xmlns:a16="http://schemas.microsoft.com/office/drawing/2014/main" xmlns="" id="{B0984667-866C-EF45-A262-122686295C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C7A863-B317-0C4D-8D45-833380E63946}" type="slidenum">
              <a:rPr lang="en-GB" smtClean="0"/>
              <a:t>‹#›</a:t>
            </a:fld>
            <a:endParaRPr lang="en-GB"/>
          </a:p>
        </p:txBody>
      </p:sp>
    </p:spTree>
    <p:extLst>
      <p:ext uri="{BB962C8B-B14F-4D97-AF65-F5344CB8AC3E}">
        <p14:creationId xmlns:p14="http://schemas.microsoft.com/office/powerpoint/2010/main" val="4203359319"/>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7C66A0-413B-D942-BD25-075929779430}" type="slidenum">
              <a:rPr lang="en-GB" smtClean="0"/>
              <a:t>‹#›</a:t>
            </a:fld>
            <a:endParaRPr lang="en-GB"/>
          </a:p>
        </p:txBody>
      </p:sp>
    </p:spTree>
    <p:extLst>
      <p:ext uri="{BB962C8B-B14F-4D97-AF65-F5344CB8AC3E}">
        <p14:creationId xmlns:p14="http://schemas.microsoft.com/office/powerpoint/2010/main" val="785309553"/>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a:t>
            </a:fld>
            <a:endParaRPr lang="en-GB"/>
          </a:p>
        </p:txBody>
      </p:sp>
    </p:spTree>
    <p:extLst>
      <p:ext uri="{BB962C8B-B14F-4D97-AF65-F5344CB8AC3E}">
        <p14:creationId xmlns:p14="http://schemas.microsoft.com/office/powerpoint/2010/main" val="9126721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12</a:t>
            </a:fld>
            <a:endParaRPr lang="en-GB"/>
          </a:p>
        </p:txBody>
      </p:sp>
    </p:spTree>
    <p:extLst>
      <p:ext uri="{BB962C8B-B14F-4D97-AF65-F5344CB8AC3E}">
        <p14:creationId xmlns:p14="http://schemas.microsoft.com/office/powerpoint/2010/main" val="311276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13</a:t>
            </a:fld>
            <a:endParaRPr lang="en-GB"/>
          </a:p>
        </p:txBody>
      </p:sp>
    </p:spTree>
    <p:extLst>
      <p:ext uri="{BB962C8B-B14F-4D97-AF65-F5344CB8AC3E}">
        <p14:creationId xmlns:p14="http://schemas.microsoft.com/office/powerpoint/2010/main" val="783074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14</a:t>
            </a:fld>
            <a:endParaRPr lang="en-GB"/>
          </a:p>
        </p:txBody>
      </p:sp>
    </p:spTree>
    <p:extLst>
      <p:ext uri="{BB962C8B-B14F-4D97-AF65-F5344CB8AC3E}">
        <p14:creationId xmlns:p14="http://schemas.microsoft.com/office/powerpoint/2010/main" val="322963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15</a:t>
            </a:fld>
            <a:endParaRPr lang="en-GB"/>
          </a:p>
        </p:txBody>
      </p:sp>
    </p:spTree>
    <p:extLst>
      <p:ext uri="{BB962C8B-B14F-4D97-AF65-F5344CB8AC3E}">
        <p14:creationId xmlns:p14="http://schemas.microsoft.com/office/powerpoint/2010/main" val="34157342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16</a:t>
            </a:fld>
            <a:endParaRPr lang="en-GB"/>
          </a:p>
        </p:txBody>
      </p:sp>
    </p:spTree>
    <p:extLst>
      <p:ext uri="{BB962C8B-B14F-4D97-AF65-F5344CB8AC3E}">
        <p14:creationId xmlns:p14="http://schemas.microsoft.com/office/powerpoint/2010/main" val="12721377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17</a:t>
            </a:fld>
            <a:endParaRPr lang="en-GB"/>
          </a:p>
        </p:txBody>
      </p:sp>
    </p:spTree>
    <p:extLst>
      <p:ext uri="{BB962C8B-B14F-4D97-AF65-F5344CB8AC3E}">
        <p14:creationId xmlns:p14="http://schemas.microsoft.com/office/powerpoint/2010/main" val="41092713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18</a:t>
            </a:fld>
            <a:endParaRPr lang="en-GB"/>
          </a:p>
        </p:txBody>
      </p:sp>
    </p:spTree>
    <p:extLst>
      <p:ext uri="{BB962C8B-B14F-4D97-AF65-F5344CB8AC3E}">
        <p14:creationId xmlns:p14="http://schemas.microsoft.com/office/powerpoint/2010/main" val="2039294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19</a:t>
            </a:fld>
            <a:endParaRPr lang="en-GB"/>
          </a:p>
        </p:txBody>
      </p:sp>
    </p:spTree>
    <p:extLst>
      <p:ext uri="{BB962C8B-B14F-4D97-AF65-F5344CB8AC3E}">
        <p14:creationId xmlns:p14="http://schemas.microsoft.com/office/powerpoint/2010/main" val="1731493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20</a:t>
            </a:fld>
            <a:endParaRPr lang="en-GB"/>
          </a:p>
        </p:txBody>
      </p:sp>
    </p:spTree>
    <p:extLst>
      <p:ext uri="{BB962C8B-B14F-4D97-AF65-F5344CB8AC3E}">
        <p14:creationId xmlns:p14="http://schemas.microsoft.com/office/powerpoint/2010/main" val="21089429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21</a:t>
            </a:fld>
            <a:endParaRPr lang="en-GB"/>
          </a:p>
        </p:txBody>
      </p:sp>
    </p:spTree>
    <p:extLst>
      <p:ext uri="{BB962C8B-B14F-4D97-AF65-F5344CB8AC3E}">
        <p14:creationId xmlns:p14="http://schemas.microsoft.com/office/powerpoint/2010/main" val="9151081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a:t>
            </a:fld>
            <a:endParaRPr lang="en-GB"/>
          </a:p>
        </p:txBody>
      </p:sp>
    </p:spTree>
    <p:extLst>
      <p:ext uri="{BB962C8B-B14F-4D97-AF65-F5344CB8AC3E}">
        <p14:creationId xmlns:p14="http://schemas.microsoft.com/office/powerpoint/2010/main" val="41884258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22</a:t>
            </a:fld>
            <a:endParaRPr lang="en-GB"/>
          </a:p>
        </p:txBody>
      </p:sp>
    </p:spTree>
    <p:extLst>
      <p:ext uri="{BB962C8B-B14F-4D97-AF65-F5344CB8AC3E}">
        <p14:creationId xmlns:p14="http://schemas.microsoft.com/office/powerpoint/2010/main" val="3413012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23</a:t>
            </a:fld>
            <a:endParaRPr lang="en-GB"/>
          </a:p>
        </p:txBody>
      </p:sp>
    </p:spTree>
    <p:extLst>
      <p:ext uri="{BB962C8B-B14F-4D97-AF65-F5344CB8AC3E}">
        <p14:creationId xmlns:p14="http://schemas.microsoft.com/office/powerpoint/2010/main" val="8164504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24</a:t>
            </a:fld>
            <a:endParaRPr lang="en-GB"/>
          </a:p>
        </p:txBody>
      </p:sp>
    </p:spTree>
    <p:extLst>
      <p:ext uri="{BB962C8B-B14F-4D97-AF65-F5344CB8AC3E}">
        <p14:creationId xmlns:p14="http://schemas.microsoft.com/office/powerpoint/2010/main" val="9150120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25</a:t>
            </a:fld>
            <a:endParaRPr lang="en-GB"/>
          </a:p>
        </p:txBody>
      </p:sp>
    </p:spTree>
    <p:extLst>
      <p:ext uri="{BB962C8B-B14F-4D97-AF65-F5344CB8AC3E}">
        <p14:creationId xmlns:p14="http://schemas.microsoft.com/office/powerpoint/2010/main" val="28767661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26</a:t>
            </a:fld>
            <a:endParaRPr lang="en-GB"/>
          </a:p>
        </p:txBody>
      </p:sp>
    </p:spTree>
    <p:extLst>
      <p:ext uri="{BB962C8B-B14F-4D97-AF65-F5344CB8AC3E}">
        <p14:creationId xmlns:p14="http://schemas.microsoft.com/office/powerpoint/2010/main" val="21110445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27</a:t>
            </a:fld>
            <a:endParaRPr lang="en-GB"/>
          </a:p>
        </p:txBody>
      </p:sp>
    </p:spTree>
    <p:extLst>
      <p:ext uri="{BB962C8B-B14F-4D97-AF65-F5344CB8AC3E}">
        <p14:creationId xmlns:p14="http://schemas.microsoft.com/office/powerpoint/2010/main" val="37813152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28</a:t>
            </a:fld>
            <a:endParaRPr lang="en-GB"/>
          </a:p>
        </p:txBody>
      </p:sp>
    </p:spTree>
    <p:extLst>
      <p:ext uri="{BB962C8B-B14F-4D97-AF65-F5344CB8AC3E}">
        <p14:creationId xmlns:p14="http://schemas.microsoft.com/office/powerpoint/2010/main" val="18863398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29</a:t>
            </a:fld>
            <a:endParaRPr lang="en-GB"/>
          </a:p>
        </p:txBody>
      </p:sp>
    </p:spTree>
    <p:extLst>
      <p:ext uri="{BB962C8B-B14F-4D97-AF65-F5344CB8AC3E}">
        <p14:creationId xmlns:p14="http://schemas.microsoft.com/office/powerpoint/2010/main" val="16329862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30</a:t>
            </a:fld>
            <a:endParaRPr lang="en-GB"/>
          </a:p>
        </p:txBody>
      </p:sp>
    </p:spTree>
    <p:extLst>
      <p:ext uri="{BB962C8B-B14F-4D97-AF65-F5344CB8AC3E}">
        <p14:creationId xmlns:p14="http://schemas.microsoft.com/office/powerpoint/2010/main" val="24738950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31</a:t>
            </a:fld>
            <a:endParaRPr lang="en-GB"/>
          </a:p>
        </p:txBody>
      </p:sp>
    </p:spTree>
    <p:extLst>
      <p:ext uri="{BB962C8B-B14F-4D97-AF65-F5344CB8AC3E}">
        <p14:creationId xmlns:p14="http://schemas.microsoft.com/office/powerpoint/2010/main" val="2320552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a:t>
            </a:fld>
            <a:endParaRPr lang="en-GB"/>
          </a:p>
        </p:txBody>
      </p:sp>
    </p:spTree>
    <p:extLst>
      <p:ext uri="{BB962C8B-B14F-4D97-AF65-F5344CB8AC3E}">
        <p14:creationId xmlns:p14="http://schemas.microsoft.com/office/powerpoint/2010/main" val="17449411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32</a:t>
            </a:fld>
            <a:endParaRPr lang="en-GB"/>
          </a:p>
        </p:txBody>
      </p:sp>
    </p:spTree>
    <p:extLst>
      <p:ext uri="{BB962C8B-B14F-4D97-AF65-F5344CB8AC3E}">
        <p14:creationId xmlns:p14="http://schemas.microsoft.com/office/powerpoint/2010/main" val="30705057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33</a:t>
            </a:fld>
            <a:endParaRPr lang="en-GB"/>
          </a:p>
        </p:txBody>
      </p:sp>
    </p:spTree>
    <p:extLst>
      <p:ext uri="{BB962C8B-B14F-4D97-AF65-F5344CB8AC3E}">
        <p14:creationId xmlns:p14="http://schemas.microsoft.com/office/powerpoint/2010/main" val="28840863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34</a:t>
            </a:fld>
            <a:endParaRPr lang="en-GB"/>
          </a:p>
        </p:txBody>
      </p:sp>
    </p:spTree>
    <p:extLst>
      <p:ext uri="{BB962C8B-B14F-4D97-AF65-F5344CB8AC3E}">
        <p14:creationId xmlns:p14="http://schemas.microsoft.com/office/powerpoint/2010/main" val="19079739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35</a:t>
            </a:fld>
            <a:endParaRPr lang="en-GB"/>
          </a:p>
        </p:txBody>
      </p:sp>
    </p:spTree>
    <p:extLst>
      <p:ext uri="{BB962C8B-B14F-4D97-AF65-F5344CB8AC3E}">
        <p14:creationId xmlns:p14="http://schemas.microsoft.com/office/powerpoint/2010/main" val="12606876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36</a:t>
            </a:fld>
            <a:endParaRPr lang="en-GB"/>
          </a:p>
        </p:txBody>
      </p:sp>
    </p:spTree>
    <p:extLst>
      <p:ext uri="{BB962C8B-B14F-4D97-AF65-F5344CB8AC3E}">
        <p14:creationId xmlns:p14="http://schemas.microsoft.com/office/powerpoint/2010/main" val="138168646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37</a:t>
            </a:fld>
            <a:endParaRPr lang="en-GB"/>
          </a:p>
        </p:txBody>
      </p:sp>
    </p:spTree>
    <p:extLst>
      <p:ext uri="{BB962C8B-B14F-4D97-AF65-F5344CB8AC3E}">
        <p14:creationId xmlns:p14="http://schemas.microsoft.com/office/powerpoint/2010/main" val="34208993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38</a:t>
            </a:fld>
            <a:endParaRPr lang="en-GB"/>
          </a:p>
        </p:txBody>
      </p:sp>
    </p:spTree>
    <p:extLst>
      <p:ext uri="{BB962C8B-B14F-4D97-AF65-F5344CB8AC3E}">
        <p14:creationId xmlns:p14="http://schemas.microsoft.com/office/powerpoint/2010/main" val="324558865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39</a:t>
            </a:fld>
            <a:endParaRPr lang="en-GB"/>
          </a:p>
        </p:txBody>
      </p:sp>
    </p:spTree>
    <p:extLst>
      <p:ext uri="{BB962C8B-B14F-4D97-AF65-F5344CB8AC3E}">
        <p14:creationId xmlns:p14="http://schemas.microsoft.com/office/powerpoint/2010/main" val="3496538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a:t>
            </a:fld>
            <a:endParaRPr lang="en-GB"/>
          </a:p>
        </p:txBody>
      </p:sp>
    </p:spTree>
    <p:extLst>
      <p:ext uri="{BB962C8B-B14F-4D97-AF65-F5344CB8AC3E}">
        <p14:creationId xmlns:p14="http://schemas.microsoft.com/office/powerpoint/2010/main" val="3346269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a:t>
            </a:fld>
            <a:endParaRPr lang="en-GB"/>
          </a:p>
        </p:txBody>
      </p:sp>
    </p:spTree>
    <p:extLst>
      <p:ext uri="{BB962C8B-B14F-4D97-AF65-F5344CB8AC3E}">
        <p14:creationId xmlns:p14="http://schemas.microsoft.com/office/powerpoint/2010/main" val="3785178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8</a:t>
            </a:fld>
            <a:endParaRPr lang="en-GB"/>
          </a:p>
        </p:txBody>
      </p:sp>
    </p:spTree>
    <p:extLst>
      <p:ext uri="{BB962C8B-B14F-4D97-AF65-F5344CB8AC3E}">
        <p14:creationId xmlns:p14="http://schemas.microsoft.com/office/powerpoint/2010/main" val="23238429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9</a:t>
            </a:fld>
            <a:endParaRPr lang="en-GB"/>
          </a:p>
        </p:txBody>
      </p:sp>
    </p:spTree>
    <p:extLst>
      <p:ext uri="{BB962C8B-B14F-4D97-AF65-F5344CB8AC3E}">
        <p14:creationId xmlns:p14="http://schemas.microsoft.com/office/powerpoint/2010/main" val="2888734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10</a:t>
            </a:fld>
            <a:endParaRPr lang="en-GB"/>
          </a:p>
        </p:txBody>
      </p:sp>
    </p:spTree>
    <p:extLst>
      <p:ext uri="{BB962C8B-B14F-4D97-AF65-F5344CB8AC3E}">
        <p14:creationId xmlns:p14="http://schemas.microsoft.com/office/powerpoint/2010/main" val="42923275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11</a:t>
            </a:fld>
            <a:endParaRPr lang="en-GB"/>
          </a:p>
        </p:txBody>
      </p:sp>
    </p:spTree>
    <p:extLst>
      <p:ext uri="{BB962C8B-B14F-4D97-AF65-F5344CB8AC3E}">
        <p14:creationId xmlns:p14="http://schemas.microsoft.com/office/powerpoint/2010/main" val="36738371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3999" y="2666346"/>
            <a:ext cx="9144000" cy="1870364"/>
          </a:xfrm>
        </p:spPr>
        <p:txBody>
          <a:bodyPr anchor="ctr">
            <a:normAutofit/>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4" name="Text Placeholder 13">
            <a:extLst>
              <a:ext uri="{FF2B5EF4-FFF2-40B4-BE49-F238E27FC236}">
                <a16:creationId xmlns:a16="http://schemas.microsoft.com/office/drawing/2014/main" xmlns="" id="{B2F3C88D-BF6E-6D4C-9A25-CACB03AA208B}"/>
              </a:ext>
            </a:extLst>
          </p:cNvPr>
          <p:cNvSpPr>
            <a:spLocks noGrp="1"/>
          </p:cNvSpPr>
          <p:nvPr>
            <p:ph type="body" sz="quarter" idx="13"/>
          </p:nvPr>
        </p:nvSpPr>
        <p:spPr>
          <a:xfrm>
            <a:off x="3917911" y="6244985"/>
            <a:ext cx="3369375"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5" name="TextBox 14">
            <a:extLst>
              <a:ext uri="{FF2B5EF4-FFF2-40B4-BE49-F238E27FC236}">
                <a16:creationId xmlns:a16="http://schemas.microsoft.com/office/drawing/2014/main" xmlns="" id="{A1D45BA0-7B16-364F-96FA-7CCD74809633}"/>
              </a:ext>
            </a:extLst>
          </p:cNvPr>
          <p:cNvSpPr txBox="1"/>
          <p:nvPr userDrawn="1"/>
        </p:nvSpPr>
        <p:spPr>
          <a:xfrm>
            <a:off x="3283162" y="6261027"/>
            <a:ext cx="717425" cy="338554"/>
          </a:xfrm>
          <a:prstGeom prst="rect">
            <a:avLst/>
          </a:prstGeom>
          <a:noFill/>
        </p:spPr>
        <p:txBody>
          <a:bodyPr wrap="square" rtlCol="0" anchor="b">
            <a:spAutoFit/>
          </a:bodyPr>
          <a:lstStyle/>
          <a:p>
            <a:r>
              <a:rPr lang="en-GB" sz="1600" b="1" i="0" dirty="0">
                <a:solidFill>
                  <a:schemeClr val="bg1"/>
                </a:solidFill>
                <a:latin typeface="Muli" pitchFamily="2" charset="77"/>
              </a:rPr>
              <a:t>Unit:</a:t>
            </a:r>
          </a:p>
        </p:txBody>
      </p:sp>
      <p:sp>
        <p:nvSpPr>
          <p:cNvPr id="16" name="Text Placeholder 13">
            <a:extLst>
              <a:ext uri="{FF2B5EF4-FFF2-40B4-BE49-F238E27FC236}">
                <a16:creationId xmlns:a16="http://schemas.microsoft.com/office/drawing/2014/main" xmlns="" id="{204E8ED3-ED92-2F44-AA0C-C3500973984C}"/>
              </a:ext>
            </a:extLst>
          </p:cNvPr>
          <p:cNvSpPr>
            <a:spLocks noGrp="1"/>
          </p:cNvSpPr>
          <p:nvPr>
            <p:ph type="body" sz="quarter" idx="14"/>
          </p:nvPr>
        </p:nvSpPr>
        <p:spPr>
          <a:xfrm>
            <a:off x="11001412" y="6244985"/>
            <a:ext cx="641969"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7" name="TextBox 16">
            <a:extLst>
              <a:ext uri="{FF2B5EF4-FFF2-40B4-BE49-F238E27FC236}">
                <a16:creationId xmlns:a16="http://schemas.microsoft.com/office/drawing/2014/main" xmlns="" id="{543EE4B3-C0E4-AE42-921D-72A75F2D0332}"/>
              </a:ext>
            </a:extLst>
          </p:cNvPr>
          <p:cNvSpPr txBox="1"/>
          <p:nvPr userDrawn="1"/>
        </p:nvSpPr>
        <p:spPr>
          <a:xfrm>
            <a:off x="10038030" y="6261027"/>
            <a:ext cx="963382" cy="338554"/>
          </a:xfrm>
          <a:prstGeom prst="rect">
            <a:avLst/>
          </a:prstGeom>
          <a:noFill/>
        </p:spPr>
        <p:txBody>
          <a:bodyPr wrap="square" rtlCol="0" anchor="b">
            <a:spAutoFit/>
          </a:bodyPr>
          <a:lstStyle/>
          <a:p>
            <a:r>
              <a:rPr lang="en-GB" sz="1600" b="1" i="0" dirty="0">
                <a:solidFill>
                  <a:schemeClr val="bg1"/>
                </a:solidFill>
                <a:latin typeface="Muli" pitchFamily="2" charset="77"/>
              </a:rPr>
              <a:t>Lesson:</a:t>
            </a:r>
          </a:p>
        </p:txBody>
      </p:sp>
      <p:sp>
        <p:nvSpPr>
          <p:cNvPr id="19" name="TextBox 18">
            <a:extLst>
              <a:ext uri="{FF2B5EF4-FFF2-40B4-BE49-F238E27FC236}">
                <a16:creationId xmlns:a16="http://schemas.microsoft.com/office/drawing/2014/main" xmlns="" id="{B555FC76-808A-0046-94B4-D7D729C67DD3}"/>
              </a:ext>
            </a:extLst>
          </p:cNvPr>
          <p:cNvSpPr txBox="1"/>
          <p:nvPr userDrawn="1"/>
        </p:nvSpPr>
        <p:spPr>
          <a:xfrm>
            <a:off x="236893" y="6261027"/>
            <a:ext cx="787235" cy="338554"/>
          </a:xfrm>
          <a:prstGeom prst="rect">
            <a:avLst/>
          </a:prstGeom>
          <a:noFill/>
        </p:spPr>
        <p:txBody>
          <a:bodyPr wrap="square" rtlCol="0" anchor="b">
            <a:spAutoFit/>
          </a:bodyPr>
          <a:lstStyle/>
          <a:p>
            <a:r>
              <a:rPr lang="en-GB" sz="1600" b="1" i="0" dirty="0">
                <a:solidFill>
                  <a:schemeClr val="bg1"/>
                </a:solidFill>
                <a:latin typeface="Muli" pitchFamily="2" charset="77"/>
              </a:rPr>
              <a:t>Term:</a:t>
            </a:r>
          </a:p>
        </p:txBody>
      </p:sp>
      <p:sp>
        <p:nvSpPr>
          <p:cNvPr id="13" name="Text Placeholder 12">
            <a:extLst>
              <a:ext uri="{FF2B5EF4-FFF2-40B4-BE49-F238E27FC236}">
                <a16:creationId xmlns:a16="http://schemas.microsoft.com/office/drawing/2014/main" xmlns="" id="{5F8ED0D7-1D3B-EA40-89A6-FE5BFCF6799A}"/>
              </a:ext>
            </a:extLst>
          </p:cNvPr>
          <p:cNvSpPr>
            <a:spLocks noGrp="1"/>
          </p:cNvSpPr>
          <p:nvPr>
            <p:ph type="body" sz="quarter" idx="15"/>
          </p:nvPr>
        </p:nvSpPr>
        <p:spPr>
          <a:xfrm>
            <a:off x="955020" y="6247672"/>
            <a:ext cx="2213630" cy="366645"/>
          </a:xfrm>
        </p:spPr>
        <p:txBody>
          <a:bodyPr anchor="b">
            <a:noAutofit/>
          </a:bodyPr>
          <a:lstStyle>
            <a:lvl1pPr marL="0" indent="0">
              <a:buNone/>
              <a:defRPr sz="1800">
                <a:solidFill>
                  <a:schemeClr val="bg1"/>
                </a:solidFill>
                <a:latin typeface="Muli" pitchFamily="2" charset="77"/>
              </a:defRPr>
            </a:lvl1pPr>
            <a:lvl2pPr>
              <a:defRPr sz="1800">
                <a:solidFill>
                  <a:schemeClr val="bg1"/>
                </a:solidFill>
                <a:latin typeface="Muli" pitchFamily="2" charset="77"/>
              </a:defRPr>
            </a:lvl2pPr>
            <a:lvl3pPr>
              <a:defRPr sz="1800">
                <a:solidFill>
                  <a:schemeClr val="bg1"/>
                </a:solidFill>
                <a:latin typeface="Muli" pitchFamily="2" charset="77"/>
              </a:defRPr>
            </a:lvl3pPr>
            <a:lvl4pPr>
              <a:defRPr sz="1800">
                <a:solidFill>
                  <a:schemeClr val="bg1"/>
                </a:solidFill>
                <a:latin typeface="Muli" pitchFamily="2" charset="77"/>
              </a:defRPr>
            </a:lvl4pPr>
            <a:lvl5pPr>
              <a:defRPr sz="1800">
                <a:solidFill>
                  <a:schemeClr val="bg1"/>
                </a:solidFill>
                <a:latin typeface="Muli" pitchFamily="2" charset="77"/>
              </a:defRPr>
            </a:lvl5pPr>
          </a:lstStyle>
          <a:p>
            <a:pPr lvl="0"/>
            <a:endParaRPr lang="en-GB" dirty="0"/>
          </a:p>
        </p:txBody>
      </p:sp>
      <p:pic>
        <p:nvPicPr>
          <p:cNvPr id="10" name="Picture 9"/>
          <p:cNvPicPr/>
          <p:nvPr userDrawn="1"/>
        </p:nvPicPr>
        <p:blipFill>
          <a:blip r:embed="rId2"/>
          <a:stretch>
            <a:fillRect/>
          </a:stretch>
        </p:blipFill>
        <p:spPr>
          <a:xfrm>
            <a:off x="3168000" y="928800"/>
            <a:ext cx="5280660" cy="899795"/>
          </a:xfrm>
          <a:prstGeom prst="rect">
            <a:avLst/>
          </a:prstGeom>
          <a:noFill/>
          <a:ln>
            <a:noFill/>
            <a:prstDash/>
          </a:ln>
        </p:spPr>
      </p:pic>
    </p:spTree>
    <p:extLst>
      <p:ext uri="{BB962C8B-B14F-4D97-AF65-F5344CB8AC3E}">
        <p14:creationId xmlns:p14="http://schemas.microsoft.com/office/powerpoint/2010/main" val="196182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96276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689809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51404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007757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84442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107926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821396605"/>
              </p:ext>
            </p:extLst>
          </p:nvPr>
        </p:nvGraphicFramePr>
        <p:xfrm>
          <a:off x="368075"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091130"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63622"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18167"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sp>
        <p:nvSpPr>
          <p:cNvPr id="18" name="Content Placeholder 2">
            <a:extLst>
              <a:ext uri="{FF2B5EF4-FFF2-40B4-BE49-F238E27FC236}">
                <a16:creationId xmlns:a16="http://schemas.microsoft.com/office/drawing/2014/main" xmlns="" id="{3A402356-13E0-F64F-AEAF-C92A30D3DD4E}"/>
              </a:ext>
            </a:extLst>
          </p:cNvPr>
          <p:cNvSpPr>
            <a:spLocks noGrp="1"/>
          </p:cNvSpPr>
          <p:nvPr>
            <p:ph idx="1"/>
          </p:nvPr>
        </p:nvSpPr>
        <p:spPr>
          <a:xfrm>
            <a:off x="336885" y="1468986"/>
            <a:ext cx="11556570" cy="5039298"/>
          </a:xfrm>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562970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2077034169"/>
              </p:ext>
            </p:extLst>
          </p:nvPr>
        </p:nvGraphicFramePr>
        <p:xfrm>
          <a:off x="384117"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107172"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79664"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34209"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87758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latin typeface="Muli" pitchFamily="2" charset="77"/>
              </a:defRPr>
            </a:lvl1pPr>
          </a:lstStyle>
          <a:p>
            <a:r>
              <a:rPr lang="en-GB"/>
              <a:t>10/07/2019</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3990141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latin typeface="Muli" pitchFamily="2" charset="77"/>
              </a:defRPr>
            </a:lvl1pPr>
          </a:lstStyle>
          <a:p>
            <a:r>
              <a:rPr lang="en-GB"/>
              <a:t>10/07/2019</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0140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Question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403F0EC-BACB-B74E-A7F5-23CAB3DFDA3B}"/>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1431925"/>
            <a:ext cx="10515600" cy="1325563"/>
          </a:xfrm>
        </p:spPr>
        <p:txBody>
          <a:bodyPr/>
          <a:lstStyle>
            <a:lvl1pPr algn="ctr">
              <a:defRPr>
                <a:latin typeface="OpenDyslexicAlta" pitchFamily="2" charset="77"/>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838200" y="3520441"/>
            <a:ext cx="10515600" cy="2656522"/>
          </a:xfrm>
        </p:spPr>
        <p:txBody>
          <a:bodyPr>
            <a:normAutofit/>
          </a:bodyPr>
          <a:lstStyle>
            <a:lvl1pPr marL="0" indent="0">
              <a:buNone/>
              <a:defRPr sz="4200">
                <a:solidFill>
                  <a:srgbClr val="0070C0"/>
                </a:solidFill>
              </a:defRPr>
            </a:lvl1pPr>
            <a:lvl2pPr>
              <a:defRPr>
                <a:solidFill>
                  <a:srgbClr val="0070C0"/>
                </a:solidFill>
              </a:defRPr>
            </a:lvl2pPr>
            <a:lvl3pPr>
              <a:defRPr>
                <a:solidFill>
                  <a:srgbClr val="0070C0"/>
                </a:solidFill>
              </a:defRPr>
            </a:lvl3pPr>
            <a:lvl4pPr>
              <a:defRPr>
                <a:solidFill>
                  <a:srgbClr val="0070C0"/>
                </a:solidFill>
              </a:defRPr>
            </a:lvl4pPr>
            <a:lvl5pPr>
              <a:defRPr>
                <a:solidFill>
                  <a:srgbClr val="0070C0"/>
                </a:solidFill>
              </a:defRPr>
            </a:lvl5pPr>
          </a:lstStyle>
          <a:p>
            <a:pPr lvl="0"/>
            <a:r>
              <a:rPr lang="en-US" dirty="0"/>
              <a:t>Click to edit Master text styles</a:t>
            </a:r>
          </a:p>
        </p:txBody>
      </p:sp>
      <p:pic>
        <p:nvPicPr>
          <p:cNvPr id="11" name="Picture 10"/>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39744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926327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683537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211233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6159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0" r:id="rId4"/>
    <p:sldLayoutId id="2147483664" r:id="rId5"/>
    <p:sldLayoutId id="2147483662"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p:txStyles>
    <p:titleStyle>
      <a:lvl1pPr algn="l" defTabSz="914400" rtl="0" eaLnBrk="1" latinLnBrk="0" hangingPunct="1">
        <a:lnSpc>
          <a:spcPct val="90000"/>
        </a:lnSpc>
        <a:spcBef>
          <a:spcPct val="0"/>
        </a:spcBef>
        <a:buNone/>
        <a:defRPr sz="4400" b="0" i="0" kern="1200">
          <a:solidFill>
            <a:schemeClr val="tx1"/>
          </a:solidFill>
          <a:latin typeface="Lato Light" panose="020F0302020204030203" pitchFamily="34" charset="77"/>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OpenDyslexicAlta" pitchFamily="2" charset="77"/>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OpenDyslexicAlta" pitchFamily="2" charset="77"/>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OpenDyslexicAlta" pitchFamily="2" charset="77"/>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tiff"/><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tiff"/><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tiff"/><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4.xml"/><Relationship Id="rId5" Type="http://schemas.openxmlformats.org/officeDocument/2006/relationships/image" Target="../media/image21.tiff"/><Relationship Id="rId4" Type="http://schemas.openxmlformats.org/officeDocument/2006/relationships/image" Target="../media/image20.tiff"/></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21.tiff"/><Relationship Id="rId4" Type="http://schemas.openxmlformats.org/officeDocument/2006/relationships/image" Target="../media/image20.tiff"/></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FDEECE2B-4F07-3243-A1BF-25C2CD33540E}"/>
              </a:ext>
            </a:extLst>
          </p:cNvPr>
          <p:cNvSpPr>
            <a:spLocks noGrp="1"/>
          </p:cNvSpPr>
          <p:nvPr>
            <p:ph type="subTitle" idx="1"/>
          </p:nvPr>
        </p:nvSpPr>
        <p:spPr/>
        <p:txBody>
          <a:bodyPr>
            <a:normAutofit fontScale="92500" lnSpcReduction="20000"/>
          </a:bodyPr>
          <a:lstStyle/>
          <a:p>
            <a:r>
              <a:rPr lang="en-GB" dirty="0"/>
              <a:t>Year 5 </a:t>
            </a:r>
            <a:br>
              <a:rPr lang="en-GB" dirty="0"/>
            </a:br>
            <a:r>
              <a:rPr lang="en-GB" dirty="0"/>
              <a:t>Autumn Block 1: Place Value</a:t>
            </a:r>
            <a:br>
              <a:rPr lang="en-GB" dirty="0"/>
            </a:br>
            <a:r>
              <a:rPr lang="en-GB" dirty="0"/>
              <a:t>Lesson 4: To be able to read, represent and write numbers up to 100,000</a:t>
            </a:r>
          </a:p>
        </p:txBody>
      </p:sp>
      <p:sp>
        <p:nvSpPr>
          <p:cNvPr id="3" name="Text Placeholder 2">
            <a:extLst>
              <a:ext uri="{FF2B5EF4-FFF2-40B4-BE49-F238E27FC236}">
                <a16:creationId xmlns:a16="http://schemas.microsoft.com/office/drawing/2014/main" xmlns="" id="{46096D93-4A8A-F349-8E04-EC67E07A6F7B}"/>
              </a:ext>
            </a:extLst>
          </p:cNvPr>
          <p:cNvSpPr>
            <a:spLocks noGrp="1"/>
          </p:cNvSpPr>
          <p:nvPr>
            <p:ph type="body" sz="quarter" idx="13"/>
          </p:nvPr>
        </p:nvSpPr>
        <p:spPr>
          <a:xfrm>
            <a:off x="3917911" y="6221692"/>
            <a:ext cx="3369375" cy="369332"/>
          </a:xfrm>
        </p:spPr>
        <p:txBody>
          <a:bodyPr>
            <a:normAutofit/>
          </a:bodyPr>
          <a:lstStyle/>
          <a:p>
            <a:r>
              <a:rPr lang="en-GB" dirty="0"/>
              <a:t>Block 1 – Place Value </a:t>
            </a:r>
          </a:p>
        </p:txBody>
      </p:sp>
      <p:sp>
        <p:nvSpPr>
          <p:cNvPr id="6" name="Text Placeholder 5">
            <a:extLst>
              <a:ext uri="{FF2B5EF4-FFF2-40B4-BE49-F238E27FC236}">
                <a16:creationId xmlns:a16="http://schemas.microsoft.com/office/drawing/2014/main" xmlns="" id="{BE0A8668-F4BF-FD46-97FE-DF79A2E595C7}"/>
              </a:ext>
            </a:extLst>
          </p:cNvPr>
          <p:cNvSpPr>
            <a:spLocks noGrp="1"/>
          </p:cNvSpPr>
          <p:nvPr>
            <p:ph type="body" sz="quarter" idx="14"/>
          </p:nvPr>
        </p:nvSpPr>
        <p:spPr/>
        <p:txBody>
          <a:bodyPr/>
          <a:lstStyle/>
          <a:p>
            <a:r>
              <a:rPr lang="en-GB" dirty="0"/>
              <a:t>4</a:t>
            </a:r>
          </a:p>
        </p:txBody>
      </p:sp>
      <p:pic>
        <p:nvPicPr>
          <p:cNvPr id="11" name="Picture 10">
            <a:extLst>
              <a:ext uri="{FF2B5EF4-FFF2-40B4-BE49-F238E27FC236}">
                <a16:creationId xmlns:a16="http://schemas.microsoft.com/office/drawing/2014/main" xmlns="" id="{FFFB0E5C-B4F3-0F47-AF95-9A5EE6D06A15}"/>
              </a:ext>
            </a:extLst>
          </p:cNvPr>
          <p:cNvPicPr>
            <a:picLocks noChangeAspect="1"/>
          </p:cNvPicPr>
          <p:nvPr/>
        </p:nvPicPr>
        <p:blipFill>
          <a:blip r:embed="rId2"/>
          <a:stretch>
            <a:fillRect/>
          </a:stretch>
        </p:blipFill>
        <p:spPr>
          <a:xfrm>
            <a:off x="10855981" y="1956878"/>
            <a:ext cx="1574800" cy="3289300"/>
          </a:xfrm>
          <a:prstGeom prst="rect">
            <a:avLst/>
          </a:prstGeom>
        </p:spPr>
      </p:pic>
      <p:pic>
        <p:nvPicPr>
          <p:cNvPr id="13" name="Picture 12">
            <a:extLst>
              <a:ext uri="{FF2B5EF4-FFF2-40B4-BE49-F238E27FC236}">
                <a16:creationId xmlns:a16="http://schemas.microsoft.com/office/drawing/2014/main" xmlns="" id="{46C1748E-6744-A341-9185-05FF18F81B25}"/>
              </a:ext>
            </a:extLst>
          </p:cNvPr>
          <p:cNvPicPr>
            <a:picLocks noChangeAspect="1"/>
          </p:cNvPicPr>
          <p:nvPr/>
        </p:nvPicPr>
        <p:blipFill>
          <a:blip r:embed="rId3"/>
          <a:stretch>
            <a:fillRect/>
          </a:stretch>
        </p:blipFill>
        <p:spPr>
          <a:xfrm>
            <a:off x="372735" y="4752914"/>
            <a:ext cx="1689100" cy="1244600"/>
          </a:xfrm>
          <a:prstGeom prst="rect">
            <a:avLst/>
          </a:prstGeom>
        </p:spPr>
      </p:pic>
      <p:pic>
        <p:nvPicPr>
          <p:cNvPr id="19" name="Picture 18">
            <a:extLst>
              <a:ext uri="{FF2B5EF4-FFF2-40B4-BE49-F238E27FC236}">
                <a16:creationId xmlns:a16="http://schemas.microsoft.com/office/drawing/2014/main" xmlns="" id="{EC9A0CFD-E109-4140-B996-30988653C0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038" y="-288436"/>
            <a:ext cx="1777758" cy="1637842"/>
          </a:xfrm>
          <a:prstGeom prst="rect">
            <a:avLst/>
          </a:prstGeom>
        </p:spPr>
      </p:pic>
      <p:pic>
        <p:nvPicPr>
          <p:cNvPr id="21" name="Picture 20">
            <a:extLst>
              <a:ext uri="{FF2B5EF4-FFF2-40B4-BE49-F238E27FC236}">
                <a16:creationId xmlns:a16="http://schemas.microsoft.com/office/drawing/2014/main" xmlns="" id="{D6DF2BA4-3A7B-0E4E-95B5-A4D9B2FD0805}"/>
              </a:ext>
            </a:extLst>
          </p:cNvPr>
          <p:cNvPicPr>
            <a:picLocks noChangeAspect="1"/>
          </p:cNvPicPr>
          <p:nvPr/>
        </p:nvPicPr>
        <p:blipFill>
          <a:blip r:embed="rId5"/>
          <a:stretch>
            <a:fillRect/>
          </a:stretch>
        </p:blipFill>
        <p:spPr>
          <a:xfrm>
            <a:off x="7765730" y="4958851"/>
            <a:ext cx="876300" cy="939800"/>
          </a:xfrm>
          <a:prstGeom prst="rect">
            <a:avLst/>
          </a:prstGeom>
        </p:spPr>
      </p:pic>
      <p:sp>
        <p:nvSpPr>
          <p:cNvPr id="4" name="Text Placeholder 3">
            <a:extLst>
              <a:ext uri="{FF2B5EF4-FFF2-40B4-BE49-F238E27FC236}">
                <a16:creationId xmlns:a16="http://schemas.microsoft.com/office/drawing/2014/main" xmlns="" id="{60C74A61-CF8A-0745-B69B-DD1646654FF2}"/>
              </a:ext>
            </a:extLst>
          </p:cNvPr>
          <p:cNvSpPr>
            <a:spLocks noGrp="1"/>
          </p:cNvSpPr>
          <p:nvPr>
            <p:ph type="body" sz="quarter" idx="15"/>
          </p:nvPr>
        </p:nvSpPr>
        <p:spPr/>
        <p:txBody>
          <a:bodyPr/>
          <a:lstStyle/>
          <a:p>
            <a:r>
              <a:rPr lang="en-US" dirty="0"/>
              <a:t>Autumn</a:t>
            </a:r>
          </a:p>
        </p:txBody>
      </p:sp>
      <p:sp>
        <p:nvSpPr>
          <p:cNvPr id="8" name="TextBox 7">
            <a:extLst>
              <a:ext uri="{FF2B5EF4-FFF2-40B4-BE49-F238E27FC236}">
                <a16:creationId xmlns:a16="http://schemas.microsoft.com/office/drawing/2014/main" xmlns="" id="{AC9EFBDC-A8B5-9549-8D36-873513E4D40C}"/>
              </a:ext>
            </a:extLst>
          </p:cNvPr>
          <p:cNvSpPr txBox="1"/>
          <p:nvPr/>
        </p:nvSpPr>
        <p:spPr>
          <a:xfrm>
            <a:off x="596348" y="6533322"/>
            <a:ext cx="184731" cy="369332"/>
          </a:xfrm>
          <a:prstGeom prst="rect">
            <a:avLst/>
          </a:prstGeom>
          <a:noFill/>
        </p:spPr>
        <p:txBody>
          <a:bodyPr wrap="none" rtlCol="0">
            <a:spAutoFit/>
          </a:bodyPr>
          <a:lstStyle/>
          <a:p>
            <a:endParaRPr lang="en-US" dirty="0"/>
          </a:p>
        </p:txBody>
      </p:sp>
      <p:sp>
        <p:nvSpPr>
          <p:cNvPr id="9" name="TextBox 8">
            <a:extLst>
              <a:ext uri="{FF2B5EF4-FFF2-40B4-BE49-F238E27FC236}">
                <a16:creationId xmlns:a16="http://schemas.microsoft.com/office/drawing/2014/main" xmlns="" id="{F8D65072-FC35-D84F-937B-70E91C6BD3D3}"/>
              </a:ext>
            </a:extLst>
          </p:cNvPr>
          <p:cNvSpPr txBox="1"/>
          <p:nvPr/>
        </p:nvSpPr>
        <p:spPr>
          <a:xfrm>
            <a:off x="9342783" y="385638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40285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represent?</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a:p>
            <a:pPr marL="0" indent="0">
              <a:buClr>
                <a:srgbClr val="23D160"/>
              </a:buClr>
              <a:buSzPct val="85000"/>
              <a:buNone/>
            </a:pPr>
            <a:r>
              <a:rPr lang="en-GB" sz="2200" dirty="0">
                <a:solidFill>
                  <a:srgbClr val="FF3860"/>
                </a:solidFill>
              </a:rPr>
              <a:t>3,254</a:t>
            </a:r>
          </a:p>
          <a:p>
            <a:pPr marL="0" indent="0">
              <a:buClr>
                <a:srgbClr val="23D160"/>
              </a:buClr>
              <a:buSzPct val="85000"/>
              <a:buNone/>
            </a:pPr>
            <a:r>
              <a:rPr lang="en-GB" sz="2200" dirty="0">
                <a:solidFill>
                  <a:srgbClr val="FF3860"/>
                </a:solidFill>
              </a:rPr>
              <a:t>three thousand, two hundred and fifty-four</a:t>
            </a: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32887" y="3354942"/>
            <a:ext cx="589414"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40049" y="3869569"/>
            <a:ext cx="589414" cy="600020"/>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73994" y="3350101"/>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81156" y="3830046"/>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57398" y="3360472"/>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64560" y="3875099"/>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95736" y="3876213"/>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38160" y="3339016"/>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38160" y="3876213"/>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53909" y="3334333"/>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53909" y="3871530"/>
            <a:ext cx="595356" cy="615564"/>
          </a:xfrm>
          <a:prstGeom prst="rect">
            <a:avLst/>
          </a:prstGeom>
        </p:spPr>
      </p:pic>
      <p:pic>
        <p:nvPicPr>
          <p:cNvPr id="28" name="Picture 27">
            <a:extLst>
              <a:ext uri="{FF2B5EF4-FFF2-40B4-BE49-F238E27FC236}">
                <a16:creationId xmlns:a16="http://schemas.microsoft.com/office/drawing/2014/main" xmlns="" id="{A89F7720-E517-DD42-9ABE-083F3F2D69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33310" y="3597552"/>
            <a:ext cx="589139" cy="598466"/>
          </a:xfrm>
          <a:prstGeom prst="rect">
            <a:avLst/>
          </a:prstGeom>
        </p:spPr>
      </p:pic>
    </p:spTree>
    <p:extLst>
      <p:ext uri="{BB962C8B-B14F-4D97-AF65-F5344CB8AC3E}">
        <p14:creationId xmlns:p14="http://schemas.microsoft.com/office/powerpoint/2010/main" val="4164316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represent? What would it be +100?</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0" name="Picture 29">
            <a:extLst>
              <a:ext uri="{FF2B5EF4-FFF2-40B4-BE49-F238E27FC236}">
                <a16:creationId xmlns:a16="http://schemas.microsoft.com/office/drawing/2014/main" xmlns="" id="{E004112C-4E80-E04C-8548-1DBA437950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07566" y="3582547"/>
            <a:ext cx="595356" cy="615564"/>
          </a:xfrm>
          <a:prstGeom prst="rect">
            <a:avLst/>
          </a:prstGeom>
        </p:spPr>
      </p:pic>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2058" y="3350101"/>
            <a:ext cx="589414" cy="600020"/>
          </a:xfrm>
          <a:prstGeom prst="rect">
            <a:avLst/>
          </a:prstGeom>
        </p:spPr>
      </p:pic>
      <p:pic>
        <p:nvPicPr>
          <p:cNvPr id="32" name="Picture 31">
            <a:extLst>
              <a:ext uri="{FF2B5EF4-FFF2-40B4-BE49-F238E27FC236}">
                <a16:creationId xmlns:a16="http://schemas.microsoft.com/office/drawing/2014/main" xmlns="" id="{52124137-81BA-7B42-83EE-A385DBB462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7601" y="3389624"/>
            <a:ext cx="593802" cy="600020"/>
          </a:xfrm>
          <a:prstGeom prst="rect">
            <a:avLst/>
          </a:prstGeom>
        </p:spPr>
      </p:pic>
      <p:pic>
        <p:nvPicPr>
          <p:cNvPr id="33" name="Picture 32">
            <a:extLst>
              <a:ext uri="{FF2B5EF4-FFF2-40B4-BE49-F238E27FC236}">
                <a16:creationId xmlns:a16="http://schemas.microsoft.com/office/drawing/2014/main" xmlns="" id="{8EF29947-CD77-024D-85FE-6DF4FB8B81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83068" y="3351655"/>
            <a:ext cx="589139" cy="598466"/>
          </a:xfrm>
          <a:prstGeom prst="rect">
            <a:avLst/>
          </a:prstGeom>
        </p:spPr>
      </p:pic>
      <p:pic>
        <p:nvPicPr>
          <p:cNvPr id="43" name="Picture 42">
            <a:extLst>
              <a:ext uri="{FF2B5EF4-FFF2-40B4-BE49-F238E27FC236}">
                <a16:creationId xmlns:a16="http://schemas.microsoft.com/office/drawing/2014/main" xmlns="" id="{B619707D-F695-AC49-AB5A-46F776F764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4763" y="3869569"/>
            <a:ext cx="593802"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9220" y="3864728"/>
            <a:ext cx="589414" cy="600020"/>
          </a:xfrm>
          <a:prstGeom prst="rect">
            <a:avLst/>
          </a:prstGeom>
        </p:spPr>
      </p:pic>
      <p:pic>
        <p:nvPicPr>
          <p:cNvPr id="49" name="Picture 48">
            <a:extLst>
              <a:ext uri="{FF2B5EF4-FFF2-40B4-BE49-F238E27FC236}">
                <a16:creationId xmlns:a16="http://schemas.microsoft.com/office/drawing/2014/main" xmlns="" id="{FD68D1DE-8CF4-9F4C-9196-AE959CACD9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282" y="3318631"/>
            <a:ext cx="595356" cy="615564"/>
          </a:xfrm>
          <a:prstGeom prst="rect">
            <a:avLst/>
          </a:prstGeom>
        </p:spPr>
      </p:pic>
      <p:pic>
        <p:nvPicPr>
          <p:cNvPr id="50" name="Picture 49">
            <a:extLst>
              <a:ext uri="{FF2B5EF4-FFF2-40B4-BE49-F238E27FC236}">
                <a16:creationId xmlns:a16="http://schemas.microsoft.com/office/drawing/2014/main" xmlns="" id="{80094CC2-0CA2-B242-A6DB-4F7C481324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282" y="3855828"/>
            <a:ext cx="595356" cy="615564"/>
          </a:xfrm>
          <a:prstGeom prst="rect">
            <a:avLst/>
          </a:prstGeom>
        </p:spPr>
      </p:pic>
      <p:pic>
        <p:nvPicPr>
          <p:cNvPr id="52" name="Picture 51">
            <a:extLst>
              <a:ext uri="{FF2B5EF4-FFF2-40B4-BE49-F238E27FC236}">
                <a16:creationId xmlns:a16="http://schemas.microsoft.com/office/drawing/2014/main" xmlns="" id="{669E2A60-3590-414B-B048-2E19FCEF6F1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61645" y="3187579"/>
            <a:ext cx="614655" cy="600020"/>
          </a:xfrm>
          <a:prstGeom prst="rect">
            <a:avLst/>
          </a:prstGeom>
        </p:spPr>
      </p:pic>
      <p:pic>
        <p:nvPicPr>
          <p:cNvPr id="55" name="Picture 54">
            <a:extLst>
              <a:ext uri="{FF2B5EF4-FFF2-40B4-BE49-F238E27FC236}">
                <a16:creationId xmlns:a16="http://schemas.microsoft.com/office/drawing/2014/main" xmlns="" id="{FE9B53BA-C81E-1B4B-87D1-B3BF83AA8C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42148" y="3693628"/>
            <a:ext cx="614655" cy="600020"/>
          </a:xfrm>
          <a:prstGeom prst="rect">
            <a:avLst/>
          </a:prstGeom>
        </p:spPr>
      </p:pic>
      <p:pic>
        <p:nvPicPr>
          <p:cNvPr id="56" name="Picture 55">
            <a:extLst>
              <a:ext uri="{FF2B5EF4-FFF2-40B4-BE49-F238E27FC236}">
                <a16:creationId xmlns:a16="http://schemas.microsoft.com/office/drawing/2014/main" xmlns="" id="{C4DE3507-BAF1-DD48-8A09-DDE053738B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56663" y="4176348"/>
            <a:ext cx="614655" cy="600020"/>
          </a:xfrm>
          <a:prstGeom prst="rect">
            <a:avLst/>
          </a:prstGeom>
        </p:spPr>
      </p:pic>
      <p:pic>
        <p:nvPicPr>
          <p:cNvPr id="57" name="Picture 56">
            <a:extLst>
              <a:ext uri="{FF2B5EF4-FFF2-40B4-BE49-F238E27FC236}">
                <a16:creationId xmlns:a16="http://schemas.microsoft.com/office/drawing/2014/main" xmlns="" id="{2B7FBC71-A2FF-754F-BC29-A9E29CAA742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63571" y="3875160"/>
            <a:ext cx="589139" cy="598466"/>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0" name="Picture 59">
            <a:extLst>
              <a:ext uri="{FF2B5EF4-FFF2-40B4-BE49-F238E27FC236}">
                <a16:creationId xmlns:a16="http://schemas.microsoft.com/office/drawing/2014/main" xmlns="" id="{EE12C9D3-5D0B-4044-8FE5-D54A16E7950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54249" y="3389624"/>
            <a:ext cx="593802" cy="600020"/>
          </a:xfrm>
          <a:prstGeom prst="rect">
            <a:avLst/>
          </a:prstGeom>
        </p:spPr>
      </p:pic>
      <p:pic>
        <p:nvPicPr>
          <p:cNvPr id="61" name="Picture 60">
            <a:extLst>
              <a:ext uri="{FF2B5EF4-FFF2-40B4-BE49-F238E27FC236}">
                <a16:creationId xmlns:a16="http://schemas.microsoft.com/office/drawing/2014/main" xmlns="" id="{38E9F760-78EA-BF46-9932-E58F3462AE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61411" y="3869569"/>
            <a:ext cx="593802" cy="600020"/>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0450" y="3391427"/>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7612" y="3871372"/>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46569" y="3355631"/>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3731" y="3870258"/>
            <a:ext cx="589414" cy="600020"/>
          </a:xfrm>
          <a:prstGeom prst="rect">
            <a:avLst/>
          </a:prstGeom>
        </p:spPr>
      </p:pic>
      <p:pic>
        <p:nvPicPr>
          <p:cNvPr id="66" name="Picture 65">
            <a:extLst>
              <a:ext uri="{FF2B5EF4-FFF2-40B4-BE49-F238E27FC236}">
                <a16:creationId xmlns:a16="http://schemas.microsoft.com/office/drawing/2014/main" xmlns="" id="{0C83B29F-BB7D-9C4D-B73F-4CD6091078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77745" y="3356745"/>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84907" y="3871372"/>
            <a:ext cx="589414" cy="600020"/>
          </a:xfrm>
          <a:prstGeom prst="rect">
            <a:avLst/>
          </a:prstGeom>
        </p:spPr>
      </p:pic>
      <p:pic>
        <p:nvPicPr>
          <p:cNvPr id="68" name="Picture 67">
            <a:extLst>
              <a:ext uri="{FF2B5EF4-FFF2-40B4-BE49-F238E27FC236}">
                <a16:creationId xmlns:a16="http://schemas.microsoft.com/office/drawing/2014/main" xmlns="" id="{10BBEF90-DC25-C44A-B491-1CFCBE8287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2256" y="3362275"/>
            <a:ext cx="589414" cy="600020"/>
          </a:xfrm>
          <a:prstGeom prst="rect">
            <a:avLst/>
          </a:prstGeom>
        </p:spPr>
      </p:pic>
      <p:pic>
        <p:nvPicPr>
          <p:cNvPr id="69" name="Picture 68">
            <a:extLst>
              <a:ext uri="{FF2B5EF4-FFF2-40B4-BE49-F238E27FC236}">
                <a16:creationId xmlns:a16="http://schemas.microsoft.com/office/drawing/2014/main" xmlns="" id="{2DCD66FA-CC18-1544-89EC-F24E6DCCE2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9418" y="3876902"/>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4452" y="3318631"/>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4452" y="3855828"/>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0201" y="3313948"/>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0201" y="3851145"/>
            <a:ext cx="595356" cy="615564"/>
          </a:xfrm>
          <a:prstGeom prst="rect">
            <a:avLst/>
          </a:prstGeom>
        </p:spPr>
      </p:pic>
    </p:spTree>
    <p:extLst>
      <p:ext uri="{BB962C8B-B14F-4D97-AF65-F5344CB8AC3E}">
        <p14:creationId xmlns:p14="http://schemas.microsoft.com/office/powerpoint/2010/main" val="201665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represent? What would it be +100?</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a:p>
            <a:pPr marL="0" indent="0">
              <a:buClr>
                <a:srgbClr val="23D160"/>
              </a:buClr>
              <a:buSzPct val="85000"/>
              <a:buNone/>
            </a:pPr>
            <a:r>
              <a:rPr lang="en-GB" sz="2200" dirty="0">
                <a:solidFill>
                  <a:srgbClr val="FF3860"/>
                </a:solidFill>
              </a:rPr>
              <a:t>34,787</a:t>
            </a:r>
          </a:p>
          <a:p>
            <a:pPr marL="0" indent="0">
              <a:buClr>
                <a:srgbClr val="23D160"/>
              </a:buClr>
              <a:buSzPct val="85000"/>
              <a:buNone/>
            </a:pPr>
            <a:r>
              <a:rPr lang="en-GB" sz="2200" dirty="0">
                <a:solidFill>
                  <a:srgbClr val="FF3860"/>
                </a:solidFill>
              </a:rPr>
              <a:t>thirty-four thousand, seven hundred and eighty-seven</a:t>
            </a: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0" name="Picture 29">
            <a:extLst>
              <a:ext uri="{FF2B5EF4-FFF2-40B4-BE49-F238E27FC236}">
                <a16:creationId xmlns:a16="http://schemas.microsoft.com/office/drawing/2014/main" xmlns="" id="{E004112C-4E80-E04C-8548-1DBA437950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07566" y="3582547"/>
            <a:ext cx="595356" cy="615564"/>
          </a:xfrm>
          <a:prstGeom prst="rect">
            <a:avLst/>
          </a:prstGeom>
        </p:spPr>
      </p:pic>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2058" y="3350101"/>
            <a:ext cx="589414" cy="600020"/>
          </a:xfrm>
          <a:prstGeom prst="rect">
            <a:avLst/>
          </a:prstGeom>
        </p:spPr>
      </p:pic>
      <p:pic>
        <p:nvPicPr>
          <p:cNvPr id="32" name="Picture 31">
            <a:extLst>
              <a:ext uri="{FF2B5EF4-FFF2-40B4-BE49-F238E27FC236}">
                <a16:creationId xmlns:a16="http://schemas.microsoft.com/office/drawing/2014/main" xmlns="" id="{52124137-81BA-7B42-83EE-A385DBB462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7601" y="3389624"/>
            <a:ext cx="593802" cy="600020"/>
          </a:xfrm>
          <a:prstGeom prst="rect">
            <a:avLst/>
          </a:prstGeom>
        </p:spPr>
      </p:pic>
      <p:pic>
        <p:nvPicPr>
          <p:cNvPr id="33" name="Picture 32">
            <a:extLst>
              <a:ext uri="{FF2B5EF4-FFF2-40B4-BE49-F238E27FC236}">
                <a16:creationId xmlns:a16="http://schemas.microsoft.com/office/drawing/2014/main" xmlns="" id="{8EF29947-CD77-024D-85FE-6DF4FB8B81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83068" y="3351655"/>
            <a:ext cx="589139" cy="598466"/>
          </a:xfrm>
          <a:prstGeom prst="rect">
            <a:avLst/>
          </a:prstGeom>
        </p:spPr>
      </p:pic>
      <p:pic>
        <p:nvPicPr>
          <p:cNvPr id="43" name="Picture 42">
            <a:extLst>
              <a:ext uri="{FF2B5EF4-FFF2-40B4-BE49-F238E27FC236}">
                <a16:creationId xmlns:a16="http://schemas.microsoft.com/office/drawing/2014/main" xmlns="" id="{B619707D-F695-AC49-AB5A-46F776F764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4763" y="3869569"/>
            <a:ext cx="593802"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9220" y="3864728"/>
            <a:ext cx="589414" cy="600020"/>
          </a:xfrm>
          <a:prstGeom prst="rect">
            <a:avLst/>
          </a:prstGeom>
        </p:spPr>
      </p:pic>
      <p:pic>
        <p:nvPicPr>
          <p:cNvPr id="49" name="Picture 48">
            <a:extLst>
              <a:ext uri="{FF2B5EF4-FFF2-40B4-BE49-F238E27FC236}">
                <a16:creationId xmlns:a16="http://schemas.microsoft.com/office/drawing/2014/main" xmlns="" id="{FD68D1DE-8CF4-9F4C-9196-AE959CACD9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282" y="3318631"/>
            <a:ext cx="595356" cy="615564"/>
          </a:xfrm>
          <a:prstGeom prst="rect">
            <a:avLst/>
          </a:prstGeom>
        </p:spPr>
      </p:pic>
      <p:pic>
        <p:nvPicPr>
          <p:cNvPr id="50" name="Picture 49">
            <a:extLst>
              <a:ext uri="{FF2B5EF4-FFF2-40B4-BE49-F238E27FC236}">
                <a16:creationId xmlns:a16="http://schemas.microsoft.com/office/drawing/2014/main" xmlns="" id="{80094CC2-0CA2-B242-A6DB-4F7C481324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282" y="3855828"/>
            <a:ext cx="595356" cy="615564"/>
          </a:xfrm>
          <a:prstGeom prst="rect">
            <a:avLst/>
          </a:prstGeom>
        </p:spPr>
      </p:pic>
      <p:pic>
        <p:nvPicPr>
          <p:cNvPr id="52" name="Picture 51">
            <a:extLst>
              <a:ext uri="{FF2B5EF4-FFF2-40B4-BE49-F238E27FC236}">
                <a16:creationId xmlns:a16="http://schemas.microsoft.com/office/drawing/2014/main" xmlns="" id="{669E2A60-3590-414B-B048-2E19FCEF6F1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61645" y="3187579"/>
            <a:ext cx="614655" cy="600020"/>
          </a:xfrm>
          <a:prstGeom prst="rect">
            <a:avLst/>
          </a:prstGeom>
        </p:spPr>
      </p:pic>
      <p:pic>
        <p:nvPicPr>
          <p:cNvPr id="55" name="Picture 54">
            <a:extLst>
              <a:ext uri="{FF2B5EF4-FFF2-40B4-BE49-F238E27FC236}">
                <a16:creationId xmlns:a16="http://schemas.microsoft.com/office/drawing/2014/main" xmlns="" id="{FE9B53BA-C81E-1B4B-87D1-B3BF83AA8C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42148" y="3693628"/>
            <a:ext cx="614655" cy="600020"/>
          </a:xfrm>
          <a:prstGeom prst="rect">
            <a:avLst/>
          </a:prstGeom>
        </p:spPr>
      </p:pic>
      <p:pic>
        <p:nvPicPr>
          <p:cNvPr id="56" name="Picture 55">
            <a:extLst>
              <a:ext uri="{FF2B5EF4-FFF2-40B4-BE49-F238E27FC236}">
                <a16:creationId xmlns:a16="http://schemas.microsoft.com/office/drawing/2014/main" xmlns="" id="{C4DE3507-BAF1-DD48-8A09-DDE053738B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56663" y="4176348"/>
            <a:ext cx="614655" cy="600020"/>
          </a:xfrm>
          <a:prstGeom prst="rect">
            <a:avLst/>
          </a:prstGeom>
        </p:spPr>
      </p:pic>
      <p:pic>
        <p:nvPicPr>
          <p:cNvPr id="57" name="Picture 56">
            <a:extLst>
              <a:ext uri="{FF2B5EF4-FFF2-40B4-BE49-F238E27FC236}">
                <a16:creationId xmlns:a16="http://schemas.microsoft.com/office/drawing/2014/main" xmlns="" id="{2B7FBC71-A2FF-754F-BC29-A9E29CAA742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63571" y="3875160"/>
            <a:ext cx="589139" cy="598466"/>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0" name="Picture 59">
            <a:extLst>
              <a:ext uri="{FF2B5EF4-FFF2-40B4-BE49-F238E27FC236}">
                <a16:creationId xmlns:a16="http://schemas.microsoft.com/office/drawing/2014/main" xmlns="" id="{EE12C9D3-5D0B-4044-8FE5-D54A16E7950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54249" y="3389624"/>
            <a:ext cx="593802" cy="600020"/>
          </a:xfrm>
          <a:prstGeom prst="rect">
            <a:avLst/>
          </a:prstGeom>
        </p:spPr>
      </p:pic>
      <p:pic>
        <p:nvPicPr>
          <p:cNvPr id="61" name="Picture 60">
            <a:extLst>
              <a:ext uri="{FF2B5EF4-FFF2-40B4-BE49-F238E27FC236}">
                <a16:creationId xmlns:a16="http://schemas.microsoft.com/office/drawing/2014/main" xmlns="" id="{38E9F760-78EA-BF46-9932-E58F3462AE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61411" y="3869569"/>
            <a:ext cx="593802" cy="600020"/>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0450" y="3391427"/>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7612" y="3871372"/>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46569" y="3355631"/>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3731" y="3870258"/>
            <a:ext cx="589414" cy="600020"/>
          </a:xfrm>
          <a:prstGeom prst="rect">
            <a:avLst/>
          </a:prstGeom>
        </p:spPr>
      </p:pic>
      <p:pic>
        <p:nvPicPr>
          <p:cNvPr id="66" name="Picture 65">
            <a:extLst>
              <a:ext uri="{FF2B5EF4-FFF2-40B4-BE49-F238E27FC236}">
                <a16:creationId xmlns:a16="http://schemas.microsoft.com/office/drawing/2014/main" xmlns="" id="{0C83B29F-BB7D-9C4D-B73F-4CD6091078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77745" y="3356745"/>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84907" y="3871372"/>
            <a:ext cx="589414" cy="600020"/>
          </a:xfrm>
          <a:prstGeom prst="rect">
            <a:avLst/>
          </a:prstGeom>
        </p:spPr>
      </p:pic>
      <p:pic>
        <p:nvPicPr>
          <p:cNvPr id="68" name="Picture 67">
            <a:extLst>
              <a:ext uri="{FF2B5EF4-FFF2-40B4-BE49-F238E27FC236}">
                <a16:creationId xmlns:a16="http://schemas.microsoft.com/office/drawing/2014/main" xmlns="" id="{10BBEF90-DC25-C44A-B491-1CFCBE8287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2256" y="3362275"/>
            <a:ext cx="589414" cy="600020"/>
          </a:xfrm>
          <a:prstGeom prst="rect">
            <a:avLst/>
          </a:prstGeom>
        </p:spPr>
      </p:pic>
      <p:pic>
        <p:nvPicPr>
          <p:cNvPr id="69" name="Picture 68">
            <a:extLst>
              <a:ext uri="{FF2B5EF4-FFF2-40B4-BE49-F238E27FC236}">
                <a16:creationId xmlns:a16="http://schemas.microsoft.com/office/drawing/2014/main" xmlns="" id="{2DCD66FA-CC18-1544-89EC-F24E6DCCE2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9418" y="3876902"/>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4452" y="3318631"/>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4452" y="3855828"/>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0201" y="3313948"/>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0201" y="3851145"/>
            <a:ext cx="595356" cy="615564"/>
          </a:xfrm>
          <a:prstGeom prst="rect">
            <a:avLst/>
          </a:prstGeom>
        </p:spPr>
      </p:pic>
      <p:pic>
        <p:nvPicPr>
          <p:cNvPr id="34" name="Picture 33">
            <a:extLst>
              <a:ext uri="{FF2B5EF4-FFF2-40B4-BE49-F238E27FC236}">
                <a16:creationId xmlns:a16="http://schemas.microsoft.com/office/drawing/2014/main" xmlns="" id="{46F69F44-9150-B64D-B019-97D37DDE257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96567" y="4513087"/>
            <a:ext cx="593802" cy="600020"/>
          </a:xfrm>
          <a:prstGeom prst="rect">
            <a:avLst/>
          </a:prstGeom>
        </p:spPr>
      </p:pic>
      <p:sp>
        <p:nvSpPr>
          <p:cNvPr id="2" name="Doughnut 1">
            <a:extLst>
              <a:ext uri="{FF2B5EF4-FFF2-40B4-BE49-F238E27FC236}">
                <a16:creationId xmlns:a16="http://schemas.microsoft.com/office/drawing/2014/main" xmlns="" id="{F8CEAF6F-BF7E-A84B-B12B-FBC3A71F6418}"/>
              </a:ext>
            </a:extLst>
          </p:cNvPr>
          <p:cNvSpPr/>
          <p:nvPr/>
        </p:nvSpPr>
        <p:spPr>
          <a:xfrm>
            <a:off x="5278979" y="4409432"/>
            <a:ext cx="813383" cy="813383"/>
          </a:xfrm>
          <a:prstGeom prst="donut">
            <a:avLst>
              <a:gd name="adj" fmla="val 7584"/>
            </a:avLst>
          </a:prstGeom>
          <a:solidFill>
            <a:srgbClr val="FF3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08749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represent? What would it be -1000?</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0" name="Picture 29">
            <a:extLst>
              <a:ext uri="{FF2B5EF4-FFF2-40B4-BE49-F238E27FC236}">
                <a16:creationId xmlns:a16="http://schemas.microsoft.com/office/drawing/2014/main" xmlns="" id="{E004112C-4E80-E04C-8548-1DBA437950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01274" y="3602932"/>
            <a:ext cx="595356" cy="615564"/>
          </a:xfrm>
          <a:prstGeom prst="rect">
            <a:avLst/>
          </a:prstGeom>
        </p:spPr>
      </p:pic>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32887" y="3354942"/>
            <a:ext cx="589414" cy="600020"/>
          </a:xfrm>
          <a:prstGeom prst="rect">
            <a:avLst/>
          </a:prstGeom>
        </p:spPr>
      </p:pic>
      <p:pic>
        <p:nvPicPr>
          <p:cNvPr id="43" name="Picture 42">
            <a:extLst>
              <a:ext uri="{FF2B5EF4-FFF2-40B4-BE49-F238E27FC236}">
                <a16:creationId xmlns:a16="http://schemas.microsoft.com/office/drawing/2014/main" xmlns="" id="{B619707D-F695-AC49-AB5A-46F776F764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4763" y="3869569"/>
            <a:ext cx="593802"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40049" y="3869569"/>
            <a:ext cx="589414" cy="600020"/>
          </a:xfrm>
          <a:prstGeom prst="rect">
            <a:avLst/>
          </a:prstGeom>
        </p:spPr>
      </p:pic>
      <p:pic>
        <p:nvPicPr>
          <p:cNvPr id="55" name="Picture 54">
            <a:extLst>
              <a:ext uri="{FF2B5EF4-FFF2-40B4-BE49-F238E27FC236}">
                <a16:creationId xmlns:a16="http://schemas.microsoft.com/office/drawing/2014/main" xmlns="" id="{FE9B53BA-C81E-1B4B-87D1-B3BF83AA8C9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51993" y="3671378"/>
            <a:ext cx="614655" cy="600020"/>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86509" y="3391427"/>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93671" y="3871372"/>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57398" y="3360472"/>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64560" y="3875099"/>
            <a:ext cx="589414" cy="600020"/>
          </a:xfrm>
          <a:prstGeom prst="rect">
            <a:avLst/>
          </a:prstGeom>
        </p:spPr>
      </p:pic>
      <p:pic>
        <p:nvPicPr>
          <p:cNvPr id="66" name="Picture 65">
            <a:extLst>
              <a:ext uri="{FF2B5EF4-FFF2-40B4-BE49-F238E27FC236}">
                <a16:creationId xmlns:a16="http://schemas.microsoft.com/office/drawing/2014/main" xmlns="" id="{0C83B29F-BB7D-9C4D-B73F-4CD6091078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88574" y="3361586"/>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95736" y="3876213"/>
            <a:ext cx="589414" cy="600020"/>
          </a:xfrm>
          <a:prstGeom prst="rect">
            <a:avLst/>
          </a:prstGeom>
        </p:spPr>
      </p:pic>
      <p:pic>
        <p:nvPicPr>
          <p:cNvPr id="69" name="Picture 68">
            <a:extLst>
              <a:ext uri="{FF2B5EF4-FFF2-40B4-BE49-F238E27FC236}">
                <a16:creationId xmlns:a16="http://schemas.microsoft.com/office/drawing/2014/main" xmlns="" id="{2DCD66FA-CC18-1544-89EC-F24E6DCCE2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20247" y="3881743"/>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38160" y="3339016"/>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38160" y="3876213"/>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53909" y="3334333"/>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53909" y="3871530"/>
            <a:ext cx="595356" cy="615564"/>
          </a:xfrm>
          <a:prstGeom prst="rect">
            <a:avLst/>
          </a:prstGeom>
        </p:spPr>
      </p:pic>
    </p:spTree>
    <p:extLst>
      <p:ext uri="{BB962C8B-B14F-4D97-AF65-F5344CB8AC3E}">
        <p14:creationId xmlns:p14="http://schemas.microsoft.com/office/powerpoint/2010/main" val="2472802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represent? What would it be -1000?</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a:p>
            <a:pPr marL="0" indent="0">
              <a:buClr>
                <a:srgbClr val="23D160"/>
              </a:buClr>
              <a:buSzPct val="85000"/>
              <a:buNone/>
            </a:pPr>
            <a:r>
              <a:rPr lang="en-GB" sz="2200" dirty="0">
                <a:solidFill>
                  <a:srgbClr val="FF3860"/>
                </a:solidFill>
              </a:rPr>
              <a:t>11,375</a:t>
            </a:r>
          </a:p>
          <a:p>
            <a:pPr marL="0" indent="0">
              <a:buClr>
                <a:srgbClr val="23D160"/>
              </a:buClr>
              <a:buSzPct val="85000"/>
              <a:buNone/>
            </a:pPr>
            <a:r>
              <a:rPr lang="en-GB" sz="2200" dirty="0">
                <a:solidFill>
                  <a:srgbClr val="FF3860"/>
                </a:solidFill>
              </a:rPr>
              <a:t>eleven thousand, three hundred and seventy-five</a:t>
            </a: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0" name="Picture 29">
            <a:extLst>
              <a:ext uri="{FF2B5EF4-FFF2-40B4-BE49-F238E27FC236}">
                <a16:creationId xmlns:a16="http://schemas.microsoft.com/office/drawing/2014/main" xmlns="" id="{E004112C-4E80-E04C-8548-1DBA437950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01274" y="3602932"/>
            <a:ext cx="595356" cy="615564"/>
          </a:xfrm>
          <a:prstGeom prst="rect">
            <a:avLst/>
          </a:prstGeom>
        </p:spPr>
      </p:pic>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32887" y="3354942"/>
            <a:ext cx="589414" cy="600020"/>
          </a:xfrm>
          <a:prstGeom prst="rect">
            <a:avLst/>
          </a:prstGeom>
        </p:spPr>
      </p:pic>
      <p:pic>
        <p:nvPicPr>
          <p:cNvPr id="43" name="Picture 42">
            <a:extLst>
              <a:ext uri="{FF2B5EF4-FFF2-40B4-BE49-F238E27FC236}">
                <a16:creationId xmlns:a16="http://schemas.microsoft.com/office/drawing/2014/main" xmlns="" id="{B619707D-F695-AC49-AB5A-46F776F764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4763" y="3869569"/>
            <a:ext cx="593802"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40049" y="3869569"/>
            <a:ext cx="589414" cy="600020"/>
          </a:xfrm>
          <a:prstGeom prst="rect">
            <a:avLst/>
          </a:prstGeom>
        </p:spPr>
      </p:pic>
      <p:pic>
        <p:nvPicPr>
          <p:cNvPr id="55" name="Picture 54">
            <a:extLst>
              <a:ext uri="{FF2B5EF4-FFF2-40B4-BE49-F238E27FC236}">
                <a16:creationId xmlns:a16="http://schemas.microsoft.com/office/drawing/2014/main" xmlns="" id="{FE9B53BA-C81E-1B4B-87D1-B3BF83AA8C9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51993" y="3671378"/>
            <a:ext cx="614655" cy="600020"/>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86509" y="3391427"/>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93671" y="3871372"/>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57398" y="3360472"/>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64560" y="3875099"/>
            <a:ext cx="589414" cy="600020"/>
          </a:xfrm>
          <a:prstGeom prst="rect">
            <a:avLst/>
          </a:prstGeom>
        </p:spPr>
      </p:pic>
      <p:pic>
        <p:nvPicPr>
          <p:cNvPr id="66" name="Picture 65">
            <a:extLst>
              <a:ext uri="{FF2B5EF4-FFF2-40B4-BE49-F238E27FC236}">
                <a16:creationId xmlns:a16="http://schemas.microsoft.com/office/drawing/2014/main" xmlns="" id="{0C83B29F-BB7D-9C4D-B73F-4CD6091078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88574" y="3361586"/>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95736" y="3876213"/>
            <a:ext cx="589414" cy="600020"/>
          </a:xfrm>
          <a:prstGeom prst="rect">
            <a:avLst/>
          </a:prstGeom>
        </p:spPr>
      </p:pic>
      <p:pic>
        <p:nvPicPr>
          <p:cNvPr id="69" name="Picture 68">
            <a:extLst>
              <a:ext uri="{FF2B5EF4-FFF2-40B4-BE49-F238E27FC236}">
                <a16:creationId xmlns:a16="http://schemas.microsoft.com/office/drawing/2014/main" xmlns="" id="{2DCD66FA-CC18-1544-89EC-F24E6DCCE2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20247" y="3881743"/>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38160" y="3339016"/>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38160" y="3876213"/>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53909" y="3334333"/>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53909" y="3871530"/>
            <a:ext cx="595356" cy="615564"/>
          </a:xfrm>
          <a:prstGeom prst="rect">
            <a:avLst/>
          </a:prstGeom>
        </p:spPr>
      </p:pic>
      <p:sp>
        <p:nvSpPr>
          <p:cNvPr id="2" name="&quot;No&quot; Symbol 1">
            <a:extLst>
              <a:ext uri="{FF2B5EF4-FFF2-40B4-BE49-F238E27FC236}">
                <a16:creationId xmlns:a16="http://schemas.microsoft.com/office/drawing/2014/main" xmlns="" id="{4AFF64D3-5BBD-4540-A815-6A126D8D2B35}"/>
              </a:ext>
            </a:extLst>
          </p:cNvPr>
          <p:cNvSpPr/>
          <p:nvPr/>
        </p:nvSpPr>
        <p:spPr>
          <a:xfrm>
            <a:off x="3762752" y="3876213"/>
            <a:ext cx="615564" cy="615564"/>
          </a:xfrm>
          <a:prstGeom prst="noSmoking">
            <a:avLst>
              <a:gd name="adj" fmla="val 947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622584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represent? What would it be + 10,000?</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32887" y="3354942"/>
            <a:ext cx="589414"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40049" y="3869569"/>
            <a:ext cx="589414" cy="600020"/>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73994" y="3350101"/>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81156" y="3830046"/>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57398" y="3360472"/>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64560" y="3875099"/>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95736" y="3876213"/>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38160" y="3339016"/>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38160" y="3876213"/>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53909" y="3334333"/>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53909" y="3871530"/>
            <a:ext cx="595356" cy="615564"/>
          </a:xfrm>
          <a:prstGeom prst="rect">
            <a:avLst/>
          </a:prstGeom>
        </p:spPr>
      </p:pic>
      <p:pic>
        <p:nvPicPr>
          <p:cNvPr id="28" name="Picture 27">
            <a:extLst>
              <a:ext uri="{FF2B5EF4-FFF2-40B4-BE49-F238E27FC236}">
                <a16:creationId xmlns:a16="http://schemas.microsoft.com/office/drawing/2014/main" xmlns="" id="{A89F7720-E517-DD42-9ABE-083F3F2D69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33310" y="3597552"/>
            <a:ext cx="589139" cy="598466"/>
          </a:xfrm>
          <a:prstGeom prst="rect">
            <a:avLst/>
          </a:prstGeom>
        </p:spPr>
      </p:pic>
    </p:spTree>
    <p:extLst>
      <p:ext uri="{BB962C8B-B14F-4D97-AF65-F5344CB8AC3E}">
        <p14:creationId xmlns:p14="http://schemas.microsoft.com/office/powerpoint/2010/main" val="2864445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represent? What would it be + 10,000?</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a:p>
            <a:pPr marL="0" indent="0">
              <a:buClr>
                <a:srgbClr val="23D160"/>
              </a:buClr>
              <a:buSzPct val="85000"/>
              <a:buNone/>
            </a:pPr>
            <a:r>
              <a:rPr lang="en-GB" sz="2200" dirty="0">
                <a:solidFill>
                  <a:srgbClr val="FF3860"/>
                </a:solidFill>
              </a:rPr>
              <a:t>13,254</a:t>
            </a:r>
          </a:p>
          <a:p>
            <a:pPr marL="0" indent="0">
              <a:buClr>
                <a:srgbClr val="23D160"/>
              </a:buClr>
              <a:buSzPct val="85000"/>
              <a:buNone/>
            </a:pPr>
            <a:r>
              <a:rPr lang="en-GB" sz="2200" dirty="0">
                <a:solidFill>
                  <a:srgbClr val="FF3860"/>
                </a:solidFill>
              </a:rPr>
              <a:t>thirteen thousand, two hundred and fifty-four</a:t>
            </a: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32887" y="3354942"/>
            <a:ext cx="589414"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40049" y="3869569"/>
            <a:ext cx="589414" cy="600020"/>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73994" y="3350101"/>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81156" y="3830046"/>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57398" y="3360472"/>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64560" y="3875099"/>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95736" y="3876213"/>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38160" y="3339016"/>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38160" y="3876213"/>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53909" y="3334333"/>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53909" y="3871530"/>
            <a:ext cx="595356" cy="615564"/>
          </a:xfrm>
          <a:prstGeom prst="rect">
            <a:avLst/>
          </a:prstGeom>
        </p:spPr>
      </p:pic>
      <p:pic>
        <p:nvPicPr>
          <p:cNvPr id="28" name="Picture 27">
            <a:extLst>
              <a:ext uri="{FF2B5EF4-FFF2-40B4-BE49-F238E27FC236}">
                <a16:creationId xmlns:a16="http://schemas.microsoft.com/office/drawing/2014/main" xmlns="" id="{A89F7720-E517-DD42-9ABE-083F3F2D69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33310" y="3597552"/>
            <a:ext cx="589139" cy="598466"/>
          </a:xfrm>
          <a:prstGeom prst="rect">
            <a:avLst/>
          </a:prstGeom>
        </p:spPr>
      </p:pic>
      <p:sp>
        <p:nvSpPr>
          <p:cNvPr id="18" name="Doughnut 17">
            <a:extLst>
              <a:ext uri="{FF2B5EF4-FFF2-40B4-BE49-F238E27FC236}">
                <a16:creationId xmlns:a16="http://schemas.microsoft.com/office/drawing/2014/main" xmlns="" id="{A2D31331-D8F9-4947-BB99-6A3EEBBD5973}"/>
              </a:ext>
            </a:extLst>
          </p:cNvPr>
          <p:cNvSpPr/>
          <p:nvPr/>
        </p:nvSpPr>
        <p:spPr>
          <a:xfrm>
            <a:off x="1725503" y="3490093"/>
            <a:ext cx="813383" cy="813383"/>
          </a:xfrm>
          <a:prstGeom prst="donut">
            <a:avLst>
              <a:gd name="adj" fmla="val 7584"/>
            </a:avLst>
          </a:prstGeom>
          <a:solidFill>
            <a:srgbClr val="FF38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9" name="Picture 18">
            <a:extLst>
              <a:ext uri="{FF2B5EF4-FFF2-40B4-BE49-F238E27FC236}">
                <a16:creationId xmlns:a16="http://schemas.microsoft.com/office/drawing/2014/main" xmlns="" id="{F43FFCE4-7578-2340-A597-2F2D157E6D2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831392" y="3616604"/>
            <a:ext cx="614655" cy="600020"/>
          </a:xfrm>
          <a:prstGeom prst="rect">
            <a:avLst/>
          </a:prstGeom>
        </p:spPr>
      </p:pic>
    </p:spTree>
    <p:extLst>
      <p:ext uri="{BB962C8B-B14F-4D97-AF65-F5344CB8AC3E}">
        <p14:creationId xmlns:p14="http://schemas.microsoft.com/office/powerpoint/2010/main" val="938602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show? What would it be -10,000?</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0" name="Picture 29">
            <a:extLst>
              <a:ext uri="{FF2B5EF4-FFF2-40B4-BE49-F238E27FC236}">
                <a16:creationId xmlns:a16="http://schemas.microsoft.com/office/drawing/2014/main" xmlns="" id="{E004112C-4E80-E04C-8548-1DBA437950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07566" y="3582547"/>
            <a:ext cx="595356" cy="615564"/>
          </a:xfrm>
          <a:prstGeom prst="rect">
            <a:avLst/>
          </a:prstGeom>
        </p:spPr>
      </p:pic>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2058" y="3350101"/>
            <a:ext cx="589414" cy="600020"/>
          </a:xfrm>
          <a:prstGeom prst="rect">
            <a:avLst/>
          </a:prstGeom>
        </p:spPr>
      </p:pic>
      <p:pic>
        <p:nvPicPr>
          <p:cNvPr id="32" name="Picture 31">
            <a:extLst>
              <a:ext uri="{FF2B5EF4-FFF2-40B4-BE49-F238E27FC236}">
                <a16:creationId xmlns:a16="http://schemas.microsoft.com/office/drawing/2014/main" xmlns="" id="{52124137-81BA-7B42-83EE-A385DBB462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7601" y="3389624"/>
            <a:ext cx="593802" cy="600020"/>
          </a:xfrm>
          <a:prstGeom prst="rect">
            <a:avLst/>
          </a:prstGeom>
        </p:spPr>
      </p:pic>
      <p:pic>
        <p:nvPicPr>
          <p:cNvPr id="33" name="Picture 32">
            <a:extLst>
              <a:ext uri="{FF2B5EF4-FFF2-40B4-BE49-F238E27FC236}">
                <a16:creationId xmlns:a16="http://schemas.microsoft.com/office/drawing/2014/main" xmlns="" id="{8EF29947-CD77-024D-85FE-6DF4FB8B81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83068" y="3351655"/>
            <a:ext cx="589139" cy="598466"/>
          </a:xfrm>
          <a:prstGeom prst="rect">
            <a:avLst/>
          </a:prstGeom>
        </p:spPr>
      </p:pic>
      <p:pic>
        <p:nvPicPr>
          <p:cNvPr id="43" name="Picture 42">
            <a:extLst>
              <a:ext uri="{FF2B5EF4-FFF2-40B4-BE49-F238E27FC236}">
                <a16:creationId xmlns:a16="http://schemas.microsoft.com/office/drawing/2014/main" xmlns="" id="{B619707D-F695-AC49-AB5A-46F776F764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4763" y="3869569"/>
            <a:ext cx="593802"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9220" y="3864728"/>
            <a:ext cx="589414" cy="600020"/>
          </a:xfrm>
          <a:prstGeom prst="rect">
            <a:avLst/>
          </a:prstGeom>
        </p:spPr>
      </p:pic>
      <p:pic>
        <p:nvPicPr>
          <p:cNvPr id="49" name="Picture 48">
            <a:extLst>
              <a:ext uri="{FF2B5EF4-FFF2-40B4-BE49-F238E27FC236}">
                <a16:creationId xmlns:a16="http://schemas.microsoft.com/office/drawing/2014/main" xmlns="" id="{FD68D1DE-8CF4-9F4C-9196-AE959CACD9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282" y="3318631"/>
            <a:ext cx="595356" cy="615564"/>
          </a:xfrm>
          <a:prstGeom prst="rect">
            <a:avLst/>
          </a:prstGeom>
        </p:spPr>
      </p:pic>
      <p:pic>
        <p:nvPicPr>
          <p:cNvPr id="50" name="Picture 49">
            <a:extLst>
              <a:ext uri="{FF2B5EF4-FFF2-40B4-BE49-F238E27FC236}">
                <a16:creationId xmlns:a16="http://schemas.microsoft.com/office/drawing/2014/main" xmlns="" id="{80094CC2-0CA2-B242-A6DB-4F7C481324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282" y="3855828"/>
            <a:ext cx="595356" cy="615564"/>
          </a:xfrm>
          <a:prstGeom prst="rect">
            <a:avLst/>
          </a:prstGeom>
        </p:spPr>
      </p:pic>
      <p:pic>
        <p:nvPicPr>
          <p:cNvPr id="52" name="Picture 51">
            <a:extLst>
              <a:ext uri="{FF2B5EF4-FFF2-40B4-BE49-F238E27FC236}">
                <a16:creationId xmlns:a16="http://schemas.microsoft.com/office/drawing/2014/main" xmlns="" id="{669E2A60-3590-414B-B048-2E19FCEF6F1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61645" y="3187579"/>
            <a:ext cx="614655" cy="600020"/>
          </a:xfrm>
          <a:prstGeom prst="rect">
            <a:avLst/>
          </a:prstGeom>
        </p:spPr>
      </p:pic>
      <p:pic>
        <p:nvPicPr>
          <p:cNvPr id="55" name="Picture 54">
            <a:extLst>
              <a:ext uri="{FF2B5EF4-FFF2-40B4-BE49-F238E27FC236}">
                <a16:creationId xmlns:a16="http://schemas.microsoft.com/office/drawing/2014/main" xmlns="" id="{FE9B53BA-C81E-1B4B-87D1-B3BF83AA8C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42148" y="3693628"/>
            <a:ext cx="614655" cy="600020"/>
          </a:xfrm>
          <a:prstGeom prst="rect">
            <a:avLst/>
          </a:prstGeom>
        </p:spPr>
      </p:pic>
      <p:pic>
        <p:nvPicPr>
          <p:cNvPr id="56" name="Picture 55">
            <a:extLst>
              <a:ext uri="{FF2B5EF4-FFF2-40B4-BE49-F238E27FC236}">
                <a16:creationId xmlns:a16="http://schemas.microsoft.com/office/drawing/2014/main" xmlns="" id="{C4DE3507-BAF1-DD48-8A09-DDE053738B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56663" y="4176348"/>
            <a:ext cx="614655" cy="600020"/>
          </a:xfrm>
          <a:prstGeom prst="rect">
            <a:avLst/>
          </a:prstGeom>
        </p:spPr>
      </p:pic>
      <p:pic>
        <p:nvPicPr>
          <p:cNvPr id="57" name="Picture 56">
            <a:extLst>
              <a:ext uri="{FF2B5EF4-FFF2-40B4-BE49-F238E27FC236}">
                <a16:creationId xmlns:a16="http://schemas.microsoft.com/office/drawing/2014/main" xmlns="" id="{2B7FBC71-A2FF-754F-BC29-A9E29CAA742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63571" y="3875160"/>
            <a:ext cx="589139" cy="598466"/>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0" name="Picture 59">
            <a:extLst>
              <a:ext uri="{FF2B5EF4-FFF2-40B4-BE49-F238E27FC236}">
                <a16:creationId xmlns:a16="http://schemas.microsoft.com/office/drawing/2014/main" xmlns="" id="{EE12C9D3-5D0B-4044-8FE5-D54A16E7950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54249" y="3389624"/>
            <a:ext cx="593802" cy="600020"/>
          </a:xfrm>
          <a:prstGeom prst="rect">
            <a:avLst/>
          </a:prstGeom>
        </p:spPr>
      </p:pic>
      <p:pic>
        <p:nvPicPr>
          <p:cNvPr id="61" name="Picture 60">
            <a:extLst>
              <a:ext uri="{FF2B5EF4-FFF2-40B4-BE49-F238E27FC236}">
                <a16:creationId xmlns:a16="http://schemas.microsoft.com/office/drawing/2014/main" xmlns="" id="{38E9F760-78EA-BF46-9932-E58F3462AE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61411" y="3869569"/>
            <a:ext cx="593802" cy="600020"/>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0450" y="3391427"/>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7612" y="3871372"/>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46569" y="3355631"/>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3731" y="3870258"/>
            <a:ext cx="589414" cy="600020"/>
          </a:xfrm>
          <a:prstGeom prst="rect">
            <a:avLst/>
          </a:prstGeom>
        </p:spPr>
      </p:pic>
      <p:pic>
        <p:nvPicPr>
          <p:cNvPr id="66" name="Picture 65">
            <a:extLst>
              <a:ext uri="{FF2B5EF4-FFF2-40B4-BE49-F238E27FC236}">
                <a16:creationId xmlns:a16="http://schemas.microsoft.com/office/drawing/2014/main" xmlns="" id="{0C83B29F-BB7D-9C4D-B73F-4CD6091078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77745" y="3356745"/>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84907" y="3871372"/>
            <a:ext cx="589414" cy="600020"/>
          </a:xfrm>
          <a:prstGeom prst="rect">
            <a:avLst/>
          </a:prstGeom>
        </p:spPr>
      </p:pic>
      <p:pic>
        <p:nvPicPr>
          <p:cNvPr id="68" name="Picture 67">
            <a:extLst>
              <a:ext uri="{FF2B5EF4-FFF2-40B4-BE49-F238E27FC236}">
                <a16:creationId xmlns:a16="http://schemas.microsoft.com/office/drawing/2014/main" xmlns="" id="{10BBEF90-DC25-C44A-B491-1CFCBE8287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2256" y="3362275"/>
            <a:ext cx="589414" cy="600020"/>
          </a:xfrm>
          <a:prstGeom prst="rect">
            <a:avLst/>
          </a:prstGeom>
        </p:spPr>
      </p:pic>
      <p:pic>
        <p:nvPicPr>
          <p:cNvPr id="69" name="Picture 68">
            <a:extLst>
              <a:ext uri="{FF2B5EF4-FFF2-40B4-BE49-F238E27FC236}">
                <a16:creationId xmlns:a16="http://schemas.microsoft.com/office/drawing/2014/main" xmlns="" id="{2DCD66FA-CC18-1544-89EC-F24E6DCCE2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9418" y="3876902"/>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4452" y="3318631"/>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4452" y="3855828"/>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0201" y="3313948"/>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0201" y="3851145"/>
            <a:ext cx="595356" cy="615564"/>
          </a:xfrm>
          <a:prstGeom prst="rect">
            <a:avLst/>
          </a:prstGeom>
        </p:spPr>
      </p:pic>
      <p:pic>
        <p:nvPicPr>
          <p:cNvPr id="34" name="Picture 33">
            <a:extLst>
              <a:ext uri="{FF2B5EF4-FFF2-40B4-BE49-F238E27FC236}">
                <a16:creationId xmlns:a16="http://schemas.microsoft.com/office/drawing/2014/main" xmlns="" id="{47BF9498-80B0-4518-8165-3E58617A75F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18956" y="4423246"/>
            <a:ext cx="593802" cy="600020"/>
          </a:xfrm>
          <a:prstGeom prst="rect">
            <a:avLst/>
          </a:prstGeom>
        </p:spPr>
      </p:pic>
    </p:spTree>
    <p:extLst>
      <p:ext uri="{BB962C8B-B14F-4D97-AF65-F5344CB8AC3E}">
        <p14:creationId xmlns:p14="http://schemas.microsoft.com/office/powerpoint/2010/main" val="754785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show? What would it be -10,000?</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a:p>
            <a:pPr marL="0" indent="0">
              <a:buClr>
                <a:srgbClr val="23D160"/>
              </a:buClr>
              <a:buSzPct val="85000"/>
              <a:buNone/>
            </a:pPr>
            <a:r>
              <a:rPr lang="en-GB" sz="2200" dirty="0">
                <a:solidFill>
                  <a:srgbClr val="FF3860"/>
                </a:solidFill>
              </a:rPr>
              <a:t>24,787</a:t>
            </a:r>
          </a:p>
          <a:p>
            <a:pPr marL="0" indent="0">
              <a:buClr>
                <a:srgbClr val="23D160"/>
              </a:buClr>
              <a:buSzPct val="85000"/>
              <a:buNone/>
            </a:pPr>
            <a:r>
              <a:rPr lang="en-GB" sz="2200" dirty="0">
                <a:solidFill>
                  <a:srgbClr val="FF3860"/>
                </a:solidFill>
              </a:rPr>
              <a:t>twenty-four thousand, seven hundred and eighty-seven</a:t>
            </a: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0" name="Picture 29">
            <a:extLst>
              <a:ext uri="{FF2B5EF4-FFF2-40B4-BE49-F238E27FC236}">
                <a16:creationId xmlns:a16="http://schemas.microsoft.com/office/drawing/2014/main" xmlns="" id="{E004112C-4E80-E04C-8548-1DBA437950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07566" y="3582547"/>
            <a:ext cx="595356" cy="615564"/>
          </a:xfrm>
          <a:prstGeom prst="rect">
            <a:avLst/>
          </a:prstGeom>
        </p:spPr>
      </p:pic>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2058" y="3350101"/>
            <a:ext cx="589414" cy="600020"/>
          </a:xfrm>
          <a:prstGeom prst="rect">
            <a:avLst/>
          </a:prstGeom>
        </p:spPr>
      </p:pic>
      <p:pic>
        <p:nvPicPr>
          <p:cNvPr id="32" name="Picture 31">
            <a:extLst>
              <a:ext uri="{FF2B5EF4-FFF2-40B4-BE49-F238E27FC236}">
                <a16:creationId xmlns:a16="http://schemas.microsoft.com/office/drawing/2014/main" xmlns="" id="{52124137-81BA-7B42-83EE-A385DBB462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7601" y="3389624"/>
            <a:ext cx="593802" cy="600020"/>
          </a:xfrm>
          <a:prstGeom prst="rect">
            <a:avLst/>
          </a:prstGeom>
        </p:spPr>
      </p:pic>
      <p:pic>
        <p:nvPicPr>
          <p:cNvPr id="33" name="Picture 32">
            <a:extLst>
              <a:ext uri="{FF2B5EF4-FFF2-40B4-BE49-F238E27FC236}">
                <a16:creationId xmlns:a16="http://schemas.microsoft.com/office/drawing/2014/main" xmlns="" id="{8EF29947-CD77-024D-85FE-6DF4FB8B81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83068" y="3351655"/>
            <a:ext cx="589139" cy="598466"/>
          </a:xfrm>
          <a:prstGeom prst="rect">
            <a:avLst/>
          </a:prstGeom>
        </p:spPr>
      </p:pic>
      <p:pic>
        <p:nvPicPr>
          <p:cNvPr id="43" name="Picture 42">
            <a:extLst>
              <a:ext uri="{FF2B5EF4-FFF2-40B4-BE49-F238E27FC236}">
                <a16:creationId xmlns:a16="http://schemas.microsoft.com/office/drawing/2014/main" xmlns="" id="{B619707D-F695-AC49-AB5A-46F776F764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4763" y="3869569"/>
            <a:ext cx="593802"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9220" y="3864728"/>
            <a:ext cx="589414" cy="600020"/>
          </a:xfrm>
          <a:prstGeom prst="rect">
            <a:avLst/>
          </a:prstGeom>
        </p:spPr>
      </p:pic>
      <p:pic>
        <p:nvPicPr>
          <p:cNvPr id="49" name="Picture 48">
            <a:extLst>
              <a:ext uri="{FF2B5EF4-FFF2-40B4-BE49-F238E27FC236}">
                <a16:creationId xmlns:a16="http://schemas.microsoft.com/office/drawing/2014/main" xmlns="" id="{FD68D1DE-8CF4-9F4C-9196-AE959CACD9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282" y="3318631"/>
            <a:ext cx="595356" cy="615564"/>
          </a:xfrm>
          <a:prstGeom prst="rect">
            <a:avLst/>
          </a:prstGeom>
        </p:spPr>
      </p:pic>
      <p:pic>
        <p:nvPicPr>
          <p:cNvPr id="50" name="Picture 49">
            <a:extLst>
              <a:ext uri="{FF2B5EF4-FFF2-40B4-BE49-F238E27FC236}">
                <a16:creationId xmlns:a16="http://schemas.microsoft.com/office/drawing/2014/main" xmlns="" id="{80094CC2-0CA2-B242-A6DB-4F7C481324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282" y="3855828"/>
            <a:ext cx="595356" cy="615564"/>
          </a:xfrm>
          <a:prstGeom prst="rect">
            <a:avLst/>
          </a:prstGeom>
        </p:spPr>
      </p:pic>
      <p:pic>
        <p:nvPicPr>
          <p:cNvPr id="52" name="Picture 51">
            <a:extLst>
              <a:ext uri="{FF2B5EF4-FFF2-40B4-BE49-F238E27FC236}">
                <a16:creationId xmlns:a16="http://schemas.microsoft.com/office/drawing/2014/main" xmlns="" id="{669E2A60-3590-414B-B048-2E19FCEF6F1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61645" y="3187579"/>
            <a:ext cx="614655" cy="600020"/>
          </a:xfrm>
          <a:prstGeom prst="rect">
            <a:avLst/>
          </a:prstGeom>
        </p:spPr>
      </p:pic>
      <p:pic>
        <p:nvPicPr>
          <p:cNvPr id="55" name="Picture 54">
            <a:extLst>
              <a:ext uri="{FF2B5EF4-FFF2-40B4-BE49-F238E27FC236}">
                <a16:creationId xmlns:a16="http://schemas.microsoft.com/office/drawing/2014/main" xmlns="" id="{FE9B53BA-C81E-1B4B-87D1-B3BF83AA8C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42148" y="3693628"/>
            <a:ext cx="614655" cy="600020"/>
          </a:xfrm>
          <a:prstGeom prst="rect">
            <a:avLst/>
          </a:prstGeom>
        </p:spPr>
      </p:pic>
      <p:pic>
        <p:nvPicPr>
          <p:cNvPr id="56" name="Picture 55">
            <a:extLst>
              <a:ext uri="{FF2B5EF4-FFF2-40B4-BE49-F238E27FC236}">
                <a16:creationId xmlns:a16="http://schemas.microsoft.com/office/drawing/2014/main" xmlns="" id="{C4DE3507-BAF1-DD48-8A09-DDE053738B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56663" y="4176348"/>
            <a:ext cx="614655" cy="600020"/>
          </a:xfrm>
          <a:prstGeom prst="rect">
            <a:avLst/>
          </a:prstGeom>
        </p:spPr>
      </p:pic>
      <p:pic>
        <p:nvPicPr>
          <p:cNvPr id="57" name="Picture 56">
            <a:extLst>
              <a:ext uri="{FF2B5EF4-FFF2-40B4-BE49-F238E27FC236}">
                <a16:creationId xmlns:a16="http://schemas.microsoft.com/office/drawing/2014/main" xmlns="" id="{2B7FBC71-A2FF-754F-BC29-A9E29CAA742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63571" y="3875160"/>
            <a:ext cx="589139" cy="598466"/>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0" name="Picture 59">
            <a:extLst>
              <a:ext uri="{FF2B5EF4-FFF2-40B4-BE49-F238E27FC236}">
                <a16:creationId xmlns:a16="http://schemas.microsoft.com/office/drawing/2014/main" xmlns="" id="{EE12C9D3-5D0B-4044-8FE5-D54A16E7950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54249" y="3389624"/>
            <a:ext cx="593802" cy="600020"/>
          </a:xfrm>
          <a:prstGeom prst="rect">
            <a:avLst/>
          </a:prstGeom>
        </p:spPr>
      </p:pic>
      <p:pic>
        <p:nvPicPr>
          <p:cNvPr id="61" name="Picture 60">
            <a:extLst>
              <a:ext uri="{FF2B5EF4-FFF2-40B4-BE49-F238E27FC236}">
                <a16:creationId xmlns:a16="http://schemas.microsoft.com/office/drawing/2014/main" xmlns="" id="{38E9F760-78EA-BF46-9932-E58F3462AE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61411" y="3869569"/>
            <a:ext cx="593802" cy="600020"/>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0450" y="3391427"/>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7612" y="3871372"/>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46569" y="3355631"/>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3731" y="3870258"/>
            <a:ext cx="589414" cy="600020"/>
          </a:xfrm>
          <a:prstGeom prst="rect">
            <a:avLst/>
          </a:prstGeom>
        </p:spPr>
      </p:pic>
      <p:pic>
        <p:nvPicPr>
          <p:cNvPr id="66" name="Picture 65">
            <a:extLst>
              <a:ext uri="{FF2B5EF4-FFF2-40B4-BE49-F238E27FC236}">
                <a16:creationId xmlns:a16="http://schemas.microsoft.com/office/drawing/2014/main" xmlns="" id="{0C83B29F-BB7D-9C4D-B73F-4CD6091078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77745" y="3356745"/>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84907" y="3871372"/>
            <a:ext cx="589414" cy="600020"/>
          </a:xfrm>
          <a:prstGeom prst="rect">
            <a:avLst/>
          </a:prstGeom>
        </p:spPr>
      </p:pic>
      <p:pic>
        <p:nvPicPr>
          <p:cNvPr id="68" name="Picture 67">
            <a:extLst>
              <a:ext uri="{FF2B5EF4-FFF2-40B4-BE49-F238E27FC236}">
                <a16:creationId xmlns:a16="http://schemas.microsoft.com/office/drawing/2014/main" xmlns="" id="{10BBEF90-DC25-C44A-B491-1CFCBE8287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2256" y="3362275"/>
            <a:ext cx="589414" cy="600020"/>
          </a:xfrm>
          <a:prstGeom prst="rect">
            <a:avLst/>
          </a:prstGeom>
        </p:spPr>
      </p:pic>
      <p:pic>
        <p:nvPicPr>
          <p:cNvPr id="69" name="Picture 68">
            <a:extLst>
              <a:ext uri="{FF2B5EF4-FFF2-40B4-BE49-F238E27FC236}">
                <a16:creationId xmlns:a16="http://schemas.microsoft.com/office/drawing/2014/main" xmlns="" id="{2DCD66FA-CC18-1544-89EC-F24E6DCCE2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9418" y="3876902"/>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4452" y="3318631"/>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4452" y="3855828"/>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0201" y="3313948"/>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0201" y="3851145"/>
            <a:ext cx="595356" cy="615564"/>
          </a:xfrm>
          <a:prstGeom prst="rect">
            <a:avLst/>
          </a:prstGeom>
        </p:spPr>
      </p:pic>
      <p:pic>
        <p:nvPicPr>
          <p:cNvPr id="34" name="Picture 33">
            <a:extLst>
              <a:ext uri="{FF2B5EF4-FFF2-40B4-BE49-F238E27FC236}">
                <a16:creationId xmlns:a16="http://schemas.microsoft.com/office/drawing/2014/main" xmlns="" id="{06AAE200-524D-4AB2-96BC-33BD881FD6B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18956" y="4381844"/>
            <a:ext cx="593802" cy="600020"/>
          </a:xfrm>
          <a:prstGeom prst="rect">
            <a:avLst/>
          </a:prstGeom>
        </p:spPr>
      </p:pic>
      <p:sp>
        <p:nvSpPr>
          <p:cNvPr id="36" name="&quot;No&quot; Symbol 35">
            <a:extLst>
              <a:ext uri="{FF2B5EF4-FFF2-40B4-BE49-F238E27FC236}">
                <a16:creationId xmlns:a16="http://schemas.microsoft.com/office/drawing/2014/main" xmlns="" id="{2D9FC904-1F39-294F-AF20-6C594AF04300}"/>
              </a:ext>
            </a:extLst>
          </p:cNvPr>
          <p:cNvSpPr/>
          <p:nvPr/>
        </p:nvSpPr>
        <p:spPr>
          <a:xfrm>
            <a:off x="2160343" y="4172573"/>
            <a:ext cx="615564" cy="615564"/>
          </a:xfrm>
          <a:prstGeom prst="noSmoking">
            <a:avLst>
              <a:gd name="adj" fmla="val 9478"/>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703990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1:</a:t>
            </a:r>
          </a:p>
          <a:p>
            <a:pPr marL="0" indent="0">
              <a:buClr>
                <a:srgbClr val="23D160"/>
              </a:buClr>
              <a:buSzPct val="85000"/>
              <a:buNone/>
            </a:pPr>
            <a:r>
              <a:rPr lang="en-GB" sz="2200" dirty="0"/>
              <a:t>A number is represented in the place value chart below.</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Writing in numerals and words…</a:t>
            </a:r>
          </a:p>
          <a:p>
            <a:pPr marL="0" indent="0">
              <a:buClr>
                <a:srgbClr val="23D160"/>
              </a:buClr>
              <a:buSzPct val="85000"/>
              <a:buNone/>
            </a:pPr>
            <a:r>
              <a:rPr lang="en-GB" sz="2200" dirty="0"/>
              <a:t>What is the number +1? </a:t>
            </a:r>
          </a:p>
          <a:p>
            <a:pPr marL="0" indent="0">
              <a:buClr>
                <a:srgbClr val="23D160"/>
              </a:buClr>
              <a:buSzPct val="85000"/>
              <a:buNone/>
            </a:pPr>
            <a:r>
              <a:rPr lang="en-GB" sz="2200" dirty="0"/>
              <a:t>What is the number -10?</a:t>
            </a:r>
          </a:p>
          <a:p>
            <a:pPr marL="0" indent="0">
              <a:buClr>
                <a:srgbClr val="23D160"/>
              </a:buClr>
              <a:buSzPct val="85000"/>
              <a:buNone/>
            </a:pPr>
            <a:r>
              <a:rPr lang="en-GB" sz="2200" dirty="0"/>
              <a:t>What is the number +1,000?</a:t>
            </a:r>
          </a:p>
          <a:p>
            <a:pPr marL="0" indent="0">
              <a:buClr>
                <a:srgbClr val="23D160"/>
              </a:buClr>
              <a:buSzPct val="85000"/>
              <a:buNone/>
            </a:pPr>
            <a:r>
              <a:rPr lang="en-GB" sz="2200" dirty="0"/>
              <a:t>What is the number -10,000?</a:t>
            </a: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graphicFrame>
        <p:nvGraphicFramePr>
          <p:cNvPr id="2" name="Table 1">
            <a:extLst>
              <a:ext uri="{FF2B5EF4-FFF2-40B4-BE49-F238E27FC236}">
                <a16:creationId xmlns:a16="http://schemas.microsoft.com/office/drawing/2014/main" xmlns="" id="{7B6EBE4B-7346-0C49-B460-FB60AB27C46D}"/>
              </a:ext>
            </a:extLst>
          </p:cNvPr>
          <p:cNvGraphicFramePr>
            <a:graphicFrameLocks noGrp="1"/>
          </p:cNvGraphicFramePr>
          <p:nvPr>
            <p:extLst>
              <p:ext uri="{D42A27DB-BD31-4B8C-83A1-F6EECF244321}">
                <p14:modId xmlns:p14="http://schemas.microsoft.com/office/powerpoint/2010/main" val="817089382"/>
              </p:ext>
            </p:extLst>
          </p:nvPr>
        </p:nvGraphicFramePr>
        <p:xfrm>
          <a:off x="838200" y="2721453"/>
          <a:ext cx="8763000" cy="1285240"/>
        </p:xfrm>
        <a:graphic>
          <a:graphicData uri="http://schemas.openxmlformats.org/drawingml/2006/table">
            <a:tbl>
              <a:tblPr firstRow="1" bandRow="1">
                <a:tableStyleId>{5940675A-B579-460E-94D1-54222C63F5DA}</a:tableStyleId>
              </a:tblPr>
              <a:tblGrid>
                <a:gridCol w="1752600">
                  <a:extLst>
                    <a:ext uri="{9D8B030D-6E8A-4147-A177-3AD203B41FA5}">
                      <a16:colId xmlns:a16="http://schemas.microsoft.com/office/drawing/2014/main" xmlns="" val="3018953890"/>
                    </a:ext>
                  </a:extLst>
                </a:gridCol>
                <a:gridCol w="1752600">
                  <a:extLst>
                    <a:ext uri="{9D8B030D-6E8A-4147-A177-3AD203B41FA5}">
                      <a16:colId xmlns:a16="http://schemas.microsoft.com/office/drawing/2014/main" xmlns="" val="4109168587"/>
                    </a:ext>
                  </a:extLst>
                </a:gridCol>
                <a:gridCol w="1752600">
                  <a:extLst>
                    <a:ext uri="{9D8B030D-6E8A-4147-A177-3AD203B41FA5}">
                      <a16:colId xmlns:a16="http://schemas.microsoft.com/office/drawing/2014/main" xmlns="" val="4288032614"/>
                    </a:ext>
                  </a:extLst>
                </a:gridCol>
                <a:gridCol w="1752600">
                  <a:extLst>
                    <a:ext uri="{9D8B030D-6E8A-4147-A177-3AD203B41FA5}">
                      <a16:colId xmlns:a16="http://schemas.microsoft.com/office/drawing/2014/main" xmlns="" val="3094757142"/>
                    </a:ext>
                  </a:extLst>
                </a:gridCol>
                <a:gridCol w="1752600">
                  <a:extLst>
                    <a:ext uri="{9D8B030D-6E8A-4147-A177-3AD203B41FA5}">
                      <a16:colId xmlns:a16="http://schemas.microsoft.com/office/drawing/2014/main" xmlns="" val="4060895560"/>
                    </a:ext>
                  </a:extLst>
                </a:gridCol>
              </a:tblGrid>
              <a:tr h="370840">
                <a:tc>
                  <a:txBody>
                    <a:bodyPr/>
                    <a:lstStyle/>
                    <a:p>
                      <a:pPr algn="ctr"/>
                      <a:r>
                        <a:rPr lang="en-US" dirty="0">
                          <a:latin typeface="OpenDyslexic" pitchFamily="2" charset="77"/>
                        </a:rPr>
                        <a:t>10,000s</a:t>
                      </a:r>
                    </a:p>
                  </a:txBody>
                  <a:tcPr>
                    <a:solidFill>
                      <a:srgbClr val="FFDD57"/>
                    </a:solidFill>
                  </a:tcPr>
                </a:tc>
                <a:tc>
                  <a:txBody>
                    <a:bodyPr/>
                    <a:lstStyle/>
                    <a:p>
                      <a:pPr algn="ctr"/>
                      <a:r>
                        <a:rPr lang="en-US" dirty="0">
                          <a:latin typeface="OpenDyslexic" pitchFamily="2" charset="77"/>
                        </a:rPr>
                        <a:t>1,000s</a:t>
                      </a:r>
                    </a:p>
                  </a:txBody>
                  <a:tcPr>
                    <a:solidFill>
                      <a:srgbClr val="FFDD57"/>
                    </a:solidFill>
                  </a:tcPr>
                </a:tc>
                <a:tc>
                  <a:txBody>
                    <a:bodyPr/>
                    <a:lstStyle/>
                    <a:p>
                      <a:pPr algn="ctr"/>
                      <a:r>
                        <a:rPr lang="en-US" dirty="0">
                          <a:latin typeface="OpenDyslexic" pitchFamily="2" charset="77"/>
                        </a:rPr>
                        <a:t>100s</a:t>
                      </a:r>
                    </a:p>
                  </a:txBody>
                  <a:tcPr>
                    <a:solidFill>
                      <a:srgbClr val="FFDD57"/>
                    </a:solidFill>
                  </a:tcPr>
                </a:tc>
                <a:tc>
                  <a:txBody>
                    <a:bodyPr/>
                    <a:lstStyle/>
                    <a:p>
                      <a:pPr algn="ctr"/>
                      <a:r>
                        <a:rPr lang="en-US" dirty="0">
                          <a:latin typeface="OpenDyslexic" pitchFamily="2" charset="77"/>
                        </a:rPr>
                        <a:t>10s</a:t>
                      </a:r>
                    </a:p>
                  </a:txBody>
                  <a:tcPr>
                    <a:solidFill>
                      <a:srgbClr val="FFDD57"/>
                    </a:solidFill>
                  </a:tcPr>
                </a:tc>
                <a:tc>
                  <a:txBody>
                    <a:bodyPr/>
                    <a:lstStyle/>
                    <a:p>
                      <a:pPr algn="ctr"/>
                      <a:r>
                        <a:rPr lang="en-US" dirty="0">
                          <a:latin typeface="OpenDyslexic" pitchFamily="2" charset="77"/>
                        </a:rPr>
                        <a:t>1s</a:t>
                      </a:r>
                    </a:p>
                  </a:txBody>
                  <a:tcPr>
                    <a:solidFill>
                      <a:srgbClr val="FFDD57"/>
                    </a:solidFill>
                  </a:tcPr>
                </a:tc>
                <a:extLst>
                  <a:ext uri="{0D108BD9-81ED-4DB2-BD59-A6C34878D82A}">
                    <a16:rowId xmlns:a16="http://schemas.microsoft.com/office/drawing/2014/main" xmlns="" val="357866556"/>
                  </a:ext>
                </a:extLst>
              </a:tr>
              <a:tr h="370840">
                <a:tc>
                  <a:txBody>
                    <a:bodyPr/>
                    <a:lstStyle/>
                    <a:p>
                      <a:pPr algn="ctr"/>
                      <a:endParaRPr lang="en-US" dirty="0">
                        <a:latin typeface="OpenDyslexic" pitchFamily="2" charset="77"/>
                      </a:endParaRPr>
                    </a:p>
                    <a:p>
                      <a:pPr algn="ctr"/>
                      <a:endParaRPr lang="en-US" dirty="0">
                        <a:latin typeface="OpenDyslexic" pitchFamily="2" charset="77"/>
                      </a:endParaRPr>
                    </a:p>
                    <a:p>
                      <a:pPr algn="ctr"/>
                      <a:endParaRPr lang="en-US" dirty="0">
                        <a:latin typeface="OpenDyslexic" pitchFamily="2" charset="77"/>
                      </a:endParaRPr>
                    </a:p>
                  </a:txBody>
                  <a:tcPr>
                    <a:solidFill>
                      <a:schemeClr val="bg1"/>
                    </a:solidFill>
                  </a:tcPr>
                </a:tc>
                <a:tc>
                  <a:txBody>
                    <a:bodyPr/>
                    <a:lstStyle/>
                    <a:p>
                      <a:pPr algn="ctr"/>
                      <a:endParaRPr lang="en-US" dirty="0">
                        <a:latin typeface="OpenDyslexic" pitchFamily="2" charset="77"/>
                      </a:endParaRPr>
                    </a:p>
                  </a:txBody>
                  <a:tcPr>
                    <a:solidFill>
                      <a:schemeClr val="bg1"/>
                    </a:solidFill>
                  </a:tcPr>
                </a:tc>
                <a:tc>
                  <a:txBody>
                    <a:bodyPr/>
                    <a:lstStyle/>
                    <a:p>
                      <a:pPr algn="ctr"/>
                      <a:endParaRPr lang="en-US" dirty="0">
                        <a:latin typeface="OpenDyslexic" pitchFamily="2" charset="77"/>
                      </a:endParaRPr>
                    </a:p>
                  </a:txBody>
                  <a:tcPr>
                    <a:solidFill>
                      <a:schemeClr val="bg1"/>
                    </a:solidFill>
                  </a:tcPr>
                </a:tc>
                <a:tc>
                  <a:txBody>
                    <a:bodyPr/>
                    <a:lstStyle/>
                    <a:p>
                      <a:pPr algn="ctr"/>
                      <a:endParaRPr lang="en-US">
                        <a:latin typeface="OpenDyslexic" pitchFamily="2" charset="77"/>
                      </a:endParaRPr>
                    </a:p>
                  </a:txBody>
                  <a:tcPr>
                    <a:solidFill>
                      <a:schemeClr val="bg1"/>
                    </a:solidFill>
                  </a:tcPr>
                </a:tc>
                <a:tc>
                  <a:txBody>
                    <a:bodyPr/>
                    <a:lstStyle/>
                    <a:p>
                      <a:pPr algn="ctr"/>
                      <a:endParaRPr lang="en-US" dirty="0">
                        <a:latin typeface="OpenDyslexic" pitchFamily="2" charset="77"/>
                      </a:endParaRPr>
                    </a:p>
                  </a:txBody>
                  <a:tcPr>
                    <a:solidFill>
                      <a:schemeClr val="bg1"/>
                    </a:solidFill>
                  </a:tcPr>
                </a:tc>
                <a:extLst>
                  <a:ext uri="{0D108BD9-81ED-4DB2-BD59-A6C34878D82A}">
                    <a16:rowId xmlns:a16="http://schemas.microsoft.com/office/drawing/2014/main" xmlns="" val="2373775365"/>
                  </a:ext>
                </a:extLst>
              </a:tr>
            </a:tbl>
          </a:graphicData>
        </a:graphic>
      </p:graphicFrame>
      <p:pic>
        <p:nvPicPr>
          <p:cNvPr id="45" name="Picture 44">
            <a:extLst>
              <a:ext uri="{FF2B5EF4-FFF2-40B4-BE49-F238E27FC236}">
                <a16:creationId xmlns:a16="http://schemas.microsoft.com/office/drawing/2014/main" xmlns="" id="{42D13ED6-F0DB-B243-A9DE-F8532785A35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4012" y="3123553"/>
            <a:ext cx="410305" cy="417883"/>
          </a:xfrm>
          <a:prstGeom prst="rect">
            <a:avLst/>
          </a:prstGeom>
        </p:spPr>
      </p:pic>
      <p:pic>
        <p:nvPicPr>
          <p:cNvPr id="46" name="Picture 45">
            <a:extLst>
              <a:ext uri="{FF2B5EF4-FFF2-40B4-BE49-F238E27FC236}">
                <a16:creationId xmlns:a16="http://schemas.microsoft.com/office/drawing/2014/main" xmlns="" id="{268C7520-2AC4-3648-A8D3-085273BD74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4771" y="3131733"/>
            <a:ext cx="410305" cy="417883"/>
          </a:xfrm>
          <a:prstGeom prst="rect">
            <a:avLst/>
          </a:prstGeom>
        </p:spPr>
      </p:pic>
      <p:pic>
        <p:nvPicPr>
          <p:cNvPr id="47" name="Picture 46">
            <a:extLst>
              <a:ext uri="{FF2B5EF4-FFF2-40B4-BE49-F238E27FC236}">
                <a16:creationId xmlns:a16="http://schemas.microsoft.com/office/drawing/2014/main" xmlns="" id="{67232A81-80D5-8A4D-8626-FC2CD67CE2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65530" y="3131732"/>
            <a:ext cx="410305" cy="417883"/>
          </a:xfrm>
          <a:prstGeom prst="rect">
            <a:avLst/>
          </a:prstGeom>
        </p:spPr>
      </p:pic>
      <p:pic>
        <p:nvPicPr>
          <p:cNvPr id="48" name="Picture 47">
            <a:extLst>
              <a:ext uri="{FF2B5EF4-FFF2-40B4-BE49-F238E27FC236}">
                <a16:creationId xmlns:a16="http://schemas.microsoft.com/office/drawing/2014/main" xmlns="" id="{CC73C026-2311-8E4E-9090-EC0A378EFD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26045" y="3131731"/>
            <a:ext cx="410305" cy="417883"/>
          </a:xfrm>
          <a:prstGeom prst="rect">
            <a:avLst/>
          </a:prstGeom>
        </p:spPr>
      </p:pic>
      <p:pic>
        <p:nvPicPr>
          <p:cNvPr id="51" name="Picture 50">
            <a:extLst>
              <a:ext uri="{FF2B5EF4-FFF2-40B4-BE49-F238E27FC236}">
                <a16:creationId xmlns:a16="http://schemas.microsoft.com/office/drawing/2014/main" xmlns="" id="{2820B130-6E32-F34B-A429-D43AA23990E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466" y="3549614"/>
            <a:ext cx="410305" cy="417883"/>
          </a:xfrm>
          <a:prstGeom prst="rect">
            <a:avLst/>
          </a:prstGeom>
        </p:spPr>
      </p:pic>
      <p:pic>
        <p:nvPicPr>
          <p:cNvPr id="74" name="Picture 73">
            <a:extLst>
              <a:ext uri="{FF2B5EF4-FFF2-40B4-BE49-F238E27FC236}">
                <a16:creationId xmlns:a16="http://schemas.microsoft.com/office/drawing/2014/main" xmlns="" id="{69DF67EF-56A5-C64E-BE44-A451EEF521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55225" y="3557794"/>
            <a:ext cx="410305" cy="417883"/>
          </a:xfrm>
          <a:prstGeom prst="rect">
            <a:avLst/>
          </a:prstGeom>
        </p:spPr>
      </p:pic>
      <p:pic>
        <p:nvPicPr>
          <p:cNvPr id="75" name="Picture 74">
            <a:extLst>
              <a:ext uri="{FF2B5EF4-FFF2-40B4-BE49-F238E27FC236}">
                <a16:creationId xmlns:a16="http://schemas.microsoft.com/office/drawing/2014/main" xmlns="" id="{10F4D73F-1066-7B42-BA72-DBA119DB514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5984" y="3557793"/>
            <a:ext cx="410305" cy="417883"/>
          </a:xfrm>
          <a:prstGeom prst="rect">
            <a:avLst/>
          </a:prstGeom>
        </p:spPr>
      </p:pic>
      <p:pic>
        <p:nvPicPr>
          <p:cNvPr id="76" name="Picture 75">
            <a:extLst>
              <a:ext uri="{FF2B5EF4-FFF2-40B4-BE49-F238E27FC236}">
                <a16:creationId xmlns:a16="http://schemas.microsoft.com/office/drawing/2014/main" xmlns="" id="{0AF5D167-1743-A54D-96CD-82459E0EAB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4128" y="3107197"/>
            <a:ext cx="410305" cy="417883"/>
          </a:xfrm>
          <a:prstGeom prst="rect">
            <a:avLst/>
          </a:prstGeom>
        </p:spPr>
      </p:pic>
      <p:pic>
        <p:nvPicPr>
          <p:cNvPr id="77" name="Picture 76">
            <a:extLst>
              <a:ext uri="{FF2B5EF4-FFF2-40B4-BE49-F238E27FC236}">
                <a16:creationId xmlns:a16="http://schemas.microsoft.com/office/drawing/2014/main" xmlns="" id="{A45C7296-00A0-DE47-988A-90A6FC7747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24887" y="3115377"/>
            <a:ext cx="410305" cy="417883"/>
          </a:xfrm>
          <a:prstGeom prst="rect">
            <a:avLst/>
          </a:prstGeom>
        </p:spPr>
      </p:pic>
      <p:pic>
        <p:nvPicPr>
          <p:cNvPr id="78" name="Picture 77">
            <a:extLst>
              <a:ext uri="{FF2B5EF4-FFF2-40B4-BE49-F238E27FC236}">
                <a16:creationId xmlns:a16="http://schemas.microsoft.com/office/drawing/2014/main" xmlns="" id="{14CC1B88-A1C9-344B-B9A0-AA59E77EA1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45646" y="3115376"/>
            <a:ext cx="410305" cy="417883"/>
          </a:xfrm>
          <a:prstGeom prst="rect">
            <a:avLst/>
          </a:prstGeom>
        </p:spPr>
      </p:pic>
      <p:pic>
        <p:nvPicPr>
          <p:cNvPr id="79" name="Picture 78">
            <a:extLst>
              <a:ext uri="{FF2B5EF4-FFF2-40B4-BE49-F238E27FC236}">
                <a16:creationId xmlns:a16="http://schemas.microsoft.com/office/drawing/2014/main" xmlns="" id="{0AE3D13F-A372-6141-A4D3-E479EF7C0C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06161" y="3115375"/>
            <a:ext cx="410305" cy="417883"/>
          </a:xfrm>
          <a:prstGeom prst="rect">
            <a:avLst/>
          </a:prstGeom>
        </p:spPr>
      </p:pic>
      <p:pic>
        <p:nvPicPr>
          <p:cNvPr id="80" name="Picture 79">
            <a:extLst>
              <a:ext uri="{FF2B5EF4-FFF2-40B4-BE49-F238E27FC236}">
                <a16:creationId xmlns:a16="http://schemas.microsoft.com/office/drawing/2014/main" xmlns="" id="{A459899A-9DA3-6541-957A-681875AFCC5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14582" y="3533258"/>
            <a:ext cx="410305" cy="417883"/>
          </a:xfrm>
          <a:prstGeom prst="rect">
            <a:avLst/>
          </a:prstGeom>
        </p:spPr>
      </p:pic>
      <p:pic>
        <p:nvPicPr>
          <p:cNvPr id="81" name="Picture 80">
            <a:extLst>
              <a:ext uri="{FF2B5EF4-FFF2-40B4-BE49-F238E27FC236}">
                <a16:creationId xmlns:a16="http://schemas.microsoft.com/office/drawing/2014/main" xmlns="" id="{D250F714-811E-B340-A566-7925B6DE9CA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35341" y="3541438"/>
            <a:ext cx="410305" cy="417883"/>
          </a:xfrm>
          <a:prstGeom prst="rect">
            <a:avLst/>
          </a:prstGeom>
        </p:spPr>
      </p:pic>
      <p:pic>
        <p:nvPicPr>
          <p:cNvPr id="83" name="Picture 82">
            <a:extLst>
              <a:ext uri="{FF2B5EF4-FFF2-40B4-BE49-F238E27FC236}">
                <a16:creationId xmlns:a16="http://schemas.microsoft.com/office/drawing/2014/main" xmlns="" id="{E791619A-C227-144A-9D97-A38991E7B19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78783" y="3109188"/>
            <a:ext cx="410305" cy="417883"/>
          </a:xfrm>
          <a:prstGeom prst="rect">
            <a:avLst/>
          </a:prstGeom>
        </p:spPr>
      </p:pic>
      <p:pic>
        <p:nvPicPr>
          <p:cNvPr id="84" name="Picture 83">
            <a:extLst>
              <a:ext uri="{FF2B5EF4-FFF2-40B4-BE49-F238E27FC236}">
                <a16:creationId xmlns:a16="http://schemas.microsoft.com/office/drawing/2014/main" xmlns="" id="{79D47D93-93AC-C947-A6FB-D1C1B04480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99542" y="3117368"/>
            <a:ext cx="410305" cy="417883"/>
          </a:xfrm>
          <a:prstGeom prst="rect">
            <a:avLst/>
          </a:prstGeom>
        </p:spPr>
      </p:pic>
      <p:pic>
        <p:nvPicPr>
          <p:cNvPr id="85" name="Picture 84">
            <a:extLst>
              <a:ext uri="{FF2B5EF4-FFF2-40B4-BE49-F238E27FC236}">
                <a16:creationId xmlns:a16="http://schemas.microsoft.com/office/drawing/2014/main" xmlns="" id="{EA5D2FA7-0338-7B4B-83D1-F5C709FD19D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0301" y="3117367"/>
            <a:ext cx="410305" cy="417883"/>
          </a:xfrm>
          <a:prstGeom prst="rect">
            <a:avLst/>
          </a:prstGeom>
        </p:spPr>
      </p:pic>
      <p:pic>
        <p:nvPicPr>
          <p:cNvPr id="86" name="Picture 85">
            <a:extLst>
              <a:ext uri="{FF2B5EF4-FFF2-40B4-BE49-F238E27FC236}">
                <a16:creationId xmlns:a16="http://schemas.microsoft.com/office/drawing/2014/main" xmlns="" id="{78C9C60A-0828-354D-947E-B303625C9C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80816" y="3117366"/>
            <a:ext cx="410305" cy="417883"/>
          </a:xfrm>
          <a:prstGeom prst="rect">
            <a:avLst/>
          </a:prstGeom>
        </p:spPr>
      </p:pic>
      <p:pic>
        <p:nvPicPr>
          <p:cNvPr id="87" name="Picture 86">
            <a:extLst>
              <a:ext uri="{FF2B5EF4-FFF2-40B4-BE49-F238E27FC236}">
                <a16:creationId xmlns:a16="http://schemas.microsoft.com/office/drawing/2014/main" xmlns="" id="{E22050A5-B552-4448-8EE3-069383AD549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89237" y="3535249"/>
            <a:ext cx="410305" cy="417883"/>
          </a:xfrm>
          <a:prstGeom prst="rect">
            <a:avLst/>
          </a:prstGeom>
        </p:spPr>
      </p:pic>
      <p:pic>
        <p:nvPicPr>
          <p:cNvPr id="90" name="Picture 89">
            <a:extLst>
              <a:ext uri="{FF2B5EF4-FFF2-40B4-BE49-F238E27FC236}">
                <a16:creationId xmlns:a16="http://schemas.microsoft.com/office/drawing/2014/main" xmlns="" id="{95D65565-CA78-9448-935A-20539B7A0B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4827" y="3340672"/>
            <a:ext cx="410305" cy="417883"/>
          </a:xfrm>
          <a:prstGeom prst="rect">
            <a:avLst/>
          </a:prstGeom>
        </p:spPr>
      </p:pic>
      <p:pic>
        <p:nvPicPr>
          <p:cNvPr id="91" name="Picture 90">
            <a:extLst>
              <a:ext uri="{FF2B5EF4-FFF2-40B4-BE49-F238E27FC236}">
                <a16:creationId xmlns:a16="http://schemas.microsoft.com/office/drawing/2014/main" xmlns="" id="{83FA130E-1335-8E41-A138-55F789A0BE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35586" y="3348852"/>
            <a:ext cx="410305" cy="417883"/>
          </a:xfrm>
          <a:prstGeom prst="rect">
            <a:avLst/>
          </a:prstGeom>
        </p:spPr>
      </p:pic>
      <p:pic>
        <p:nvPicPr>
          <p:cNvPr id="92" name="Picture 91">
            <a:extLst>
              <a:ext uri="{FF2B5EF4-FFF2-40B4-BE49-F238E27FC236}">
                <a16:creationId xmlns:a16="http://schemas.microsoft.com/office/drawing/2014/main" xmlns="" id="{CC701318-115B-0B45-8DF7-BFA7C34B81F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56345" y="3348851"/>
            <a:ext cx="410305" cy="417883"/>
          </a:xfrm>
          <a:prstGeom prst="rect">
            <a:avLst/>
          </a:prstGeom>
        </p:spPr>
      </p:pic>
      <p:pic>
        <p:nvPicPr>
          <p:cNvPr id="93" name="Picture 92">
            <a:extLst>
              <a:ext uri="{FF2B5EF4-FFF2-40B4-BE49-F238E27FC236}">
                <a16:creationId xmlns:a16="http://schemas.microsoft.com/office/drawing/2014/main" xmlns="" id="{26B62621-F8F6-7842-AE66-638065FBD6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16860" y="3348850"/>
            <a:ext cx="410305" cy="417883"/>
          </a:xfrm>
          <a:prstGeom prst="rect">
            <a:avLst/>
          </a:prstGeom>
        </p:spPr>
      </p:pic>
      <p:pic>
        <p:nvPicPr>
          <p:cNvPr id="94" name="Picture 93">
            <a:extLst>
              <a:ext uri="{FF2B5EF4-FFF2-40B4-BE49-F238E27FC236}">
                <a16:creationId xmlns:a16="http://schemas.microsoft.com/office/drawing/2014/main" xmlns="" id="{9C429681-AADF-8748-BBC4-717F884F23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25795" y="3348850"/>
            <a:ext cx="410305" cy="417883"/>
          </a:xfrm>
          <a:prstGeom prst="rect">
            <a:avLst/>
          </a:prstGeom>
        </p:spPr>
      </p:pic>
      <p:pic>
        <p:nvPicPr>
          <p:cNvPr id="95" name="Picture 94">
            <a:extLst>
              <a:ext uri="{FF2B5EF4-FFF2-40B4-BE49-F238E27FC236}">
                <a16:creationId xmlns:a16="http://schemas.microsoft.com/office/drawing/2014/main" xmlns="" id="{5ED234BF-AD13-B146-BAEA-40477FAAE3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46554" y="3357030"/>
            <a:ext cx="410305" cy="417883"/>
          </a:xfrm>
          <a:prstGeom prst="rect">
            <a:avLst/>
          </a:prstGeom>
        </p:spPr>
      </p:pic>
      <p:pic>
        <p:nvPicPr>
          <p:cNvPr id="96" name="Picture 95">
            <a:extLst>
              <a:ext uri="{FF2B5EF4-FFF2-40B4-BE49-F238E27FC236}">
                <a16:creationId xmlns:a16="http://schemas.microsoft.com/office/drawing/2014/main" xmlns="" id="{E4E38E43-4BC4-2A48-8710-CCA935C5621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67313" y="3357029"/>
            <a:ext cx="410305" cy="417883"/>
          </a:xfrm>
          <a:prstGeom prst="rect">
            <a:avLst/>
          </a:prstGeom>
        </p:spPr>
      </p:pic>
    </p:spTree>
    <p:extLst>
      <p:ext uri="{BB962C8B-B14F-4D97-AF65-F5344CB8AC3E}">
        <p14:creationId xmlns:p14="http://schemas.microsoft.com/office/powerpoint/2010/main" val="1198415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read, represent and write numbers up to 100,000, including representations on number lines </a:t>
            </a:r>
          </a:p>
          <a:p>
            <a:pPr>
              <a:buClr>
                <a:srgbClr val="23D160"/>
              </a:buClr>
              <a:buSzPct val="85000"/>
              <a:buFont typeface="Wingdings" pitchFamily="2" charset="2"/>
              <a:buChar char="ü"/>
            </a:pPr>
            <a:r>
              <a:rPr lang="en-GB" sz="2200" dirty="0"/>
              <a:t>I can use reasoning to explain my responses when reading, representing and writing numbers up to 100,000, including representations on number lines </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194775" cy="365125"/>
          </a:xfrm>
        </p:spPr>
        <p:txBody>
          <a:bodyPr/>
          <a:lstStyle/>
          <a:p>
            <a:r>
              <a:rPr lang="en-GB" sz="1600" dirty="0"/>
              <a:t>Year 5 - Autumn Block 1 - Place Value - Lesson 4 - To be able to read, represent and write numbers up to 100,000</a:t>
            </a:r>
          </a:p>
        </p:txBody>
      </p:sp>
    </p:spTree>
    <p:extLst>
      <p:ext uri="{BB962C8B-B14F-4D97-AF65-F5344CB8AC3E}">
        <p14:creationId xmlns:p14="http://schemas.microsoft.com/office/powerpoint/2010/main" val="43468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199" y="1825625"/>
            <a:ext cx="10956235" cy="4351338"/>
          </a:xfrm>
        </p:spPr>
        <p:txBody>
          <a:bodyPr>
            <a:normAutofit/>
          </a:bodyPr>
          <a:lstStyle/>
          <a:p>
            <a:pPr marL="0" indent="0">
              <a:buNone/>
            </a:pPr>
            <a:r>
              <a:rPr lang="en-GB" dirty="0"/>
              <a:t>Activity 1:</a:t>
            </a:r>
          </a:p>
          <a:p>
            <a:pPr marL="0" indent="0">
              <a:buClr>
                <a:srgbClr val="23D160"/>
              </a:buClr>
              <a:buSzPct val="85000"/>
              <a:buNone/>
            </a:pPr>
            <a:r>
              <a:rPr lang="en-GB" sz="2200" dirty="0"/>
              <a:t>A number is represented in the place value chart below.</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Writing in numerals and words…</a:t>
            </a:r>
          </a:p>
          <a:p>
            <a:pPr marL="0" indent="0">
              <a:buClr>
                <a:srgbClr val="23D160"/>
              </a:buClr>
              <a:buSzPct val="85000"/>
              <a:buNone/>
            </a:pPr>
            <a:r>
              <a:rPr lang="en-GB" sz="2200" dirty="0"/>
              <a:t>What is the number +1? </a:t>
            </a:r>
            <a:r>
              <a:rPr lang="en-GB" sz="2000" dirty="0">
                <a:solidFill>
                  <a:srgbClr val="FF3860"/>
                </a:solidFill>
              </a:rPr>
              <a:t>76,544 – seventy-six thousand, five hundred and forty-four</a:t>
            </a:r>
          </a:p>
          <a:p>
            <a:pPr marL="0" indent="0">
              <a:buClr>
                <a:srgbClr val="23D160"/>
              </a:buClr>
              <a:buSzPct val="85000"/>
              <a:buNone/>
            </a:pPr>
            <a:r>
              <a:rPr lang="en-GB" sz="2200" dirty="0"/>
              <a:t>What is the number -10? </a:t>
            </a:r>
            <a:r>
              <a:rPr lang="en-GB" sz="2000" dirty="0">
                <a:solidFill>
                  <a:srgbClr val="FF3860"/>
                </a:solidFill>
              </a:rPr>
              <a:t>76,533 – seventy-six thousand, five hundred and thirty-three</a:t>
            </a:r>
            <a:endParaRPr lang="en-GB" sz="3200" dirty="0"/>
          </a:p>
          <a:p>
            <a:pPr marL="0" indent="0">
              <a:buClr>
                <a:srgbClr val="23D160"/>
              </a:buClr>
              <a:buSzPct val="85000"/>
              <a:buNone/>
            </a:pPr>
            <a:r>
              <a:rPr lang="en-GB" sz="2200" dirty="0"/>
              <a:t>What is the number +1,000? </a:t>
            </a:r>
            <a:r>
              <a:rPr lang="en-GB" sz="1800" dirty="0">
                <a:solidFill>
                  <a:srgbClr val="FF3860"/>
                </a:solidFill>
              </a:rPr>
              <a:t>77,543 - seventy-seven thousand, five hundred and forty-three</a:t>
            </a:r>
            <a:endParaRPr lang="en-GB" dirty="0"/>
          </a:p>
          <a:p>
            <a:pPr marL="0" indent="0">
              <a:buClr>
                <a:srgbClr val="23D160"/>
              </a:buClr>
              <a:buSzPct val="85000"/>
              <a:buNone/>
            </a:pPr>
            <a:r>
              <a:rPr lang="en-GB" sz="2200" dirty="0"/>
              <a:t>What is the number -10,000? </a:t>
            </a:r>
            <a:r>
              <a:rPr lang="en-GB" sz="2000" dirty="0">
                <a:solidFill>
                  <a:srgbClr val="FF3860"/>
                </a:solidFill>
              </a:rPr>
              <a:t>66,543- sixty-six thousand, five hundred and forty-three</a:t>
            </a: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graphicFrame>
        <p:nvGraphicFramePr>
          <p:cNvPr id="43" name="Table 42">
            <a:extLst>
              <a:ext uri="{FF2B5EF4-FFF2-40B4-BE49-F238E27FC236}">
                <a16:creationId xmlns:a16="http://schemas.microsoft.com/office/drawing/2014/main" xmlns="" id="{259021C1-BA7C-B246-B7F9-9B14267343A9}"/>
              </a:ext>
            </a:extLst>
          </p:cNvPr>
          <p:cNvGraphicFramePr>
            <a:graphicFrameLocks noGrp="1"/>
          </p:cNvGraphicFramePr>
          <p:nvPr>
            <p:extLst>
              <p:ext uri="{D42A27DB-BD31-4B8C-83A1-F6EECF244321}">
                <p14:modId xmlns:p14="http://schemas.microsoft.com/office/powerpoint/2010/main" val="3833688425"/>
              </p:ext>
            </p:extLst>
          </p:nvPr>
        </p:nvGraphicFramePr>
        <p:xfrm>
          <a:off x="838200" y="2721453"/>
          <a:ext cx="8763000" cy="1285240"/>
        </p:xfrm>
        <a:graphic>
          <a:graphicData uri="http://schemas.openxmlformats.org/drawingml/2006/table">
            <a:tbl>
              <a:tblPr firstRow="1" bandRow="1">
                <a:tableStyleId>{5940675A-B579-460E-94D1-54222C63F5DA}</a:tableStyleId>
              </a:tblPr>
              <a:tblGrid>
                <a:gridCol w="1752600">
                  <a:extLst>
                    <a:ext uri="{9D8B030D-6E8A-4147-A177-3AD203B41FA5}">
                      <a16:colId xmlns:a16="http://schemas.microsoft.com/office/drawing/2014/main" xmlns="" val="3018953890"/>
                    </a:ext>
                  </a:extLst>
                </a:gridCol>
                <a:gridCol w="1752600">
                  <a:extLst>
                    <a:ext uri="{9D8B030D-6E8A-4147-A177-3AD203B41FA5}">
                      <a16:colId xmlns:a16="http://schemas.microsoft.com/office/drawing/2014/main" xmlns="" val="4109168587"/>
                    </a:ext>
                  </a:extLst>
                </a:gridCol>
                <a:gridCol w="1752600">
                  <a:extLst>
                    <a:ext uri="{9D8B030D-6E8A-4147-A177-3AD203B41FA5}">
                      <a16:colId xmlns:a16="http://schemas.microsoft.com/office/drawing/2014/main" xmlns="" val="4288032614"/>
                    </a:ext>
                  </a:extLst>
                </a:gridCol>
                <a:gridCol w="1752600">
                  <a:extLst>
                    <a:ext uri="{9D8B030D-6E8A-4147-A177-3AD203B41FA5}">
                      <a16:colId xmlns:a16="http://schemas.microsoft.com/office/drawing/2014/main" xmlns="" val="3094757142"/>
                    </a:ext>
                  </a:extLst>
                </a:gridCol>
                <a:gridCol w="1752600">
                  <a:extLst>
                    <a:ext uri="{9D8B030D-6E8A-4147-A177-3AD203B41FA5}">
                      <a16:colId xmlns:a16="http://schemas.microsoft.com/office/drawing/2014/main" xmlns="" val="4060895560"/>
                    </a:ext>
                  </a:extLst>
                </a:gridCol>
              </a:tblGrid>
              <a:tr h="370840">
                <a:tc>
                  <a:txBody>
                    <a:bodyPr/>
                    <a:lstStyle/>
                    <a:p>
                      <a:pPr algn="ctr"/>
                      <a:r>
                        <a:rPr lang="en-US" dirty="0">
                          <a:latin typeface="OpenDyslexic" pitchFamily="2" charset="77"/>
                        </a:rPr>
                        <a:t>10,000s</a:t>
                      </a:r>
                    </a:p>
                  </a:txBody>
                  <a:tcPr>
                    <a:solidFill>
                      <a:srgbClr val="FFDD57"/>
                    </a:solidFill>
                  </a:tcPr>
                </a:tc>
                <a:tc>
                  <a:txBody>
                    <a:bodyPr/>
                    <a:lstStyle/>
                    <a:p>
                      <a:pPr algn="ctr"/>
                      <a:r>
                        <a:rPr lang="en-US" dirty="0">
                          <a:latin typeface="OpenDyslexic" pitchFamily="2" charset="77"/>
                        </a:rPr>
                        <a:t>1,000s</a:t>
                      </a:r>
                    </a:p>
                  </a:txBody>
                  <a:tcPr>
                    <a:solidFill>
                      <a:srgbClr val="FFDD57"/>
                    </a:solidFill>
                  </a:tcPr>
                </a:tc>
                <a:tc>
                  <a:txBody>
                    <a:bodyPr/>
                    <a:lstStyle/>
                    <a:p>
                      <a:pPr algn="ctr"/>
                      <a:r>
                        <a:rPr lang="en-US" dirty="0">
                          <a:latin typeface="OpenDyslexic" pitchFamily="2" charset="77"/>
                        </a:rPr>
                        <a:t>100s</a:t>
                      </a:r>
                    </a:p>
                  </a:txBody>
                  <a:tcPr>
                    <a:solidFill>
                      <a:srgbClr val="FFDD57"/>
                    </a:solidFill>
                  </a:tcPr>
                </a:tc>
                <a:tc>
                  <a:txBody>
                    <a:bodyPr/>
                    <a:lstStyle/>
                    <a:p>
                      <a:pPr algn="ctr"/>
                      <a:r>
                        <a:rPr lang="en-US" dirty="0">
                          <a:latin typeface="OpenDyslexic" pitchFamily="2" charset="77"/>
                        </a:rPr>
                        <a:t>10s</a:t>
                      </a:r>
                    </a:p>
                  </a:txBody>
                  <a:tcPr>
                    <a:solidFill>
                      <a:srgbClr val="FFDD57"/>
                    </a:solidFill>
                  </a:tcPr>
                </a:tc>
                <a:tc>
                  <a:txBody>
                    <a:bodyPr/>
                    <a:lstStyle/>
                    <a:p>
                      <a:pPr algn="ctr"/>
                      <a:r>
                        <a:rPr lang="en-US" dirty="0">
                          <a:latin typeface="OpenDyslexic" pitchFamily="2" charset="77"/>
                        </a:rPr>
                        <a:t>1s</a:t>
                      </a:r>
                    </a:p>
                  </a:txBody>
                  <a:tcPr>
                    <a:solidFill>
                      <a:srgbClr val="FFDD57"/>
                    </a:solidFill>
                  </a:tcPr>
                </a:tc>
                <a:extLst>
                  <a:ext uri="{0D108BD9-81ED-4DB2-BD59-A6C34878D82A}">
                    <a16:rowId xmlns:a16="http://schemas.microsoft.com/office/drawing/2014/main" xmlns="" val="357866556"/>
                  </a:ext>
                </a:extLst>
              </a:tr>
              <a:tr h="370840">
                <a:tc>
                  <a:txBody>
                    <a:bodyPr/>
                    <a:lstStyle/>
                    <a:p>
                      <a:pPr algn="ctr"/>
                      <a:endParaRPr lang="en-US" dirty="0">
                        <a:latin typeface="OpenDyslexic" pitchFamily="2" charset="77"/>
                      </a:endParaRPr>
                    </a:p>
                    <a:p>
                      <a:pPr algn="ctr"/>
                      <a:endParaRPr lang="en-US" dirty="0">
                        <a:latin typeface="OpenDyslexic" pitchFamily="2" charset="77"/>
                      </a:endParaRPr>
                    </a:p>
                    <a:p>
                      <a:pPr algn="ctr"/>
                      <a:endParaRPr lang="en-US" dirty="0">
                        <a:latin typeface="OpenDyslexic" pitchFamily="2" charset="77"/>
                      </a:endParaRPr>
                    </a:p>
                  </a:txBody>
                  <a:tcPr>
                    <a:solidFill>
                      <a:schemeClr val="bg1"/>
                    </a:solidFill>
                  </a:tcPr>
                </a:tc>
                <a:tc>
                  <a:txBody>
                    <a:bodyPr/>
                    <a:lstStyle/>
                    <a:p>
                      <a:pPr algn="ctr"/>
                      <a:endParaRPr lang="en-US" dirty="0">
                        <a:latin typeface="OpenDyslexic" pitchFamily="2" charset="77"/>
                      </a:endParaRPr>
                    </a:p>
                  </a:txBody>
                  <a:tcPr>
                    <a:solidFill>
                      <a:schemeClr val="bg1"/>
                    </a:solidFill>
                  </a:tcPr>
                </a:tc>
                <a:tc>
                  <a:txBody>
                    <a:bodyPr/>
                    <a:lstStyle/>
                    <a:p>
                      <a:pPr algn="ctr"/>
                      <a:endParaRPr lang="en-US" dirty="0">
                        <a:latin typeface="OpenDyslexic" pitchFamily="2" charset="77"/>
                      </a:endParaRPr>
                    </a:p>
                  </a:txBody>
                  <a:tcPr>
                    <a:solidFill>
                      <a:schemeClr val="bg1"/>
                    </a:solidFill>
                  </a:tcPr>
                </a:tc>
                <a:tc>
                  <a:txBody>
                    <a:bodyPr/>
                    <a:lstStyle/>
                    <a:p>
                      <a:pPr algn="ctr"/>
                      <a:endParaRPr lang="en-US">
                        <a:latin typeface="OpenDyslexic" pitchFamily="2" charset="77"/>
                      </a:endParaRPr>
                    </a:p>
                  </a:txBody>
                  <a:tcPr>
                    <a:solidFill>
                      <a:schemeClr val="bg1"/>
                    </a:solidFill>
                  </a:tcPr>
                </a:tc>
                <a:tc>
                  <a:txBody>
                    <a:bodyPr/>
                    <a:lstStyle/>
                    <a:p>
                      <a:pPr algn="ctr"/>
                      <a:endParaRPr lang="en-US" dirty="0">
                        <a:latin typeface="OpenDyslexic" pitchFamily="2" charset="77"/>
                      </a:endParaRPr>
                    </a:p>
                  </a:txBody>
                  <a:tcPr>
                    <a:solidFill>
                      <a:schemeClr val="bg1"/>
                    </a:solidFill>
                  </a:tcPr>
                </a:tc>
                <a:extLst>
                  <a:ext uri="{0D108BD9-81ED-4DB2-BD59-A6C34878D82A}">
                    <a16:rowId xmlns:a16="http://schemas.microsoft.com/office/drawing/2014/main" xmlns="" val="2373775365"/>
                  </a:ext>
                </a:extLst>
              </a:tr>
            </a:tbl>
          </a:graphicData>
        </a:graphic>
      </p:graphicFrame>
      <p:pic>
        <p:nvPicPr>
          <p:cNvPr id="44" name="Picture 43">
            <a:extLst>
              <a:ext uri="{FF2B5EF4-FFF2-40B4-BE49-F238E27FC236}">
                <a16:creationId xmlns:a16="http://schemas.microsoft.com/office/drawing/2014/main" xmlns="" id="{C937BBC8-1542-6446-A0B8-5BCF4D20C4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4012" y="3123553"/>
            <a:ext cx="410305" cy="417883"/>
          </a:xfrm>
          <a:prstGeom prst="rect">
            <a:avLst/>
          </a:prstGeom>
        </p:spPr>
      </p:pic>
      <p:pic>
        <p:nvPicPr>
          <p:cNvPr id="49" name="Picture 48">
            <a:extLst>
              <a:ext uri="{FF2B5EF4-FFF2-40B4-BE49-F238E27FC236}">
                <a16:creationId xmlns:a16="http://schemas.microsoft.com/office/drawing/2014/main" xmlns="" id="{31212DD2-BEEE-7241-B4E6-251D3FF61A2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4771" y="3131733"/>
            <a:ext cx="410305" cy="417883"/>
          </a:xfrm>
          <a:prstGeom prst="rect">
            <a:avLst/>
          </a:prstGeom>
        </p:spPr>
      </p:pic>
      <p:pic>
        <p:nvPicPr>
          <p:cNvPr id="50" name="Picture 49">
            <a:extLst>
              <a:ext uri="{FF2B5EF4-FFF2-40B4-BE49-F238E27FC236}">
                <a16:creationId xmlns:a16="http://schemas.microsoft.com/office/drawing/2014/main" xmlns="" id="{CB3CD5F2-FEAC-B545-9B50-E7EC5DC9343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65530" y="3131732"/>
            <a:ext cx="410305" cy="417883"/>
          </a:xfrm>
          <a:prstGeom prst="rect">
            <a:avLst/>
          </a:prstGeom>
        </p:spPr>
      </p:pic>
      <p:pic>
        <p:nvPicPr>
          <p:cNvPr id="52" name="Picture 51">
            <a:extLst>
              <a:ext uri="{FF2B5EF4-FFF2-40B4-BE49-F238E27FC236}">
                <a16:creationId xmlns:a16="http://schemas.microsoft.com/office/drawing/2014/main" xmlns="" id="{79882B68-BF44-E442-8D4D-801C039AAA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26045" y="3131731"/>
            <a:ext cx="410305" cy="417883"/>
          </a:xfrm>
          <a:prstGeom prst="rect">
            <a:avLst/>
          </a:prstGeom>
        </p:spPr>
      </p:pic>
      <p:pic>
        <p:nvPicPr>
          <p:cNvPr id="53" name="Picture 52">
            <a:extLst>
              <a:ext uri="{FF2B5EF4-FFF2-40B4-BE49-F238E27FC236}">
                <a16:creationId xmlns:a16="http://schemas.microsoft.com/office/drawing/2014/main" xmlns="" id="{A8BC4ED1-280D-7845-B95F-4A638D2309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466" y="3549614"/>
            <a:ext cx="410305" cy="417883"/>
          </a:xfrm>
          <a:prstGeom prst="rect">
            <a:avLst/>
          </a:prstGeom>
        </p:spPr>
      </p:pic>
      <p:pic>
        <p:nvPicPr>
          <p:cNvPr id="54" name="Picture 53">
            <a:extLst>
              <a:ext uri="{FF2B5EF4-FFF2-40B4-BE49-F238E27FC236}">
                <a16:creationId xmlns:a16="http://schemas.microsoft.com/office/drawing/2014/main" xmlns="" id="{A6D81813-D27A-3044-A29B-90365B215D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55225" y="3557794"/>
            <a:ext cx="410305" cy="417883"/>
          </a:xfrm>
          <a:prstGeom prst="rect">
            <a:avLst/>
          </a:prstGeom>
        </p:spPr>
      </p:pic>
      <p:pic>
        <p:nvPicPr>
          <p:cNvPr id="55" name="Picture 54">
            <a:extLst>
              <a:ext uri="{FF2B5EF4-FFF2-40B4-BE49-F238E27FC236}">
                <a16:creationId xmlns:a16="http://schemas.microsoft.com/office/drawing/2014/main" xmlns="" id="{0DEE39E2-B8B2-5744-B8BF-91FF0479F0C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75984" y="3557793"/>
            <a:ext cx="410305" cy="417883"/>
          </a:xfrm>
          <a:prstGeom prst="rect">
            <a:avLst/>
          </a:prstGeom>
        </p:spPr>
      </p:pic>
      <p:pic>
        <p:nvPicPr>
          <p:cNvPr id="56" name="Picture 55">
            <a:extLst>
              <a:ext uri="{FF2B5EF4-FFF2-40B4-BE49-F238E27FC236}">
                <a16:creationId xmlns:a16="http://schemas.microsoft.com/office/drawing/2014/main" xmlns="" id="{949CE24F-EC09-D640-8931-B0AEC80413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04128" y="3107197"/>
            <a:ext cx="410305" cy="417883"/>
          </a:xfrm>
          <a:prstGeom prst="rect">
            <a:avLst/>
          </a:prstGeom>
        </p:spPr>
      </p:pic>
      <p:pic>
        <p:nvPicPr>
          <p:cNvPr id="57" name="Picture 56">
            <a:extLst>
              <a:ext uri="{FF2B5EF4-FFF2-40B4-BE49-F238E27FC236}">
                <a16:creationId xmlns:a16="http://schemas.microsoft.com/office/drawing/2014/main" xmlns="" id="{742E4AE6-8218-944A-B297-8A8428DA8F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24887" y="3115377"/>
            <a:ext cx="410305" cy="417883"/>
          </a:xfrm>
          <a:prstGeom prst="rect">
            <a:avLst/>
          </a:prstGeom>
        </p:spPr>
      </p:pic>
      <p:pic>
        <p:nvPicPr>
          <p:cNvPr id="58" name="Picture 57">
            <a:extLst>
              <a:ext uri="{FF2B5EF4-FFF2-40B4-BE49-F238E27FC236}">
                <a16:creationId xmlns:a16="http://schemas.microsoft.com/office/drawing/2014/main" xmlns="" id="{F934B94C-E14D-7744-899D-806AC83035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45646" y="3115376"/>
            <a:ext cx="410305" cy="417883"/>
          </a:xfrm>
          <a:prstGeom prst="rect">
            <a:avLst/>
          </a:prstGeom>
        </p:spPr>
      </p:pic>
      <p:pic>
        <p:nvPicPr>
          <p:cNvPr id="59" name="Picture 58">
            <a:extLst>
              <a:ext uri="{FF2B5EF4-FFF2-40B4-BE49-F238E27FC236}">
                <a16:creationId xmlns:a16="http://schemas.microsoft.com/office/drawing/2014/main" xmlns="" id="{AE99ECAF-B5D7-EE4B-9350-0DDF96A33C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06161" y="3115375"/>
            <a:ext cx="410305" cy="417883"/>
          </a:xfrm>
          <a:prstGeom prst="rect">
            <a:avLst/>
          </a:prstGeom>
        </p:spPr>
      </p:pic>
      <p:pic>
        <p:nvPicPr>
          <p:cNvPr id="60" name="Picture 59">
            <a:extLst>
              <a:ext uri="{FF2B5EF4-FFF2-40B4-BE49-F238E27FC236}">
                <a16:creationId xmlns:a16="http://schemas.microsoft.com/office/drawing/2014/main" xmlns="" id="{68E8E765-B08A-4045-96D0-F17A17D40F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14582" y="3533258"/>
            <a:ext cx="410305" cy="417883"/>
          </a:xfrm>
          <a:prstGeom prst="rect">
            <a:avLst/>
          </a:prstGeom>
        </p:spPr>
      </p:pic>
      <p:pic>
        <p:nvPicPr>
          <p:cNvPr id="61" name="Picture 60">
            <a:extLst>
              <a:ext uri="{FF2B5EF4-FFF2-40B4-BE49-F238E27FC236}">
                <a16:creationId xmlns:a16="http://schemas.microsoft.com/office/drawing/2014/main" xmlns="" id="{6BADDCAF-FAC4-4A47-BFC9-C2FC0D835B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35341" y="3541438"/>
            <a:ext cx="410305" cy="417883"/>
          </a:xfrm>
          <a:prstGeom prst="rect">
            <a:avLst/>
          </a:prstGeom>
        </p:spPr>
      </p:pic>
      <p:pic>
        <p:nvPicPr>
          <p:cNvPr id="62" name="Picture 61">
            <a:extLst>
              <a:ext uri="{FF2B5EF4-FFF2-40B4-BE49-F238E27FC236}">
                <a16:creationId xmlns:a16="http://schemas.microsoft.com/office/drawing/2014/main" xmlns="" id="{EABA935E-30CE-384D-B016-D245E5FBA5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78783" y="3109188"/>
            <a:ext cx="410305" cy="417883"/>
          </a:xfrm>
          <a:prstGeom prst="rect">
            <a:avLst/>
          </a:prstGeom>
        </p:spPr>
      </p:pic>
      <p:pic>
        <p:nvPicPr>
          <p:cNvPr id="63" name="Picture 62">
            <a:extLst>
              <a:ext uri="{FF2B5EF4-FFF2-40B4-BE49-F238E27FC236}">
                <a16:creationId xmlns:a16="http://schemas.microsoft.com/office/drawing/2014/main" xmlns="" id="{B2AB1BB1-7360-8E4F-9E15-D84E719B73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99542" y="3117368"/>
            <a:ext cx="410305" cy="417883"/>
          </a:xfrm>
          <a:prstGeom prst="rect">
            <a:avLst/>
          </a:prstGeom>
        </p:spPr>
      </p:pic>
      <p:pic>
        <p:nvPicPr>
          <p:cNvPr id="64" name="Picture 63">
            <a:extLst>
              <a:ext uri="{FF2B5EF4-FFF2-40B4-BE49-F238E27FC236}">
                <a16:creationId xmlns:a16="http://schemas.microsoft.com/office/drawing/2014/main" xmlns="" id="{87E669BD-7C2D-8645-935B-3DC13093721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20301" y="3117367"/>
            <a:ext cx="410305" cy="417883"/>
          </a:xfrm>
          <a:prstGeom prst="rect">
            <a:avLst/>
          </a:prstGeom>
        </p:spPr>
      </p:pic>
      <p:pic>
        <p:nvPicPr>
          <p:cNvPr id="65" name="Picture 64">
            <a:extLst>
              <a:ext uri="{FF2B5EF4-FFF2-40B4-BE49-F238E27FC236}">
                <a16:creationId xmlns:a16="http://schemas.microsoft.com/office/drawing/2014/main" xmlns="" id="{E7F40ED8-B64F-5542-BF71-3220DB7B3A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80816" y="3117366"/>
            <a:ext cx="410305" cy="417883"/>
          </a:xfrm>
          <a:prstGeom prst="rect">
            <a:avLst/>
          </a:prstGeom>
        </p:spPr>
      </p:pic>
      <p:pic>
        <p:nvPicPr>
          <p:cNvPr id="66" name="Picture 65">
            <a:extLst>
              <a:ext uri="{FF2B5EF4-FFF2-40B4-BE49-F238E27FC236}">
                <a16:creationId xmlns:a16="http://schemas.microsoft.com/office/drawing/2014/main" xmlns="" id="{87A98EA0-E08D-B545-A2D2-9AE7AAC3EB7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89237" y="3535249"/>
            <a:ext cx="410305" cy="417883"/>
          </a:xfrm>
          <a:prstGeom prst="rect">
            <a:avLst/>
          </a:prstGeom>
        </p:spPr>
      </p:pic>
      <p:pic>
        <p:nvPicPr>
          <p:cNvPr id="67" name="Picture 66">
            <a:extLst>
              <a:ext uri="{FF2B5EF4-FFF2-40B4-BE49-F238E27FC236}">
                <a16:creationId xmlns:a16="http://schemas.microsoft.com/office/drawing/2014/main" xmlns="" id="{C53A5BC6-1427-7B47-87A9-BCA34582DA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14827" y="3340672"/>
            <a:ext cx="410305" cy="417883"/>
          </a:xfrm>
          <a:prstGeom prst="rect">
            <a:avLst/>
          </a:prstGeom>
        </p:spPr>
      </p:pic>
      <p:pic>
        <p:nvPicPr>
          <p:cNvPr id="68" name="Picture 67">
            <a:extLst>
              <a:ext uri="{FF2B5EF4-FFF2-40B4-BE49-F238E27FC236}">
                <a16:creationId xmlns:a16="http://schemas.microsoft.com/office/drawing/2014/main" xmlns="" id="{AE694E1F-B597-2949-9DDA-BF7B8A69D1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35586" y="3348852"/>
            <a:ext cx="410305" cy="417883"/>
          </a:xfrm>
          <a:prstGeom prst="rect">
            <a:avLst/>
          </a:prstGeom>
        </p:spPr>
      </p:pic>
      <p:pic>
        <p:nvPicPr>
          <p:cNvPr id="69" name="Picture 68">
            <a:extLst>
              <a:ext uri="{FF2B5EF4-FFF2-40B4-BE49-F238E27FC236}">
                <a16:creationId xmlns:a16="http://schemas.microsoft.com/office/drawing/2014/main" xmlns="" id="{352D778E-51A9-F547-ABEA-ABE0D181BC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56345" y="3348851"/>
            <a:ext cx="410305" cy="417883"/>
          </a:xfrm>
          <a:prstGeom prst="rect">
            <a:avLst/>
          </a:prstGeom>
        </p:spPr>
      </p:pic>
      <p:pic>
        <p:nvPicPr>
          <p:cNvPr id="70" name="Picture 69">
            <a:extLst>
              <a:ext uri="{FF2B5EF4-FFF2-40B4-BE49-F238E27FC236}">
                <a16:creationId xmlns:a16="http://schemas.microsoft.com/office/drawing/2014/main" xmlns="" id="{A4A1A60A-C8DC-F44F-91CF-B195A4B8CB8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16860" y="3348850"/>
            <a:ext cx="410305" cy="417883"/>
          </a:xfrm>
          <a:prstGeom prst="rect">
            <a:avLst/>
          </a:prstGeom>
        </p:spPr>
      </p:pic>
      <p:pic>
        <p:nvPicPr>
          <p:cNvPr id="71" name="Picture 70">
            <a:extLst>
              <a:ext uri="{FF2B5EF4-FFF2-40B4-BE49-F238E27FC236}">
                <a16:creationId xmlns:a16="http://schemas.microsoft.com/office/drawing/2014/main" xmlns="" id="{17455259-AB58-1040-85D8-49FEDD7B0E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125795" y="3348850"/>
            <a:ext cx="410305" cy="417883"/>
          </a:xfrm>
          <a:prstGeom prst="rect">
            <a:avLst/>
          </a:prstGeom>
        </p:spPr>
      </p:pic>
      <p:pic>
        <p:nvPicPr>
          <p:cNvPr id="72" name="Picture 71">
            <a:extLst>
              <a:ext uri="{FF2B5EF4-FFF2-40B4-BE49-F238E27FC236}">
                <a16:creationId xmlns:a16="http://schemas.microsoft.com/office/drawing/2014/main" xmlns="" id="{8F612959-9A65-B142-BFBB-12614673DC9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546554" y="3357030"/>
            <a:ext cx="410305" cy="417883"/>
          </a:xfrm>
          <a:prstGeom prst="rect">
            <a:avLst/>
          </a:prstGeom>
        </p:spPr>
      </p:pic>
      <p:pic>
        <p:nvPicPr>
          <p:cNvPr id="73" name="Picture 72">
            <a:extLst>
              <a:ext uri="{FF2B5EF4-FFF2-40B4-BE49-F238E27FC236}">
                <a16:creationId xmlns:a16="http://schemas.microsoft.com/office/drawing/2014/main" xmlns="" id="{E3428771-05B1-494A-B1D8-0D68C8EE485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67313" y="3357029"/>
            <a:ext cx="410305" cy="417883"/>
          </a:xfrm>
          <a:prstGeom prst="rect">
            <a:avLst/>
          </a:prstGeom>
        </p:spPr>
      </p:pic>
    </p:spTree>
    <p:extLst>
      <p:ext uri="{BB962C8B-B14F-4D97-AF65-F5344CB8AC3E}">
        <p14:creationId xmlns:p14="http://schemas.microsoft.com/office/powerpoint/2010/main" val="2264325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grid below.</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graphicFrame>
        <p:nvGraphicFramePr>
          <p:cNvPr id="2" name="Table 1">
            <a:extLst>
              <a:ext uri="{FF2B5EF4-FFF2-40B4-BE49-F238E27FC236}">
                <a16:creationId xmlns:a16="http://schemas.microsoft.com/office/drawing/2014/main" xmlns="" id="{24850253-604B-5E47-99CD-002018F50E33}"/>
              </a:ext>
            </a:extLst>
          </p:cNvPr>
          <p:cNvGraphicFramePr>
            <a:graphicFrameLocks noGrp="1"/>
          </p:cNvGraphicFramePr>
          <p:nvPr>
            <p:extLst>
              <p:ext uri="{D42A27DB-BD31-4B8C-83A1-F6EECF244321}">
                <p14:modId xmlns:p14="http://schemas.microsoft.com/office/powerpoint/2010/main" val="360610501"/>
              </p:ext>
            </p:extLst>
          </p:nvPr>
        </p:nvGraphicFramePr>
        <p:xfrm>
          <a:off x="838200" y="2779864"/>
          <a:ext cx="10515600" cy="387096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1293909805"/>
                    </a:ext>
                  </a:extLst>
                </a:gridCol>
                <a:gridCol w="5257800">
                  <a:extLst>
                    <a:ext uri="{9D8B030D-6E8A-4147-A177-3AD203B41FA5}">
                      <a16:colId xmlns:a16="http://schemas.microsoft.com/office/drawing/2014/main" xmlns="" val="1062876033"/>
                    </a:ext>
                  </a:extLst>
                </a:gridCol>
              </a:tblGrid>
              <a:tr h="370840">
                <a:tc>
                  <a:txBody>
                    <a:bodyPr/>
                    <a:lstStyle/>
                    <a:p>
                      <a:r>
                        <a:rPr lang="en-US" sz="2200" dirty="0">
                          <a:latin typeface="OpenDyslexic" pitchFamily="2" charset="77"/>
                        </a:rPr>
                        <a:t>counters</a:t>
                      </a:r>
                    </a:p>
                  </a:txBody>
                  <a:tcPr>
                    <a:solidFill>
                      <a:schemeClr val="bg1">
                        <a:lumMod val="95000"/>
                      </a:schemeClr>
                    </a:solidFill>
                  </a:tcPr>
                </a:tc>
                <a:tc>
                  <a:txBody>
                    <a:bodyPr/>
                    <a:lstStyle/>
                    <a:p>
                      <a:pPr algn="r"/>
                      <a:r>
                        <a:rPr lang="en-US" sz="2200" dirty="0">
                          <a:latin typeface="OpenDyslexic" pitchFamily="2" charset="77"/>
                        </a:rPr>
                        <a:t>part-whole model</a:t>
                      </a: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txBody>
                  <a:tcPr>
                    <a:solidFill>
                      <a:schemeClr val="bg1">
                        <a:lumMod val="95000"/>
                      </a:schemeClr>
                    </a:solidFill>
                  </a:tcPr>
                </a:tc>
                <a:extLst>
                  <a:ext uri="{0D108BD9-81ED-4DB2-BD59-A6C34878D82A}">
                    <a16:rowId xmlns:a16="http://schemas.microsoft.com/office/drawing/2014/main" xmlns="" val="1938308897"/>
                  </a:ext>
                </a:extLst>
              </a:tr>
              <a:tr h="370840">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r>
                        <a:rPr lang="en-US" sz="2200" dirty="0">
                          <a:latin typeface="OpenDyslexic" pitchFamily="2" charset="77"/>
                        </a:rPr>
                        <a:t>number line</a:t>
                      </a:r>
                    </a:p>
                  </a:txBody>
                  <a:tcPr>
                    <a:solidFill>
                      <a:schemeClr val="bg1">
                        <a:lumMod val="95000"/>
                      </a:schemeClr>
                    </a:solidFill>
                  </a:tcPr>
                </a:tc>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pPr algn="r"/>
                      <a:r>
                        <a:rPr lang="en-US" sz="2200" dirty="0">
                          <a:latin typeface="OpenDyslexic" pitchFamily="2" charset="77"/>
                        </a:rPr>
                        <a:t>bar model</a:t>
                      </a:r>
                    </a:p>
                  </a:txBody>
                  <a:tcPr>
                    <a:solidFill>
                      <a:schemeClr val="bg1">
                        <a:lumMod val="95000"/>
                      </a:schemeClr>
                    </a:solidFill>
                  </a:tcPr>
                </a:tc>
                <a:extLst>
                  <a:ext uri="{0D108BD9-81ED-4DB2-BD59-A6C34878D82A}">
                    <a16:rowId xmlns:a16="http://schemas.microsoft.com/office/drawing/2014/main" xmlns="" val="1524519105"/>
                  </a:ext>
                </a:extLst>
              </a:tr>
            </a:tbl>
          </a:graphicData>
        </a:graphic>
      </p:graphicFrame>
      <p:sp>
        <p:nvSpPr>
          <p:cNvPr id="35" name="Rounded Rectangle 34">
            <a:extLst>
              <a:ext uri="{FF2B5EF4-FFF2-40B4-BE49-F238E27FC236}">
                <a16:creationId xmlns:a16="http://schemas.microsoft.com/office/drawing/2014/main" xmlns="" id="{FA3E42BA-E0D4-4246-99AE-D6518FE1587F}"/>
              </a:ext>
            </a:extLst>
          </p:cNvPr>
          <p:cNvSpPr/>
          <p:nvPr/>
        </p:nvSpPr>
        <p:spPr>
          <a:xfrm>
            <a:off x="4863549" y="426016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76,403</a:t>
            </a:r>
          </a:p>
        </p:txBody>
      </p:sp>
    </p:spTree>
    <p:extLst>
      <p:ext uri="{BB962C8B-B14F-4D97-AF65-F5344CB8AC3E}">
        <p14:creationId xmlns:p14="http://schemas.microsoft.com/office/powerpoint/2010/main" val="15938365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grid below.</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graphicFrame>
        <p:nvGraphicFramePr>
          <p:cNvPr id="2" name="Table 1">
            <a:extLst>
              <a:ext uri="{FF2B5EF4-FFF2-40B4-BE49-F238E27FC236}">
                <a16:creationId xmlns:a16="http://schemas.microsoft.com/office/drawing/2014/main" xmlns="" id="{24850253-604B-5E47-99CD-002018F50E33}"/>
              </a:ext>
            </a:extLst>
          </p:cNvPr>
          <p:cNvGraphicFramePr>
            <a:graphicFrameLocks noGrp="1"/>
          </p:cNvGraphicFramePr>
          <p:nvPr/>
        </p:nvGraphicFramePr>
        <p:xfrm>
          <a:off x="838200" y="2779864"/>
          <a:ext cx="10515600" cy="387096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1293909805"/>
                    </a:ext>
                  </a:extLst>
                </a:gridCol>
                <a:gridCol w="5257800">
                  <a:extLst>
                    <a:ext uri="{9D8B030D-6E8A-4147-A177-3AD203B41FA5}">
                      <a16:colId xmlns:a16="http://schemas.microsoft.com/office/drawing/2014/main" xmlns="" val="1062876033"/>
                    </a:ext>
                  </a:extLst>
                </a:gridCol>
              </a:tblGrid>
              <a:tr h="370840">
                <a:tc>
                  <a:txBody>
                    <a:bodyPr/>
                    <a:lstStyle/>
                    <a:p>
                      <a:r>
                        <a:rPr lang="en-US" sz="2200" dirty="0">
                          <a:latin typeface="OpenDyslexic" pitchFamily="2" charset="77"/>
                        </a:rPr>
                        <a:t>counters</a:t>
                      </a:r>
                    </a:p>
                  </a:txBody>
                  <a:tcPr>
                    <a:solidFill>
                      <a:schemeClr val="bg1">
                        <a:lumMod val="95000"/>
                      </a:schemeClr>
                    </a:solidFill>
                  </a:tcPr>
                </a:tc>
                <a:tc>
                  <a:txBody>
                    <a:bodyPr/>
                    <a:lstStyle/>
                    <a:p>
                      <a:pPr algn="r"/>
                      <a:r>
                        <a:rPr lang="en-US" sz="2200" dirty="0">
                          <a:latin typeface="OpenDyslexic" pitchFamily="2" charset="77"/>
                        </a:rPr>
                        <a:t>part-whole model</a:t>
                      </a: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txBody>
                  <a:tcPr>
                    <a:solidFill>
                      <a:schemeClr val="bg1">
                        <a:lumMod val="95000"/>
                      </a:schemeClr>
                    </a:solidFill>
                  </a:tcPr>
                </a:tc>
                <a:extLst>
                  <a:ext uri="{0D108BD9-81ED-4DB2-BD59-A6C34878D82A}">
                    <a16:rowId xmlns:a16="http://schemas.microsoft.com/office/drawing/2014/main" xmlns="" val="1938308897"/>
                  </a:ext>
                </a:extLst>
              </a:tr>
              <a:tr h="370840">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r>
                        <a:rPr lang="en-US" sz="2200" dirty="0">
                          <a:latin typeface="OpenDyslexic" pitchFamily="2" charset="77"/>
                        </a:rPr>
                        <a:t>number line</a:t>
                      </a:r>
                    </a:p>
                  </a:txBody>
                  <a:tcPr>
                    <a:solidFill>
                      <a:schemeClr val="bg1">
                        <a:lumMod val="95000"/>
                      </a:schemeClr>
                    </a:solidFill>
                  </a:tcPr>
                </a:tc>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pPr algn="r"/>
                      <a:r>
                        <a:rPr lang="en-US" sz="2200" dirty="0">
                          <a:latin typeface="OpenDyslexic" pitchFamily="2" charset="77"/>
                        </a:rPr>
                        <a:t>bar model</a:t>
                      </a:r>
                    </a:p>
                  </a:txBody>
                  <a:tcPr>
                    <a:solidFill>
                      <a:schemeClr val="bg1">
                        <a:lumMod val="95000"/>
                      </a:schemeClr>
                    </a:solidFill>
                  </a:tcPr>
                </a:tc>
                <a:extLst>
                  <a:ext uri="{0D108BD9-81ED-4DB2-BD59-A6C34878D82A}">
                    <a16:rowId xmlns:a16="http://schemas.microsoft.com/office/drawing/2014/main" xmlns="" val="1524519105"/>
                  </a:ext>
                </a:extLst>
              </a:tr>
            </a:tbl>
          </a:graphicData>
        </a:graphic>
      </p:graphicFrame>
      <p:sp>
        <p:nvSpPr>
          <p:cNvPr id="35" name="Rounded Rectangle 34">
            <a:extLst>
              <a:ext uri="{FF2B5EF4-FFF2-40B4-BE49-F238E27FC236}">
                <a16:creationId xmlns:a16="http://schemas.microsoft.com/office/drawing/2014/main" xmlns="" id="{FA3E42BA-E0D4-4246-99AE-D6518FE1587F}"/>
              </a:ext>
            </a:extLst>
          </p:cNvPr>
          <p:cNvSpPr/>
          <p:nvPr/>
        </p:nvSpPr>
        <p:spPr>
          <a:xfrm>
            <a:off x="4863549" y="426016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76,403</a:t>
            </a:r>
          </a:p>
        </p:txBody>
      </p:sp>
      <p:pic>
        <p:nvPicPr>
          <p:cNvPr id="36" name="Picture 35">
            <a:extLst>
              <a:ext uri="{FF2B5EF4-FFF2-40B4-BE49-F238E27FC236}">
                <a16:creationId xmlns:a16="http://schemas.microsoft.com/office/drawing/2014/main" xmlns="" id="{BA9EDD60-6D96-BE4F-B6EE-450D4950EB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38298" y="3106142"/>
            <a:ext cx="593802" cy="600020"/>
          </a:xfrm>
          <a:prstGeom prst="rect">
            <a:avLst/>
          </a:prstGeom>
        </p:spPr>
      </p:pic>
      <p:pic>
        <p:nvPicPr>
          <p:cNvPr id="37" name="Picture 36">
            <a:extLst>
              <a:ext uri="{FF2B5EF4-FFF2-40B4-BE49-F238E27FC236}">
                <a16:creationId xmlns:a16="http://schemas.microsoft.com/office/drawing/2014/main" xmlns="" id="{85CF3551-81FE-E944-B8F4-961758A130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4167" y="3087838"/>
            <a:ext cx="589139" cy="598466"/>
          </a:xfrm>
          <a:prstGeom prst="rect">
            <a:avLst/>
          </a:prstGeom>
        </p:spPr>
      </p:pic>
      <p:pic>
        <p:nvPicPr>
          <p:cNvPr id="38" name="Picture 37">
            <a:extLst>
              <a:ext uri="{FF2B5EF4-FFF2-40B4-BE49-F238E27FC236}">
                <a16:creationId xmlns:a16="http://schemas.microsoft.com/office/drawing/2014/main" xmlns="" id="{EF2751A2-292B-CD43-BA89-F62508F52F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89180" y="2832682"/>
            <a:ext cx="595356" cy="615564"/>
          </a:xfrm>
          <a:prstGeom prst="rect">
            <a:avLst/>
          </a:prstGeom>
        </p:spPr>
      </p:pic>
      <p:pic>
        <p:nvPicPr>
          <p:cNvPr id="39" name="Picture 38">
            <a:extLst>
              <a:ext uri="{FF2B5EF4-FFF2-40B4-BE49-F238E27FC236}">
                <a16:creationId xmlns:a16="http://schemas.microsoft.com/office/drawing/2014/main" xmlns="" id="{F41A8562-D533-5D40-AA67-948E7DC6348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99923" y="3082029"/>
            <a:ext cx="614655" cy="600020"/>
          </a:xfrm>
          <a:prstGeom prst="rect">
            <a:avLst/>
          </a:prstGeom>
        </p:spPr>
      </p:pic>
      <p:pic>
        <p:nvPicPr>
          <p:cNvPr id="41" name="Picture 40">
            <a:extLst>
              <a:ext uri="{FF2B5EF4-FFF2-40B4-BE49-F238E27FC236}">
                <a16:creationId xmlns:a16="http://schemas.microsoft.com/office/drawing/2014/main" xmlns="" id="{55827C97-E7CB-F24A-98DA-3C881EBC659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8787" y="3507881"/>
            <a:ext cx="614655" cy="600020"/>
          </a:xfrm>
          <a:prstGeom prst="rect">
            <a:avLst/>
          </a:prstGeom>
        </p:spPr>
      </p:pic>
      <p:pic>
        <p:nvPicPr>
          <p:cNvPr id="42" name="Picture 41">
            <a:extLst>
              <a:ext uri="{FF2B5EF4-FFF2-40B4-BE49-F238E27FC236}">
                <a16:creationId xmlns:a16="http://schemas.microsoft.com/office/drawing/2014/main" xmlns="" id="{BBADEFEF-E3B1-E945-A256-C61F4D5977F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8786" y="3937942"/>
            <a:ext cx="614655" cy="600020"/>
          </a:xfrm>
          <a:prstGeom prst="rect">
            <a:avLst/>
          </a:prstGeom>
        </p:spPr>
      </p:pic>
      <p:pic>
        <p:nvPicPr>
          <p:cNvPr id="45" name="Picture 44">
            <a:extLst>
              <a:ext uri="{FF2B5EF4-FFF2-40B4-BE49-F238E27FC236}">
                <a16:creationId xmlns:a16="http://schemas.microsoft.com/office/drawing/2014/main" xmlns="" id="{4964AAE4-7F51-8943-A71D-84D6A06717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87050" y="3086711"/>
            <a:ext cx="614655" cy="600020"/>
          </a:xfrm>
          <a:prstGeom prst="rect">
            <a:avLst/>
          </a:prstGeom>
        </p:spPr>
      </p:pic>
      <p:pic>
        <p:nvPicPr>
          <p:cNvPr id="46" name="Picture 45">
            <a:extLst>
              <a:ext uri="{FF2B5EF4-FFF2-40B4-BE49-F238E27FC236}">
                <a16:creationId xmlns:a16="http://schemas.microsoft.com/office/drawing/2014/main" xmlns="" id="{EE34CA29-CA3D-F540-BD17-AE22FD009B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05914" y="3512563"/>
            <a:ext cx="614655" cy="600020"/>
          </a:xfrm>
          <a:prstGeom prst="rect">
            <a:avLst/>
          </a:prstGeom>
        </p:spPr>
      </p:pic>
      <p:pic>
        <p:nvPicPr>
          <p:cNvPr id="47" name="Picture 46">
            <a:extLst>
              <a:ext uri="{FF2B5EF4-FFF2-40B4-BE49-F238E27FC236}">
                <a16:creationId xmlns:a16="http://schemas.microsoft.com/office/drawing/2014/main" xmlns="" id="{05A8554A-97FB-3F43-8480-9E36C1D5F01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05913" y="3942624"/>
            <a:ext cx="614655" cy="600020"/>
          </a:xfrm>
          <a:prstGeom prst="rect">
            <a:avLst/>
          </a:prstGeom>
        </p:spPr>
      </p:pic>
      <p:pic>
        <p:nvPicPr>
          <p:cNvPr id="48" name="Picture 47">
            <a:extLst>
              <a:ext uri="{FF2B5EF4-FFF2-40B4-BE49-F238E27FC236}">
                <a16:creationId xmlns:a16="http://schemas.microsoft.com/office/drawing/2014/main" xmlns="" id="{57B8C492-EEC8-7F45-83DB-A303DDC31ED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74176" y="3507881"/>
            <a:ext cx="614655" cy="600020"/>
          </a:xfrm>
          <a:prstGeom prst="rect">
            <a:avLst/>
          </a:prstGeom>
        </p:spPr>
      </p:pic>
      <p:pic>
        <p:nvPicPr>
          <p:cNvPr id="51" name="Picture 50">
            <a:extLst>
              <a:ext uri="{FF2B5EF4-FFF2-40B4-BE49-F238E27FC236}">
                <a16:creationId xmlns:a16="http://schemas.microsoft.com/office/drawing/2014/main" xmlns="" id="{F25665B8-0C4F-AA40-BF45-DF1850CECC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9677" y="3504568"/>
            <a:ext cx="589139" cy="598466"/>
          </a:xfrm>
          <a:prstGeom prst="rect">
            <a:avLst/>
          </a:prstGeom>
        </p:spPr>
      </p:pic>
      <p:pic>
        <p:nvPicPr>
          <p:cNvPr id="74" name="Picture 73">
            <a:extLst>
              <a:ext uri="{FF2B5EF4-FFF2-40B4-BE49-F238E27FC236}">
                <a16:creationId xmlns:a16="http://schemas.microsoft.com/office/drawing/2014/main" xmlns="" id="{5F57CF2D-5545-994D-82E6-BA67777A76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05187" y="3942624"/>
            <a:ext cx="589139" cy="598466"/>
          </a:xfrm>
          <a:prstGeom prst="rect">
            <a:avLst/>
          </a:prstGeom>
        </p:spPr>
      </p:pic>
      <p:pic>
        <p:nvPicPr>
          <p:cNvPr id="75" name="Picture 74">
            <a:extLst>
              <a:ext uri="{FF2B5EF4-FFF2-40B4-BE49-F238E27FC236}">
                <a16:creationId xmlns:a16="http://schemas.microsoft.com/office/drawing/2014/main" xmlns="" id="{7C258D6A-CB40-D143-A404-59EF7BF700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65883" y="3106142"/>
            <a:ext cx="589139" cy="598466"/>
          </a:xfrm>
          <a:prstGeom prst="rect">
            <a:avLst/>
          </a:prstGeom>
        </p:spPr>
      </p:pic>
      <p:pic>
        <p:nvPicPr>
          <p:cNvPr id="76" name="Picture 75">
            <a:extLst>
              <a:ext uri="{FF2B5EF4-FFF2-40B4-BE49-F238E27FC236}">
                <a16:creationId xmlns:a16="http://schemas.microsoft.com/office/drawing/2014/main" xmlns="" id="{0FE2420E-9E80-D34F-81F2-7F27F4103A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1393" y="3522872"/>
            <a:ext cx="589139" cy="598466"/>
          </a:xfrm>
          <a:prstGeom prst="rect">
            <a:avLst/>
          </a:prstGeom>
        </p:spPr>
      </p:pic>
      <p:pic>
        <p:nvPicPr>
          <p:cNvPr id="77" name="Picture 76">
            <a:extLst>
              <a:ext uri="{FF2B5EF4-FFF2-40B4-BE49-F238E27FC236}">
                <a16:creationId xmlns:a16="http://schemas.microsoft.com/office/drawing/2014/main" xmlns="" id="{211B4518-75A5-3242-B000-21347F5DF7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6903" y="3960928"/>
            <a:ext cx="589139" cy="598466"/>
          </a:xfrm>
          <a:prstGeom prst="rect">
            <a:avLst/>
          </a:prstGeom>
        </p:spPr>
      </p:pic>
      <p:pic>
        <p:nvPicPr>
          <p:cNvPr id="78" name="Picture 77">
            <a:extLst>
              <a:ext uri="{FF2B5EF4-FFF2-40B4-BE49-F238E27FC236}">
                <a16:creationId xmlns:a16="http://schemas.microsoft.com/office/drawing/2014/main" xmlns="" id="{C3C2EBFE-6A94-7F4C-AD1F-9261206065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59479" y="3544694"/>
            <a:ext cx="593802" cy="600020"/>
          </a:xfrm>
          <a:prstGeom prst="rect">
            <a:avLst/>
          </a:prstGeom>
        </p:spPr>
      </p:pic>
      <p:pic>
        <p:nvPicPr>
          <p:cNvPr id="79" name="Picture 78">
            <a:extLst>
              <a:ext uri="{FF2B5EF4-FFF2-40B4-BE49-F238E27FC236}">
                <a16:creationId xmlns:a16="http://schemas.microsoft.com/office/drawing/2014/main" xmlns="" id="{6A6BECB3-BA96-9346-B662-9C3B3D76B8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0661" y="3106142"/>
            <a:ext cx="593802" cy="600020"/>
          </a:xfrm>
          <a:prstGeom prst="rect">
            <a:avLst/>
          </a:prstGeom>
        </p:spPr>
      </p:pic>
      <p:pic>
        <p:nvPicPr>
          <p:cNvPr id="80" name="Picture 79">
            <a:extLst>
              <a:ext uri="{FF2B5EF4-FFF2-40B4-BE49-F238E27FC236}">
                <a16:creationId xmlns:a16="http://schemas.microsoft.com/office/drawing/2014/main" xmlns="" id="{24677106-8427-2844-9791-8CB3F32699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1842" y="3544694"/>
            <a:ext cx="593802" cy="600020"/>
          </a:xfrm>
          <a:prstGeom prst="rect">
            <a:avLst/>
          </a:prstGeom>
        </p:spPr>
      </p:pic>
      <p:pic>
        <p:nvPicPr>
          <p:cNvPr id="81" name="Picture 80">
            <a:extLst>
              <a:ext uri="{FF2B5EF4-FFF2-40B4-BE49-F238E27FC236}">
                <a16:creationId xmlns:a16="http://schemas.microsoft.com/office/drawing/2014/main" xmlns="" id="{30FBAE3E-00A9-4B45-90D6-491A7663BAF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08044" y="3226080"/>
            <a:ext cx="595356" cy="615564"/>
          </a:xfrm>
          <a:prstGeom prst="rect">
            <a:avLst/>
          </a:prstGeom>
        </p:spPr>
      </p:pic>
      <p:pic>
        <p:nvPicPr>
          <p:cNvPr id="82" name="Picture 81">
            <a:extLst>
              <a:ext uri="{FF2B5EF4-FFF2-40B4-BE49-F238E27FC236}">
                <a16:creationId xmlns:a16="http://schemas.microsoft.com/office/drawing/2014/main" xmlns="" id="{EAD1E202-1027-C448-BFE6-10D282615D2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89180" y="3619049"/>
            <a:ext cx="595356" cy="615564"/>
          </a:xfrm>
          <a:prstGeom prst="rect">
            <a:avLst/>
          </a:prstGeom>
        </p:spPr>
      </p:pic>
    </p:spTree>
    <p:extLst>
      <p:ext uri="{BB962C8B-B14F-4D97-AF65-F5344CB8AC3E}">
        <p14:creationId xmlns:p14="http://schemas.microsoft.com/office/powerpoint/2010/main" val="30826342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grid below.</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graphicFrame>
        <p:nvGraphicFramePr>
          <p:cNvPr id="2" name="Table 1">
            <a:extLst>
              <a:ext uri="{FF2B5EF4-FFF2-40B4-BE49-F238E27FC236}">
                <a16:creationId xmlns:a16="http://schemas.microsoft.com/office/drawing/2014/main" xmlns="" id="{24850253-604B-5E47-99CD-002018F50E33}"/>
              </a:ext>
            </a:extLst>
          </p:cNvPr>
          <p:cNvGraphicFramePr>
            <a:graphicFrameLocks noGrp="1"/>
          </p:cNvGraphicFramePr>
          <p:nvPr/>
        </p:nvGraphicFramePr>
        <p:xfrm>
          <a:off x="838200" y="2779864"/>
          <a:ext cx="10515600" cy="387096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1293909805"/>
                    </a:ext>
                  </a:extLst>
                </a:gridCol>
                <a:gridCol w="5257800">
                  <a:extLst>
                    <a:ext uri="{9D8B030D-6E8A-4147-A177-3AD203B41FA5}">
                      <a16:colId xmlns:a16="http://schemas.microsoft.com/office/drawing/2014/main" xmlns="" val="1062876033"/>
                    </a:ext>
                  </a:extLst>
                </a:gridCol>
              </a:tblGrid>
              <a:tr h="370840">
                <a:tc>
                  <a:txBody>
                    <a:bodyPr/>
                    <a:lstStyle/>
                    <a:p>
                      <a:r>
                        <a:rPr lang="en-US" sz="2200" dirty="0">
                          <a:latin typeface="OpenDyslexic" pitchFamily="2" charset="77"/>
                        </a:rPr>
                        <a:t>counters</a:t>
                      </a:r>
                    </a:p>
                  </a:txBody>
                  <a:tcPr>
                    <a:solidFill>
                      <a:schemeClr val="bg1">
                        <a:lumMod val="95000"/>
                      </a:schemeClr>
                    </a:solidFill>
                  </a:tcPr>
                </a:tc>
                <a:tc>
                  <a:txBody>
                    <a:bodyPr/>
                    <a:lstStyle/>
                    <a:p>
                      <a:pPr algn="r"/>
                      <a:r>
                        <a:rPr lang="en-US" sz="2200" dirty="0">
                          <a:latin typeface="OpenDyslexic" pitchFamily="2" charset="77"/>
                        </a:rPr>
                        <a:t>part-whole model</a:t>
                      </a: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txBody>
                  <a:tcPr>
                    <a:solidFill>
                      <a:schemeClr val="bg1">
                        <a:lumMod val="95000"/>
                      </a:schemeClr>
                    </a:solidFill>
                  </a:tcPr>
                </a:tc>
                <a:extLst>
                  <a:ext uri="{0D108BD9-81ED-4DB2-BD59-A6C34878D82A}">
                    <a16:rowId xmlns:a16="http://schemas.microsoft.com/office/drawing/2014/main" xmlns="" val="1938308897"/>
                  </a:ext>
                </a:extLst>
              </a:tr>
              <a:tr h="370840">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r>
                        <a:rPr lang="en-US" sz="2200" dirty="0">
                          <a:latin typeface="OpenDyslexic" pitchFamily="2" charset="77"/>
                        </a:rPr>
                        <a:t>number line</a:t>
                      </a:r>
                    </a:p>
                  </a:txBody>
                  <a:tcPr>
                    <a:solidFill>
                      <a:schemeClr val="bg1">
                        <a:lumMod val="95000"/>
                      </a:schemeClr>
                    </a:solidFill>
                  </a:tcPr>
                </a:tc>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pPr algn="r"/>
                      <a:r>
                        <a:rPr lang="en-US" sz="2200" dirty="0">
                          <a:latin typeface="OpenDyslexic" pitchFamily="2" charset="77"/>
                        </a:rPr>
                        <a:t>bar model</a:t>
                      </a:r>
                    </a:p>
                  </a:txBody>
                  <a:tcPr>
                    <a:solidFill>
                      <a:schemeClr val="bg1">
                        <a:lumMod val="95000"/>
                      </a:schemeClr>
                    </a:solidFill>
                  </a:tcPr>
                </a:tc>
                <a:extLst>
                  <a:ext uri="{0D108BD9-81ED-4DB2-BD59-A6C34878D82A}">
                    <a16:rowId xmlns:a16="http://schemas.microsoft.com/office/drawing/2014/main" xmlns="" val="1524519105"/>
                  </a:ext>
                </a:extLst>
              </a:tr>
            </a:tbl>
          </a:graphicData>
        </a:graphic>
      </p:graphicFrame>
      <p:sp>
        <p:nvSpPr>
          <p:cNvPr id="35" name="Rounded Rectangle 34">
            <a:extLst>
              <a:ext uri="{FF2B5EF4-FFF2-40B4-BE49-F238E27FC236}">
                <a16:creationId xmlns:a16="http://schemas.microsoft.com/office/drawing/2014/main" xmlns="" id="{FA3E42BA-E0D4-4246-99AE-D6518FE1587F}"/>
              </a:ext>
            </a:extLst>
          </p:cNvPr>
          <p:cNvSpPr/>
          <p:nvPr/>
        </p:nvSpPr>
        <p:spPr>
          <a:xfrm>
            <a:off x="4863549" y="426016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76,403</a:t>
            </a:r>
          </a:p>
        </p:txBody>
      </p:sp>
      <p:pic>
        <p:nvPicPr>
          <p:cNvPr id="36" name="Picture 35">
            <a:extLst>
              <a:ext uri="{FF2B5EF4-FFF2-40B4-BE49-F238E27FC236}">
                <a16:creationId xmlns:a16="http://schemas.microsoft.com/office/drawing/2014/main" xmlns="" id="{BA9EDD60-6D96-BE4F-B6EE-450D4950EB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38298" y="3106142"/>
            <a:ext cx="593802" cy="600020"/>
          </a:xfrm>
          <a:prstGeom prst="rect">
            <a:avLst/>
          </a:prstGeom>
        </p:spPr>
      </p:pic>
      <p:pic>
        <p:nvPicPr>
          <p:cNvPr id="37" name="Picture 36">
            <a:extLst>
              <a:ext uri="{FF2B5EF4-FFF2-40B4-BE49-F238E27FC236}">
                <a16:creationId xmlns:a16="http://schemas.microsoft.com/office/drawing/2014/main" xmlns="" id="{85CF3551-81FE-E944-B8F4-961758A130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4167" y="3087838"/>
            <a:ext cx="589139" cy="598466"/>
          </a:xfrm>
          <a:prstGeom prst="rect">
            <a:avLst/>
          </a:prstGeom>
        </p:spPr>
      </p:pic>
      <p:pic>
        <p:nvPicPr>
          <p:cNvPr id="38" name="Picture 37">
            <a:extLst>
              <a:ext uri="{FF2B5EF4-FFF2-40B4-BE49-F238E27FC236}">
                <a16:creationId xmlns:a16="http://schemas.microsoft.com/office/drawing/2014/main" xmlns="" id="{EF2751A2-292B-CD43-BA89-F62508F52F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89180" y="2832682"/>
            <a:ext cx="595356" cy="615564"/>
          </a:xfrm>
          <a:prstGeom prst="rect">
            <a:avLst/>
          </a:prstGeom>
        </p:spPr>
      </p:pic>
      <p:pic>
        <p:nvPicPr>
          <p:cNvPr id="39" name="Picture 38">
            <a:extLst>
              <a:ext uri="{FF2B5EF4-FFF2-40B4-BE49-F238E27FC236}">
                <a16:creationId xmlns:a16="http://schemas.microsoft.com/office/drawing/2014/main" xmlns="" id="{F41A8562-D533-5D40-AA67-948E7DC6348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99923" y="3082029"/>
            <a:ext cx="614655" cy="600020"/>
          </a:xfrm>
          <a:prstGeom prst="rect">
            <a:avLst/>
          </a:prstGeom>
        </p:spPr>
      </p:pic>
      <p:pic>
        <p:nvPicPr>
          <p:cNvPr id="41" name="Picture 40">
            <a:extLst>
              <a:ext uri="{FF2B5EF4-FFF2-40B4-BE49-F238E27FC236}">
                <a16:creationId xmlns:a16="http://schemas.microsoft.com/office/drawing/2014/main" xmlns="" id="{55827C97-E7CB-F24A-98DA-3C881EBC659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8787" y="3507881"/>
            <a:ext cx="614655" cy="600020"/>
          </a:xfrm>
          <a:prstGeom prst="rect">
            <a:avLst/>
          </a:prstGeom>
        </p:spPr>
      </p:pic>
      <p:pic>
        <p:nvPicPr>
          <p:cNvPr id="42" name="Picture 41">
            <a:extLst>
              <a:ext uri="{FF2B5EF4-FFF2-40B4-BE49-F238E27FC236}">
                <a16:creationId xmlns:a16="http://schemas.microsoft.com/office/drawing/2014/main" xmlns="" id="{BBADEFEF-E3B1-E945-A256-C61F4D5977F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8786" y="3937942"/>
            <a:ext cx="614655" cy="600020"/>
          </a:xfrm>
          <a:prstGeom prst="rect">
            <a:avLst/>
          </a:prstGeom>
        </p:spPr>
      </p:pic>
      <p:pic>
        <p:nvPicPr>
          <p:cNvPr id="45" name="Picture 44">
            <a:extLst>
              <a:ext uri="{FF2B5EF4-FFF2-40B4-BE49-F238E27FC236}">
                <a16:creationId xmlns:a16="http://schemas.microsoft.com/office/drawing/2014/main" xmlns="" id="{4964AAE4-7F51-8943-A71D-84D6A06717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87050" y="3086711"/>
            <a:ext cx="614655" cy="600020"/>
          </a:xfrm>
          <a:prstGeom prst="rect">
            <a:avLst/>
          </a:prstGeom>
        </p:spPr>
      </p:pic>
      <p:pic>
        <p:nvPicPr>
          <p:cNvPr id="46" name="Picture 45">
            <a:extLst>
              <a:ext uri="{FF2B5EF4-FFF2-40B4-BE49-F238E27FC236}">
                <a16:creationId xmlns:a16="http://schemas.microsoft.com/office/drawing/2014/main" xmlns="" id="{EE34CA29-CA3D-F540-BD17-AE22FD009B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05914" y="3512563"/>
            <a:ext cx="614655" cy="600020"/>
          </a:xfrm>
          <a:prstGeom prst="rect">
            <a:avLst/>
          </a:prstGeom>
        </p:spPr>
      </p:pic>
      <p:pic>
        <p:nvPicPr>
          <p:cNvPr id="47" name="Picture 46">
            <a:extLst>
              <a:ext uri="{FF2B5EF4-FFF2-40B4-BE49-F238E27FC236}">
                <a16:creationId xmlns:a16="http://schemas.microsoft.com/office/drawing/2014/main" xmlns="" id="{05A8554A-97FB-3F43-8480-9E36C1D5F01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05913" y="3942624"/>
            <a:ext cx="614655" cy="600020"/>
          </a:xfrm>
          <a:prstGeom prst="rect">
            <a:avLst/>
          </a:prstGeom>
        </p:spPr>
      </p:pic>
      <p:pic>
        <p:nvPicPr>
          <p:cNvPr id="48" name="Picture 47">
            <a:extLst>
              <a:ext uri="{FF2B5EF4-FFF2-40B4-BE49-F238E27FC236}">
                <a16:creationId xmlns:a16="http://schemas.microsoft.com/office/drawing/2014/main" xmlns="" id="{57B8C492-EEC8-7F45-83DB-A303DDC31ED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74176" y="3507881"/>
            <a:ext cx="614655" cy="600020"/>
          </a:xfrm>
          <a:prstGeom prst="rect">
            <a:avLst/>
          </a:prstGeom>
        </p:spPr>
      </p:pic>
      <p:pic>
        <p:nvPicPr>
          <p:cNvPr id="51" name="Picture 50">
            <a:extLst>
              <a:ext uri="{FF2B5EF4-FFF2-40B4-BE49-F238E27FC236}">
                <a16:creationId xmlns:a16="http://schemas.microsoft.com/office/drawing/2014/main" xmlns="" id="{F25665B8-0C4F-AA40-BF45-DF1850CECC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9677" y="3504568"/>
            <a:ext cx="589139" cy="598466"/>
          </a:xfrm>
          <a:prstGeom prst="rect">
            <a:avLst/>
          </a:prstGeom>
        </p:spPr>
      </p:pic>
      <p:pic>
        <p:nvPicPr>
          <p:cNvPr id="74" name="Picture 73">
            <a:extLst>
              <a:ext uri="{FF2B5EF4-FFF2-40B4-BE49-F238E27FC236}">
                <a16:creationId xmlns:a16="http://schemas.microsoft.com/office/drawing/2014/main" xmlns="" id="{5F57CF2D-5545-994D-82E6-BA67777A76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05187" y="3942624"/>
            <a:ext cx="589139" cy="598466"/>
          </a:xfrm>
          <a:prstGeom prst="rect">
            <a:avLst/>
          </a:prstGeom>
        </p:spPr>
      </p:pic>
      <p:pic>
        <p:nvPicPr>
          <p:cNvPr id="75" name="Picture 74">
            <a:extLst>
              <a:ext uri="{FF2B5EF4-FFF2-40B4-BE49-F238E27FC236}">
                <a16:creationId xmlns:a16="http://schemas.microsoft.com/office/drawing/2014/main" xmlns="" id="{7C258D6A-CB40-D143-A404-59EF7BF700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65883" y="3106142"/>
            <a:ext cx="589139" cy="598466"/>
          </a:xfrm>
          <a:prstGeom prst="rect">
            <a:avLst/>
          </a:prstGeom>
        </p:spPr>
      </p:pic>
      <p:pic>
        <p:nvPicPr>
          <p:cNvPr id="76" name="Picture 75">
            <a:extLst>
              <a:ext uri="{FF2B5EF4-FFF2-40B4-BE49-F238E27FC236}">
                <a16:creationId xmlns:a16="http://schemas.microsoft.com/office/drawing/2014/main" xmlns="" id="{0FE2420E-9E80-D34F-81F2-7F27F4103A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1393" y="3522872"/>
            <a:ext cx="589139" cy="598466"/>
          </a:xfrm>
          <a:prstGeom prst="rect">
            <a:avLst/>
          </a:prstGeom>
        </p:spPr>
      </p:pic>
      <p:pic>
        <p:nvPicPr>
          <p:cNvPr id="77" name="Picture 76">
            <a:extLst>
              <a:ext uri="{FF2B5EF4-FFF2-40B4-BE49-F238E27FC236}">
                <a16:creationId xmlns:a16="http://schemas.microsoft.com/office/drawing/2014/main" xmlns="" id="{211B4518-75A5-3242-B000-21347F5DF7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6903" y="3960928"/>
            <a:ext cx="589139" cy="598466"/>
          </a:xfrm>
          <a:prstGeom prst="rect">
            <a:avLst/>
          </a:prstGeom>
        </p:spPr>
      </p:pic>
      <p:pic>
        <p:nvPicPr>
          <p:cNvPr id="78" name="Picture 77">
            <a:extLst>
              <a:ext uri="{FF2B5EF4-FFF2-40B4-BE49-F238E27FC236}">
                <a16:creationId xmlns:a16="http://schemas.microsoft.com/office/drawing/2014/main" xmlns="" id="{C3C2EBFE-6A94-7F4C-AD1F-9261206065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59479" y="3544694"/>
            <a:ext cx="593802" cy="600020"/>
          </a:xfrm>
          <a:prstGeom prst="rect">
            <a:avLst/>
          </a:prstGeom>
        </p:spPr>
      </p:pic>
      <p:pic>
        <p:nvPicPr>
          <p:cNvPr id="79" name="Picture 78">
            <a:extLst>
              <a:ext uri="{FF2B5EF4-FFF2-40B4-BE49-F238E27FC236}">
                <a16:creationId xmlns:a16="http://schemas.microsoft.com/office/drawing/2014/main" xmlns="" id="{6A6BECB3-BA96-9346-B662-9C3B3D76B8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0661" y="3106142"/>
            <a:ext cx="593802" cy="600020"/>
          </a:xfrm>
          <a:prstGeom prst="rect">
            <a:avLst/>
          </a:prstGeom>
        </p:spPr>
      </p:pic>
      <p:pic>
        <p:nvPicPr>
          <p:cNvPr id="80" name="Picture 79">
            <a:extLst>
              <a:ext uri="{FF2B5EF4-FFF2-40B4-BE49-F238E27FC236}">
                <a16:creationId xmlns:a16="http://schemas.microsoft.com/office/drawing/2014/main" xmlns="" id="{24677106-8427-2844-9791-8CB3F32699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1842" y="3544694"/>
            <a:ext cx="593802" cy="600020"/>
          </a:xfrm>
          <a:prstGeom prst="rect">
            <a:avLst/>
          </a:prstGeom>
        </p:spPr>
      </p:pic>
      <p:pic>
        <p:nvPicPr>
          <p:cNvPr id="81" name="Picture 80">
            <a:extLst>
              <a:ext uri="{FF2B5EF4-FFF2-40B4-BE49-F238E27FC236}">
                <a16:creationId xmlns:a16="http://schemas.microsoft.com/office/drawing/2014/main" xmlns="" id="{30FBAE3E-00A9-4B45-90D6-491A7663BAF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08044" y="3226080"/>
            <a:ext cx="595356" cy="615564"/>
          </a:xfrm>
          <a:prstGeom prst="rect">
            <a:avLst/>
          </a:prstGeom>
        </p:spPr>
      </p:pic>
      <p:pic>
        <p:nvPicPr>
          <p:cNvPr id="82" name="Picture 81">
            <a:extLst>
              <a:ext uri="{FF2B5EF4-FFF2-40B4-BE49-F238E27FC236}">
                <a16:creationId xmlns:a16="http://schemas.microsoft.com/office/drawing/2014/main" xmlns="" id="{EAD1E202-1027-C448-BFE6-10D282615D2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89180" y="3619049"/>
            <a:ext cx="595356" cy="615564"/>
          </a:xfrm>
          <a:prstGeom prst="rect">
            <a:avLst/>
          </a:prstGeom>
        </p:spPr>
      </p:pic>
      <p:sp>
        <p:nvSpPr>
          <p:cNvPr id="4" name="Oval 3">
            <a:extLst>
              <a:ext uri="{FF2B5EF4-FFF2-40B4-BE49-F238E27FC236}">
                <a16:creationId xmlns:a16="http://schemas.microsoft.com/office/drawing/2014/main" xmlns="" id="{C2F88023-902E-4F4D-BE95-86FA616E7435}"/>
              </a:ext>
            </a:extLst>
          </p:cNvPr>
          <p:cNvSpPr/>
          <p:nvPr/>
        </p:nvSpPr>
        <p:spPr>
          <a:xfrm>
            <a:off x="8550920" y="3896069"/>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xmlns="" id="{46CF635E-0CED-374D-B691-A4F4EE9EFB96}"/>
              </a:ext>
            </a:extLst>
          </p:cNvPr>
          <p:cNvSpPr/>
          <p:nvPr/>
        </p:nvSpPr>
        <p:spPr>
          <a:xfrm>
            <a:off x="7259596"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xmlns="" id="{9A543933-9E9D-784D-B28D-0C2BFDD835E9}"/>
              </a:ext>
            </a:extLst>
          </p:cNvPr>
          <p:cNvSpPr/>
          <p:nvPr/>
        </p:nvSpPr>
        <p:spPr>
          <a:xfrm>
            <a:off x="8108045" y="3151774"/>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xmlns="" id="{9345830C-F1CB-034B-BD8D-105211952A20}"/>
              </a:ext>
            </a:extLst>
          </p:cNvPr>
          <p:cNvSpPr/>
          <p:nvPr/>
        </p:nvSpPr>
        <p:spPr>
          <a:xfrm>
            <a:off x="8956494"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xmlns="" id="{FCB68D93-6B66-9F41-B79F-6CC9E784A19B}"/>
              </a:ext>
            </a:extLst>
          </p:cNvPr>
          <p:cNvSpPr/>
          <p:nvPr/>
        </p:nvSpPr>
        <p:spPr>
          <a:xfrm>
            <a:off x="9804943"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xmlns="" id="{A233CD15-E589-8E42-A2DB-AAE73655F170}"/>
              </a:ext>
            </a:extLst>
          </p:cNvPr>
          <p:cNvSpPr/>
          <p:nvPr/>
        </p:nvSpPr>
        <p:spPr>
          <a:xfrm>
            <a:off x="10584741"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a:extLst>
              <a:ext uri="{FF2B5EF4-FFF2-40B4-BE49-F238E27FC236}">
                <a16:creationId xmlns:a16="http://schemas.microsoft.com/office/drawing/2014/main" xmlns="" id="{5F7874FE-BD9C-1745-8964-587BD96DB45B}"/>
              </a:ext>
            </a:extLst>
          </p:cNvPr>
          <p:cNvCxnSpPr>
            <a:cxnSpLocks/>
            <a:stCxn id="29" idx="4"/>
          </p:cNvCxnSpPr>
          <p:nvPr/>
        </p:nvCxnSpPr>
        <p:spPr>
          <a:xfrm>
            <a:off x="7557274" y="3745924"/>
            <a:ext cx="1012510" cy="35711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xmlns="" id="{EF5C783D-6A26-7142-97CC-044E6D0A29BB}"/>
              </a:ext>
            </a:extLst>
          </p:cNvPr>
          <p:cNvCxnSpPr>
            <a:cxnSpLocks/>
            <a:stCxn id="31" idx="4"/>
            <a:endCxn id="4" idx="1"/>
          </p:cNvCxnSpPr>
          <p:nvPr/>
        </p:nvCxnSpPr>
        <p:spPr>
          <a:xfrm>
            <a:off x="8405723" y="3747130"/>
            <a:ext cx="232385" cy="236127"/>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xmlns="" id="{2D065769-37AE-0B4A-AEE2-875FC7AC808C}"/>
              </a:ext>
            </a:extLst>
          </p:cNvPr>
          <p:cNvCxnSpPr>
            <a:cxnSpLocks/>
            <a:stCxn id="32" idx="4"/>
            <a:endCxn id="4" idx="7"/>
          </p:cNvCxnSpPr>
          <p:nvPr/>
        </p:nvCxnSpPr>
        <p:spPr>
          <a:xfrm flipH="1">
            <a:off x="9059088" y="3745924"/>
            <a:ext cx="195084" cy="237333"/>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xmlns="" id="{F76EB3D4-A630-7D40-A3D0-DE365C777448}"/>
              </a:ext>
            </a:extLst>
          </p:cNvPr>
          <p:cNvCxnSpPr>
            <a:cxnSpLocks/>
            <a:stCxn id="33" idx="4"/>
          </p:cNvCxnSpPr>
          <p:nvPr/>
        </p:nvCxnSpPr>
        <p:spPr>
          <a:xfrm flipH="1">
            <a:off x="9116935" y="3745924"/>
            <a:ext cx="985686" cy="35711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xmlns="" id="{A890507B-9180-ED4E-A352-14A39673FA1A}"/>
              </a:ext>
            </a:extLst>
          </p:cNvPr>
          <p:cNvCxnSpPr>
            <a:cxnSpLocks/>
            <a:stCxn id="34" idx="4"/>
            <a:endCxn id="4" idx="6"/>
          </p:cNvCxnSpPr>
          <p:nvPr/>
        </p:nvCxnSpPr>
        <p:spPr>
          <a:xfrm flipH="1">
            <a:off x="9146276" y="3745924"/>
            <a:ext cx="1736143" cy="447823"/>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55" name="Rectangle 54">
            <a:extLst>
              <a:ext uri="{FF2B5EF4-FFF2-40B4-BE49-F238E27FC236}">
                <a16:creationId xmlns:a16="http://schemas.microsoft.com/office/drawing/2014/main" xmlns="" id="{BA14372F-A607-424D-B078-715AF0F875AF}"/>
              </a:ext>
            </a:extLst>
          </p:cNvPr>
          <p:cNvSpPr/>
          <p:nvPr/>
        </p:nvSpPr>
        <p:spPr>
          <a:xfrm>
            <a:off x="7207729" y="3328272"/>
            <a:ext cx="726481" cy="276999"/>
          </a:xfrm>
          <a:prstGeom prst="rect">
            <a:avLst/>
          </a:prstGeom>
        </p:spPr>
        <p:txBody>
          <a:bodyPr wrap="none">
            <a:spAutoFit/>
          </a:bodyPr>
          <a:lstStyle/>
          <a:p>
            <a:pPr algn="ctr"/>
            <a:r>
              <a:rPr lang="en-US" sz="1200" dirty="0">
                <a:latin typeface="OpenDyslexic" pitchFamily="2" charset="77"/>
              </a:rPr>
              <a:t>70,000</a:t>
            </a:r>
          </a:p>
        </p:txBody>
      </p:sp>
      <p:sp>
        <p:nvSpPr>
          <p:cNvPr id="56" name="Rectangle 55">
            <a:extLst>
              <a:ext uri="{FF2B5EF4-FFF2-40B4-BE49-F238E27FC236}">
                <a16:creationId xmlns:a16="http://schemas.microsoft.com/office/drawing/2014/main" xmlns="" id="{5670DAB7-C355-8940-A0CA-A87163C257A8}"/>
              </a:ext>
            </a:extLst>
          </p:cNvPr>
          <p:cNvSpPr/>
          <p:nvPr/>
        </p:nvSpPr>
        <p:spPr>
          <a:xfrm>
            <a:off x="8114509" y="3328272"/>
            <a:ext cx="631904" cy="276999"/>
          </a:xfrm>
          <a:prstGeom prst="rect">
            <a:avLst/>
          </a:prstGeom>
        </p:spPr>
        <p:txBody>
          <a:bodyPr wrap="none">
            <a:spAutoFit/>
          </a:bodyPr>
          <a:lstStyle/>
          <a:p>
            <a:pPr algn="ctr"/>
            <a:r>
              <a:rPr lang="en-US" sz="1200" dirty="0">
                <a:latin typeface="OpenDyslexic" pitchFamily="2" charset="77"/>
              </a:rPr>
              <a:t>6,000</a:t>
            </a:r>
          </a:p>
        </p:txBody>
      </p:sp>
      <p:sp>
        <p:nvSpPr>
          <p:cNvPr id="57" name="Rectangle 56">
            <a:extLst>
              <a:ext uri="{FF2B5EF4-FFF2-40B4-BE49-F238E27FC236}">
                <a16:creationId xmlns:a16="http://schemas.microsoft.com/office/drawing/2014/main" xmlns="" id="{B8D41F0F-0360-DB4F-926A-28BE26C65AFA}"/>
              </a:ext>
            </a:extLst>
          </p:cNvPr>
          <p:cNvSpPr/>
          <p:nvPr/>
        </p:nvSpPr>
        <p:spPr>
          <a:xfrm>
            <a:off x="9010355" y="3328272"/>
            <a:ext cx="487634" cy="276999"/>
          </a:xfrm>
          <a:prstGeom prst="rect">
            <a:avLst/>
          </a:prstGeom>
        </p:spPr>
        <p:txBody>
          <a:bodyPr wrap="none">
            <a:spAutoFit/>
          </a:bodyPr>
          <a:lstStyle/>
          <a:p>
            <a:pPr algn="ctr"/>
            <a:r>
              <a:rPr lang="en-US" sz="1200" dirty="0">
                <a:latin typeface="OpenDyslexic" pitchFamily="2" charset="77"/>
              </a:rPr>
              <a:t>400</a:t>
            </a:r>
          </a:p>
        </p:txBody>
      </p:sp>
      <p:sp>
        <p:nvSpPr>
          <p:cNvPr id="58" name="Rectangle 57">
            <a:extLst>
              <a:ext uri="{FF2B5EF4-FFF2-40B4-BE49-F238E27FC236}">
                <a16:creationId xmlns:a16="http://schemas.microsoft.com/office/drawing/2014/main" xmlns="" id="{37B7FFED-4B70-EA47-81DE-56ED02720A2C}"/>
              </a:ext>
            </a:extLst>
          </p:cNvPr>
          <p:cNvSpPr/>
          <p:nvPr/>
        </p:nvSpPr>
        <p:spPr>
          <a:xfrm>
            <a:off x="10728411" y="3328272"/>
            <a:ext cx="280846" cy="276999"/>
          </a:xfrm>
          <a:prstGeom prst="rect">
            <a:avLst/>
          </a:prstGeom>
        </p:spPr>
        <p:txBody>
          <a:bodyPr wrap="none">
            <a:spAutoFit/>
          </a:bodyPr>
          <a:lstStyle/>
          <a:p>
            <a:pPr algn="ctr"/>
            <a:r>
              <a:rPr lang="en-US" sz="1200" dirty="0">
                <a:latin typeface="OpenDyslexic" pitchFamily="2" charset="77"/>
              </a:rPr>
              <a:t>3</a:t>
            </a:r>
          </a:p>
        </p:txBody>
      </p:sp>
      <p:sp>
        <p:nvSpPr>
          <p:cNvPr id="59" name="Rectangle 58">
            <a:extLst>
              <a:ext uri="{FF2B5EF4-FFF2-40B4-BE49-F238E27FC236}">
                <a16:creationId xmlns:a16="http://schemas.microsoft.com/office/drawing/2014/main" xmlns="" id="{D56C5F04-1FC6-6147-882F-2CB100191638}"/>
              </a:ext>
            </a:extLst>
          </p:cNvPr>
          <p:cNvSpPr/>
          <p:nvPr/>
        </p:nvSpPr>
        <p:spPr>
          <a:xfrm>
            <a:off x="8493989" y="4091004"/>
            <a:ext cx="728084" cy="276999"/>
          </a:xfrm>
          <a:prstGeom prst="rect">
            <a:avLst/>
          </a:prstGeom>
        </p:spPr>
        <p:txBody>
          <a:bodyPr wrap="none">
            <a:spAutoFit/>
          </a:bodyPr>
          <a:lstStyle/>
          <a:p>
            <a:pPr algn="ctr"/>
            <a:r>
              <a:rPr lang="en-US" sz="1200" dirty="0">
                <a:latin typeface="OpenDyslexic" pitchFamily="2" charset="77"/>
              </a:rPr>
              <a:t>76,403</a:t>
            </a:r>
          </a:p>
        </p:txBody>
      </p:sp>
    </p:spTree>
    <p:extLst>
      <p:ext uri="{BB962C8B-B14F-4D97-AF65-F5344CB8AC3E}">
        <p14:creationId xmlns:p14="http://schemas.microsoft.com/office/powerpoint/2010/main" val="11181454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grid below.</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graphicFrame>
        <p:nvGraphicFramePr>
          <p:cNvPr id="2" name="Table 1">
            <a:extLst>
              <a:ext uri="{FF2B5EF4-FFF2-40B4-BE49-F238E27FC236}">
                <a16:creationId xmlns:a16="http://schemas.microsoft.com/office/drawing/2014/main" xmlns="" id="{24850253-604B-5E47-99CD-002018F50E33}"/>
              </a:ext>
            </a:extLst>
          </p:cNvPr>
          <p:cNvGraphicFramePr>
            <a:graphicFrameLocks noGrp="1"/>
          </p:cNvGraphicFramePr>
          <p:nvPr/>
        </p:nvGraphicFramePr>
        <p:xfrm>
          <a:off x="838200" y="2779864"/>
          <a:ext cx="10515600" cy="387096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1293909805"/>
                    </a:ext>
                  </a:extLst>
                </a:gridCol>
                <a:gridCol w="5257800">
                  <a:extLst>
                    <a:ext uri="{9D8B030D-6E8A-4147-A177-3AD203B41FA5}">
                      <a16:colId xmlns:a16="http://schemas.microsoft.com/office/drawing/2014/main" xmlns="" val="1062876033"/>
                    </a:ext>
                  </a:extLst>
                </a:gridCol>
              </a:tblGrid>
              <a:tr h="370840">
                <a:tc>
                  <a:txBody>
                    <a:bodyPr/>
                    <a:lstStyle/>
                    <a:p>
                      <a:r>
                        <a:rPr lang="en-US" sz="2200" dirty="0">
                          <a:latin typeface="OpenDyslexic" pitchFamily="2" charset="77"/>
                        </a:rPr>
                        <a:t>counters</a:t>
                      </a:r>
                    </a:p>
                  </a:txBody>
                  <a:tcPr>
                    <a:solidFill>
                      <a:schemeClr val="bg1">
                        <a:lumMod val="95000"/>
                      </a:schemeClr>
                    </a:solidFill>
                  </a:tcPr>
                </a:tc>
                <a:tc>
                  <a:txBody>
                    <a:bodyPr/>
                    <a:lstStyle/>
                    <a:p>
                      <a:pPr algn="r"/>
                      <a:r>
                        <a:rPr lang="en-US" sz="2200" dirty="0">
                          <a:latin typeface="OpenDyslexic" pitchFamily="2" charset="77"/>
                        </a:rPr>
                        <a:t>part-whole model</a:t>
                      </a: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txBody>
                  <a:tcPr>
                    <a:solidFill>
                      <a:schemeClr val="bg1">
                        <a:lumMod val="95000"/>
                      </a:schemeClr>
                    </a:solidFill>
                  </a:tcPr>
                </a:tc>
                <a:extLst>
                  <a:ext uri="{0D108BD9-81ED-4DB2-BD59-A6C34878D82A}">
                    <a16:rowId xmlns:a16="http://schemas.microsoft.com/office/drawing/2014/main" xmlns="" val="1938308897"/>
                  </a:ext>
                </a:extLst>
              </a:tr>
              <a:tr h="370840">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r>
                        <a:rPr lang="en-US" sz="2200" dirty="0">
                          <a:latin typeface="OpenDyslexic" pitchFamily="2" charset="77"/>
                        </a:rPr>
                        <a:t>number line</a:t>
                      </a:r>
                    </a:p>
                  </a:txBody>
                  <a:tcPr>
                    <a:solidFill>
                      <a:schemeClr val="bg1">
                        <a:lumMod val="95000"/>
                      </a:schemeClr>
                    </a:solidFill>
                  </a:tcPr>
                </a:tc>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pPr algn="r"/>
                      <a:r>
                        <a:rPr lang="en-US" sz="2200" dirty="0">
                          <a:latin typeface="OpenDyslexic" pitchFamily="2" charset="77"/>
                        </a:rPr>
                        <a:t>bar model</a:t>
                      </a:r>
                    </a:p>
                  </a:txBody>
                  <a:tcPr>
                    <a:solidFill>
                      <a:schemeClr val="bg1">
                        <a:lumMod val="95000"/>
                      </a:schemeClr>
                    </a:solidFill>
                  </a:tcPr>
                </a:tc>
                <a:extLst>
                  <a:ext uri="{0D108BD9-81ED-4DB2-BD59-A6C34878D82A}">
                    <a16:rowId xmlns:a16="http://schemas.microsoft.com/office/drawing/2014/main" xmlns="" val="1524519105"/>
                  </a:ext>
                </a:extLst>
              </a:tr>
            </a:tbl>
          </a:graphicData>
        </a:graphic>
      </p:graphicFrame>
      <p:sp>
        <p:nvSpPr>
          <p:cNvPr id="35" name="Rounded Rectangle 34">
            <a:extLst>
              <a:ext uri="{FF2B5EF4-FFF2-40B4-BE49-F238E27FC236}">
                <a16:creationId xmlns:a16="http://schemas.microsoft.com/office/drawing/2014/main" xmlns="" id="{FA3E42BA-E0D4-4246-99AE-D6518FE1587F}"/>
              </a:ext>
            </a:extLst>
          </p:cNvPr>
          <p:cNvSpPr/>
          <p:nvPr/>
        </p:nvSpPr>
        <p:spPr>
          <a:xfrm>
            <a:off x="4863549" y="426016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76,403</a:t>
            </a:r>
          </a:p>
        </p:txBody>
      </p:sp>
      <p:pic>
        <p:nvPicPr>
          <p:cNvPr id="36" name="Picture 35">
            <a:extLst>
              <a:ext uri="{FF2B5EF4-FFF2-40B4-BE49-F238E27FC236}">
                <a16:creationId xmlns:a16="http://schemas.microsoft.com/office/drawing/2014/main" xmlns="" id="{BA9EDD60-6D96-BE4F-B6EE-450D4950EB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38298" y="3106142"/>
            <a:ext cx="593802" cy="600020"/>
          </a:xfrm>
          <a:prstGeom prst="rect">
            <a:avLst/>
          </a:prstGeom>
        </p:spPr>
      </p:pic>
      <p:pic>
        <p:nvPicPr>
          <p:cNvPr id="37" name="Picture 36">
            <a:extLst>
              <a:ext uri="{FF2B5EF4-FFF2-40B4-BE49-F238E27FC236}">
                <a16:creationId xmlns:a16="http://schemas.microsoft.com/office/drawing/2014/main" xmlns="" id="{85CF3551-81FE-E944-B8F4-961758A130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4167" y="3087838"/>
            <a:ext cx="589139" cy="598466"/>
          </a:xfrm>
          <a:prstGeom prst="rect">
            <a:avLst/>
          </a:prstGeom>
        </p:spPr>
      </p:pic>
      <p:pic>
        <p:nvPicPr>
          <p:cNvPr id="38" name="Picture 37">
            <a:extLst>
              <a:ext uri="{FF2B5EF4-FFF2-40B4-BE49-F238E27FC236}">
                <a16:creationId xmlns:a16="http://schemas.microsoft.com/office/drawing/2014/main" xmlns="" id="{EF2751A2-292B-CD43-BA89-F62508F52F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89180" y="2832682"/>
            <a:ext cx="595356" cy="615564"/>
          </a:xfrm>
          <a:prstGeom prst="rect">
            <a:avLst/>
          </a:prstGeom>
        </p:spPr>
      </p:pic>
      <p:pic>
        <p:nvPicPr>
          <p:cNvPr id="39" name="Picture 38">
            <a:extLst>
              <a:ext uri="{FF2B5EF4-FFF2-40B4-BE49-F238E27FC236}">
                <a16:creationId xmlns:a16="http://schemas.microsoft.com/office/drawing/2014/main" xmlns="" id="{F41A8562-D533-5D40-AA67-948E7DC6348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99923" y="3082029"/>
            <a:ext cx="614655" cy="600020"/>
          </a:xfrm>
          <a:prstGeom prst="rect">
            <a:avLst/>
          </a:prstGeom>
        </p:spPr>
      </p:pic>
      <p:pic>
        <p:nvPicPr>
          <p:cNvPr id="41" name="Picture 40">
            <a:extLst>
              <a:ext uri="{FF2B5EF4-FFF2-40B4-BE49-F238E27FC236}">
                <a16:creationId xmlns:a16="http://schemas.microsoft.com/office/drawing/2014/main" xmlns="" id="{55827C97-E7CB-F24A-98DA-3C881EBC659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8787" y="3507881"/>
            <a:ext cx="614655" cy="600020"/>
          </a:xfrm>
          <a:prstGeom prst="rect">
            <a:avLst/>
          </a:prstGeom>
        </p:spPr>
      </p:pic>
      <p:pic>
        <p:nvPicPr>
          <p:cNvPr id="42" name="Picture 41">
            <a:extLst>
              <a:ext uri="{FF2B5EF4-FFF2-40B4-BE49-F238E27FC236}">
                <a16:creationId xmlns:a16="http://schemas.microsoft.com/office/drawing/2014/main" xmlns="" id="{BBADEFEF-E3B1-E945-A256-C61F4D5977F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8786" y="3937942"/>
            <a:ext cx="614655" cy="600020"/>
          </a:xfrm>
          <a:prstGeom prst="rect">
            <a:avLst/>
          </a:prstGeom>
        </p:spPr>
      </p:pic>
      <p:pic>
        <p:nvPicPr>
          <p:cNvPr id="45" name="Picture 44">
            <a:extLst>
              <a:ext uri="{FF2B5EF4-FFF2-40B4-BE49-F238E27FC236}">
                <a16:creationId xmlns:a16="http://schemas.microsoft.com/office/drawing/2014/main" xmlns="" id="{4964AAE4-7F51-8943-A71D-84D6A06717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87050" y="3086711"/>
            <a:ext cx="614655" cy="600020"/>
          </a:xfrm>
          <a:prstGeom prst="rect">
            <a:avLst/>
          </a:prstGeom>
        </p:spPr>
      </p:pic>
      <p:pic>
        <p:nvPicPr>
          <p:cNvPr id="46" name="Picture 45">
            <a:extLst>
              <a:ext uri="{FF2B5EF4-FFF2-40B4-BE49-F238E27FC236}">
                <a16:creationId xmlns:a16="http://schemas.microsoft.com/office/drawing/2014/main" xmlns="" id="{EE34CA29-CA3D-F540-BD17-AE22FD009B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05914" y="3512563"/>
            <a:ext cx="614655" cy="600020"/>
          </a:xfrm>
          <a:prstGeom prst="rect">
            <a:avLst/>
          </a:prstGeom>
        </p:spPr>
      </p:pic>
      <p:pic>
        <p:nvPicPr>
          <p:cNvPr id="47" name="Picture 46">
            <a:extLst>
              <a:ext uri="{FF2B5EF4-FFF2-40B4-BE49-F238E27FC236}">
                <a16:creationId xmlns:a16="http://schemas.microsoft.com/office/drawing/2014/main" xmlns="" id="{05A8554A-97FB-3F43-8480-9E36C1D5F01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05913" y="3942624"/>
            <a:ext cx="614655" cy="600020"/>
          </a:xfrm>
          <a:prstGeom prst="rect">
            <a:avLst/>
          </a:prstGeom>
        </p:spPr>
      </p:pic>
      <p:pic>
        <p:nvPicPr>
          <p:cNvPr id="48" name="Picture 47">
            <a:extLst>
              <a:ext uri="{FF2B5EF4-FFF2-40B4-BE49-F238E27FC236}">
                <a16:creationId xmlns:a16="http://schemas.microsoft.com/office/drawing/2014/main" xmlns="" id="{57B8C492-EEC8-7F45-83DB-A303DDC31ED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74176" y="3507881"/>
            <a:ext cx="614655" cy="600020"/>
          </a:xfrm>
          <a:prstGeom prst="rect">
            <a:avLst/>
          </a:prstGeom>
        </p:spPr>
      </p:pic>
      <p:pic>
        <p:nvPicPr>
          <p:cNvPr id="51" name="Picture 50">
            <a:extLst>
              <a:ext uri="{FF2B5EF4-FFF2-40B4-BE49-F238E27FC236}">
                <a16:creationId xmlns:a16="http://schemas.microsoft.com/office/drawing/2014/main" xmlns="" id="{F25665B8-0C4F-AA40-BF45-DF1850CECC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9677" y="3504568"/>
            <a:ext cx="589139" cy="598466"/>
          </a:xfrm>
          <a:prstGeom prst="rect">
            <a:avLst/>
          </a:prstGeom>
        </p:spPr>
      </p:pic>
      <p:pic>
        <p:nvPicPr>
          <p:cNvPr id="74" name="Picture 73">
            <a:extLst>
              <a:ext uri="{FF2B5EF4-FFF2-40B4-BE49-F238E27FC236}">
                <a16:creationId xmlns:a16="http://schemas.microsoft.com/office/drawing/2014/main" xmlns="" id="{5F57CF2D-5545-994D-82E6-BA67777A76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05187" y="3942624"/>
            <a:ext cx="589139" cy="598466"/>
          </a:xfrm>
          <a:prstGeom prst="rect">
            <a:avLst/>
          </a:prstGeom>
        </p:spPr>
      </p:pic>
      <p:pic>
        <p:nvPicPr>
          <p:cNvPr id="75" name="Picture 74">
            <a:extLst>
              <a:ext uri="{FF2B5EF4-FFF2-40B4-BE49-F238E27FC236}">
                <a16:creationId xmlns:a16="http://schemas.microsoft.com/office/drawing/2014/main" xmlns="" id="{7C258D6A-CB40-D143-A404-59EF7BF700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65883" y="3106142"/>
            <a:ext cx="589139" cy="598466"/>
          </a:xfrm>
          <a:prstGeom prst="rect">
            <a:avLst/>
          </a:prstGeom>
        </p:spPr>
      </p:pic>
      <p:pic>
        <p:nvPicPr>
          <p:cNvPr id="76" name="Picture 75">
            <a:extLst>
              <a:ext uri="{FF2B5EF4-FFF2-40B4-BE49-F238E27FC236}">
                <a16:creationId xmlns:a16="http://schemas.microsoft.com/office/drawing/2014/main" xmlns="" id="{0FE2420E-9E80-D34F-81F2-7F27F4103A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1393" y="3522872"/>
            <a:ext cx="589139" cy="598466"/>
          </a:xfrm>
          <a:prstGeom prst="rect">
            <a:avLst/>
          </a:prstGeom>
        </p:spPr>
      </p:pic>
      <p:pic>
        <p:nvPicPr>
          <p:cNvPr id="77" name="Picture 76">
            <a:extLst>
              <a:ext uri="{FF2B5EF4-FFF2-40B4-BE49-F238E27FC236}">
                <a16:creationId xmlns:a16="http://schemas.microsoft.com/office/drawing/2014/main" xmlns="" id="{211B4518-75A5-3242-B000-21347F5DF7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6903" y="3960928"/>
            <a:ext cx="589139" cy="598466"/>
          </a:xfrm>
          <a:prstGeom prst="rect">
            <a:avLst/>
          </a:prstGeom>
        </p:spPr>
      </p:pic>
      <p:pic>
        <p:nvPicPr>
          <p:cNvPr id="78" name="Picture 77">
            <a:extLst>
              <a:ext uri="{FF2B5EF4-FFF2-40B4-BE49-F238E27FC236}">
                <a16:creationId xmlns:a16="http://schemas.microsoft.com/office/drawing/2014/main" xmlns="" id="{C3C2EBFE-6A94-7F4C-AD1F-9261206065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59479" y="3544694"/>
            <a:ext cx="593802" cy="600020"/>
          </a:xfrm>
          <a:prstGeom prst="rect">
            <a:avLst/>
          </a:prstGeom>
        </p:spPr>
      </p:pic>
      <p:pic>
        <p:nvPicPr>
          <p:cNvPr id="79" name="Picture 78">
            <a:extLst>
              <a:ext uri="{FF2B5EF4-FFF2-40B4-BE49-F238E27FC236}">
                <a16:creationId xmlns:a16="http://schemas.microsoft.com/office/drawing/2014/main" xmlns="" id="{6A6BECB3-BA96-9346-B662-9C3B3D76B8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0661" y="3106142"/>
            <a:ext cx="593802" cy="600020"/>
          </a:xfrm>
          <a:prstGeom prst="rect">
            <a:avLst/>
          </a:prstGeom>
        </p:spPr>
      </p:pic>
      <p:pic>
        <p:nvPicPr>
          <p:cNvPr id="80" name="Picture 79">
            <a:extLst>
              <a:ext uri="{FF2B5EF4-FFF2-40B4-BE49-F238E27FC236}">
                <a16:creationId xmlns:a16="http://schemas.microsoft.com/office/drawing/2014/main" xmlns="" id="{24677106-8427-2844-9791-8CB3F32699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1842" y="3544694"/>
            <a:ext cx="593802" cy="600020"/>
          </a:xfrm>
          <a:prstGeom prst="rect">
            <a:avLst/>
          </a:prstGeom>
        </p:spPr>
      </p:pic>
      <p:pic>
        <p:nvPicPr>
          <p:cNvPr id="81" name="Picture 80">
            <a:extLst>
              <a:ext uri="{FF2B5EF4-FFF2-40B4-BE49-F238E27FC236}">
                <a16:creationId xmlns:a16="http://schemas.microsoft.com/office/drawing/2014/main" xmlns="" id="{30FBAE3E-00A9-4B45-90D6-491A7663BAF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08044" y="3226080"/>
            <a:ext cx="595356" cy="615564"/>
          </a:xfrm>
          <a:prstGeom prst="rect">
            <a:avLst/>
          </a:prstGeom>
        </p:spPr>
      </p:pic>
      <p:pic>
        <p:nvPicPr>
          <p:cNvPr id="82" name="Picture 81">
            <a:extLst>
              <a:ext uri="{FF2B5EF4-FFF2-40B4-BE49-F238E27FC236}">
                <a16:creationId xmlns:a16="http://schemas.microsoft.com/office/drawing/2014/main" xmlns="" id="{EAD1E202-1027-C448-BFE6-10D282615D2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89180" y="3619049"/>
            <a:ext cx="595356" cy="615564"/>
          </a:xfrm>
          <a:prstGeom prst="rect">
            <a:avLst/>
          </a:prstGeom>
        </p:spPr>
      </p:pic>
      <p:sp>
        <p:nvSpPr>
          <p:cNvPr id="4" name="Oval 3">
            <a:extLst>
              <a:ext uri="{FF2B5EF4-FFF2-40B4-BE49-F238E27FC236}">
                <a16:creationId xmlns:a16="http://schemas.microsoft.com/office/drawing/2014/main" xmlns="" id="{C2F88023-902E-4F4D-BE95-86FA616E7435}"/>
              </a:ext>
            </a:extLst>
          </p:cNvPr>
          <p:cNvSpPr/>
          <p:nvPr/>
        </p:nvSpPr>
        <p:spPr>
          <a:xfrm>
            <a:off x="8550920" y="3896069"/>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xmlns="" id="{46CF635E-0CED-374D-B691-A4F4EE9EFB96}"/>
              </a:ext>
            </a:extLst>
          </p:cNvPr>
          <p:cNvSpPr/>
          <p:nvPr/>
        </p:nvSpPr>
        <p:spPr>
          <a:xfrm>
            <a:off x="7259596"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xmlns="" id="{9A543933-9E9D-784D-B28D-0C2BFDD835E9}"/>
              </a:ext>
            </a:extLst>
          </p:cNvPr>
          <p:cNvSpPr/>
          <p:nvPr/>
        </p:nvSpPr>
        <p:spPr>
          <a:xfrm>
            <a:off x="8108045" y="3151774"/>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xmlns="" id="{9345830C-F1CB-034B-BD8D-105211952A20}"/>
              </a:ext>
            </a:extLst>
          </p:cNvPr>
          <p:cNvSpPr/>
          <p:nvPr/>
        </p:nvSpPr>
        <p:spPr>
          <a:xfrm>
            <a:off x="8956494"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xmlns="" id="{FCB68D93-6B66-9F41-B79F-6CC9E784A19B}"/>
              </a:ext>
            </a:extLst>
          </p:cNvPr>
          <p:cNvSpPr/>
          <p:nvPr/>
        </p:nvSpPr>
        <p:spPr>
          <a:xfrm>
            <a:off x="9804943"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xmlns="" id="{A233CD15-E589-8E42-A2DB-AAE73655F170}"/>
              </a:ext>
            </a:extLst>
          </p:cNvPr>
          <p:cNvSpPr/>
          <p:nvPr/>
        </p:nvSpPr>
        <p:spPr>
          <a:xfrm>
            <a:off x="10584741"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a:extLst>
              <a:ext uri="{FF2B5EF4-FFF2-40B4-BE49-F238E27FC236}">
                <a16:creationId xmlns:a16="http://schemas.microsoft.com/office/drawing/2014/main" xmlns="" id="{5F7874FE-BD9C-1745-8964-587BD96DB45B}"/>
              </a:ext>
            </a:extLst>
          </p:cNvPr>
          <p:cNvCxnSpPr>
            <a:cxnSpLocks/>
            <a:stCxn id="29" idx="4"/>
          </p:cNvCxnSpPr>
          <p:nvPr/>
        </p:nvCxnSpPr>
        <p:spPr>
          <a:xfrm>
            <a:off x="7557274" y="3745924"/>
            <a:ext cx="1012510" cy="35711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xmlns="" id="{EF5C783D-6A26-7142-97CC-044E6D0A29BB}"/>
              </a:ext>
            </a:extLst>
          </p:cNvPr>
          <p:cNvCxnSpPr>
            <a:cxnSpLocks/>
            <a:stCxn id="31" idx="4"/>
            <a:endCxn id="4" idx="1"/>
          </p:cNvCxnSpPr>
          <p:nvPr/>
        </p:nvCxnSpPr>
        <p:spPr>
          <a:xfrm>
            <a:off x="8405723" y="3747130"/>
            <a:ext cx="232385" cy="236127"/>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xmlns="" id="{2D065769-37AE-0B4A-AEE2-875FC7AC808C}"/>
              </a:ext>
            </a:extLst>
          </p:cNvPr>
          <p:cNvCxnSpPr>
            <a:cxnSpLocks/>
            <a:stCxn id="32" idx="4"/>
            <a:endCxn id="4" idx="7"/>
          </p:cNvCxnSpPr>
          <p:nvPr/>
        </p:nvCxnSpPr>
        <p:spPr>
          <a:xfrm flipH="1">
            <a:off x="9059088" y="3745924"/>
            <a:ext cx="195084" cy="237333"/>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xmlns="" id="{F76EB3D4-A630-7D40-A3D0-DE365C777448}"/>
              </a:ext>
            </a:extLst>
          </p:cNvPr>
          <p:cNvCxnSpPr>
            <a:cxnSpLocks/>
            <a:stCxn id="33" idx="4"/>
          </p:cNvCxnSpPr>
          <p:nvPr/>
        </p:nvCxnSpPr>
        <p:spPr>
          <a:xfrm flipH="1">
            <a:off x="9116935" y="3745924"/>
            <a:ext cx="985686" cy="35711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xmlns="" id="{A890507B-9180-ED4E-A352-14A39673FA1A}"/>
              </a:ext>
            </a:extLst>
          </p:cNvPr>
          <p:cNvCxnSpPr>
            <a:cxnSpLocks/>
            <a:stCxn id="34" idx="4"/>
            <a:endCxn id="4" idx="6"/>
          </p:cNvCxnSpPr>
          <p:nvPr/>
        </p:nvCxnSpPr>
        <p:spPr>
          <a:xfrm flipH="1">
            <a:off x="9146276" y="3745924"/>
            <a:ext cx="1736143" cy="447823"/>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55" name="Rectangle 54">
            <a:extLst>
              <a:ext uri="{FF2B5EF4-FFF2-40B4-BE49-F238E27FC236}">
                <a16:creationId xmlns:a16="http://schemas.microsoft.com/office/drawing/2014/main" xmlns="" id="{BA14372F-A607-424D-B078-715AF0F875AF}"/>
              </a:ext>
            </a:extLst>
          </p:cNvPr>
          <p:cNvSpPr/>
          <p:nvPr/>
        </p:nvSpPr>
        <p:spPr>
          <a:xfrm>
            <a:off x="7207729" y="3328272"/>
            <a:ext cx="726481" cy="276999"/>
          </a:xfrm>
          <a:prstGeom prst="rect">
            <a:avLst/>
          </a:prstGeom>
        </p:spPr>
        <p:txBody>
          <a:bodyPr wrap="none">
            <a:spAutoFit/>
          </a:bodyPr>
          <a:lstStyle/>
          <a:p>
            <a:pPr algn="ctr"/>
            <a:r>
              <a:rPr lang="en-US" sz="1200" dirty="0">
                <a:latin typeface="OpenDyslexic" pitchFamily="2" charset="77"/>
              </a:rPr>
              <a:t>70,000</a:t>
            </a:r>
          </a:p>
        </p:txBody>
      </p:sp>
      <p:sp>
        <p:nvSpPr>
          <p:cNvPr id="56" name="Rectangle 55">
            <a:extLst>
              <a:ext uri="{FF2B5EF4-FFF2-40B4-BE49-F238E27FC236}">
                <a16:creationId xmlns:a16="http://schemas.microsoft.com/office/drawing/2014/main" xmlns="" id="{5670DAB7-C355-8940-A0CA-A87163C257A8}"/>
              </a:ext>
            </a:extLst>
          </p:cNvPr>
          <p:cNvSpPr/>
          <p:nvPr/>
        </p:nvSpPr>
        <p:spPr>
          <a:xfrm>
            <a:off x="8114509" y="3328272"/>
            <a:ext cx="631904" cy="276999"/>
          </a:xfrm>
          <a:prstGeom prst="rect">
            <a:avLst/>
          </a:prstGeom>
        </p:spPr>
        <p:txBody>
          <a:bodyPr wrap="none">
            <a:spAutoFit/>
          </a:bodyPr>
          <a:lstStyle/>
          <a:p>
            <a:pPr algn="ctr"/>
            <a:r>
              <a:rPr lang="en-US" sz="1200" dirty="0">
                <a:latin typeface="OpenDyslexic" pitchFamily="2" charset="77"/>
              </a:rPr>
              <a:t>6,000</a:t>
            </a:r>
          </a:p>
        </p:txBody>
      </p:sp>
      <p:sp>
        <p:nvSpPr>
          <p:cNvPr id="57" name="Rectangle 56">
            <a:extLst>
              <a:ext uri="{FF2B5EF4-FFF2-40B4-BE49-F238E27FC236}">
                <a16:creationId xmlns:a16="http://schemas.microsoft.com/office/drawing/2014/main" xmlns="" id="{B8D41F0F-0360-DB4F-926A-28BE26C65AFA}"/>
              </a:ext>
            </a:extLst>
          </p:cNvPr>
          <p:cNvSpPr/>
          <p:nvPr/>
        </p:nvSpPr>
        <p:spPr>
          <a:xfrm>
            <a:off x="9010355" y="3328272"/>
            <a:ext cx="487634" cy="276999"/>
          </a:xfrm>
          <a:prstGeom prst="rect">
            <a:avLst/>
          </a:prstGeom>
        </p:spPr>
        <p:txBody>
          <a:bodyPr wrap="none">
            <a:spAutoFit/>
          </a:bodyPr>
          <a:lstStyle/>
          <a:p>
            <a:pPr algn="ctr"/>
            <a:r>
              <a:rPr lang="en-US" sz="1200" dirty="0">
                <a:latin typeface="OpenDyslexic" pitchFamily="2" charset="77"/>
              </a:rPr>
              <a:t>400</a:t>
            </a:r>
          </a:p>
        </p:txBody>
      </p:sp>
      <p:sp>
        <p:nvSpPr>
          <p:cNvPr id="58" name="Rectangle 57">
            <a:extLst>
              <a:ext uri="{FF2B5EF4-FFF2-40B4-BE49-F238E27FC236}">
                <a16:creationId xmlns:a16="http://schemas.microsoft.com/office/drawing/2014/main" xmlns="" id="{37B7FFED-4B70-EA47-81DE-56ED02720A2C}"/>
              </a:ext>
            </a:extLst>
          </p:cNvPr>
          <p:cNvSpPr/>
          <p:nvPr/>
        </p:nvSpPr>
        <p:spPr>
          <a:xfrm>
            <a:off x="10728411" y="3328272"/>
            <a:ext cx="280846" cy="276999"/>
          </a:xfrm>
          <a:prstGeom prst="rect">
            <a:avLst/>
          </a:prstGeom>
        </p:spPr>
        <p:txBody>
          <a:bodyPr wrap="none">
            <a:spAutoFit/>
          </a:bodyPr>
          <a:lstStyle/>
          <a:p>
            <a:pPr algn="ctr"/>
            <a:r>
              <a:rPr lang="en-US" sz="1200" dirty="0">
                <a:latin typeface="OpenDyslexic" pitchFamily="2" charset="77"/>
              </a:rPr>
              <a:t>3</a:t>
            </a:r>
          </a:p>
        </p:txBody>
      </p:sp>
      <p:sp>
        <p:nvSpPr>
          <p:cNvPr id="59" name="Rectangle 58">
            <a:extLst>
              <a:ext uri="{FF2B5EF4-FFF2-40B4-BE49-F238E27FC236}">
                <a16:creationId xmlns:a16="http://schemas.microsoft.com/office/drawing/2014/main" xmlns="" id="{D56C5F04-1FC6-6147-882F-2CB100191638}"/>
              </a:ext>
            </a:extLst>
          </p:cNvPr>
          <p:cNvSpPr/>
          <p:nvPr/>
        </p:nvSpPr>
        <p:spPr>
          <a:xfrm>
            <a:off x="8493989" y="4091004"/>
            <a:ext cx="728084" cy="276999"/>
          </a:xfrm>
          <a:prstGeom prst="rect">
            <a:avLst/>
          </a:prstGeom>
        </p:spPr>
        <p:txBody>
          <a:bodyPr wrap="none">
            <a:spAutoFit/>
          </a:bodyPr>
          <a:lstStyle/>
          <a:p>
            <a:pPr algn="ctr"/>
            <a:r>
              <a:rPr lang="en-US" sz="1200" dirty="0">
                <a:latin typeface="OpenDyslexic" pitchFamily="2" charset="77"/>
              </a:rPr>
              <a:t>76,403</a:t>
            </a:r>
          </a:p>
        </p:txBody>
      </p:sp>
      <p:pic>
        <p:nvPicPr>
          <p:cNvPr id="5" name="Picture 4">
            <a:extLst>
              <a:ext uri="{FF2B5EF4-FFF2-40B4-BE49-F238E27FC236}">
                <a16:creationId xmlns:a16="http://schemas.microsoft.com/office/drawing/2014/main" xmlns="" id="{F76129C7-452B-7742-AC14-4F6308E8325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11593" y="4592690"/>
            <a:ext cx="4054051" cy="2027026"/>
          </a:xfrm>
          <a:prstGeom prst="rect">
            <a:avLst/>
          </a:prstGeom>
        </p:spPr>
      </p:pic>
    </p:spTree>
    <p:extLst>
      <p:ext uri="{BB962C8B-B14F-4D97-AF65-F5344CB8AC3E}">
        <p14:creationId xmlns:p14="http://schemas.microsoft.com/office/powerpoint/2010/main" val="22854342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grid below.</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graphicFrame>
        <p:nvGraphicFramePr>
          <p:cNvPr id="2" name="Table 1">
            <a:extLst>
              <a:ext uri="{FF2B5EF4-FFF2-40B4-BE49-F238E27FC236}">
                <a16:creationId xmlns:a16="http://schemas.microsoft.com/office/drawing/2014/main" xmlns="" id="{24850253-604B-5E47-99CD-002018F50E33}"/>
              </a:ext>
            </a:extLst>
          </p:cNvPr>
          <p:cNvGraphicFramePr>
            <a:graphicFrameLocks noGrp="1"/>
          </p:cNvGraphicFramePr>
          <p:nvPr/>
        </p:nvGraphicFramePr>
        <p:xfrm>
          <a:off x="838200" y="2779864"/>
          <a:ext cx="10515600" cy="387096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1293909805"/>
                    </a:ext>
                  </a:extLst>
                </a:gridCol>
                <a:gridCol w="5257800">
                  <a:extLst>
                    <a:ext uri="{9D8B030D-6E8A-4147-A177-3AD203B41FA5}">
                      <a16:colId xmlns:a16="http://schemas.microsoft.com/office/drawing/2014/main" xmlns="" val="1062876033"/>
                    </a:ext>
                  </a:extLst>
                </a:gridCol>
              </a:tblGrid>
              <a:tr h="370840">
                <a:tc>
                  <a:txBody>
                    <a:bodyPr/>
                    <a:lstStyle/>
                    <a:p>
                      <a:r>
                        <a:rPr lang="en-US" sz="2200" dirty="0">
                          <a:latin typeface="OpenDyslexic" pitchFamily="2" charset="77"/>
                        </a:rPr>
                        <a:t>counters</a:t>
                      </a:r>
                    </a:p>
                  </a:txBody>
                  <a:tcPr>
                    <a:solidFill>
                      <a:schemeClr val="bg1">
                        <a:lumMod val="95000"/>
                      </a:schemeClr>
                    </a:solidFill>
                  </a:tcPr>
                </a:tc>
                <a:tc>
                  <a:txBody>
                    <a:bodyPr/>
                    <a:lstStyle/>
                    <a:p>
                      <a:pPr algn="r"/>
                      <a:r>
                        <a:rPr lang="en-US" sz="2200" dirty="0">
                          <a:latin typeface="OpenDyslexic" pitchFamily="2" charset="77"/>
                        </a:rPr>
                        <a:t>part-whole model</a:t>
                      </a: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txBody>
                  <a:tcPr>
                    <a:solidFill>
                      <a:schemeClr val="bg1">
                        <a:lumMod val="95000"/>
                      </a:schemeClr>
                    </a:solidFill>
                  </a:tcPr>
                </a:tc>
                <a:extLst>
                  <a:ext uri="{0D108BD9-81ED-4DB2-BD59-A6C34878D82A}">
                    <a16:rowId xmlns:a16="http://schemas.microsoft.com/office/drawing/2014/main" xmlns="" val="1938308897"/>
                  </a:ext>
                </a:extLst>
              </a:tr>
              <a:tr h="370840">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r>
                        <a:rPr lang="en-US" sz="2200" dirty="0">
                          <a:latin typeface="OpenDyslexic" pitchFamily="2" charset="77"/>
                        </a:rPr>
                        <a:t>number line</a:t>
                      </a:r>
                    </a:p>
                  </a:txBody>
                  <a:tcPr>
                    <a:solidFill>
                      <a:schemeClr val="bg1">
                        <a:lumMod val="95000"/>
                      </a:schemeClr>
                    </a:solidFill>
                  </a:tcPr>
                </a:tc>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pPr algn="r"/>
                      <a:r>
                        <a:rPr lang="en-US" sz="2200" dirty="0">
                          <a:latin typeface="OpenDyslexic" pitchFamily="2" charset="77"/>
                        </a:rPr>
                        <a:t>bar model</a:t>
                      </a:r>
                    </a:p>
                  </a:txBody>
                  <a:tcPr>
                    <a:solidFill>
                      <a:schemeClr val="bg1">
                        <a:lumMod val="95000"/>
                      </a:schemeClr>
                    </a:solidFill>
                  </a:tcPr>
                </a:tc>
                <a:extLst>
                  <a:ext uri="{0D108BD9-81ED-4DB2-BD59-A6C34878D82A}">
                    <a16:rowId xmlns:a16="http://schemas.microsoft.com/office/drawing/2014/main" xmlns="" val="1524519105"/>
                  </a:ext>
                </a:extLst>
              </a:tr>
            </a:tbl>
          </a:graphicData>
        </a:graphic>
      </p:graphicFrame>
      <p:sp>
        <p:nvSpPr>
          <p:cNvPr id="35" name="Rounded Rectangle 34">
            <a:extLst>
              <a:ext uri="{FF2B5EF4-FFF2-40B4-BE49-F238E27FC236}">
                <a16:creationId xmlns:a16="http://schemas.microsoft.com/office/drawing/2014/main" xmlns="" id="{FA3E42BA-E0D4-4246-99AE-D6518FE1587F}"/>
              </a:ext>
            </a:extLst>
          </p:cNvPr>
          <p:cNvSpPr/>
          <p:nvPr/>
        </p:nvSpPr>
        <p:spPr>
          <a:xfrm>
            <a:off x="4863549" y="426016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76,403</a:t>
            </a:r>
          </a:p>
        </p:txBody>
      </p:sp>
      <p:pic>
        <p:nvPicPr>
          <p:cNvPr id="36" name="Picture 35">
            <a:extLst>
              <a:ext uri="{FF2B5EF4-FFF2-40B4-BE49-F238E27FC236}">
                <a16:creationId xmlns:a16="http://schemas.microsoft.com/office/drawing/2014/main" xmlns="" id="{BA9EDD60-6D96-BE4F-B6EE-450D4950EB7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38298" y="3106142"/>
            <a:ext cx="593802" cy="600020"/>
          </a:xfrm>
          <a:prstGeom prst="rect">
            <a:avLst/>
          </a:prstGeom>
        </p:spPr>
      </p:pic>
      <p:pic>
        <p:nvPicPr>
          <p:cNvPr id="37" name="Picture 36">
            <a:extLst>
              <a:ext uri="{FF2B5EF4-FFF2-40B4-BE49-F238E27FC236}">
                <a16:creationId xmlns:a16="http://schemas.microsoft.com/office/drawing/2014/main" xmlns="" id="{85CF3551-81FE-E944-B8F4-961758A130A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4167" y="3087838"/>
            <a:ext cx="589139" cy="598466"/>
          </a:xfrm>
          <a:prstGeom prst="rect">
            <a:avLst/>
          </a:prstGeom>
        </p:spPr>
      </p:pic>
      <p:pic>
        <p:nvPicPr>
          <p:cNvPr id="38" name="Picture 37">
            <a:extLst>
              <a:ext uri="{FF2B5EF4-FFF2-40B4-BE49-F238E27FC236}">
                <a16:creationId xmlns:a16="http://schemas.microsoft.com/office/drawing/2014/main" xmlns="" id="{EF2751A2-292B-CD43-BA89-F62508F52F3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89180" y="2832682"/>
            <a:ext cx="595356" cy="615564"/>
          </a:xfrm>
          <a:prstGeom prst="rect">
            <a:avLst/>
          </a:prstGeom>
        </p:spPr>
      </p:pic>
      <p:pic>
        <p:nvPicPr>
          <p:cNvPr id="39" name="Picture 38">
            <a:extLst>
              <a:ext uri="{FF2B5EF4-FFF2-40B4-BE49-F238E27FC236}">
                <a16:creationId xmlns:a16="http://schemas.microsoft.com/office/drawing/2014/main" xmlns="" id="{F41A8562-D533-5D40-AA67-948E7DC6348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499923" y="3082029"/>
            <a:ext cx="614655" cy="600020"/>
          </a:xfrm>
          <a:prstGeom prst="rect">
            <a:avLst/>
          </a:prstGeom>
        </p:spPr>
      </p:pic>
      <p:pic>
        <p:nvPicPr>
          <p:cNvPr id="41" name="Picture 40">
            <a:extLst>
              <a:ext uri="{FF2B5EF4-FFF2-40B4-BE49-F238E27FC236}">
                <a16:creationId xmlns:a16="http://schemas.microsoft.com/office/drawing/2014/main" xmlns="" id="{55827C97-E7CB-F24A-98DA-3C881EBC659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8787" y="3507881"/>
            <a:ext cx="614655" cy="600020"/>
          </a:xfrm>
          <a:prstGeom prst="rect">
            <a:avLst/>
          </a:prstGeom>
        </p:spPr>
      </p:pic>
      <p:pic>
        <p:nvPicPr>
          <p:cNvPr id="42" name="Picture 41">
            <a:extLst>
              <a:ext uri="{FF2B5EF4-FFF2-40B4-BE49-F238E27FC236}">
                <a16:creationId xmlns:a16="http://schemas.microsoft.com/office/drawing/2014/main" xmlns="" id="{BBADEFEF-E3B1-E945-A256-C61F4D5977F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8786" y="3937942"/>
            <a:ext cx="614655" cy="600020"/>
          </a:xfrm>
          <a:prstGeom prst="rect">
            <a:avLst/>
          </a:prstGeom>
        </p:spPr>
      </p:pic>
      <p:pic>
        <p:nvPicPr>
          <p:cNvPr id="45" name="Picture 44">
            <a:extLst>
              <a:ext uri="{FF2B5EF4-FFF2-40B4-BE49-F238E27FC236}">
                <a16:creationId xmlns:a16="http://schemas.microsoft.com/office/drawing/2014/main" xmlns="" id="{4964AAE4-7F51-8943-A71D-84D6A067173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87050" y="3086711"/>
            <a:ext cx="614655" cy="600020"/>
          </a:xfrm>
          <a:prstGeom prst="rect">
            <a:avLst/>
          </a:prstGeom>
        </p:spPr>
      </p:pic>
      <p:pic>
        <p:nvPicPr>
          <p:cNvPr id="46" name="Picture 45">
            <a:extLst>
              <a:ext uri="{FF2B5EF4-FFF2-40B4-BE49-F238E27FC236}">
                <a16:creationId xmlns:a16="http://schemas.microsoft.com/office/drawing/2014/main" xmlns="" id="{EE34CA29-CA3D-F540-BD17-AE22FD009B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05914" y="3512563"/>
            <a:ext cx="614655" cy="600020"/>
          </a:xfrm>
          <a:prstGeom prst="rect">
            <a:avLst/>
          </a:prstGeom>
        </p:spPr>
      </p:pic>
      <p:pic>
        <p:nvPicPr>
          <p:cNvPr id="47" name="Picture 46">
            <a:extLst>
              <a:ext uri="{FF2B5EF4-FFF2-40B4-BE49-F238E27FC236}">
                <a16:creationId xmlns:a16="http://schemas.microsoft.com/office/drawing/2014/main" xmlns="" id="{05A8554A-97FB-3F43-8480-9E36C1D5F01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05913" y="3942624"/>
            <a:ext cx="614655" cy="600020"/>
          </a:xfrm>
          <a:prstGeom prst="rect">
            <a:avLst/>
          </a:prstGeom>
        </p:spPr>
      </p:pic>
      <p:pic>
        <p:nvPicPr>
          <p:cNvPr id="48" name="Picture 47">
            <a:extLst>
              <a:ext uri="{FF2B5EF4-FFF2-40B4-BE49-F238E27FC236}">
                <a16:creationId xmlns:a16="http://schemas.microsoft.com/office/drawing/2014/main" xmlns="" id="{57B8C492-EEC8-7F45-83DB-A303DDC31ED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474176" y="3507881"/>
            <a:ext cx="614655" cy="600020"/>
          </a:xfrm>
          <a:prstGeom prst="rect">
            <a:avLst/>
          </a:prstGeom>
        </p:spPr>
      </p:pic>
      <p:pic>
        <p:nvPicPr>
          <p:cNvPr id="51" name="Picture 50">
            <a:extLst>
              <a:ext uri="{FF2B5EF4-FFF2-40B4-BE49-F238E27FC236}">
                <a16:creationId xmlns:a16="http://schemas.microsoft.com/office/drawing/2014/main" xmlns="" id="{F25665B8-0C4F-AA40-BF45-DF1850CECC6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9677" y="3504568"/>
            <a:ext cx="589139" cy="598466"/>
          </a:xfrm>
          <a:prstGeom prst="rect">
            <a:avLst/>
          </a:prstGeom>
        </p:spPr>
      </p:pic>
      <p:pic>
        <p:nvPicPr>
          <p:cNvPr id="74" name="Picture 73">
            <a:extLst>
              <a:ext uri="{FF2B5EF4-FFF2-40B4-BE49-F238E27FC236}">
                <a16:creationId xmlns:a16="http://schemas.microsoft.com/office/drawing/2014/main" xmlns="" id="{5F57CF2D-5545-994D-82E6-BA67777A766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05187" y="3942624"/>
            <a:ext cx="589139" cy="598466"/>
          </a:xfrm>
          <a:prstGeom prst="rect">
            <a:avLst/>
          </a:prstGeom>
        </p:spPr>
      </p:pic>
      <p:pic>
        <p:nvPicPr>
          <p:cNvPr id="75" name="Picture 74">
            <a:extLst>
              <a:ext uri="{FF2B5EF4-FFF2-40B4-BE49-F238E27FC236}">
                <a16:creationId xmlns:a16="http://schemas.microsoft.com/office/drawing/2014/main" xmlns="" id="{7C258D6A-CB40-D143-A404-59EF7BF7000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65883" y="3106142"/>
            <a:ext cx="589139" cy="598466"/>
          </a:xfrm>
          <a:prstGeom prst="rect">
            <a:avLst/>
          </a:prstGeom>
        </p:spPr>
      </p:pic>
      <p:pic>
        <p:nvPicPr>
          <p:cNvPr id="76" name="Picture 75">
            <a:extLst>
              <a:ext uri="{FF2B5EF4-FFF2-40B4-BE49-F238E27FC236}">
                <a16:creationId xmlns:a16="http://schemas.microsoft.com/office/drawing/2014/main" xmlns="" id="{0FE2420E-9E80-D34F-81F2-7F27F4103A4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1393" y="3522872"/>
            <a:ext cx="589139" cy="598466"/>
          </a:xfrm>
          <a:prstGeom prst="rect">
            <a:avLst/>
          </a:prstGeom>
        </p:spPr>
      </p:pic>
      <p:pic>
        <p:nvPicPr>
          <p:cNvPr id="77" name="Picture 76">
            <a:extLst>
              <a:ext uri="{FF2B5EF4-FFF2-40B4-BE49-F238E27FC236}">
                <a16:creationId xmlns:a16="http://schemas.microsoft.com/office/drawing/2014/main" xmlns="" id="{211B4518-75A5-3242-B000-21347F5DF70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6903" y="3960928"/>
            <a:ext cx="589139" cy="598466"/>
          </a:xfrm>
          <a:prstGeom prst="rect">
            <a:avLst/>
          </a:prstGeom>
        </p:spPr>
      </p:pic>
      <p:pic>
        <p:nvPicPr>
          <p:cNvPr id="78" name="Picture 77">
            <a:extLst>
              <a:ext uri="{FF2B5EF4-FFF2-40B4-BE49-F238E27FC236}">
                <a16:creationId xmlns:a16="http://schemas.microsoft.com/office/drawing/2014/main" xmlns="" id="{C3C2EBFE-6A94-7F4C-AD1F-9261206065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59479" y="3544694"/>
            <a:ext cx="593802" cy="600020"/>
          </a:xfrm>
          <a:prstGeom prst="rect">
            <a:avLst/>
          </a:prstGeom>
        </p:spPr>
      </p:pic>
      <p:pic>
        <p:nvPicPr>
          <p:cNvPr id="79" name="Picture 78">
            <a:extLst>
              <a:ext uri="{FF2B5EF4-FFF2-40B4-BE49-F238E27FC236}">
                <a16:creationId xmlns:a16="http://schemas.microsoft.com/office/drawing/2014/main" xmlns="" id="{6A6BECB3-BA96-9346-B662-9C3B3D76B8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50661" y="3106142"/>
            <a:ext cx="593802" cy="600020"/>
          </a:xfrm>
          <a:prstGeom prst="rect">
            <a:avLst/>
          </a:prstGeom>
        </p:spPr>
      </p:pic>
      <p:pic>
        <p:nvPicPr>
          <p:cNvPr id="80" name="Picture 79">
            <a:extLst>
              <a:ext uri="{FF2B5EF4-FFF2-40B4-BE49-F238E27FC236}">
                <a16:creationId xmlns:a16="http://schemas.microsoft.com/office/drawing/2014/main" xmlns="" id="{24677106-8427-2844-9791-8CB3F326992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71842" y="3544694"/>
            <a:ext cx="593802" cy="600020"/>
          </a:xfrm>
          <a:prstGeom prst="rect">
            <a:avLst/>
          </a:prstGeom>
        </p:spPr>
      </p:pic>
      <p:pic>
        <p:nvPicPr>
          <p:cNvPr id="81" name="Picture 80">
            <a:extLst>
              <a:ext uri="{FF2B5EF4-FFF2-40B4-BE49-F238E27FC236}">
                <a16:creationId xmlns:a16="http://schemas.microsoft.com/office/drawing/2014/main" xmlns="" id="{30FBAE3E-00A9-4B45-90D6-491A7663BAF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08044" y="3226080"/>
            <a:ext cx="595356" cy="615564"/>
          </a:xfrm>
          <a:prstGeom prst="rect">
            <a:avLst/>
          </a:prstGeom>
        </p:spPr>
      </p:pic>
      <p:pic>
        <p:nvPicPr>
          <p:cNvPr id="82" name="Picture 81">
            <a:extLst>
              <a:ext uri="{FF2B5EF4-FFF2-40B4-BE49-F238E27FC236}">
                <a16:creationId xmlns:a16="http://schemas.microsoft.com/office/drawing/2014/main" xmlns="" id="{EAD1E202-1027-C448-BFE6-10D282615D2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89180" y="3619049"/>
            <a:ext cx="595356" cy="615564"/>
          </a:xfrm>
          <a:prstGeom prst="rect">
            <a:avLst/>
          </a:prstGeom>
        </p:spPr>
      </p:pic>
      <p:sp>
        <p:nvSpPr>
          <p:cNvPr id="4" name="Oval 3">
            <a:extLst>
              <a:ext uri="{FF2B5EF4-FFF2-40B4-BE49-F238E27FC236}">
                <a16:creationId xmlns:a16="http://schemas.microsoft.com/office/drawing/2014/main" xmlns="" id="{C2F88023-902E-4F4D-BE95-86FA616E7435}"/>
              </a:ext>
            </a:extLst>
          </p:cNvPr>
          <p:cNvSpPr/>
          <p:nvPr/>
        </p:nvSpPr>
        <p:spPr>
          <a:xfrm>
            <a:off x="8550920" y="3896069"/>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xmlns="" id="{46CF635E-0CED-374D-B691-A4F4EE9EFB96}"/>
              </a:ext>
            </a:extLst>
          </p:cNvPr>
          <p:cNvSpPr/>
          <p:nvPr/>
        </p:nvSpPr>
        <p:spPr>
          <a:xfrm>
            <a:off x="7259596"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xmlns="" id="{9A543933-9E9D-784D-B28D-0C2BFDD835E9}"/>
              </a:ext>
            </a:extLst>
          </p:cNvPr>
          <p:cNvSpPr/>
          <p:nvPr/>
        </p:nvSpPr>
        <p:spPr>
          <a:xfrm>
            <a:off x="8108045" y="3151774"/>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xmlns="" id="{9345830C-F1CB-034B-BD8D-105211952A20}"/>
              </a:ext>
            </a:extLst>
          </p:cNvPr>
          <p:cNvSpPr/>
          <p:nvPr/>
        </p:nvSpPr>
        <p:spPr>
          <a:xfrm>
            <a:off x="8956494"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xmlns="" id="{FCB68D93-6B66-9F41-B79F-6CC9E784A19B}"/>
              </a:ext>
            </a:extLst>
          </p:cNvPr>
          <p:cNvSpPr/>
          <p:nvPr/>
        </p:nvSpPr>
        <p:spPr>
          <a:xfrm>
            <a:off x="9804943"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xmlns="" id="{A233CD15-E589-8E42-A2DB-AAE73655F170}"/>
              </a:ext>
            </a:extLst>
          </p:cNvPr>
          <p:cNvSpPr/>
          <p:nvPr/>
        </p:nvSpPr>
        <p:spPr>
          <a:xfrm>
            <a:off x="10584741"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a:extLst>
              <a:ext uri="{FF2B5EF4-FFF2-40B4-BE49-F238E27FC236}">
                <a16:creationId xmlns:a16="http://schemas.microsoft.com/office/drawing/2014/main" xmlns="" id="{5F7874FE-BD9C-1745-8964-587BD96DB45B}"/>
              </a:ext>
            </a:extLst>
          </p:cNvPr>
          <p:cNvCxnSpPr>
            <a:cxnSpLocks/>
            <a:stCxn id="29" idx="4"/>
          </p:cNvCxnSpPr>
          <p:nvPr/>
        </p:nvCxnSpPr>
        <p:spPr>
          <a:xfrm>
            <a:off x="7557274" y="3745924"/>
            <a:ext cx="1012510" cy="35711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xmlns="" id="{EF5C783D-6A26-7142-97CC-044E6D0A29BB}"/>
              </a:ext>
            </a:extLst>
          </p:cNvPr>
          <p:cNvCxnSpPr>
            <a:cxnSpLocks/>
            <a:stCxn id="31" idx="4"/>
            <a:endCxn id="4" idx="1"/>
          </p:cNvCxnSpPr>
          <p:nvPr/>
        </p:nvCxnSpPr>
        <p:spPr>
          <a:xfrm>
            <a:off x="8405723" y="3747130"/>
            <a:ext cx="232385" cy="236127"/>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xmlns="" id="{2D065769-37AE-0B4A-AEE2-875FC7AC808C}"/>
              </a:ext>
            </a:extLst>
          </p:cNvPr>
          <p:cNvCxnSpPr>
            <a:cxnSpLocks/>
            <a:stCxn id="32" idx="4"/>
            <a:endCxn id="4" idx="7"/>
          </p:cNvCxnSpPr>
          <p:nvPr/>
        </p:nvCxnSpPr>
        <p:spPr>
          <a:xfrm flipH="1">
            <a:off x="9059088" y="3745924"/>
            <a:ext cx="195084" cy="237333"/>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xmlns="" id="{F76EB3D4-A630-7D40-A3D0-DE365C777448}"/>
              </a:ext>
            </a:extLst>
          </p:cNvPr>
          <p:cNvCxnSpPr>
            <a:cxnSpLocks/>
            <a:stCxn id="33" idx="4"/>
          </p:cNvCxnSpPr>
          <p:nvPr/>
        </p:nvCxnSpPr>
        <p:spPr>
          <a:xfrm flipH="1">
            <a:off x="9116935" y="3745924"/>
            <a:ext cx="985686" cy="35711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xmlns="" id="{A890507B-9180-ED4E-A352-14A39673FA1A}"/>
              </a:ext>
            </a:extLst>
          </p:cNvPr>
          <p:cNvCxnSpPr>
            <a:cxnSpLocks/>
            <a:stCxn id="34" idx="4"/>
            <a:endCxn id="4" idx="6"/>
          </p:cNvCxnSpPr>
          <p:nvPr/>
        </p:nvCxnSpPr>
        <p:spPr>
          <a:xfrm flipH="1">
            <a:off x="9146276" y="3745924"/>
            <a:ext cx="1736143" cy="447823"/>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55" name="Rectangle 54">
            <a:extLst>
              <a:ext uri="{FF2B5EF4-FFF2-40B4-BE49-F238E27FC236}">
                <a16:creationId xmlns:a16="http://schemas.microsoft.com/office/drawing/2014/main" xmlns="" id="{BA14372F-A607-424D-B078-715AF0F875AF}"/>
              </a:ext>
            </a:extLst>
          </p:cNvPr>
          <p:cNvSpPr/>
          <p:nvPr/>
        </p:nvSpPr>
        <p:spPr>
          <a:xfrm>
            <a:off x="7207729" y="3328272"/>
            <a:ext cx="726481" cy="276999"/>
          </a:xfrm>
          <a:prstGeom prst="rect">
            <a:avLst/>
          </a:prstGeom>
        </p:spPr>
        <p:txBody>
          <a:bodyPr wrap="none">
            <a:spAutoFit/>
          </a:bodyPr>
          <a:lstStyle/>
          <a:p>
            <a:pPr algn="ctr"/>
            <a:r>
              <a:rPr lang="en-US" sz="1200" dirty="0">
                <a:latin typeface="OpenDyslexic" pitchFamily="2" charset="77"/>
              </a:rPr>
              <a:t>70,000</a:t>
            </a:r>
          </a:p>
        </p:txBody>
      </p:sp>
      <p:sp>
        <p:nvSpPr>
          <p:cNvPr id="56" name="Rectangle 55">
            <a:extLst>
              <a:ext uri="{FF2B5EF4-FFF2-40B4-BE49-F238E27FC236}">
                <a16:creationId xmlns:a16="http://schemas.microsoft.com/office/drawing/2014/main" xmlns="" id="{5670DAB7-C355-8940-A0CA-A87163C257A8}"/>
              </a:ext>
            </a:extLst>
          </p:cNvPr>
          <p:cNvSpPr/>
          <p:nvPr/>
        </p:nvSpPr>
        <p:spPr>
          <a:xfrm>
            <a:off x="8114509" y="3328272"/>
            <a:ext cx="631904" cy="276999"/>
          </a:xfrm>
          <a:prstGeom prst="rect">
            <a:avLst/>
          </a:prstGeom>
        </p:spPr>
        <p:txBody>
          <a:bodyPr wrap="none">
            <a:spAutoFit/>
          </a:bodyPr>
          <a:lstStyle/>
          <a:p>
            <a:pPr algn="ctr"/>
            <a:r>
              <a:rPr lang="en-US" sz="1200" dirty="0">
                <a:latin typeface="OpenDyslexic" pitchFamily="2" charset="77"/>
              </a:rPr>
              <a:t>6,000</a:t>
            </a:r>
          </a:p>
        </p:txBody>
      </p:sp>
      <p:sp>
        <p:nvSpPr>
          <p:cNvPr id="57" name="Rectangle 56">
            <a:extLst>
              <a:ext uri="{FF2B5EF4-FFF2-40B4-BE49-F238E27FC236}">
                <a16:creationId xmlns:a16="http://schemas.microsoft.com/office/drawing/2014/main" xmlns="" id="{B8D41F0F-0360-DB4F-926A-28BE26C65AFA}"/>
              </a:ext>
            </a:extLst>
          </p:cNvPr>
          <p:cNvSpPr/>
          <p:nvPr/>
        </p:nvSpPr>
        <p:spPr>
          <a:xfrm>
            <a:off x="9010355" y="3328272"/>
            <a:ext cx="487634" cy="276999"/>
          </a:xfrm>
          <a:prstGeom prst="rect">
            <a:avLst/>
          </a:prstGeom>
        </p:spPr>
        <p:txBody>
          <a:bodyPr wrap="none">
            <a:spAutoFit/>
          </a:bodyPr>
          <a:lstStyle/>
          <a:p>
            <a:pPr algn="ctr"/>
            <a:r>
              <a:rPr lang="en-US" sz="1200" dirty="0">
                <a:latin typeface="OpenDyslexic" pitchFamily="2" charset="77"/>
              </a:rPr>
              <a:t>400</a:t>
            </a:r>
          </a:p>
        </p:txBody>
      </p:sp>
      <p:sp>
        <p:nvSpPr>
          <p:cNvPr id="58" name="Rectangle 57">
            <a:extLst>
              <a:ext uri="{FF2B5EF4-FFF2-40B4-BE49-F238E27FC236}">
                <a16:creationId xmlns:a16="http://schemas.microsoft.com/office/drawing/2014/main" xmlns="" id="{37B7FFED-4B70-EA47-81DE-56ED02720A2C}"/>
              </a:ext>
            </a:extLst>
          </p:cNvPr>
          <p:cNvSpPr/>
          <p:nvPr/>
        </p:nvSpPr>
        <p:spPr>
          <a:xfrm>
            <a:off x="10728411" y="3328272"/>
            <a:ext cx="280846" cy="276999"/>
          </a:xfrm>
          <a:prstGeom prst="rect">
            <a:avLst/>
          </a:prstGeom>
        </p:spPr>
        <p:txBody>
          <a:bodyPr wrap="none">
            <a:spAutoFit/>
          </a:bodyPr>
          <a:lstStyle/>
          <a:p>
            <a:pPr algn="ctr"/>
            <a:r>
              <a:rPr lang="en-US" sz="1200" dirty="0">
                <a:latin typeface="OpenDyslexic" pitchFamily="2" charset="77"/>
              </a:rPr>
              <a:t>3</a:t>
            </a:r>
          </a:p>
        </p:txBody>
      </p:sp>
      <p:sp>
        <p:nvSpPr>
          <p:cNvPr id="59" name="Rectangle 58">
            <a:extLst>
              <a:ext uri="{FF2B5EF4-FFF2-40B4-BE49-F238E27FC236}">
                <a16:creationId xmlns:a16="http://schemas.microsoft.com/office/drawing/2014/main" xmlns="" id="{D56C5F04-1FC6-6147-882F-2CB100191638}"/>
              </a:ext>
            </a:extLst>
          </p:cNvPr>
          <p:cNvSpPr/>
          <p:nvPr/>
        </p:nvSpPr>
        <p:spPr>
          <a:xfrm>
            <a:off x="8493988" y="4091004"/>
            <a:ext cx="728084" cy="276999"/>
          </a:xfrm>
          <a:prstGeom prst="rect">
            <a:avLst/>
          </a:prstGeom>
        </p:spPr>
        <p:txBody>
          <a:bodyPr wrap="none">
            <a:spAutoFit/>
          </a:bodyPr>
          <a:lstStyle/>
          <a:p>
            <a:pPr algn="ctr"/>
            <a:r>
              <a:rPr lang="en-US" sz="1200" dirty="0">
                <a:latin typeface="OpenDyslexic" pitchFamily="2" charset="77"/>
              </a:rPr>
              <a:t>76,403</a:t>
            </a:r>
          </a:p>
        </p:txBody>
      </p:sp>
      <p:sp>
        <p:nvSpPr>
          <p:cNvPr id="22" name="Rectangle 21">
            <a:extLst>
              <a:ext uri="{FF2B5EF4-FFF2-40B4-BE49-F238E27FC236}">
                <a16:creationId xmlns:a16="http://schemas.microsoft.com/office/drawing/2014/main" xmlns="" id="{12FFBE5A-C7B9-A742-A4AF-45951796D0C1}"/>
              </a:ext>
            </a:extLst>
          </p:cNvPr>
          <p:cNvSpPr/>
          <p:nvPr/>
        </p:nvSpPr>
        <p:spPr>
          <a:xfrm>
            <a:off x="7997238" y="4965743"/>
            <a:ext cx="3049715" cy="5155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OpenDyslexic" pitchFamily="2" charset="77"/>
              </a:rPr>
              <a:t>76,403</a:t>
            </a:r>
          </a:p>
        </p:txBody>
      </p:sp>
      <p:sp>
        <p:nvSpPr>
          <p:cNvPr id="63" name="Rectangle 62">
            <a:extLst>
              <a:ext uri="{FF2B5EF4-FFF2-40B4-BE49-F238E27FC236}">
                <a16:creationId xmlns:a16="http://schemas.microsoft.com/office/drawing/2014/main" xmlns="" id="{56D98677-C04F-9140-A052-E2A9AA19220C}"/>
              </a:ext>
            </a:extLst>
          </p:cNvPr>
          <p:cNvSpPr/>
          <p:nvPr/>
        </p:nvSpPr>
        <p:spPr>
          <a:xfrm>
            <a:off x="7997239" y="5473963"/>
            <a:ext cx="1010431" cy="5155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OpenDyslexic" pitchFamily="2" charset="77"/>
              </a:rPr>
              <a:t>70,000</a:t>
            </a:r>
          </a:p>
        </p:txBody>
      </p:sp>
      <p:sp>
        <p:nvSpPr>
          <p:cNvPr id="64" name="Rectangle 63">
            <a:extLst>
              <a:ext uri="{FF2B5EF4-FFF2-40B4-BE49-F238E27FC236}">
                <a16:creationId xmlns:a16="http://schemas.microsoft.com/office/drawing/2014/main" xmlns="" id="{12F392DB-324F-FB4C-9A2B-469C559E5FEB}"/>
              </a:ext>
            </a:extLst>
          </p:cNvPr>
          <p:cNvSpPr/>
          <p:nvPr/>
        </p:nvSpPr>
        <p:spPr>
          <a:xfrm>
            <a:off x="8999327" y="5473963"/>
            <a:ext cx="880943" cy="5155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OpenDyslexic" pitchFamily="2" charset="77"/>
              </a:rPr>
              <a:t>6,000</a:t>
            </a:r>
          </a:p>
        </p:txBody>
      </p:sp>
      <p:sp>
        <p:nvSpPr>
          <p:cNvPr id="65" name="Rectangle 64">
            <a:extLst>
              <a:ext uri="{FF2B5EF4-FFF2-40B4-BE49-F238E27FC236}">
                <a16:creationId xmlns:a16="http://schemas.microsoft.com/office/drawing/2014/main" xmlns="" id="{4C0BE4BC-25AB-384E-BF3D-672ADD220039}"/>
              </a:ext>
            </a:extLst>
          </p:cNvPr>
          <p:cNvSpPr/>
          <p:nvPr/>
        </p:nvSpPr>
        <p:spPr>
          <a:xfrm>
            <a:off x="9880270" y="5473963"/>
            <a:ext cx="678873" cy="5155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OpenDyslexic" pitchFamily="2" charset="77"/>
              </a:rPr>
              <a:t>400</a:t>
            </a:r>
          </a:p>
        </p:txBody>
      </p:sp>
      <p:sp>
        <p:nvSpPr>
          <p:cNvPr id="66" name="Rectangle 65">
            <a:extLst>
              <a:ext uri="{FF2B5EF4-FFF2-40B4-BE49-F238E27FC236}">
                <a16:creationId xmlns:a16="http://schemas.microsoft.com/office/drawing/2014/main" xmlns="" id="{1E6CF832-4049-214D-BE6D-B7F699CA3939}"/>
              </a:ext>
            </a:extLst>
          </p:cNvPr>
          <p:cNvSpPr/>
          <p:nvPr/>
        </p:nvSpPr>
        <p:spPr>
          <a:xfrm>
            <a:off x="10559143" y="5473963"/>
            <a:ext cx="487811" cy="5155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OpenDyslexic" pitchFamily="2" charset="77"/>
              </a:rPr>
              <a:t>3</a:t>
            </a:r>
          </a:p>
        </p:txBody>
      </p:sp>
      <p:pic>
        <p:nvPicPr>
          <p:cNvPr id="53" name="Picture 52">
            <a:extLst>
              <a:ext uri="{FF2B5EF4-FFF2-40B4-BE49-F238E27FC236}">
                <a16:creationId xmlns:a16="http://schemas.microsoft.com/office/drawing/2014/main" xmlns="" id="{74D1F197-1409-C74A-BE4F-CB8E6194D6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11593" y="4592690"/>
            <a:ext cx="4054051" cy="2027026"/>
          </a:xfrm>
          <a:prstGeom prst="rect">
            <a:avLst/>
          </a:prstGeom>
        </p:spPr>
      </p:pic>
    </p:spTree>
    <p:extLst>
      <p:ext uri="{BB962C8B-B14F-4D97-AF65-F5344CB8AC3E}">
        <p14:creationId xmlns:p14="http://schemas.microsoft.com/office/powerpoint/2010/main" val="40596886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Complete the grid below.</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graphicFrame>
        <p:nvGraphicFramePr>
          <p:cNvPr id="2" name="Table 1">
            <a:extLst>
              <a:ext uri="{FF2B5EF4-FFF2-40B4-BE49-F238E27FC236}">
                <a16:creationId xmlns:a16="http://schemas.microsoft.com/office/drawing/2014/main" xmlns="" id="{24850253-604B-5E47-99CD-002018F50E33}"/>
              </a:ext>
            </a:extLst>
          </p:cNvPr>
          <p:cNvGraphicFramePr>
            <a:graphicFrameLocks noGrp="1"/>
          </p:cNvGraphicFramePr>
          <p:nvPr/>
        </p:nvGraphicFramePr>
        <p:xfrm>
          <a:off x="838200" y="2779864"/>
          <a:ext cx="10515600" cy="387096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1293909805"/>
                    </a:ext>
                  </a:extLst>
                </a:gridCol>
                <a:gridCol w="5257800">
                  <a:extLst>
                    <a:ext uri="{9D8B030D-6E8A-4147-A177-3AD203B41FA5}">
                      <a16:colId xmlns:a16="http://schemas.microsoft.com/office/drawing/2014/main" xmlns="" val="1062876033"/>
                    </a:ext>
                  </a:extLst>
                </a:gridCol>
              </a:tblGrid>
              <a:tr h="370840">
                <a:tc>
                  <a:txBody>
                    <a:bodyPr/>
                    <a:lstStyle/>
                    <a:p>
                      <a:r>
                        <a:rPr lang="en-US" sz="2200" dirty="0">
                          <a:latin typeface="OpenDyslexic" pitchFamily="2" charset="77"/>
                        </a:rPr>
                        <a:t>counters</a:t>
                      </a:r>
                    </a:p>
                  </a:txBody>
                  <a:tcPr>
                    <a:solidFill>
                      <a:schemeClr val="bg1">
                        <a:lumMod val="95000"/>
                      </a:schemeClr>
                    </a:solidFill>
                  </a:tcPr>
                </a:tc>
                <a:tc>
                  <a:txBody>
                    <a:bodyPr/>
                    <a:lstStyle/>
                    <a:p>
                      <a:pPr algn="r"/>
                      <a:r>
                        <a:rPr lang="en-US" sz="2200" dirty="0">
                          <a:latin typeface="OpenDyslexic" pitchFamily="2" charset="77"/>
                        </a:rPr>
                        <a:t>part-whole model</a:t>
                      </a: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txBody>
                  <a:tcPr>
                    <a:solidFill>
                      <a:schemeClr val="bg1">
                        <a:lumMod val="95000"/>
                      </a:schemeClr>
                    </a:solidFill>
                  </a:tcPr>
                </a:tc>
                <a:extLst>
                  <a:ext uri="{0D108BD9-81ED-4DB2-BD59-A6C34878D82A}">
                    <a16:rowId xmlns:a16="http://schemas.microsoft.com/office/drawing/2014/main" xmlns="" val="1938308897"/>
                  </a:ext>
                </a:extLst>
              </a:tr>
              <a:tr h="370840">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r>
                        <a:rPr lang="en-US" sz="2200" dirty="0">
                          <a:latin typeface="OpenDyslexic" pitchFamily="2" charset="77"/>
                        </a:rPr>
                        <a:t>number line</a:t>
                      </a:r>
                    </a:p>
                  </a:txBody>
                  <a:tcPr>
                    <a:solidFill>
                      <a:schemeClr val="bg1">
                        <a:lumMod val="95000"/>
                      </a:schemeClr>
                    </a:solidFill>
                  </a:tcPr>
                </a:tc>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pPr algn="r"/>
                      <a:r>
                        <a:rPr lang="en-US" sz="2200" dirty="0">
                          <a:latin typeface="OpenDyslexic" pitchFamily="2" charset="77"/>
                        </a:rPr>
                        <a:t>bar model</a:t>
                      </a:r>
                    </a:p>
                  </a:txBody>
                  <a:tcPr>
                    <a:solidFill>
                      <a:schemeClr val="bg1">
                        <a:lumMod val="95000"/>
                      </a:schemeClr>
                    </a:solidFill>
                  </a:tcPr>
                </a:tc>
                <a:extLst>
                  <a:ext uri="{0D108BD9-81ED-4DB2-BD59-A6C34878D82A}">
                    <a16:rowId xmlns:a16="http://schemas.microsoft.com/office/drawing/2014/main" xmlns="" val="1524519105"/>
                  </a:ext>
                </a:extLst>
              </a:tr>
            </a:tbl>
          </a:graphicData>
        </a:graphic>
      </p:graphicFrame>
      <p:sp>
        <p:nvSpPr>
          <p:cNvPr id="35" name="Rounded Rectangle 34">
            <a:extLst>
              <a:ext uri="{FF2B5EF4-FFF2-40B4-BE49-F238E27FC236}">
                <a16:creationId xmlns:a16="http://schemas.microsoft.com/office/drawing/2014/main" xmlns="" id="{FA3E42BA-E0D4-4246-99AE-D6518FE1587F}"/>
              </a:ext>
            </a:extLst>
          </p:cNvPr>
          <p:cNvSpPr/>
          <p:nvPr/>
        </p:nvSpPr>
        <p:spPr>
          <a:xfrm>
            <a:off x="4863549" y="426016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53,061</a:t>
            </a:r>
          </a:p>
        </p:txBody>
      </p:sp>
    </p:spTree>
    <p:extLst>
      <p:ext uri="{BB962C8B-B14F-4D97-AF65-F5344CB8AC3E}">
        <p14:creationId xmlns:p14="http://schemas.microsoft.com/office/powerpoint/2010/main" val="35794015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2:</a:t>
            </a:r>
          </a:p>
          <a:p>
            <a:pPr marL="0" indent="0">
              <a:buClr>
                <a:srgbClr val="23D160"/>
              </a:buClr>
              <a:buSzPct val="85000"/>
              <a:buNone/>
            </a:pPr>
            <a:r>
              <a:rPr lang="en-GB" sz="2200" dirty="0"/>
              <a:t>Complete the grid below.</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graphicFrame>
        <p:nvGraphicFramePr>
          <p:cNvPr id="2" name="Table 1">
            <a:extLst>
              <a:ext uri="{FF2B5EF4-FFF2-40B4-BE49-F238E27FC236}">
                <a16:creationId xmlns:a16="http://schemas.microsoft.com/office/drawing/2014/main" xmlns="" id="{24850253-604B-5E47-99CD-002018F50E33}"/>
              </a:ext>
            </a:extLst>
          </p:cNvPr>
          <p:cNvGraphicFramePr>
            <a:graphicFrameLocks noGrp="1"/>
          </p:cNvGraphicFramePr>
          <p:nvPr/>
        </p:nvGraphicFramePr>
        <p:xfrm>
          <a:off x="838200" y="2779864"/>
          <a:ext cx="10515600" cy="3870960"/>
        </p:xfrm>
        <a:graphic>
          <a:graphicData uri="http://schemas.openxmlformats.org/drawingml/2006/table">
            <a:tbl>
              <a:tblPr firstRow="1" bandRow="1">
                <a:tableStyleId>{5940675A-B579-460E-94D1-54222C63F5DA}</a:tableStyleId>
              </a:tblPr>
              <a:tblGrid>
                <a:gridCol w="5257800">
                  <a:extLst>
                    <a:ext uri="{9D8B030D-6E8A-4147-A177-3AD203B41FA5}">
                      <a16:colId xmlns:a16="http://schemas.microsoft.com/office/drawing/2014/main" xmlns="" val="1293909805"/>
                    </a:ext>
                  </a:extLst>
                </a:gridCol>
                <a:gridCol w="5257800">
                  <a:extLst>
                    <a:ext uri="{9D8B030D-6E8A-4147-A177-3AD203B41FA5}">
                      <a16:colId xmlns:a16="http://schemas.microsoft.com/office/drawing/2014/main" xmlns="" val="1062876033"/>
                    </a:ext>
                  </a:extLst>
                </a:gridCol>
              </a:tblGrid>
              <a:tr h="370840">
                <a:tc>
                  <a:txBody>
                    <a:bodyPr/>
                    <a:lstStyle/>
                    <a:p>
                      <a:r>
                        <a:rPr lang="en-US" sz="2200" dirty="0">
                          <a:latin typeface="OpenDyslexic" pitchFamily="2" charset="77"/>
                        </a:rPr>
                        <a:t>counters</a:t>
                      </a:r>
                    </a:p>
                  </a:txBody>
                  <a:tcPr>
                    <a:solidFill>
                      <a:schemeClr val="bg1">
                        <a:lumMod val="95000"/>
                      </a:schemeClr>
                    </a:solidFill>
                  </a:tcPr>
                </a:tc>
                <a:tc>
                  <a:txBody>
                    <a:bodyPr/>
                    <a:lstStyle/>
                    <a:p>
                      <a:pPr algn="r"/>
                      <a:r>
                        <a:rPr lang="en-US" sz="2200" dirty="0">
                          <a:latin typeface="OpenDyslexic" pitchFamily="2" charset="77"/>
                        </a:rPr>
                        <a:t>part-whole model</a:t>
                      </a: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txBody>
                  <a:tcPr>
                    <a:solidFill>
                      <a:schemeClr val="bg1">
                        <a:lumMod val="95000"/>
                      </a:schemeClr>
                    </a:solidFill>
                  </a:tcPr>
                </a:tc>
                <a:extLst>
                  <a:ext uri="{0D108BD9-81ED-4DB2-BD59-A6C34878D82A}">
                    <a16:rowId xmlns:a16="http://schemas.microsoft.com/office/drawing/2014/main" xmlns="" val="1938308897"/>
                  </a:ext>
                </a:extLst>
              </a:tr>
              <a:tr h="370840">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r>
                        <a:rPr lang="en-US" sz="2200" dirty="0">
                          <a:latin typeface="OpenDyslexic" pitchFamily="2" charset="77"/>
                        </a:rPr>
                        <a:t>number line</a:t>
                      </a:r>
                    </a:p>
                  </a:txBody>
                  <a:tcPr>
                    <a:solidFill>
                      <a:schemeClr val="bg1">
                        <a:lumMod val="95000"/>
                      </a:schemeClr>
                    </a:solidFill>
                  </a:tcPr>
                </a:tc>
                <a:tc>
                  <a:txBody>
                    <a:bodyPr/>
                    <a:lstStyle/>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endParaRPr lang="en-US" sz="2200" dirty="0">
                        <a:latin typeface="OpenDyslexic" pitchFamily="2" charset="77"/>
                      </a:endParaRPr>
                    </a:p>
                    <a:p>
                      <a:pPr algn="r"/>
                      <a:r>
                        <a:rPr lang="en-US" sz="2200" dirty="0">
                          <a:latin typeface="OpenDyslexic" pitchFamily="2" charset="77"/>
                        </a:rPr>
                        <a:t>bar model</a:t>
                      </a:r>
                    </a:p>
                  </a:txBody>
                  <a:tcPr>
                    <a:solidFill>
                      <a:schemeClr val="bg1">
                        <a:lumMod val="95000"/>
                      </a:schemeClr>
                    </a:solidFill>
                  </a:tcPr>
                </a:tc>
                <a:extLst>
                  <a:ext uri="{0D108BD9-81ED-4DB2-BD59-A6C34878D82A}">
                    <a16:rowId xmlns:a16="http://schemas.microsoft.com/office/drawing/2014/main" xmlns="" val="1524519105"/>
                  </a:ext>
                </a:extLst>
              </a:tr>
            </a:tbl>
          </a:graphicData>
        </a:graphic>
      </p:graphicFrame>
      <p:sp>
        <p:nvSpPr>
          <p:cNvPr id="35" name="Rounded Rectangle 34">
            <a:extLst>
              <a:ext uri="{FF2B5EF4-FFF2-40B4-BE49-F238E27FC236}">
                <a16:creationId xmlns:a16="http://schemas.microsoft.com/office/drawing/2014/main" xmlns="" id="{FA3E42BA-E0D4-4246-99AE-D6518FE1587F}"/>
              </a:ext>
            </a:extLst>
          </p:cNvPr>
          <p:cNvSpPr/>
          <p:nvPr/>
        </p:nvSpPr>
        <p:spPr>
          <a:xfrm>
            <a:off x="4863549" y="426016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53,061</a:t>
            </a:r>
          </a:p>
        </p:txBody>
      </p:sp>
      <p:pic>
        <p:nvPicPr>
          <p:cNvPr id="37" name="Picture 36">
            <a:extLst>
              <a:ext uri="{FF2B5EF4-FFF2-40B4-BE49-F238E27FC236}">
                <a16:creationId xmlns:a16="http://schemas.microsoft.com/office/drawing/2014/main" xmlns="" id="{85CF3551-81FE-E944-B8F4-961758A130A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15193" y="3087838"/>
            <a:ext cx="589139" cy="598466"/>
          </a:xfrm>
          <a:prstGeom prst="rect">
            <a:avLst/>
          </a:prstGeom>
        </p:spPr>
      </p:pic>
      <p:pic>
        <p:nvPicPr>
          <p:cNvPr id="39" name="Picture 38">
            <a:extLst>
              <a:ext uri="{FF2B5EF4-FFF2-40B4-BE49-F238E27FC236}">
                <a16:creationId xmlns:a16="http://schemas.microsoft.com/office/drawing/2014/main" xmlns="" id="{F41A8562-D533-5D40-AA67-948E7DC634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499923" y="3082029"/>
            <a:ext cx="614655" cy="600020"/>
          </a:xfrm>
          <a:prstGeom prst="rect">
            <a:avLst/>
          </a:prstGeom>
        </p:spPr>
      </p:pic>
      <p:pic>
        <p:nvPicPr>
          <p:cNvPr id="41" name="Picture 40">
            <a:extLst>
              <a:ext uri="{FF2B5EF4-FFF2-40B4-BE49-F238E27FC236}">
                <a16:creationId xmlns:a16="http://schemas.microsoft.com/office/drawing/2014/main" xmlns="" id="{55827C97-E7CB-F24A-98DA-3C881EBC65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18787" y="3507881"/>
            <a:ext cx="614655" cy="600020"/>
          </a:xfrm>
          <a:prstGeom prst="rect">
            <a:avLst/>
          </a:prstGeom>
        </p:spPr>
      </p:pic>
      <p:pic>
        <p:nvPicPr>
          <p:cNvPr id="42" name="Picture 41">
            <a:extLst>
              <a:ext uri="{FF2B5EF4-FFF2-40B4-BE49-F238E27FC236}">
                <a16:creationId xmlns:a16="http://schemas.microsoft.com/office/drawing/2014/main" xmlns="" id="{BBADEFEF-E3B1-E945-A256-C61F4D5977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18786" y="3937942"/>
            <a:ext cx="614655" cy="600020"/>
          </a:xfrm>
          <a:prstGeom prst="rect">
            <a:avLst/>
          </a:prstGeom>
        </p:spPr>
      </p:pic>
      <p:pic>
        <p:nvPicPr>
          <p:cNvPr id="46" name="Picture 45">
            <a:extLst>
              <a:ext uri="{FF2B5EF4-FFF2-40B4-BE49-F238E27FC236}">
                <a16:creationId xmlns:a16="http://schemas.microsoft.com/office/drawing/2014/main" xmlns="" id="{EE34CA29-CA3D-F540-BD17-AE22FD009B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84142" y="3305736"/>
            <a:ext cx="614655" cy="600020"/>
          </a:xfrm>
          <a:prstGeom prst="rect">
            <a:avLst/>
          </a:prstGeom>
        </p:spPr>
      </p:pic>
      <p:pic>
        <p:nvPicPr>
          <p:cNvPr id="47" name="Picture 46">
            <a:extLst>
              <a:ext uri="{FF2B5EF4-FFF2-40B4-BE49-F238E27FC236}">
                <a16:creationId xmlns:a16="http://schemas.microsoft.com/office/drawing/2014/main" xmlns="" id="{05A8554A-97FB-3F43-8480-9E36C1D5F0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84141" y="3735797"/>
            <a:ext cx="614655" cy="600020"/>
          </a:xfrm>
          <a:prstGeom prst="rect">
            <a:avLst/>
          </a:prstGeom>
        </p:spPr>
      </p:pic>
      <p:pic>
        <p:nvPicPr>
          <p:cNvPr id="51" name="Picture 50">
            <a:extLst>
              <a:ext uri="{FF2B5EF4-FFF2-40B4-BE49-F238E27FC236}">
                <a16:creationId xmlns:a16="http://schemas.microsoft.com/office/drawing/2014/main" xmlns="" id="{F25665B8-0C4F-AA40-BF45-DF1850CECC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20703" y="3504568"/>
            <a:ext cx="589139" cy="598466"/>
          </a:xfrm>
          <a:prstGeom prst="rect">
            <a:avLst/>
          </a:prstGeom>
        </p:spPr>
      </p:pic>
      <p:pic>
        <p:nvPicPr>
          <p:cNvPr id="74" name="Picture 73">
            <a:extLst>
              <a:ext uri="{FF2B5EF4-FFF2-40B4-BE49-F238E27FC236}">
                <a16:creationId xmlns:a16="http://schemas.microsoft.com/office/drawing/2014/main" xmlns="" id="{5F57CF2D-5545-994D-82E6-BA67777A76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26213" y="3942624"/>
            <a:ext cx="589139" cy="598466"/>
          </a:xfrm>
          <a:prstGeom prst="rect">
            <a:avLst/>
          </a:prstGeom>
        </p:spPr>
      </p:pic>
      <p:pic>
        <p:nvPicPr>
          <p:cNvPr id="81" name="Picture 80">
            <a:extLst>
              <a:ext uri="{FF2B5EF4-FFF2-40B4-BE49-F238E27FC236}">
                <a16:creationId xmlns:a16="http://schemas.microsoft.com/office/drawing/2014/main" xmlns="" id="{30FBAE3E-00A9-4B45-90D6-491A7663BAF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80127" y="3487470"/>
            <a:ext cx="595356" cy="615564"/>
          </a:xfrm>
          <a:prstGeom prst="rect">
            <a:avLst/>
          </a:prstGeom>
        </p:spPr>
      </p:pic>
      <p:sp>
        <p:nvSpPr>
          <p:cNvPr id="4" name="Oval 3">
            <a:extLst>
              <a:ext uri="{FF2B5EF4-FFF2-40B4-BE49-F238E27FC236}">
                <a16:creationId xmlns:a16="http://schemas.microsoft.com/office/drawing/2014/main" xmlns="" id="{C2F88023-902E-4F4D-BE95-86FA616E7435}"/>
              </a:ext>
            </a:extLst>
          </p:cNvPr>
          <p:cNvSpPr/>
          <p:nvPr/>
        </p:nvSpPr>
        <p:spPr>
          <a:xfrm>
            <a:off x="8550920" y="3896069"/>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xmlns="" id="{46CF635E-0CED-374D-B691-A4F4EE9EFB96}"/>
              </a:ext>
            </a:extLst>
          </p:cNvPr>
          <p:cNvSpPr/>
          <p:nvPr/>
        </p:nvSpPr>
        <p:spPr>
          <a:xfrm>
            <a:off x="7259596"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xmlns="" id="{9A543933-9E9D-784D-B28D-0C2BFDD835E9}"/>
              </a:ext>
            </a:extLst>
          </p:cNvPr>
          <p:cNvSpPr/>
          <p:nvPr/>
        </p:nvSpPr>
        <p:spPr>
          <a:xfrm>
            <a:off x="8108045" y="3151774"/>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xmlns="" id="{9345830C-F1CB-034B-BD8D-105211952A20}"/>
              </a:ext>
            </a:extLst>
          </p:cNvPr>
          <p:cNvSpPr/>
          <p:nvPr/>
        </p:nvSpPr>
        <p:spPr>
          <a:xfrm>
            <a:off x="8956494"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xmlns="" id="{FCB68D93-6B66-9F41-B79F-6CC9E784A19B}"/>
              </a:ext>
            </a:extLst>
          </p:cNvPr>
          <p:cNvSpPr/>
          <p:nvPr/>
        </p:nvSpPr>
        <p:spPr>
          <a:xfrm>
            <a:off x="9804943"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xmlns="" id="{A233CD15-E589-8E42-A2DB-AAE73655F170}"/>
              </a:ext>
            </a:extLst>
          </p:cNvPr>
          <p:cNvSpPr/>
          <p:nvPr/>
        </p:nvSpPr>
        <p:spPr>
          <a:xfrm>
            <a:off x="10584741" y="3150568"/>
            <a:ext cx="595356" cy="59535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3" name="Straight Connector 42">
            <a:extLst>
              <a:ext uri="{FF2B5EF4-FFF2-40B4-BE49-F238E27FC236}">
                <a16:creationId xmlns:a16="http://schemas.microsoft.com/office/drawing/2014/main" xmlns="" id="{5F7874FE-BD9C-1745-8964-587BD96DB45B}"/>
              </a:ext>
            </a:extLst>
          </p:cNvPr>
          <p:cNvCxnSpPr>
            <a:cxnSpLocks/>
            <a:stCxn id="29" idx="4"/>
          </p:cNvCxnSpPr>
          <p:nvPr/>
        </p:nvCxnSpPr>
        <p:spPr>
          <a:xfrm>
            <a:off x="7557274" y="3745924"/>
            <a:ext cx="1012510" cy="35711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xmlns="" id="{EF5C783D-6A26-7142-97CC-044E6D0A29BB}"/>
              </a:ext>
            </a:extLst>
          </p:cNvPr>
          <p:cNvCxnSpPr>
            <a:cxnSpLocks/>
            <a:stCxn id="31" idx="4"/>
            <a:endCxn id="4" idx="1"/>
          </p:cNvCxnSpPr>
          <p:nvPr/>
        </p:nvCxnSpPr>
        <p:spPr>
          <a:xfrm>
            <a:off x="8405723" y="3747130"/>
            <a:ext cx="232385" cy="236127"/>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49" name="Straight Connector 48">
            <a:extLst>
              <a:ext uri="{FF2B5EF4-FFF2-40B4-BE49-F238E27FC236}">
                <a16:creationId xmlns:a16="http://schemas.microsoft.com/office/drawing/2014/main" xmlns="" id="{2D065769-37AE-0B4A-AEE2-875FC7AC808C}"/>
              </a:ext>
            </a:extLst>
          </p:cNvPr>
          <p:cNvCxnSpPr>
            <a:cxnSpLocks/>
            <a:stCxn id="32" idx="4"/>
            <a:endCxn id="4" idx="7"/>
          </p:cNvCxnSpPr>
          <p:nvPr/>
        </p:nvCxnSpPr>
        <p:spPr>
          <a:xfrm flipH="1">
            <a:off x="9059088" y="3745924"/>
            <a:ext cx="195084" cy="237333"/>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xmlns="" id="{F76EB3D4-A630-7D40-A3D0-DE365C777448}"/>
              </a:ext>
            </a:extLst>
          </p:cNvPr>
          <p:cNvCxnSpPr>
            <a:cxnSpLocks/>
            <a:stCxn id="33" idx="4"/>
          </p:cNvCxnSpPr>
          <p:nvPr/>
        </p:nvCxnSpPr>
        <p:spPr>
          <a:xfrm flipH="1">
            <a:off x="9116935" y="3745924"/>
            <a:ext cx="985686" cy="357110"/>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cxnSp>
        <p:nvCxnSpPr>
          <p:cNvPr id="52" name="Straight Connector 51">
            <a:extLst>
              <a:ext uri="{FF2B5EF4-FFF2-40B4-BE49-F238E27FC236}">
                <a16:creationId xmlns:a16="http://schemas.microsoft.com/office/drawing/2014/main" xmlns="" id="{A890507B-9180-ED4E-A352-14A39673FA1A}"/>
              </a:ext>
            </a:extLst>
          </p:cNvPr>
          <p:cNvCxnSpPr>
            <a:cxnSpLocks/>
            <a:stCxn id="34" idx="4"/>
            <a:endCxn id="4" idx="6"/>
          </p:cNvCxnSpPr>
          <p:nvPr/>
        </p:nvCxnSpPr>
        <p:spPr>
          <a:xfrm flipH="1">
            <a:off x="9146276" y="3745924"/>
            <a:ext cx="1736143" cy="447823"/>
          </a:xfrm>
          <a:prstGeom prst="line">
            <a:avLst/>
          </a:prstGeom>
          <a:ln w="12700">
            <a:solidFill>
              <a:schemeClr val="tx1"/>
            </a:solidFill>
          </a:ln>
        </p:spPr>
        <p:style>
          <a:lnRef idx="1">
            <a:schemeClr val="dk1"/>
          </a:lnRef>
          <a:fillRef idx="0">
            <a:schemeClr val="dk1"/>
          </a:fillRef>
          <a:effectRef idx="0">
            <a:schemeClr val="dk1"/>
          </a:effectRef>
          <a:fontRef idx="minor">
            <a:schemeClr val="tx1"/>
          </a:fontRef>
        </p:style>
      </p:cxnSp>
      <p:sp>
        <p:nvSpPr>
          <p:cNvPr id="55" name="Rectangle 54">
            <a:extLst>
              <a:ext uri="{FF2B5EF4-FFF2-40B4-BE49-F238E27FC236}">
                <a16:creationId xmlns:a16="http://schemas.microsoft.com/office/drawing/2014/main" xmlns="" id="{BA14372F-A607-424D-B078-715AF0F875AF}"/>
              </a:ext>
            </a:extLst>
          </p:cNvPr>
          <p:cNvSpPr/>
          <p:nvPr/>
        </p:nvSpPr>
        <p:spPr>
          <a:xfrm>
            <a:off x="7207729" y="3328272"/>
            <a:ext cx="726481" cy="276999"/>
          </a:xfrm>
          <a:prstGeom prst="rect">
            <a:avLst/>
          </a:prstGeom>
        </p:spPr>
        <p:txBody>
          <a:bodyPr wrap="none">
            <a:spAutoFit/>
          </a:bodyPr>
          <a:lstStyle/>
          <a:p>
            <a:pPr algn="ctr"/>
            <a:r>
              <a:rPr lang="en-US" sz="1200" dirty="0">
                <a:latin typeface="OpenDyslexic" pitchFamily="2" charset="77"/>
              </a:rPr>
              <a:t>50,000</a:t>
            </a:r>
          </a:p>
        </p:txBody>
      </p:sp>
      <p:sp>
        <p:nvSpPr>
          <p:cNvPr id="56" name="Rectangle 55">
            <a:extLst>
              <a:ext uri="{FF2B5EF4-FFF2-40B4-BE49-F238E27FC236}">
                <a16:creationId xmlns:a16="http://schemas.microsoft.com/office/drawing/2014/main" xmlns="" id="{5670DAB7-C355-8940-A0CA-A87163C257A8}"/>
              </a:ext>
            </a:extLst>
          </p:cNvPr>
          <p:cNvSpPr/>
          <p:nvPr/>
        </p:nvSpPr>
        <p:spPr>
          <a:xfrm>
            <a:off x="8116112" y="3328272"/>
            <a:ext cx="628698" cy="276999"/>
          </a:xfrm>
          <a:prstGeom prst="rect">
            <a:avLst/>
          </a:prstGeom>
        </p:spPr>
        <p:txBody>
          <a:bodyPr wrap="none">
            <a:spAutoFit/>
          </a:bodyPr>
          <a:lstStyle/>
          <a:p>
            <a:pPr algn="ctr"/>
            <a:r>
              <a:rPr lang="en-US" sz="1200" dirty="0">
                <a:latin typeface="OpenDyslexic" pitchFamily="2" charset="77"/>
              </a:rPr>
              <a:t>3,000</a:t>
            </a:r>
          </a:p>
        </p:txBody>
      </p:sp>
      <p:sp>
        <p:nvSpPr>
          <p:cNvPr id="57" name="Rectangle 56">
            <a:extLst>
              <a:ext uri="{FF2B5EF4-FFF2-40B4-BE49-F238E27FC236}">
                <a16:creationId xmlns:a16="http://schemas.microsoft.com/office/drawing/2014/main" xmlns="" id="{B8D41F0F-0360-DB4F-926A-28BE26C65AFA}"/>
              </a:ext>
            </a:extLst>
          </p:cNvPr>
          <p:cNvSpPr/>
          <p:nvPr/>
        </p:nvSpPr>
        <p:spPr>
          <a:xfrm>
            <a:off x="9910902" y="3336401"/>
            <a:ext cx="383438" cy="276999"/>
          </a:xfrm>
          <a:prstGeom prst="rect">
            <a:avLst/>
          </a:prstGeom>
        </p:spPr>
        <p:txBody>
          <a:bodyPr wrap="none">
            <a:spAutoFit/>
          </a:bodyPr>
          <a:lstStyle/>
          <a:p>
            <a:pPr algn="ctr"/>
            <a:r>
              <a:rPr lang="en-US" sz="1200" dirty="0">
                <a:latin typeface="OpenDyslexic" pitchFamily="2" charset="77"/>
              </a:rPr>
              <a:t>60</a:t>
            </a:r>
          </a:p>
        </p:txBody>
      </p:sp>
      <p:sp>
        <p:nvSpPr>
          <p:cNvPr id="58" name="Rectangle 57">
            <a:extLst>
              <a:ext uri="{FF2B5EF4-FFF2-40B4-BE49-F238E27FC236}">
                <a16:creationId xmlns:a16="http://schemas.microsoft.com/office/drawing/2014/main" xmlns="" id="{37B7FFED-4B70-EA47-81DE-56ED02720A2C}"/>
              </a:ext>
            </a:extLst>
          </p:cNvPr>
          <p:cNvSpPr/>
          <p:nvPr/>
        </p:nvSpPr>
        <p:spPr>
          <a:xfrm>
            <a:off x="10728411" y="3328272"/>
            <a:ext cx="280846" cy="276999"/>
          </a:xfrm>
          <a:prstGeom prst="rect">
            <a:avLst/>
          </a:prstGeom>
        </p:spPr>
        <p:txBody>
          <a:bodyPr wrap="none">
            <a:spAutoFit/>
          </a:bodyPr>
          <a:lstStyle/>
          <a:p>
            <a:pPr algn="ctr"/>
            <a:r>
              <a:rPr lang="en-US" sz="1200" dirty="0">
                <a:latin typeface="OpenDyslexic" pitchFamily="2" charset="77"/>
              </a:rPr>
              <a:t>1</a:t>
            </a:r>
          </a:p>
        </p:txBody>
      </p:sp>
      <p:sp>
        <p:nvSpPr>
          <p:cNvPr id="59" name="Rectangle 58">
            <a:extLst>
              <a:ext uri="{FF2B5EF4-FFF2-40B4-BE49-F238E27FC236}">
                <a16:creationId xmlns:a16="http://schemas.microsoft.com/office/drawing/2014/main" xmlns="" id="{D56C5F04-1FC6-6147-882F-2CB100191638}"/>
              </a:ext>
            </a:extLst>
          </p:cNvPr>
          <p:cNvSpPr/>
          <p:nvPr/>
        </p:nvSpPr>
        <p:spPr>
          <a:xfrm>
            <a:off x="8501203" y="4091004"/>
            <a:ext cx="713657" cy="276999"/>
          </a:xfrm>
          <a:prstGeom prst="rect">
            <a:avLst/>
          </a:prstGeom>
        </p:spPr>
        <p:txBody>
          <a:bodyPr wrap="none">
            <a:spAutoFit/>
          </a:bodyPr>
          <a:lstStyle/>
          <a:p>
            <a:pPr algn="ctr"/>
            <a:r>
              <a:rPr lang="en-US" sz="1200" dirty="0">
                <a:latin typeface="OpenDyslexic" pitchFamily="2" charset="77"/>
              </a:rPr>
              <a:t>53,061</a:t>
            </a:r>
          </a:p>
        </p:txBody>
      </p:sp>
      <p:sp>
        <p:nvSpPr>
          <p:cNvPr id="22" name="Rectangle 21">
            <a:extLst>
              <a:ext uri="{FF2B5EF4-FFF2-40B4-BE49-F238E27FC236}">
                <a16:creationId xmlns:a16="http://schemas.microsoft.com/office/drawing/2014/main" xmlns="" id="{12FFBE5A-C7B9-A742-A4AF-45951796D0C1}"/>
              </a:ext>
            </a:extLst>
          </p:cNvPr>
          <p:cNvSpPr/>
          <p:nvPr/>
        </p:nvSpPr>
        <p:spPr>
          <a:xfrm>
            <a:off x="7997238" y="4965743"/>
            <a:ext cx="3049715" cy="5155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OpenDyslexic" pitchFamily="2" charset="77"/>
              </a:rPr>
              <a:t>53,061</a:t>
            </a:r>
          </a:p>
        </p:txBody>
      </p:sp>
      <p:sp>
        <p:nvSpPr>
          <p:cNvPr id="63" name="Rectangle 62">
            <a:extLst>
              <a:ext uri="{FF2B5EF4-FFF2-40B4-BE49-F238E27FC236}">
                <a16:creationId xmlns:a16="http://schemas.microsoft.com/office/drawing/2014/main" xmlns="" id="{56D98677-C04F-9140-A052-E2A9AA19220C}"/>
              </a:ext>
            </a:extLst>
          </p:cNvPr>
          <p:cNvSpPr/>
          <p:nvPr/>
        </p:nvSpPr>
        <p:spPr>
          <a:xfrm>
            <a:off x="7997239" y="5473963"/>
            <a:ext cx="1010431" cy="5155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OpenDyslexic" pitchFamily="2" charset="77"/>
              </a:rPr>
              <a:t>50,000</a:t>
            </a:r>
          </a:p>
        </p:txBody>
      </p:sp>
      <p:sp>
        <p:nvSpPr>
          <p:cNvPr id="64" name="Rectangle 63">
            <a:extLst>
              <a:ext uri="{FF2B5EF4-FFF2-40B4-BE49-F238E27FC236}">
                <a16:creationId xmlns:a16="http://schemas.microsoft.com/office/drawing/2014/main" xmlns="" id="{12F392DB-324F-FB4C-9A2B-469C559E5FEB}"/>
              </a:ext>
            </a:extLst>
          </p:cNvPr>
          <p:cNvSpPr/>
          <p:nvPr/>
        </p:nvSpPr>
        <p:spPr>
          <a:xfrm>
            <a:off x="8999327" y="5473963"/>
            <a:ext cx="880943" cy="5155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OpenDyslexic" pitchFamily="2" charset="77"/>
              </a:rPr>
              <a:t>3,000</a:t>
            </a:r>
          </a:p>
        </p:txBody>
      </p:sp>
      <p:sp>
        <p:nvSpPr>
          <p:cNvPr id="65" name="Rectangle 64">
            <a:extLst>
              <a:ext uri="{FF2B5EF4-FFF2-40B4-BE49-F238E27FC236}">
                <a16:creationId xmlns:a16="http://schemas.microsoft.com/office/drawing/2014/main" xmlns="" id="{4C0BE4BC-25AB-384E-BF3D-672ADD220039}"/>
              </a:ext>
            </a:extLst>
          </p:cNvPr>
          <p:cNvSpPr/>
          <p:nvPr/>
        </p:nvSpPr>
        <p:spPr>
          <a:xfrm>
            <a:off x="9880270" y="5473963"/>
            <a:ext cx="678873" cy="5155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OpenDyslexic" pitchFamily="2" charset="77"/>
              </a:rPr>
              <a:t>60</a:t>
            </a:r>
          </a:p>
        </p:txBody>
      </p:sp>
      <p:sp>
        <p:nvSpPr>
          <p:cNvPr id="66" name="Rectangle 65">
            <a:extLst>
              <a:ext uri="{FF2B5EF4-FFF2-40B4-BE49-F238E27FC236}">
                <a16:creationId xmlns:a16="http://schemas.microsoft.com/office/drawing/2014/main" xmlns="" id="{1E6CF832-4049-214D-BE6D-B7F699CA3939}"/>
              </a:ext>
            </a:extLst>
          </p:cNvPr>
          <p:cNvSpPr/>
          <p:nvPr/>
        </p:nvSpPr>
        <p:spPr>
          <a:xfrm>
            <a:off x="10559143" y="5473963"/>
            <a:ext cx="487811" cy="5155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OpenDyslexic" pitchFamily="2" charset="77"/>
              </a:rPr>
              <a:t>1</a:t>
            </a:r>
          </a:p>
        </p:txBody>
      </p:sp>
      <p:pic>
        <p:nvPicPr>
          <p:cNvPr id="53" name="Picture 52">
            <a:extLst>
              <a:ext uri="{FF2B5EF4-FFF2-40B4-BE49-F238E27FC236}">
                <a16:creationId xmlns:a16="http://schemas.microsoft.com/office/drawing/2014/main" xmlns="" id="{6B76FEFB-C1B9-314A-9BB2-DF6E14E61C1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53191" y="3220658"/>
            <a:ext cx="589414" cy="600020"/>
          </a:xfrm>
          <a:prstGeom prst="rect">
            <a:avLst/>
          </a:prstGeom>
        </p:spPr>
      </p:pic>
      <p:pic>
        <p:nvPicPr>
          <p:cNvPr id="54" name="Picture 53">
            <a:extLst>
              <a:ext uri="{FF2B5EF4-FFF2-40B4-BE49-F238E27FC236}">
                <a16:creationId xmlns:a16="http://schemas.microsoft.com/office/drawing/2014/main" xmlns="" id="{0D2F98D5-3E9E-3C4B-A63B-1A8E3A02DB9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60353" y="3735285"/>
            <a:ext cx="589414" cy="600020"/>
          </a:xfrm>
          <a:prstGeom prst="rect">
            <a:avLst/>
          </a:prstGeom>
        </p:spPr>
      </p:pic>
      <p:pic>
        <p:nvPicPr>
          <p:cNvPr id="60" name="Picture 59">
            <a:extLst>
              <a:ext uri="{FF2B5EF4-FFF2-40B4-BE49-F238E27FC236}">
                <a16:creationId xmlns:a16="http://schemas.microsoft.com/office/drawing/2014/main" xmlns="" id="{8C8AAD6C-F416-EA44-A3E6-39E40E4A5DE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77702" y="3226188"/>
            <a:ext cx="589414" cy="600020"/>
          </a:xfrm>
          <a:prstGeom prst="rect">
            <a:avLst/>
          </a:prstGeom>
        </p:spPr>
      </p:pic>
      <p:pic>
        <p:nvPicPr>
          <p:cNvPr id="61" name="Picture 60">
            <a:extLst>
              <a:ext uri="{FF2B5EF4-FFF2-40B4-BE49-F238E27FC236}">
                <a16:creationId xmlns:a16="http://schemas.microsoft.com/office/drawing/2014/main" xmlns="" id="{260923DD-D247-FD4F-B6B8-1A121F728D7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84864" y="3740815"/>
            <a:ext cx="589414" cy="600020"/>
          </a:xfrm>
          <a:prstGeom prst="rect">
            <a:avLst/>
          </a:prstGeom>
        </p:spPr>
      </p:pic>
      <p:pic>
        <p:nvPicPr>
          <p:cNvPr id="67" name="Picture 66">
            <a:extLst>
              <a:ext uri="{FF2B5EF4-FFF2-40B4-BE49-F238E27FC236}">
                <a16:creationId xmlns:a16="http://schemas.microsoft.com/office/drawing/2014/main" xmlns="" id="{1B1AB570-BCDA-2D4E-8ABA-1AAE55E7286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08878" y="3227302"/>
            <a:ext cx="589414" cy="600020"/>
          </a:xfrm>
          <a:prstGeom prst="rect">
            <a:avLst/>
          </a:prstGeom>
        </p:spPr>
      </p:pic>
      <p:pic>
        <p:nvPicPr>
          <p:cNvPr id="68" name="Picture 67">
            <a:extLst>
              <a:ext uri="{FF2B5EF4-FFF2-40B4-BE49-F238E27FC236}">
                <a16:creationId xmlns:a16="http://schemas.microsoft.com/office/drawing/2014/main" xmlns="" id="{6BDB2FE0-A7DC-CF42-8971-9BFA004952F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316040" y="3741929"/>
            <a:ext cx="589414" cy="600020"/>
          </a:xfrm>
          <a:prstGeom prst="rect">
            <a:avLst/>
          </a:prstGeom>
        </p:spPr>
      </p:pic>
      <p:pic>
        <p:nvPicPr>
          <p:cNvPr id="71" name="Picture 70">
            <a:extLst>
              <a:ext uri="{FF2B5EF4-FFF2-40B4-BE49-F238E27FC236}">
                <a16:creationId xmlns:a16="http://schemas.microsoft.com/office/drawing/2014/main" xmlns="" id="{9FD6D519-9430-B447-B3EB-C75531BA15B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21478" y="4603130"/>
            <a:ext cx="4054051" cy="2027026"/>
          </a:xfrm>
          <a:prstGeom prst="rect">
            <a:avLst/>
          </a:prstGeom>
        </p:spPr>
      </p:pic>
    </p:spTree>
    <p:extLst>
      <p:ext uri="{BB962C8B-B14F-4D97-AF65-F5344CB8AC3E}">
        <p14:creationId xmlns:p14="http://schemas.microsoft.com/office/powerpoint/2010/main" val="27204484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number sentences below.</a:t>
            </a:r>
          </a:p>
          <a:p>
            <a:pPr marL="0" indent="0">
              <a:buClr>
                <a:srgbClr val="23D160"/>
              </a:buClr>
              <a:buSzPct val="85000"/>
              <a:buNone/>
            </a:pPr>
            <a:endParaRPr lang="en-GB" sz="2200" dirty="0"/>
          </a:p>
          <a:p>
            <a:pPr marL="0" indent="0">
              <a:buClr>
                <a:srgbClr val="23D160"/>
              </a:buClr>
              <a:buSzPct val="85000"/>
              <a:buNone/>
            </a:pPr>
            <a:r>
              <a:rPr lang="en-GB" sz="2200" dirty="0"/>
              <a:t>45,000 = 40,000 + </a:t>
            </a:r>
            <a:r>
              <a:rPr lang="en-GB" sz="2200" dirty="0">
                <a:solidFill>
                  <a:srgbClr val="FF3860"/>
                </a:solidFill>
              </a:rPr>
              <a:t>5,000</a:t>
            </a:r>
          </a:p>
          <a:p>
            <a:pPr marL="0" indent="0">
              <a:buClr>
                <a:srgbClr val="23D160"/>
              </a:buClr>
              <a:buSzPct val="85000"/>
              <a:buNone/>
            </a:pPr>
            <a:r>
              <a:rPr lang="en-GB" sz="2200" dirty="0"/>
              <a:t> </a:t>
            </a:r>
          </a:p>
          <a:p>
            <a:pPr marL="0" indent="0">
              <a:buClr>
                <a:srgbClr val="23D160"/>
              </a:buClr>
              <a:buSzPct val="85000"/>
              <a:buNone/>
            </a:pPr>
            <a:r>
              <a:rPr lang="en-GB" sz="2200" dirty="0">
                <a:solidFill>
                  <a:srgbClr val="FF3860"/>
                </a:solidFill>
              </a:rPr>
              <a:t>31,750</a:t>
            </a:r>
            <a:r>
              <a:rPr lang="en-GB" sz="2200" dirty="0"/>
              <a:t> = 20,000 + 1,500 + 250 </a:t>
            </a:r>
          </a:p>
          <a:p>
            <a:pPr marL="0" indent="0">
              <a:buClr>
                <a:srgbClr val="23D160"/>
              </a:buClr>
              <a:buSzPct val="85000"/>
              <a:buNone/>
            </a:pPr>
            <a:endParaRPr lang="en-GB" sz="2200" dirty="0"/>
          </a:p>
          <a:p>
            <a:pPr marL="0" indent="0">
              <a:buClr>
                <a:srgbClr val="23D160"/>
              </a:buClr>
              <a:buSzPct val="85000"/>
              <a:buNone/>
            </a:pPr>
            <a:r>
              <a:rPr lang="en-GB" sz="2200" dirty="0"/>
              <a:t>64,370 = </a:t>
            </a:r>
            <a:r>
              <a:rPr lang="en-GB" sz="2200" dirty="0">
                <a:solidFill>
                  <a:srgbClr val="FF3860"/>
                </a:solidFill>
              </a:rPr>
              <a:t>64,000</a:t>
            </a:r>
            <a:r>
              <a:rPr lang="en-GB" sz="2200" dirty="0"/>
              <a:t> + 2,200 + </a:t>
            </a:r>
            <a:r>
              <a:rPr lang="en-GB" sz="2200" dirty="0">
                <a:solidFill>
                  <a:srgbClr val="FF3860"/>
                </a:solidFill>
              </a:rPr>
              <a:t>170</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sp>
        <p:nvSpPr>
          <p:cNvPr id="2" name="Rectangle 1">
            <a:extLst>
              <a:ext uri="{FF2B5EF4-FFF2-40B4-BE49-F238E27FC236}">
                <a16:creationId xmlns:a16="http://schemas.microsoft.com/office/drawing/2014/main" xmlns="" id="{570EA187-E60F-8347-824E-A5DFE635EF22}"/>
              </a:ext>
            </a:extLst>
          </p:cNvPr>
          <p:cNvSpPr/>
          <p:nvPr/>
        </p:nvSpPr>
        <p:spPr>
          <a:xfrm>
            <a:off x="3363685" y="3178629"/>
            <a:ext cx="816429" cy="3918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xmlns="" id="{65222486-7894-3E44-A9F3-EB6DB8696D9A}"/>
              </a:ext>
            </a:extLst>
          </p:cNvPr>
          <p:cNvSpPr/>
          <p:nvPr/>
        </p:nvSpPr>
        <p:spPr>
          <a:xfrm>
            <a:off x="838200" y="4001294"/>
            <a:ext cx="1012371" cy="3918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xmlns="" id="{FD9CD628-9E84-224F-91C4-48E8429E146E}"/>
              </a:ext>
            </a:extLst>
          </p:cNvPr>
          <p:cNvSpPr/>
          <p:nvPr/>
        </p:nvSpPr>
        <p:spPr>
          <a:xfrm>
            <a:off x="4452257" y="4926579"/>
            <a:ext cx="664029" cy="3918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xmlns="" id="{D9FC5588-8828-8148-9E5B-6CD90F4DD949}"/>
              </a:ext>
            </a:extLst>
          </p:cNvPr>
          <p:cNvSpPr/>
          <p:nvPr/>
        </p:nvSpPr>
        <p:spPr>
          <a:xfrm>
            <a:off x="2122714" y="4926579"/>
            <a:ext cx="947057" cy="3918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965747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Complete the number sentences below.</a:t>
            </a:r>
          </a:p>
          <a:p>
            <a:pPr marL="0" indent="0">
              <a:buClr>
                <a:srgbClr val="23D160"/>
              </a:buClr>
              <a:buSzPct val="85000"/>
              <a:buNone/>
            </a:pPr>
            <a:endParaRPr lang="en-GB" sz="2200" dirty="0"/>
          </a:p>
          <a:p>
            <a:pPr marL="0" indent="0">
              <a:buClr>
                <a:srgbClr val="23D160"/>
              </a:buClr>
              <a:buSzPct val="85000"/>
              <a:buNone/>
            </a:pPr>
            <a:r>
              <a:rPr lang="en-GB" sz="2200" dirty="0"/>
              <a:t>45,000 = 40,000 + </a:t>
            </a:r>
            <a:r>
              <a:rPr lang="en-GB" sz="2200" dirty="0">
                <a:solidFill>
                  <a:srgbClr val="FF3860"/>
                </a:solidFill>
              </a:rPr>
              <a:t>5,000</a:t>
            </a:r>
          </a:p>
          <a:p>
            <a:pPr marL="0" indent="0">
              <a:buClr>
                <a:srgbClr val="23D160"/>
              </a:buClr>
              <a:buSzPct val="85000"/>
              <a:buNone/>
            </a:pPr>
            <a:r>
              <a:rPr lang="en-GB" sz="2200" dirty="0"/>
              <a:t> </a:t>
            </a:r>
          </a:p>
          <a:p>
            <a:pPr marL="0" indent="0">
              <a:buClr>
                <a:srgbClr val="23D160"/>
              </a:buClr>
              <a:buSzPct val="85000"/>
              <a:buNone/>
            </a:pPr>
            <a:r>
              <a:rPr lang="en-GB" sz="2200" dirty="0">
                <a:solidFill>
                  <a:srgbClr val="FF3860"/>
                </a:solidFill>
              </a:rPr>
              <a:t>31,750</a:t>
            </a:r>
            <a:r>
              <a:rPr lang="en-GB" sz="2200" dirty="0"/>
              <a:t> = 30,000 + 1,500 + 250 </a:t>
            </a:r>
          </a:p>
          <a:p>
            <a:pPr marL="0" indent="0">
              <a:buClr>
                <a:srgbClr val="23D160"/>
              </a:buClr>
              <a:buSzPct val="85000"/>
              <a:buNone/>
            </a:pPr>
            <a:endParaRPr lang="en-GB" sz="2200" dirty="0"/>
          </a:p>
          <a:p>
            <a:pPr marL="0" indent="0">
              <a:buClr>
                <a:srgbClr val="23D160"/>
              </a:buClr>
              <a:buSzPct val="85000"/>
              <a:buNone/>
            </a:pPr>
            <a:r>
              <a:rPr lang="en-GB" sz="2200" dirty="0"/>
              <a:t>64,370 = </a:t>
            </a:r>
            <a:r>
              <a:rPr lang="en-GB" sz="2200" dirty="0">
                <a:solidFill>
                  <a:srgbClr val="FF3860"/>
                </a:solidFill>
              </a:rPr>
              <a:t>62,000</a:t>
            </a:r>
            <a:r>
              <a:rPr lang="en-GB" sz="2200" dirty="0"/>
              <a:t> + 2,200 + </a:t>
            </a:r>
            <a:r>
              <a:rPr lang="en-GB" sz="2200" dirty="0">
                <a:solidFill>
                  <a:srgbClr val="FF3860"/>
                </a:solidFill>
              </a:rPr>
              <a:t>170</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spTree>
    <p:extLst>
      <p:ext uri="{BB962C8B-B14F-4D97-AF65-F5344CB8AC3E}">
        <p14:creationId xmlns:p14="http://schemas.microsoft.com/office/powerpoint/2010/main" val="2964655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Starter:</a:t>
            </a:r>
          </a:p>
          <a:p>
            <a:pPr marL="0" indent="0">
              <a:buClr>
                <a:srgbClr val="23D160"/>
              </a:buClr>
              <a:buSzPct val="85000"/>
              <a:buNone/>
            </a:pPr>
            <a:r>
              <a:rPr lang="en-GB" sz="2200" dirty="0"/>
              <a:t>Which one doesn’t belong?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26" name="Picture 25">
            <a:extLst>
              <a:ext uri="{FF2B5EF4-FFF2-40B4-BE49-F238E27FC236}">
                <a16:creationId xmlns:a16="http://schemas.microsoft.com/office/drawing/2014/main" xmlns="" id="{1B4029F9-7DAC-DF44-9640-3BAA2329E9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2262" y="2800742"/>
            <a:ext cx="980284" cy="918153"/>
          </a:xfrm>
          <a:prstGeom prst="rect">
            <a:avLst/>
          </a:prstGeom>
        </p:spPr>
      </p:pic>
      <p:pic>
        <p:nvPicPr>
          <p:cNvPr id="27" name="Picture 26">
            <a:extLst>
              <a:ext uri="{FF2B5EF4-FFF2-40B4-BE49-F238E27FC236}">
                <a16:creationId xmlns:a16="http://schemas.microsoft.com/office/drawing/2014/main" xmlns="" id="{1D5A557D-2ACD-3C42-880A-1BB3CAC03E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2262" y="3718895"/>
            <a:ext cx="429342" cy="870825"/>
          </a:xfrm>
          <a:prstGeom prst="rect">
            <a:avLst/>
          </a:prstGeom>
        </p:spPr>
      </p:pic>
      <p:pic>
        <p:nvPicPr>
          <p:cNvPr id="28" name="Picture 27">
            <a:extLst>
              <a:ext uri="{FF2B5EF4-FFF2-40B4-BE49-F238E27FC236}">
                <a16:creationId xmlns:a16="http://schemas.microsoft.com/office/drawing/2014/main" xmlns="" id="{AD9291D9-7D55-A749-8821-35C3A2B8FF1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13166" y="2782813"/>
            <a:ext cx="961270" cy="765330"/>
          </a:xfrm>
          <a:prstGeom prst="rect">
            <a:avLst/>
          </a:prstGeom>
        </p:spPr>
      </p:pic>
      <p:pic>
        <p:nvPicPr>
          <p:cNvPr id="29" name="Picture 28">
            <a:extLst>
              <a:ext uri="{FF2B5EF4-FFF2-40B4-BE49-F238E27FC236}">
                <a16:creationId xmlns:a16="http://schemas.microsoft.com/office/drawing/2014/main" xmlns="" id="{01B430EE-BD66-2A4D-ACB3-A1B082127BB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64170" y="3860492"/>
            <a:ext cx="297156" cy="267441"/>
          </a:xfrm>
          <a:prstGeom prst="rect">
            <a:avLst/>
          </a:prstGeom>
        </p:spPr>
      </p:pic>
      <p:pic>
        <p:nvPicPr>
          <p:cNvPr id="30" name="Picture 29">
            <a:extLst>
              <a:ext uri="{FF2B5EF4-FFF2-40B4-BE49-F238E27FC236}">
                <a16:creationId xmlns:a16="http://schemas.microsoft.com/office/drawing/2014/main" xmlns="" id="{E004112C-4E80-E04C-8548-1DBA4379504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16896" y="3103331"/>
            <a:ext cx="595356" cy="615564"/>
          </a:xfrm>
          <a:prstGeom prst="rect">
            <a:avLst/>
          </a:prstGeom>
        </p:spPr>
      </p:pic>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70152" y="3248133"/>
            <a:ext cx="589414" cy="600020"/>
          </a:xfrm>
          <a:prstGeom prst="rect">
            <a:avLst/>
          </a:prstGeom>
        </p:spPr>
      </p:pic>
      <p:pic>
        <p:nvPicPr>
          <p:cNvPr id="32" name="Picture 31">
            <a:extLst>
              <a:ext uri="{FF2B5EF4-FFF2-40B4-BE49-F238E27FC236}">
                <a16:creationId xmlns:a16="http://schemas.microsoft.com/office/drawing/2014/main" xmlns="" id="{52124137-81BA-7B42-83EE-A385DBB4625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14156" y="3228680"/>
            <a:ext cx="593802" cy="600020"/>
          </a:xfrm>
          <a:prstGeom prst="rect">
            <a:avLst/>
          </a:prstGeom>
        </p:spPr>
      </p:pic>
      <p:pic>
        <p:nvPicPr>
          <p:cNvPr id="33" name="Picture 32">
            <a:extLst>
              <a:ext uri="{FF2B5EF4-FFF2-40B4-BE49-F238E27FC236}">
                <a16:creationId xmlns:a16="http://schemas.microsoft.com/office/drawing/2014/main" xmlns="" id="{8EF29947-CD77-024D-85FE-6DF4FB8B816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91370" y="3493273"/>
            <a:ext cx="589139" cy="598466"/>
          </a:xfrm>
          <a:prstGeom prst="rect">
            <a:avLst/>
          </a:prstGeom>
        </p:spPr>
      </p:pic>
      <p:pic>
        <p:nvPicPr>
          <p:cNvPr id="34" name="Picture 33">
            <a:extLst>
              <a:ext uri="{FF2B5EF4-FFF2-40B4-BE49-F238E27FC236}">
                <a16:creationId xmlns:a16="http://schemas.microsoft.com/office/drawing/2014/main" xmlns="" id="{1D31E8B7-6A65-9F4F-9ECE-E50AD2CC7F7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10067" y="3072708"/>
            <a:ext cx="961270" cy="765330"/>
          </a:xfrm>
          <a:prstGeom prst="rect">
            <a:avLst/>
          </a:prstGeom>
        </p:spPr>
      </p:pic>
      <p:pic>
        <p:nvPicPr>
          <p:cNvPr id="35" name="Picture 34">
            <a:extLst>
              <a:ext uri="{FF2B5EF4-FFF2-40B4-BE49-F238E27FC236}">
                <a16:creationId xmlns:a16="http://schemas.microsoft.com/office/drawing/2014/main" xmlns="" id="{3DFD092A-6EE0-D242-9BB1-AB87C7F9499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1220" y="3718895"/>
            <a:ext cx="429342" cy="870825"/>
          </a:xfrm>
          <a:prstGeom prst="rect">
            <a:avLst/>
          </a:prstGeom>
        </p:spPr>
      </p:pic>
      <p:pic>
        <p:nvPicPr>
          <p:cNvPr id="36" name="Picture 35">
            <a:extLst>
              <a:ext uri="{FF2B5EF4-FFF2-40B4-BE49-F238E27FC236}">
                <a16:creationId xmlns:a16="http://schemas.microsoft.com/office/drawing/2014/main" xmlns="" id="{576A6A2C-E591-7645-9293-669A906110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98024" y="3719226"/>
            <a:ext cx="429342" cy="870825"/>
          </a:xfrm>
          <a:prstGeom prst="rect">
            <a:avLst/>
          </a:prstGeom>
        </p:spPr>
      </p:pic>
      <p:pic>
        <p:nvPicPr>
          <p:cNvPr id="37" name="Picture 36">
            <a:extLst>
              <a:ext uri="{FF2B5EF4-FFF2-40B4-BE49-F238E27FC236}">
                <a16:creationId xmlns:a16="http://schemas.microsoft.com/office/drawing/2014/main" xmlns="" id="{3223785F-4B2E-AD47-8DBA-1A1E02AEC0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63343" y="3728753"/>
            <a:ext cx="429342" cy="870825"/>
          </a:xfrm>
          <a:prstGeom prst="rect">
            <a:avLst/>
          </a:prstGeom>
        </p:spPr>
      </p:pic>
      <p:pic>
        <p:nvPicPr>
          <p:cNvPr id="39" name="Picture 38">
            <a:extLst>
              <a:ext uri="{FF2B5EF4-FFF2-40B4-BE49-F238E27FC236}">
                <a16:creationId xmlns:a16="http://schemas.microsoft.com/office/drawing/2014/main" xmlns="" id="{FA265A22-A88D-E34E-B67D-F4EFD6B4F51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70141" y="4076740"/>
            <a:ext cx="297156" cy="267441"/>
          </a:xfrm>
          <a:prstGeom prst="rect">
            <a:avLst/>
          </a:prstGeom>
        </p:spPr>
      </p:pic>
      <p:pic>
        <p:nvPicPr>
          <p:cNvPr id="40" name="Picture 39">
            <a:extLst>
              <a:ext uri="{FF2B5EF4-FFF2-40B4-BE49-F238E27FC236}">
                <a16:creationId xmlns:a16="http://schemas.microsoft.com/office/drawing/2014/main" xmlns="" id="{E22EE4B4-04DE-3B47-945E-47CEB81E8B1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56747" y="4305172"/>
            <a:ext cx="297156" cy="267441"/>
          </a:xfrm>
          <a:prstGeom prst="rect">
            <a:avLst/>
          </a:prstGeom>
        </p:spPr>
      </p:pic>
      <p:pic>
        <p:nvPicPr>
          <p:cNvPr id="41" name="Picture 40">
            <a:extLst>
              <a:ext uri="{FF2B5EF4-FFF2-40B4-BE49-F238E27FC236}">
                <a16:creationId xmlns:a16="http://schemas.microsoft.com/office/drawing/2014/main" xmlns="" id="{7FCA959A-8618-EB43-96D9-2384136DDB1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82148" y="3973796"/>
            <a:ext cx="297156" cy="267441"/>
          </a:xfrm>
          <a:prstGeom prst="rect">
            <a:avLst/>
          </a:prstGeom>
        </p:spPr>
      </p:pic>
      <p:pic>
        <p:nvPicPr>
          <p:cNvPr id="42" name="Picture 41">
            <a:extLst>
              <a:ext uri="{FF2B5EF4-FFF2-40B4-BE49-F238E27FC236}">
                <a16:creationId xmlns:a16="http://schemas.microsoft.com/office/drawing/2014/main" xmlns="" id="{2E18AFDE-588A-414F-91CB-8D006B5EAD9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68754" y="4202228"/>
            <a:ext cx="297156" cy="267441"/>
          </a:xfrm>
          <a:prstGeom prst="rect">
            <a:avLst/>
          </a:prstGeom>
        </p:spPr>
      </p:pic>
      <p:pic>
        <p:nvPicPr>
          <p:cNvPr id="43" name="Picture 42">
            <a:extLst>
              <a:ext uri="{FF2B5EF4-FFF2-40B4-BE49-F238E27FC236}">
                <a16:creationId xmlns:a16="http://schemas.microsoft.com/office/drawing/2014/main" xmlns="" id="{B619707D-F695-AC49-AB5A-46F776F764C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21318" y="3708625"/>
            <a:ext cx="593802"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89649" y="3693628"/>
            <a:ext cx="589414" cy="600020"/>
          </a:xfrm>
          <a:prstGeom prst="rect">
            <a:avLst/>
          </a:prstGeom>
        </p:spPr>
      </p:pic>
      <p:pic>
        <p:nvPicPr>
          <p:cNvPr id="45" name="Picture 44">
            <a:extLst>
              <a:ext uri="{FF2B5EF4-FFF2-40B4-BE49-F238E27FC236}">
                <a16:creationId xmlns:a16="http://schemas.microsoft.com/office/drawing/2014/main" xmlns="" id="{BCD3FC86-BE60-ED49-82CC-70E9C02B3F2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228154" y="3264708"/>
            <a:ext cx="589414" cy="600020"/>
          </a:xfrm>
          <a:prstGeom prst="rect">
            <a:avLst/>
          </a:prstGeom>
        </p:spPr>
      </p:pic>
      <p:pic>
        <p:nvPicPr>
          <p:cNvPr id="46" name="Picture 45">
            <a:extLst>
              <a:ext uri="{FF2B5EF4-FFF2-40B4-BE49-F238E27FC236}">
                <a16:creationId xmlns:a16="http://schemas.microsoft.com/office/drawing/2014/main" xmlns="" id="{D913947C-6736-0F41-A42D-3D86D6F180C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247651" y="3710203"/>
            <a:ext cx="589414" cy="600020"/>
          </a:xfrm>
          <a:prstGeom prst="rect">
            <a:avLst/>
          </a:prstGeom>
        </p:spPr>
      </p:pic>
      <p:pic>
        <p:nvPicPr>
          <p:cNvPr id="47" name="Picture 46">
            <a:extLst>
              <a:ext uri="{FF2B5EF4-FFF2-40B4-BE49-F238E27FC236}">
                <a16:creationId xmlns:a16="http://schemas.microsoft.com/office/drawing/2014/main" xmlns="" id="{44FDD329-1DF4-1B48-B9D8-68786A5CEB6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36224" y="3511593"/>
            <a:ext cx="595356" cy="615564"/>
          </a:xfrm>
          <a:prstGeom prst="rect">
            <a:avLst/>
          </a:prstGeom>
        </p:spPr>
      </p:pic>
      <p:pic>
        <p:nvPicPr>
          <p:cNvPr id="48" name="Picture 47">
            <a:extLst>
              <a:ext uri="{FF2B5EF4-FFF2-40B4-BE49-F238E27FC236}">
                <a16:creationId xmlns:a16="http://schemas.microsoft.com/office/drawing/2014/main" xmlns="" id="{5CA027DE-3C03-D84C-8448-2FAF489AD1D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36224" y="3919855"/>
            <a:ext cx="595356" cy="615564"/>
          </a:xfrm>
          <a:prstGeom prst="rect">
            <a:avLst/>
          </a:prstGeom>
        </p:spPr>
      </p:pic>
      <p:pic>
        <p:nvPicPr>
          <p:cNvPr id="49" name="Picture 48">
            <a:extLst>
              <a:ext uri="{FF2B5EF4-FFF2-40B4-BE49-F238E27FC236}">
                <a16:creationId xmlns:a16="http://schemas.microsoft.com/office/drawing/2014/main" xmlns="" id="{FD68D1DE-8CF4-9F4C-9196-AE959CACD96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250647" y="3325378"/>
            <a:ext cx="595356" cy="615564"/>
          </a:xfrm>
          <a:prstGeom prst="rect">
            <a:avLst/>
          </a:prstGeom>
        </p:spPr>
      </p:pic>
      <p:pic>
        <p:nvPicPr>
          <p:cNvPr id="50" name="Picture 49">
            <a:extLst>
              <a:ext uri="{FF2B5EF4-FFF2-40B4-BE49-F238E27FC236}">
                <a16:creationId xmlns:a16="http://schemas.microsoft.com/office/drawing/2014/main" xmlns="" id="{80094CC2-0CA2-B242-A6DB-4F7C481324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250647" y="3733640"/>
            <a:ext cx="595356" cy="615564"/>
          </a:xfrm>
          <a:prstGeom prst="rect">
            <a:avLst/>
          </a:prstGeom>
        </p:spPr>
      </p:pic>
      <p:sp>
        <p:nvSpPr>
          <p:cNvPr id="51" name="Rounded Rectangle 50">
            <a:extLst>
              <a:ext uri="{FF2B5EF4-FFF2-40B4-BE49-F238E27FC236}">
                <a16:creationId xmlns:a16="http://schemas.microsoft.com/office/drawing/2014/main" xmlns="" id="{0C861DE9-4948-634C-BF50-48BAA00C4370}"/>
              </a:ext>
            </a:extLst>
          </p:cNvPr>
          <p:cNvSpPr/>
          <p:nvPr/>
        </p:nvSpPr>
        <p:spPr>
          <a:xfrm>
            <a:off x="3776866" y="3663813"/>
            <a:ext cx="4638261" cy="915119"/>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6000" dirty="0">
                <a:solidFill>
                  <a:schemeClr val="tx1"/>
                </a:solidFill>
                <a:latin typeface="OpenDyslexic" pitchFamily="2" charset="77"/>
              </a:rPr>
              <a:t>MCCXXXIV</a:t>
            </a:r>
          </a:p>
        </p:txBody>
      </p:sp>
      <p:sp>
        <p:nvSpPr>
          <p:cNvPr id="52" name="Rounded Rectangle 51">
            <a:extLst>
              <a:ext uri="{FF2B5EF4-FFF2-40B4-BE49-F238E27FC236}">
                <a16:creationId xmlns:a16="http://schemas.microsoft.com/office/drawing/2014/main" xmlns="" id="{6EE6904D-38A5-7347-9F5C-1A84FD8CDBE3}"/>
              </a:ext>
            </a:extLst>
          </p:cNvPr>
          <p:cNvSpPr/>
          <p:nvPr/>
        </p:nvSpPr>
        <p:spPr>
          <a:xfrm>
            <a:off x="3650972" y="2652386"/>
            <a:ext cx="4890051"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400" dirty="0">
                <a:solidFill>
                  <a:schemeClr val="tx1"/>
                </a:solidFill>
                <a:latin typeface="OpenDyslexic" pitchFamily="2" charset="77"/>
              </a:rPr>
              <a:t>one thousand, </a:t>
            </a:r>
            <a:br>
              <a:rPr lang="en-US" sz="2400" dirty="0">
                <a:solidFill>
                  <a:schemeClr val="tx1"/>
                </a:solidFill>
                <a:latin typeface="OpenDyslexic" pitchFamily="2" charset="77"/>
              </a:rPr>
            </a:br>
            <a:r>
              <a:rPr lang="en-US" sz="2400" dirty="0">
                <a:solidFill>
                  <a:schemeClr val="tx1"/>
                </a:solidFill>
                <a:latin typeface="OpenDyslexic" pitchFamily="2" charset="77"/>
              </a:rPr>
              <a:t>two hundred and forty-five</a:t>
            </a:r>
          </a:p>
        </p:txBody>
      </p:sp>
    </p:spTree>
    <p:extLst>
      <p:ext uri="{BB962C8B-B14F-4D97-AF65-F5344CB8AC3E}">
        <p14:creationId xmlns:p14="http://schemas.microsoft.com/office/powerpoint/2010/main" val="3285057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3:</a:t>
            </a:r>
          </a:p>
          <a:p>
            <a:pPr marL="0" indent="0">
              <a:buClr>
                <a:srgbClr val="23D160"/>
              </a:buClr>
              <a:buSzPct val="85000"/>
              <a:buNone/>
            </a:pPr>
            <a:r>
              <a:rPr lang="en-GB" sz="2200" dirty="0"/>
              <a:t>Complete the number sentences below.</a:t>
            </a:r>
          </a:p>
          <a:p>
            <a:pPr marL="0" indent="0">
              <a:buClr>
                <a:srgbClr val="23D160"/>
              </a:buClr>
              <a:buSzPct val="85000"/>
              <a:buNone/>
            </a:pPr>
            <a:endParaRPr lang="en-GB" sz="2200" dirty="0"/>
          </a:p>
          <a:p>
            <a:pPr marL="0" indent="0">
              <a:buClr>
                <a:srgbClr val="23D160"/>
              </a:buClr>
              <a:buSzPct val="85000"/>
              <a:buNone/>
            </a:pPr>
            <a:r>
              <a:rPr lang="en-GB" sz="2200" dirty="0"/>
              <a:t>67,000 = 60,000 + </a:t>
            </a:r>
            <a:r>
              <a:rPr lang="en-GB" sz="2200" dirty="0">
                <a:solidFill>
                  <a:srgbClr val="FF3860"/>
                </a:solidFill>
              </a:rPr>
              <a:t>7,000</a:t>
            </a:r>
          </a:p>
          <a:p>
            <a:pPr marL="0" indent="0">
              <a:buClr>
                <a:srgbClr val="23D160"/>
              </a:buClr>
              <a:buSzPct val="85000"/>
              <a:buNone/>
            </a:pPr>
            <a:r>
              <a:rPr lang="en-GB" sz="2200" dirty="0"/>
              <a:t> </a:t>
            </a:r>
          </a:p>
          <a:p>
            <a:pPr marL="0" indent="0">
              <a:buClr>
                <a:srgbClr val="23D160"/>
              </a:buClr>
              <a:buSzPct val="85000"/>
              <a:buNone/>
            </a:pPr>
            <a:r>
              <a:rPr lang="en-GB" sz="2200" dirty="0">
                <a:solidFill>
                  <a:srgbClr val="FF3860"/>
                </a:solidFill>
              </a:rPr>
              <a:t>23,570</a:t>
            </a:r>
            <a:r>
              <a:rPr lang="en-GB" sz="2200" dirty="0"/>
              <a:t> = 20,000 + 3,200 + 370</a:t>
            </a:r>
          </a:p>
          <a:p>
            <a:pPr marL="0" indent="0">
              <a:buClr>
                <a:srgbClr val="23D160"/>
              </a:buClr>
              <a:buSzPct val="85000"/>
              <a:buNone/>
            </a:pPr>
            <a:endParaRPr lang="en-GB" sz="2200" dirty="0"/>
          </a:p>
          <a:p>
            <a:pPr marL="0" indent="0">
              <a:buClr>
                <a:srgbClr val="23D160"/>
              </a:buClr>
              <a:buSzPct val="85000"/>
              <a:buNone/>
            </a:pPr>
            <a:r>
              <a:rPr lang="en-GB" sz="2200" dirty="0"/>
              <a:t>86,590 = </a:t>
            </a:r>
            <a:r>
              <a:rPr lang="en-GB" sz="2200" dirty="0">
                <a:solidFill>
                  <a:srgbClr val="FF3860"/>
                </a:solidFill>
              </a:rPr>
              <a:t>85,000</a:t>
            </a:r>
            <a:r>
              <a:rPr lang="en-GB" sz="2200" dirty="0"/>
              <a:t> + 1,300 + </a:t>
            </a:r>
            <a:r>
              <a:rPr lang="en-GB" sz="2200" dirty="0">
                <a:solidFill>
                  <a:srgbClr val="FF3860"/>
                </a:solidFill>
              </a:rPr>
              <a:t>290</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sp>
        <p:nvSpPr>
          <p:cNvPr id="4" name="Rectangle 3">
            <a:extLst>
              <a:ext uri="{FF2B5EF4-FFF2-40B4-BE49-F238E27FC236}">
                <a16:creationId xmlns:a16="http://schemas.microsoft.com/office/drawing/2014/main" xmlns="" id="{180B7305-FB26-464A-AB33-19F6C2BF0C3B}"/>
              </a:ext>
            </a:extLst>
          </p:cNvPr>
          <p:cNvSpPr/>
          <p:nvPr/>
        </p:nvSpPr>
        <p:spPr>
          <a:xfrm>
            <a:off x="3363685" y="3178629"/>
            <a:ext cx="816429" cy="3918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xmlns="" id="{EC55EACF-953F-4842-9ADD-ABDCBBE7AFFE}"/>
              </a:ext>
            </a:extLst>
          </p:cNvPr>
          <p:cNvSpPr/>
          <p:nvPr/>
        </p:nvSpPr>
        <p:spPr>
          <a:xfrm>
            <a:off x="838200" y="4001294"/>
            <a:ext cx="1012371" cy="3918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xmlns="" id="{F441B3E3-CD58-174E-AD8D-7F9FD3A90B66}"/>
              </a:ext>
            </a:extLst>
          </p:cNvPr>
          <p:cNvSpPr/>
          <p:nvPr/>
        </p:nvSpPr>
        <p:spPr>
          <a:xfrm>
            <a:off x="4354285" y="4926579"/>
            <a:ext cx="642258" cy="3918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xmlns="" id="{9C32D2C7-8800-6448-93F4-4335D9B72BC9}"/>
              </a:ext>
            </a:extLst>
          </p:cNvPr>
          <p:cNvSpPr/>
          <p:nvPr/>
        </p:nvSpPr>
        <p:spPr>
          <a:xfrm>
            <a:off x="2122714" y="4926579"/>
            <a:ext cx="947057" cy="39188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9591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3:</a:t>
            </a:r>
          </a:p>
          <a:p>
            <a:pPr marL="0" indent="0">
              <a:buClr>
                <a:srgbClr val="23D160"/>
              </a:buClr>
              <a:buSzPct val="85000"/>
              <a:buNone/>
            </a:pPr>
            <a:r>
              <a:rPr lang="en-GB" sz="2200" dirty="0"/>
              <a:t>Complete the number sentences below.</a:t>
            </a:r>
          </a:p>
          <a:p>
            <a:pPr marL="0" indent="0">
              <a:buClr>
                <a:srgbClr val="23D160"/>
              </a:buClr>
              <a:buSzPct val="85000"/>
              <a:buNone/>
            </a:pPr>
            <a:endParaRPr lang="en-GB" sz="2200" dirty="0"/>
          </a:p>
          <a:p>
            <a:pPr marL="0" indent="0">
              <a:buClr>
                <a:srgbClr val="23D160"/>
              </a:buClr>
              <a:buSzPct val="85000"/>
              <a:buNone/>
            </a:pPr>
            <a:r>
              <a:rPr lang="en-GB" sz="2200" dirty="0"/>
              <a:t>67,000 = 60,000 + </a:t>
            </a:r>
            <a:r>
              <a:rPr lang="en-GB" sz="2200" dirty="0">
                <a:solidFill>
                  <a:srgbClr val="FF3860"/>
                </a:solidFill>
              </a:rPr>
              <a:t>7,000</a:t>
            </a:r>
          </a:p>
          <a:p>
            <a:pPr marL="0" indent="0">
              <a:buClr>
                <a:srgbClr val="23D160"/>
              </a:buClr>
              <a:buSzPct val="85000"/>
              <a:buNone/>
            </a:pPr>
            <a:r>
              <a:rPr lang="en-GB" sz="2200" dirty="0"/>
              <a:t> </a:t>
            </a:r>
          </a:p>
          <a:p>
            <a:pPr marL="0" indent="0">
              <a:buClr>
                <a:srgbClr val="23D160"/>
              </a:buClr>
              <a:buSzPct val="85000"/>
              <a:buNone/>
            </a:pPr>
            <a:r>
              <a:rPr lang="en-GB" sz="2200" dirty="0">
                <a:solidFill>
                  <a:srgbClr val="FF3860"/>
                </a:solidFill>
              </a:rPr>
              <a:t>23,570</a:t>
            </a:r>
            <a:r>
              <a:rPr lang="en-GB" sz="2200" dirty="0"/>
              <a:t> = 20,000 + 3,200 + 370</a:t>
            </a:r>
          </a:p>
          <a:p>
            <a:pPr marL="0" indent="0">
              <a:buClr>
                <a:srgbClr val="23D160"/>
              </a:buClr>
              <a:buSzPct val="85000"/>
              <a:buNone/>
            </a:pPr>
            <a:endParaRPr lang="en-GB" sz="2200" dirty="0"/>
          </a:p>
          <a:p>
            <a:pPr marL="0" indent="0">
              <a:buClr>
                <a:srgbClr val="23D160"/>
              </a:buClr>
              <a:buSzPct val="85000"/>
              <a:buNone/>
            </a:pPr>
            <a:r>
              <a:rPr lang="en-GB" sz="2200" dirty="0"/>
              <a:t>86,590 = </a:t>
            </a:r>
            <a:r>
              <a:rPr lang="en-GB" sz="2200" dirty="0">
                <a:solidFill>
                  <a:srgbClr val="FF3860"/>
                </a:solidFill>
              </a:rPr>
              <a:t>85,000</a:t>
            </a:r>
            <a:r>
              <a:rPr lang="en-GB" sz="2200" dirty="0"/>
              <a:t> + 1,300 + </a:t>
            </a:r>
            <a:r>
              <a:rPr lang="en-GB" sz="2200" dirty="0">
                <a:solidFill>
                  <a:srgbClr val="FF3860"/>
                </a:solidFill>
              </a:rPr>
              <a:t>290</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spTree>
    <p:extLst>
      <p:ext uri="{BB962C8B-B14F-4D97-AF65-F5344CB8AC3E}">
        <p14:creationId xmlns:p14="http://schemas.microsoft.com/office/powerpoint/2010/main" val="31518621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Below are three ways of partitioning 45,670. </a:t>
            </a:r>
          </a:p>
          <a:p>
            <a:pPr marL="0" indent="0">
              <a:buClr>
                <a:srgbClr val="23D160"/>
              </a:buClr>
              <a:buSzPct val="85000"/>
              <a:buNone/>
            </a:pPr>
            <a:endParaRPr lang="en-GB" sz="2200" dirty="0"/>
          </a:p>
          <a:p>
            <a:pPr marL="0" indent="0">
              <a:buClr>
                <a:srgbClr val="23D160"/>
              </a:buClr>
              <a:buSzPct val="85000"/>
              <a:buNone/>
            </a:pPr>
            <a:r>
              <a:rPr lang="en-GB" sz="2200" dirty="0"/>
              <a:t>45 thousands, 6 hundreds and 7 tens. </a:t>
            </a:r>
          </a:p>
          <a:p>
            <a:pPr marL="0" indent="0">
              <a:buClr>
                <a:srgbClr val="23D160"/>
              </a:buClr>
              <a:buSzPct val="85000"/>
              <a:buNone/>
            </a:pPr>
            <a:r>
              <a:rPr lang="en-GB" sz="2200" dirty="0"/>
              <a:t>456 hundreds and 7 tens. </a:t>
            </a:r>
          </a:p>
          <a:p>
            <a:pPr marL="0" indent="0">
              <a:buClr>
                <a:srgbClr val="23D160"/>
              </a:buClr>
              <a:buSzPct val="85000"/>
              <a:buNone/>
            </a:pPr>
            <a:r>
              <a:rPr lang="en-GB" sz="2200" dirty="0"/>
              <a:t>4 ten thousand, 56 hundreds and 7 tens.</a:t>
            </a:r>
          </a:p>
          <a:p>
            <a:pPr marL="0" indent="0">
              <a:buClr>
                <a:srgbClr val="23D160"/>
              </a:buClr>
              <a:buSzPct val="85000"/>
              <a:buNone/>
            </a:pPr>
            <a:endParaRPr lang="en-GB" sz="2200" dirty="0"/>
          </a:p>
          <a:p>
            <a:pPr marL="0" indent="0">
              <a:buClr>
                <a:srgbClr val="23D160"/>
              </a:buClr>
              <a:buSzPct val="85000"/>
              <a:buNone/>
            </a:pPr>
            <a:r>
              <a:rPr lang="en-GB" sz="2200" dirty="0"/>
              <a:t>Think of three more ways.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spTree>
    <p:extLst>
      <p:ext uri="{BB962C8B-B14F-4D97-AF65-F5344CB8AC3E}">
        <p14:creationId xmlns:p14="http://schemas.microsoft.com/office/powerpoint/2010/main" val="21242709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4:</a:t>
            </a:r>
          </a:p>
          <a:p>
            <a:pPr marL="0" indent="0">
              <a:buClr>
                <a:srgbClr val="23D160"/>
              </a:buClr>
              <a:buSzPct val="85000"/>
              <a:buNone/>
            </a:pPr>
            <a:r>
              <a:rPr lang="en-GB" sz="2200" dirty="0"/>
              <a:t>Below are three ways of partitioning 45,670. </a:t>
            </a:r>
          </a:p>
          <a:p>
            <a:pPr marL="0" indent="0">
              <a:buClr>
                <a:srgbClr val="23D160"/>
              </a:buClr>
              <a:buSzPct val="85000"/>
              <a:buNone/>
            </a:pPr>
            <a:endParaRPr lang="en-GB" sz="2200" dirty="0"/>
          </a:p>
          <a:p>
            <a:pPr marL="0" indent="0">
              <a:buClr>
                <a:srgbClr val="23D160"/>
              </a:buClr>
              <a:buSzPct val="85000"/>
              <a:buNone/>
            </a:pPr>
            <a:r>
              <a:rPr lang="en-GB" sz="2200" dirty="0"/>
              <a:t>45 thousands, 6 hundreds and 7 tens. </a:t>
            </a:r>
          </a:p>
          <a:p>
            <a:pPr marL="0" indent="0">
              <a:buClr>
                <a:srgbClr val="23D160"/>
              </a:buClr>
              <a:buSzPct val="85000"/>
              <a:buNone/>
            </a:pPr>
            <a:r>
              <a:rPr lang="en-GB" sz="2200" dirty="0"/>
              <a:t>456 hundreds and 7 tens. </a:t>
            </a:r>
          </a:p>
          <a:p>
            <a:pPr marL="0" indent="0">
              <a:buClr>
                <a:srgbClr val="23D160"/>
              </a:buClr>
              <a:buSzPct val="85000"/>
              <a:buNone/>
            </a:pPr>
            <a:r>
              <a:rPr lang="en-GB" sz="2200" dirty="0"/>
              <a:t>4 ten thousand, 56 hundreds and 7 tens.</a:t>
            </a:r>
          </a:p>
          <a:p>
            <a:pPr marL="0" indent="0">
              <a:buClr>
                <a:srgbClr val="23D160"/>
              </a:buClr>
              <a:buSzPct val="85000"/>
              <a:buNone/>
            </a:pPr>
            <a:r>
              <a:rPr lang="en-GB" sz="2200" dirty="0">
                <a:solidFill>
                  <a:srgbClr val="FF3860"/>
                </a:solidFill>
              </a:rPr>
              <a:t>45,670 ones.</a:t>
            </a:r>
          </a:p>
          <a:p>
            <a:pPr marL="0" indent="0">
              <a:buClr>
                <a:srgbClr val="23D160"/>
              </a:buClr>
              <a:buSzPct val="85000"/>
              <a:buNone/>
            </a:pPr>
            <a:r>
              <a:rPr lang="en-GB" sz="2200" dirty="0">
                <a:solidFill>
                  <a:srgbClr val="FF3860"/>
                </a:solidFill>
              </a:rPr>
              <a:t>4,567 tens.</a:t>
            </a:r>
          </a:p>
          <a:p>
            <a:pPr marL="0" indent="0">
              <a:buClr>
                <a:srgbClr val="23D160"/>
              </a:buClr>
              <a:buSzPct val="85000"/>
              <a:buNone/>
            </a:pPr>
            <a:r>
              <a:rPr lang="en-GB" sz="2200" dirty="0">
                <a:solidFill>
                  <a:srgbClr val="FF3860"/>
                </a:solidFill>
              </a:rPr>
              <a:t>45 thousands and 670 ones. </a:t>
            </a:r>
          </a:p>
          <a:p>
            <a:pPr marL="0" indent="0">
              <a:buClr>
                <a:srgbClr val="23D160"/>
              </a:buClr>
              <a:buSzPct val="85000"/>
              <a:buNone/>
            </a:pPr>
            <a:r>
              <a:rPr lang="en-GB" sz="2200" dirty="0">
                <a:solidFill>
                  <a:srgbClr val="FF3860"/>
                </a:solidFill>
              </a:rPr>
              <a:t>How many more did you find?</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spTree>
    <p:extLst>
      <p:ext uri="{BB962C8B-B14F-4D97-AF65-F5344CB8AC3E}">
        <p14:creationId xmlns:p14="http://schemas.microsoft.com/office/powerpoint/2010/main" val="37310841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I have been counting backward and forwards from 0 in 10s. </a:t>
            </a:r>
            <a:br>
              <a:rPr lang="en-GB" sz="2200" dirty="0"/>
            </a:br>
            <a:r>
              <a:rPr lang="en-GB" sz="2200" dirty="0"/>
              <a:t>Underline the numbers I would say out loud.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why I wouldn’t say the non-underlined numbers.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sp>
        <p:nvSpPr>
          <p:cNvPr id="4" name="Rounded Rectangle 3">
            <a:extLst>
              <a:ext uri="{FF2B5EF4-FFF2-40B4-BE49-F238E27FC236}">
                <a16:creationId xmlns:a16="http://schemas.microsoft.com/office/drawing/2014/main" xmlns="" id="{1D40478C-7EE0-E24D-9115-1CB33665CEBA}"/>
              </a:ext>
            </a:extLst>
          </p:cNvPr>
          <p:cNvSpPr/>
          <p:nvPr/>
        </p:nvSpPr>
        <p:spPr>
          <a:xfrm>
            <a:off x="4863548" y="305773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-1,100</a:t>
            </a:r>
          </a:p>
        </p:txBody>
      </p:sp>
      <p:sp>
        <p:nvSpPr>
          <p:cNvPr id="5" name="Rounded Rectangle 4">
            <a:extLst>
              <a:ext uri="{FF2B5EF4-FFF2-40B4-BE49-F238E27FC236}">
                <a16:creationId xmlns:a16="http://schemas.microsoft.com/office/drawing/2014/main" xmlns="" id="{B1780681-6440-0D40-904F-3CEE85AF9433}"/>
              </a:ext>
            </a:extLst>
          </p:cNvPr>
          <p:cNvSpPr/>
          <p:nvPr/>
        </p:nvSpPr>
        <p:spPr>
          <a:xfrm>
            <a:off x="4863548" y="3797960"/>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33,330</a:t>
            </a:r>
          </a:p>
        </p:txBody>
      </p:sp>
      <p:sp>
        <p:nvSpPr>
          <p:cNvPr id="6" name="Rounded Rectangle 5">
            <a:extLst>
              <a:ext uri="{FF2B5EF4-FFF2-40B4-BE49-F238E27FC236}">
                <a16:creationId xmlns:a16="http://schemas.microsoft.com/office/drawing/2014/main" xmlns="" id="{9ECE4B21-4966-A741-81F4-36E22FCFA56B}"/>
              </a:ext>
            </a:extLst>
          </p:cNvPr>
          <p:cNvSpPr/>
          <p:nvPr/>
        </p:nvSpPr>
        <p:spPr>
          <a:xfrm>
            <a:off x="4863548" y="4538189"/>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3,335</a:t>
            </a:r>
          </a:p>
        </p:txBody>
      </p:sp>
      <p:sp>
        <p:nvSpPr>
          <p:cNvPr id="7" name="Rounded Rectangle 6">
            <a:extLst>
              <a:ext uri="{FF2B5EF4-FFF2-40B4-BE49-F238E27FC236}">
                <a16:creationId xmlns:a16="http://schemas.microsoft.com/office/drawing/2014/main" xmlns="" id="{B19BD5A9-8A6A-8646-A1AC-D0E677958881}"/>
              </a:ext>
            </a:extLst>
          </p:cNvPr>
          <p:cNvSpPr/>
          <p:nvPr/>
        </p:nvSpPr>
        <p:spPr>
          <a:xfrm>
            <a:off x="2076805" y="305773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355</a:t>
            </a:r>
          </a:p>
        </p:txBody>
      </p:sp>
      <p:sp>
        <p:nvSpPr>
          <p:cNvPr id="8" name="Rounded Rectangle 7">
            <a:extLst>
              <a:ext uri="{FF2B5EF4-FFF2-40B4-BE49-F238E27FC236}">
                <a16:creationId xmlns:a16="http://schemas.microsoft.com/office/drawing/2014/main" xmlns="" id="{BE963923-5723-244E-8C41-3914AC78451B}"/>
              </a:ext>
            </a:extLst>
          </p:cNvPr>
          <p:cNvSpPr/>
          <p:nvPr/>
        </p:nvSpPr>
        <p:spPr>
          <a:xfrm>
            <a:off x="2076805" y="3797960"/>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330</a:t>
            </a:r>
          </a:p>
        </p:txBody>
      </p:sp>
      <p:sp>
        <p:nvSpPr>
          <p:cNvPr id="9" name="Rounded Rectangle 8">
            <a:extLst>
              <a:ext uri="{FF2B5EF4-FFF2-40B4-BE49-F238E27FC236}">
                <a16:creationId xmlns:a16="http://schemas.microsoft.com/office/drawing/2014/main" xmlns="" id="{F1273163-CCBD-8149-A202-6B6C7F63F2A8}"/>
              </a:ext>
            </a:extLst>
          </p:cNvPr>
          <p:cNvSpPr/>
          <p:nvPr/>
        </p:nvSpPr>
        <p:spPr>
          <a:xfrm>
            <a:off x="2076805" y="4538189"/>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-3,030</a:t>
            </a:r>
          </a:p>
        </p:txBody>
      </p:sp>
      <p:sp>
        <p:nvSpPr>
          <p:cNvPr id="10" name="Rounded Rectangle 9">
            <a:extLst>
              <a:ext uri="{FF2B5EF4-FFF2-40B4-BE49-F238E27FC236}">
                <a16:creationId xmlns:a16="http://schemas.microsoft.com/office/drawing/2014/main" xmlns="" id="{00A7EEF5-D5F2-074B-B1EF-C82D93A12CA9}"/>
              </a:ext>
            </a:extLst>
          </p:cNvPr>
          <p:cNvSpPr/>
          <p:nvPr/>
        </p:nvSpPr>
        <p:spPr>
          <a:xfrm>
            <a:off x="7650291" y="305773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-225</a:t>
            </a:r>
          </a:p>
        </p:txBody>
      </p:sp>
      <p:sp>
        <p:nvSpPr>
          <p:cNvPr id="11" name="Rounded Rectangle 10">
            <a:extLst>
              <a:ext uri="{FF2B5EF4-FFF2-40B4-BE49-F238E27FC236}">
                <a16:creationId xmlns:a16="http://schemas.microsoft.com/office/drawing/2014/main" xmlns="" id="{C9E687EB-986A-A242-9A74-9A43CAA7A747}"/>
              </a:ext>
            </a:extLst>
          </p:cNvPr>
          <p:cNvSpPr/>
          <p:nvPr/>
        </p:nvSpPr>
        <p:spPr>
          <a:xfrm>
            <a:off x="7650291" y="3797960"/>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33</a:t>
            </a:r>
          </a:p>
        </p:txBody>
      </p:sp>
      <p:sp>
        <p:nvSpPr>
          <p:cNvPr id="12" name="Rounded Rectangle 11">
            <a:extLst>
              <a:ext uri="{FF2B5EF4-FFF2-40B4-BE49-F238E27FC236}">
                <a16:creationId xmlns:a16="http://schemas.microsoft.com/office/drawing/2014/main" xmlns="" id="{395B8FD5-7356-EF48-B2E7-231AF6A05474}"/>
              </a:ext>
            </a:extLst>
          </p:cNvPr>
          <p:cNvSpPr/>
          <p:nvPr/>
        </p:nvSpPr>
        <p:spPr>
          <a:xfrm>
            <a:off x="7650291" y="4538189"/>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3,750</a:t>
            </a:r>
          </a:p>
        </p:txBody>
      </p:sp>
    </p:spTree>
    <p:extLst>
      <p:ext uri="{BB962C8B-B14F-4D97-AF65-F5344CB8AC3E}">
        <p14:creationId xmlns:p14="http://schemas.microsoft.com/office/powerpoint/2010/main" val="20188061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I have been counting backward and forwards from 0 in 10s. </a:t>
            </a:r>
            <a:br>
              <a:rPr lang="en-GB" sz="2200" dirty="0"/>
            </a:br>
            <a:r>
              <a:rPr lang="en-GB" sz="2200" dirty="0"/>
              <a:t>Underline the numbers I would say out loud.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Multiples of 10 have 0 in the ones place. The red numbers above have other figures in the ones place.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sp>
        <p:nvSpPr>
          <p:cNvPr id="4" name="Rounded Rectangle 3">
            <a:extLst>
              <a:ext uri="{FF2B5EF4-FFF2-40B4-BE49-F238E27FC236}">
                <a16:creationId xmlns:a16="http://schemas.microsoft.com/office/drawing/2014/main" xmlns="" id="{1D40478C-7EE0-E24D-9115-1CB33665CEBA}"/>
              </a:ext>
            </a:extLst>
          </p:cNvPr>
          <p:cNvSpPr/>
          <p:nvPr/>
        </p:nvSpPr>
        <p:spPr>
          <a:xfrm>
            <a:off x="4863548" y="305773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a:t>
            </a:r>
            <a:r>
              <a:rPr lang="en-US" sz="3600" u="sng" dirty="0">
                <a:solidFill>
                  <a:schemeClr val="tx1"/>
                </a:solidFill>
                <a:latin typeface="OpenDyslexic" pitchFamily="2" charset="77"/>
              </a:rPr>
              <a:t>1,100</a:t>
            </a:r>
          </a:p>
        </p:txBody>
      </p:sp>
      <p:sp>
        <p:nvSpPr>
          <p:cNvPr id="5" name="Rounded Rectangle 4">
            <a:extLst>
              <a:ext uri="{FF2B5EF4-FFF2-40B4-BE49-F238E27FC236}">
                <a16:creationId xmlns:a16="http://schemas.microsoft.com/office/drawing/2014/main" xmlns="" id="{B1780681-6440-0D40-904F-3CEE85AF9433}"/>
              </a:ext>
            </a:extLst>
          </p:cNvPr>
          <p:cNvSpPr/>
          <p:nvPr/>
        </p:nvSpPr>
        <p:spPr>
          <a:xfrm>
            <a:off x="4863548" y="3797960"/>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u="sng" dirty="0">
                <a:solidFill>
                  <a:schemeClr val="tx1"/>
                </a:solidFill>
                <a:latin typeface="OpenDyslexic" pitchFamily="2" charset="77"/>
              </a:rPr>
              <a:t>33,330</a:t>
            </a:r>
          </a:p>
        </p:txBody>
      </p:sp>
      <p:sp>
        <p:nvSpPr>
          <p:cNvPr id="6" name="Rounded Rectangle 5">
            <a:extLst>
              <a:ext uri="{FF2B5EF4-FFF2-40B4-BE49-F238E27FC236}">
                <a16:creationId xmlns:a16="http://schemas.microsoft.com/office/drawing/2014/main" xmlns="" id="{9ECE4B21-4966-A741-81F4-36E22FCFA56B}"/>
              </a:ext>
            </a:extLst>
          </p:cNvPr>
          <p:cNvSpPr/>
          <p:nvPr/>
        </p:nvSpPr>
        <p:spPr>
          <a:xfrm>
            <a:off x="4863548" y="4538189"/>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rgbClr val="FF3860"/>
                </a:solidFill>
                <a:latin typeface="OpenDyslexic" pitchFamily="2" charset="77"/>
              </a:rPr>
              <a:t>3,335</a:t>
            </a:r>
          </a:p>
        </p:txBody>
      </p:sp>
      <p:sp>
        <p:nvSpPr>
          <p:cNvPr id="7" name="Rounded Rectangle 6">
            <a:extLst>
              <a:ext uri="{FF2B5EF4-FFF2-40B4-BE49-F238E27FC236}">
                <a16:creationId xmlns:a16="http://schemas.microsoft.com/office/drawing/2014/main" xmlns="" id="{B19BD5A9-8A6A-8646-A1AC-D0E677958881}"/>
              </a:ext>
            </a:extLst>
          </p:cNvPr>
          <p:cNvSpPr/>
          <p:nvPr/>
        </p:nvSpPr>
        <p:spPr>
          <a:xfrm>
            <a:off x="2076805" y="305773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rgbClr val="FF3860"/>
                </a:solidFill>
                <a:latin typeface="OpenDyslexic" pitchFamily="2" charset="77"/>
              </a:rPr>
              <a:t>355</a:t>
            </a:r>
          </a:p>
        </p:txBody>
      </p:sp>
      <p:sp>
        <p:nvSpPr>
          <p:cNvPr id="8" name="Rounded Rectangle 7">
            <a:extLst>
              <a:ext uri="{FF2B5EF4-FFF2-40B4-BE49-F238E27FC236}">
                <a16:creationId xmlns:a16="http://schemas.microsoft.com/office/drawing/2014/main" xmlns="" id="{BE963923-5723-244E-8C41-3914AC78451B}"/>
              </a:ext>
            </a:extLst>
          </p:cNvPr>
          <p:cNvSpPr/>
          <p:nvPr/>
        </p:nvSpPr>
        <p:spPr>
          <a:xfrm>
            <a:off x="2076805" y="3797960"/>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u="sng" dirty="0">
                <a:solidFill>
                  <a:schemeClr val="tx1"/>
                </a:solidFill>
                <a:latin typeface="OpenDyslexic" pitchFamily="2" charset="77"/>
              </a:rPr>
              <a:t>330</a:t>
            </a:r>
          </a:p>
        </p:txBody>
      </p:sp>
      <p:sp>
        <p:nvSpPr>
          <p:cNvPr id="9" name="Rounded Rectangle 8">
            <a:extLst>
              <a:ext uri="{FF2B5EF4-FFF2-40B4-BE49-F238E27FC236}">
                <a16:creationId xmlns:a16="http://schemas.microsoft.com/office/drawing/2014/main" xmlns="" id="{F1273163-CCBD-8149-A202-6B6C7F63F2A8}"/>
              </a:ext>
            </a:extLst>
          </p:cNvPr>
          <p:cNvSpPr/>
          <p:nvPr/>
        </p:nvSpPr>
        <p:spPr>
          <a:xfrm>
            <a:off x="2076805" y="4538189"/>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a:t>
            </a:r>
            <a:r>
              <a:rPr lang="en-US" sz="3600" u="sng" dirty="0">
                <a:solidFill>
                  <a:schemeClr val="tx1"/>
                </a:solidFill>
                <a:latin typeface="OpenDyslexic" pitchFamily="2" charset="77"/>
              </a:rPr>
              <a:t>3,030</a:t>
            </a:r>
          </a:p>
        </p:txBody>
      </p:sp>
      <p:sp>
        <p:nvSpPr>
          <p:cNvPr id="10" name="Rounded Rectangle 9">
            <a:extLst>
              <a:ext uri="{FF2B5EF4-FFF2-40B4-BE49-F238E27FC236}">
                <a16:creationId xmlns:a16="http://schemas.microsoft.com/office/drawing/2014/main" xmlns="" id="{00A7EEF5-D5F2-074B-B1EF-C82D93A12CA9}"/>
              </a:ext>
            </a:extLst>
          </p:cNvPr>
          <p:cNvSpPr/>
          <p:nvPr/>
        </p:nvSpPr>
        <p:spPr>
          <a:xfrm>
            <a:off x="7650291" y="305773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rgbClr val="FF3860"/>
                </a:solidFill>
                <a:latin typeface="OpenDyslexic" pitchFamily="2" charset="77"/>
              </a:rPr>
              <a:t>-225</a:t>
            </a:r>
          </a:p>
        </p:txBody>
      </p:sp>
      <p:sp>
        <p:nvSpPr>
          <p:cNvPr id="11" name="Rounded Rectangle 10">
            <a:extLst>
              <a:ext uri="{FF2B5EF4-FFF2-40B4-BE49-F238E27FC236}">
                <a16:creationId xmlns:a16="http://schemas.microsoft.com/office/drawing/2014/main" xmlns="" id="{C9E687EB-986A-A242-9A74-9A43CAA7A747}"/>
              </a:ext>
            </a:extLst>
          </p:cNvPr>
          <p:cNvSpPr/>
          <p:nvPr/>
        </p:nvSpPr>
        <p:spPr>
          <a:xfrm>
            <a:off x="7650291" y="3797960"/>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rgbClr val="FF3860"/>
                </a:solidFill>
                <a:latin typeface="OpenDyslexic" pitchFamily="2" charset="77"/>
              </a:rPr>
              <a:t>33</a:t>
            </a:r>
          </a:p>
        </p:txBody>
      </p:sp>
      <p:sp>
        <p:nvSpPr>
          <p:cNvPr id="12" name="Rounded Rectangle 11">
            <a:extLst>
              <a:ext uri="{FF2B5EF4-FFF2-40B4-BE49-F238E27FC236}">
                <a16:creationId xmlns:a16="http://schemas.microsoft.com/office/drawing/2014/main" xmlns="" id="{395B8FD5-7356-EF48-B2E7-231AF6A05474}"/>
              </a:ext>
            </a:extLst>
          </p:cNvPr>
          <p:cNvSpPr/>
          <p:nvPr/>
        </p:nvSpPr>
        <p:spPr>
          <a:xfrm>
            <a:off x="7650291" y="4538189"/>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u="sng" dirty="0">
                <a:solidFill>
                  <a:schemeClr val="tx1"/>
                </a:solidFill>
                <a:latin typeface="OpenDyslexic" pitchFamily="2" charset="77"/>
              </a:rPr>
              <a:t>3,750</a:t>
            </a:r>
          </a:p>
        </p:txBody>
      </p:sp>
    </p:spTree>
    <p:extLst>
      <p:ext uri="{BB962C8B-B14F-4D97-AF65-F5344CB8AC3E}">
        <p14:creationId xmlns:p14="http://schemas.microsoft.com/office/powerpoint/2010/main" val="40807574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5:</a:t>
            </a:r>
          </a:p>
          <a:p>
            <a:pPr marL="0" indent="0">
              <a:buClr>
                <a:srgbClr val="23D160"/>
              </a:buClr>
              <a:buSzPct val="85000"/>
              <a:buNone/>
            </a:pPr>
            <a:r>
              <a:rPr lang="en-GB" sz="2200" dirty="0"/>
              <a:t>I have been counting backward and forwards from 0 in 25s. </a:t>
            </a:r>
            <a:br>
              <a:rPr lang="en-GB" sz="2200" dirty="0"/>
            </a:br>
            <a:r>
              <a:rPr lang="en-GB" sz="2200" dirty="0"/>
              <a:t>Underline the numbers I would say out loud.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why I wouldn’t say the non-underlined numbers.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sp>
        <p:nvSpPr>
          <p:cNvPr id="4" name="Rounded Rectangle 3">
            <a:extLst>
              <a:ext uri="{FF2B5EF4-FFF2-40B4-BE49-F238E27FC236}">
                <a16:creationId xmlns:a16="http://schemas.microsoft.com/office/drawing/2014/main" xmlns="" id="{1D40478C-7EE0-E24D-9115-1CB33665CEBA}"/>
              </a:ext>
            </a:extLst>
          </p:cNvPr>
          <p:cNvSpPr/>
          <p:nvPr/>
        </p:nvSpPr>
        <p:spPr>
          <a:xfrm>
            <a:off x="4863548" y="3057731"/>
            <a:ext cx="2464904" cy="590135"/>
          </a:xfrm>
          <a:prstGeom prst="roundRect">
            <a:avLst/>
          </a:prstGeom>
          <a:solidFill>
            <a:schemeClr val="bg1"/>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-2,775</a:t>
            </a:r>
          </a:p>
        </p:txBody>
      </p:sp>
      <p:sp>
        <p:nvSpPr>
          <p:cNvPr id="5" name="Rounded Rectangle 4">
            <a:extLst>
              <a:ext uri="{FF2B5EF4-FFF2-40B4-BE49-F238E27FC236}">
                <a16:creationId xmlns:a16="http://schemas.microsoft.com/office/drawing/2014/main" xmlns="" id="{B1780681-6440-0D40-904F-3CEE85AF9433}"/>
              </a:ext>
            </a:extLst>
          </p:cNvPr>
          <p:cNvSpPr/>
          <p:nvPr/>
        </p:nvSpPr>
        <p:spPr>
          <a:xfrm>
            <a:off x="4863548" y="3797960"/>
            <a:ext cx="2464904" cy="590135"/>
          </a:xfrm>
          <a:prstGeom prst="roundRect">
            <a:avLst/>
          </a:prstGeom>
          <a:solidFill>
            <a:schemeClr val="bg1"/>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22,250</a:t>
            </a:r>
          </a:p>
        </p:txBody>
      </p:sp>
      <p:sp>
        <p:nvSpPr>
          <p:cNvPr id="6" name="Rounded Rectangle 5">
            <a:extLst>
              <a:ext uri="{FF2B5EF4-FFF2-40B4-BE49-F238E27FC236}">
                <a16:creationId xmlns:a16="http://schemas.microsoft.com/office/drawing/2014/main" xmlns="" id="{9ECE4B21-4966-A741-81F4-36E22FCFA56B}"/>
              </a:ext>
            </a:extLst>
          </p:cNvPr>
          <p:cNvSpPr/>
          <p:nvPr/>
        </p:nvSpPr>
        <p:spPr>
          <a:xfrm>
            <a:off x="4863548" y="4538189"/>
            <a:ext cx="2464904" cy="590135"/>
          </a:xfrm>
          <a:prstGeom prst="roundRect">
            <a:avLst/>
          </a:prstGeom>
          <a:solidFill>
            <a:schemeClr val="bg1"/>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1,225</a:t>
            </a:r>
          </a:p>
        </p:txBody>
      </p:sp>
      <p:sp>
        <p:nvSpPr>
          <p:cNvPr id="7" name="Rounded Rectangle 6">
            <a:extLst>
              <a:ext uri="{FF2B5EF4-FFF2-40B4-BE49-F238E27FC236}">
                <a16:creationId xmlns:a16="http://schemas.microsoft.com/office/drawing/2014/main" xmlns="" id="{B19BD5A9-8A6A-8646-A1AC-D0E677958881}"/>
              </a:ext>
            </a:extLst>
          </p:cNvPr>
          <p:cNvSpPr/>
          <p:nvPr/>
        </p:nvSpPr>
        <p:spPr>
          <a:xfrm>
            <a:off x="2076805" y="3057731"/>
            <a:ext cx="2464904" cy="590135"/>
          </a:xfrm>
          <a:prstGeom prst="roundRect">
            <a:avLst/>
          </a:prstGeom>
          <a:solidFill>
            <a:schemeClr val="bg1"/>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75</a:t>
            </a:r>
          </a:p>
        </p:txBody>
      </p:sp>
      <p:sp>
        <p:nvSpPr>
          <p:cNvPr id="8" name="Rounded Rectangle 7">
            <a:extLst>
              <a:ext uri="{FF2B5EF4-FFF2-40B4-BE49-F238E27FC236}">
                <a16:creationId xmlns:a16="http://schemas.microsoft.com/office/drawing/2014/main" xmlns="" id="{BE963923-5723-244E-8C41-3914AC78451B}"/>
              </a:ext>
            </a:extLst>
          </p:cNvPr>
          <p:cNvSpPr/>
          <p:nvPr/>
        </p:nvSpPr>
        <p:spPr>
          <a:xfrm>
            <a:off x="2076805" y="3797960"/>
            <a:ext cx="2464904" cy="590135"/>
          </a:xfrm>
          <a:prstGeom prst="roundRect">
            <a:avLst/>
          </a:prstGeom>
          <a:solidFill>
            <a:schemeClr val="bg1"/>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777</a:t>
            </a:r>
          </a:p>
        </p:txBody>
      </p:sp>
      <p:sp>
        <p:nvSpPr>
          <p:cNvPr id="9" name="Rounded Rectangle 8">
            <a:extLst>
              <a:ext uri="{FF2B5EF4-FFF2-40B4-BE49-F238E27FC236}">
                <a16:creationId xmlns:a16="http://schemas.microsoft.com/office/drawing/2014/main" xmlns="" id="{F1273163-CCBD-8149-A202-6B6C7F63F2A8}"/>
              </a:ext>
            </a:extLst>
          </p:cNvPr>
          <p:cNvSpPr/>
          <p:nvPr/>
        </p:nvSpPr>
        <p:spPr>
          <a:xfrm>
            <a:off x="2076805" y="4538189"/>
            <a:ext cx="2464904" cy="590135"/>
          </a:xfrm>
          <a:prstGeom prst="roundRect">
            <a:avLst/>
          </a:prstGeom>
          <a:solidFill>
            <a:schemeClr val="bg1"/>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-4,040</a:t>
            </a:r>
          </a:p>
        </p:txBody>
      </p:sp>
      <p:sp>
        <p:nvSpPr>
          <p:cNvPr id="10" name="Rounded Rectangle 9">
            <a:extLst>
              <a:ext uri="{FF2B5EF4-FFF2-40B4-BE49-F238E27FC236}">
                <a16:creationId xmlns:a16="http://schemas.microsoft.com/office/drawing/2014/main" xmlns="" id="{00A7EEF5-D5F2-074B-B1EF-C82D93A12CA9}"/>
              </a:ext>
            </a:extLst>
          </p:cNvPr>
          <p:cNvSpPr/>
          <p:nvPr/>
        </p:nvSpPr>
        <p:spPr>
          <a:xfrm>
            <a:off x="7650291" y="3057731"/>
            <a:ext cx="2464904" cy="590135"/>
          </a:xfrm>
          <a:prstGeom prst="roundRect">
            <a:avLst/>
          </a:prstGeom>
          <a:solidFill>
            <a:schemeClr val="bg1"/>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-125</a:t>
            </a:r>
          </a:p>
        </p:txBody>
      </p:sp>
      <p:sp>
        <p:nvSpPr>
          <p:cNvPr id="11" name="Rounded Rectangle 10">
            <a:extLst>
              <a:ext uri="{FF2B5EF4-FFF2-40B4-BE49-F238E27FC236}">
                <a16:creationId xmlns:a16="http://schemas.microsoft.com/office/drawing/2014/main" xmlns="" id="{C9E687EB-986A-A242-9A74-9A43CAA7A747}"/>
              </a:ext>
            </a:extLst>
          </p:cNvPr>
          <p:cNvSpPr/>
          <p:nvPr/>
        </p:nvSpPr>
        <p:spPr>
          <a:xfrm>
            <a:off x="7650291" y="3797960"/>
            <a:ext cx="2464904" cy="590135"/>
          </a:xfrm>
          <a:prstGeom prst="roundRect">
            <a:avLst/>
          </a:prstGeom>
          <a:solidFill>
            <a:schemeClr val="bg1"/>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55</a:t>
            </a:r>
          </a:p>
        </p:txBody>
      </p:sp>
      <p:sp>
        <p:nvSpPr>
          <p:cNvPr id="12" name="Rounded Rectangle 11">
            <a:extLst>
              <a:ext uri="{FF2B5EF4-FFF2-40B4-BE49-F238E27FC236}">
                <a16:creationId xmlns:a16="http://schemas.microsoft.com/office/drawing/2014/main" xmlns="" id="{395B8FD5-7356-EF48-B2E7-231AF6A05474}"/>
              </a:ext>
            </a:extLst>
          </p:cNvPr>
          <p:cNvSpPr/>
          <p:nvPr/>
        </p:nvSpPr>
        <p:spPr>
          <a:xfrm>
            <a:off x="7650291" y="4538189"/>
            <a:ext cx="2464904" cy="590135"/>
          </a:xfrm>
          <a:prstGeom prst="roundRect">
            <a:avLst/>
          </a:prstGeom>
          <a:solidFill>
            <a:schemeClr val="bg1"/>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5,750</a:t>
            </a:r>
          </a:p>
        </p:txBody>
      </p:sp>
    </p:spTree>
    <p:extLst>
      <p:ext uri="{BB962C8B-B14F-4D97-AF65-F5344CB8AC3E}">
        <p14:creationId xmlns:p14="http://schemas.microsoft.com/office/powerpoint/2010/main" val="30698510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5:</a:t>
            </a:r>
          </a:p>
          <a:p>
            <a:pPr marL="0" indent="0">
              <a:buClr>
                <a:srgbClr val="23D160"/>
              </a:buClr>
              <a:buSzPct val="85000"/>
              <a:buNone/>
            </a:pPr>
            <a:r>
              <a:rPr lang="en-GB" sz="2200" dirty="0"/>
              <a:t>I have been counting backward and forwards from 0 in 25s. </a:t>
            </a:r>
            <a:br>
              <a:rPr lang="en-GB" sz="2200" dirty="0"/>
            </a:br>
            <a:r>
              <a:rPr lang="en-GB" sz="2200" dirty="0"/>
              <a:t>Underline the numbers I would say out loud.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Multiples of 25 have the digit combinations of 00, 25, 50 or 75 in the tens and ones places. The red numbers above have other digit combinations.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sp>
        <p:nvSpPr>
          <p:cNvPr id="4" name="Rounded Rectangle 3">
            <a:extLst>
              <a:ext uri="{FF2B5EF4-FFF2-40B4-BE49-F238E27FC236}">
                <a16:creationId xmlns:a16="http://schemas.microsoft.com/office/drawing/2014/main" xmlns="" id="{1D40478C-7EE0-E24D-9115-1CB33665CEBA}"/>
              </a:ext>
            </a:extLst>
          </p:cNvPr>
          <p:cNvSpPr/>
          <p:nvPr/>
        </p:nvSpPr>
        <p:spPr>
          <a:xfrm>
            <a:off x="4863548" y="305773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a:t>
            </a:r>
            <a:r>
              <a:rPr lang="en-US" sz="3600" u="sng" dirty="0">
                <a:solidFill>
                  <a:schemeClr val="tx1"/>
                </a:solidFill>
                <a:latin typeface="OpenDyslexic" pitchFamily="2" charset="77"/>
              </a:rPr>
              <a:t>2,775</a:t>
            </a:r>
          </a:p>
        </p:txBody>
      </p:sp>
      <p:sp>
        <p:nvSpPr>
          <p:cNvPr id="5" name="Rounded Rectangle 4">
            <a:extLst>
              <a:ext uri="{FF2B5EF4-FFF2-40B4-BE49-F238E27FC236}">
                <a16:creationId xmlns:a16="http://schemas.microsoft.com/office/drawing/2014/main" xmlns="" id="{B1780681-6440-0D40-904F-3CEE85AF9433}"/>
              </a:ext>
            </a:extLst>
          </p:cNvPr>
          <p:cNvSpPr/>
          <p:nvPr/>
        </p:nvSpPr>
        <p:spPr>
          <a:xfrm>
            <a:off x="4863548" y="3797960"/>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u="sng" dirty="0">
                <a:solidFill>
                  <a:schemeClr val="tx1"/>
                </a:solidFill>
                <a:latin typeface="OpenDyslexic" pitchFamily="2" charset="77"/>
              </a:rPr>
              <a:t>22,250</a:t>
            </a:r>
          </a:p>
        </p:txBody>
      </p:sp>
      <p:sp>
        <p:nvSpPr>
          <p:cNvPr id="6" name="Rounded Rectangle 5">
            <a:extLst>
              <a:ext uri="{FF2B5EF4-FFF2-40B4-BE49-F238E27FC236}">
                <a16:creationId xmlns:a16="http://schemas.microsoft.com/office/drawing/2014/main" xmlns="" id="{9ECE4B21-4966-A741-81F4-36E22FCFA56B}"/>
              </a:ext>
            </a:extLst>
          </p:cNvPr>
          <p:cNvSpPr/>
          <p:nvPr/>
        </p:nvSpPr>
        <p:spPr>
          <a:xfrm>
            <a:off x="4863548" y="4538189"/>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u="sng" dirty="0">
                <a:solidFill>
                  <a:schemeClr val="tx1"/>
                </a:solidFill>
                <a:latin typeface="OpenDyslexic" pitchFamily="2" charset="77"/>
              </a:rPr>
              <a:t>1,225</a:t>
            </a:r>
          </a:p>
        </p:txBody>
      </p:sp>
      <p:sp>
        <p:nvSpPr>
          <p:cNvPr id="7" name="Rounded Rectangle 6">
            <a:extLst>
              <a:ext uri="{FF2B5EF4-FFF2-40B4-BE49-F238E27FC236}">
                <a16:creationId xmlns:a16="http://schemas.microsoft.com/office/drawing/2014/main" xmlns="" id="{B19BD5A9-8A6A-8646-A1AC-D0E677958881}"/>
              </a:ext>
            </a:extLst>
          </p:cNvPr>
          <p:cNvSpPr/>
          <p:nvPr/>
        </p:nvSpPr>
        <p:spPr>
          <a:xfrm>
            <a:off x="2076805" y="305773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u="sng" dirty="0">
                <a:solidFill>
                  <a:schemeClr val="tx1"/>
                </a:solidFill>
                <a:latin typeface="OpenDyslexic" pitchFamily="2" charset="77"/>
              </a:rPr>
              <a:t>75</a:t>
            </a:r>
          </a:p>
        </p:txBody>
      </p:sp>
      <p:sp>
        <p:nvSpPr>
          <p:cNvPr id="8" name="Rounded Rectangle 7">
            <a:extLst>
              <a:ext uri="{FF2B5EF4-FFF2-40B4-BE49-F238E27FC236}">
                <a16:creationId xmlns:a16="http://schemas.microsoft.com/office/drawing/2014/main" xmlns="" id="{BE963923-5723-244E-8C41-3914AC78451B}"/>
              </a:ext>
            </a:extLst>
          </p:cNvPr>
          <p:cNvSpPr/>
          <p:nvPr/>
        </p:nvSpPr>
        <p:spPr>
          <a:xfrm>
            <a:off x="2076805" y="3797960"/>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rgbClr val="FF3860"/>
                </a:solidFill>
                <a:latin typeface="OpenDyslexic" pitchFamily="2" charset="77"/>
              </a:rPr>
              <a:t>777</a:t>
            </a:r>
          </a:p>
        </p:txBody>
      </p:sp>
      <p:sp>
        <p:nvSpPr>
          <p:cNvPr id="9" name="Rounded Rectangle 8">
            <a:extLst>
              <a:ext uri="{FF2B5EF4-FFF2-40B4-BE49-F238E27FC236}">
                <a16:creationId xmlns:a16="http://schemas.microsoft.com/office/drawing/2014/main" xmlns="" id="{F1273163-CCBD-8149-A202-6B6C7F63F2A8}"/>
              </a:ext>
            </a:extLst>
          </p:cNvPr>
          <p:cNvSpPr/>
          <p:nvPr/>
        </p:nvSpPr>
        <p:spPr>
          <a:xfrm>
            <a:off x="2076805" y="4538189"/>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rgbClr val="FF3860"/>
                </a:solidFill>
                <a:latin typeface="OpenDyslexic" pitchFamily="2" charset="77"/>
              </a:rPr>
              <a:t>-4,040</a:t>
            </a:r>
          </a:p>
        </p:txBody>
      </p:sp>
      <p:sp>
        <p:nvSpPr>
          <p:cNvPr id="10" name="Rounded Rectangle 9">
            <a:extLst>
              <a:ext uri="{FF2B5EF4-FFF2-40B4-BE49-F238E27FC236}">
                <a16:creationId xmlns:a16="http://schemas.microsoft.com/office/drawing/2014/main" xmlns="" id="{00A7EEF5-D5F2-074B-B1EF-C82D93A12CA9}"/>
              </a:ext>
            </a:extLst>
          </p:cNvPr>
          <p:cNvSpPr/>
          <p:nvPr/>
        </p:nvSpPr>
        <p:spPr>
          <a:xfrm>
            <a:off x="7650291" y="3057731"/>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chemeClr val="tx1"/>
                </a:solidFill>
                <a:latin typeface="OpenDyslexic" pitchFamily="2" charset="77"/>
              </a:rPr>
              <a:t>-</a:t>
            </a:r>
            <a:r>
              <a:rPr lang="en-US" sz="3600" u="sng" dirty="0">
                <a:solidFill>
                  <a:schemeClr val="tx1"/>
                </a:solidFill>
                <a:latin typeface="OpenDyslexic" pitchFamily="2" charset="77"/>
              </a:rPr>
              <a:t>125</a:t>
            </a:r>
          </a:p>
        </p:txBody>
      </p:sp>
      <p:sp>
        <p:nvSpPr>
          <p:cNvPr id="11" name="Rounded Rectangle 10">
            <a:extLst>
              <a:ext uri="{FF2B5EF4-FFF2-40B4-BE49-F238E27FC236}">
                <a16:creationId xmlns:a16="http://schemas.microsoft.com/office/drawing/2014/main" xmlns="" id="{C9E687EB-986A-A242-9A74-9A43CAA7A747}"/>
              </a:ext>
            </a:extLst>
          </p:cNvPr>
          <p:cNvSpPr/>
          <p:nvPr/>
        </p:nvSpPr>
        <p:spPr>
          <a:xfrm>
            <a:off x="7650291" y="3797960"/>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dirty="0">
                <a:solidFill>
                  <a:srgbClr val="FF3860"/>
                </a:solidFill>
                <a:latin typeface="OpenDyslexic" pitchFamily="2" charset="77"/>
              </a:rPr>
              <a:t>55</a:t>
            </a:r>
          </a:p>
        </p:txBody>
      </p:sp>
      <p:sp>
        <p:nvSpPr>
          <p:cNvPr id="12" name="Rounded Rectangle 11">
            <a:extLst>
              <a:ext uri="{FF2B5EF4-FFF2-40B4-BE49-F238E27FC236}">
                <a16:creationId xmlns:a16="http://schemas.microsoft.com/office/drawing/2014/main" xmlns="" id="{395B8FD5-7356-EF48-B2E7-231AF6A05474}"/>
              </a:ext>
            </a:extLst>
          </p:cNvPr>
          <p:cNvSpPr/>
          <p:nvPr/>
        </p:nvSpPr>
        <p:spPr>
          <a:xfrm>
            <a:off x="7650291" y="4538189"/>
            <a:ext cx="2464904" cy="590135"/>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3600" u="sng" dirty="0">
                <a:solidFill>
                  <a:schemeClr val="tx1"/>
                </a:solidFill>
                <a:latin typeface="OpenDyslexic" pitchFamily="2" charset="77"/>
              </a:rPr>
              <a:t>5,750</a:t>
            </a:r>
          </a:p>
        </p:txBody>
      </p:sp>
    </p:spTree>
    <p:extLst>
      <p:ext uri="{BB962C8B-B14F-4D97-AF65-F5344CB8AC3E}">
        <p14:creationId xmlns:p14="http://schemas.microsoft.com/office/powerpoint/2010/main" val="21384766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199" y="1821318"/>
            <a:ext cx="10995991" cy="4351338"/>
          </a:xfrm>
        </p:spPr>
        <p:txBody>
          <a:bodyPr>
            <a:normAutofit/>
          </a:bodyPr>
          <a:lstStyle/>
          <a:p>
            <a:pPr marL="0" indent="0">
              <a:buNone/>
            </a:pPr>
            <a:r>
              <a:rPr lang="en-GB" dirty="0">
                <a:solidFill>
                  <a:srgbClr val="3273DC"/>
                </a:solidFill>
              </a:rPr>
              <a:t>Evaluation: </a:t>
            </a:r>
          </a:p>
          <a:p>
            <a:pPr marL="0" indent="0">
              <a:buNone/>
            </a:pPr>
            <a:endParaRPr lang="en-GB" sz="2200" dirty="0">
              <a:solidFill>
                <a:srgbClr val="3273DC"/>
              </a:solidFill>
            </a:endParaRPr>
          </a:p>
          <a:p>
            <a:pPr marL="0" indent="0">
              <a:buNone/>
            </a:pPr>
            <a:r>
              <a:rPr lang="en-GB" sz="2200" dirty="0">
                <a:solidFill>
                  <a:srgbClr val="3273DC"/>
                </a:solidFill>
              </a:rPr>
              <a:t/>
            </a:r>
            <a:br>
              <a:rPr lang="en-GB" sz="2200" dirty="0">
                <a:solidFill>
                  <a:srgbClr val="3273DC"/>
                </a:solidFill>
              </a:rPr>
            </a:br>
            <a:endParaRPr lang="en-GB" sz="2200" dirty="0">
              <a:solidFill>
                <a:srgbClr val="3273DC"/>
              </a:solidFill>
            </a:endParaRPr>
          </a:p>
          <a:p>
            <a:pPr marL="0" indent="0">
              <a:buNone/>
            </a:pPr>
            <a:endParaRPr lang="en-GB" sz="2200" dirty="0">
              <a:solidFill>
                <a:srgbClr val="3273DC"/>
              </a:solidFill>
            </a:endParaRPr>
          </a:p>
          <a:p>
            <a:pPr marL="0" indent="0">
              <a:buNone/>
            </a:pPr>
            <a:endParaRPr lang="en-GB" sz="2200" dirty="0">
              <a:solidFill>
                <a:srgbClr val="3273DC"/>
              </a:solidFill>
            </a:endParaRPr>
          </a:p>
          <a:p>
            <a:pPr marL="0" indent="0">
              <a:buNone/>
            </a:pPr>
            <a:endParaRPr lang="en-GB" sz="2200" dirty="0">
              <a:solidFill>
                <a:srgbClr val="3273DC"/>
              </a:solidFill>
            </a:endParaRPr>
          </a:p>
          <a:p>
            <a:pPr marL="0" indent="0">
              <a:buNone/>
            </a:pPr>
            <a:endParaRPr lang="en-GB" sz="2200" dirty="0">
              <a:solidFill>
                <a:srgbClr val="3273DC"/>
              </a:solidFill>
            </a:endParaRPr>
          </a:p>
          <a:p>
            <a:pPr marL="0" indent="0">
              <a:buNone/>
            </a:pPr>
            <a:r>
              <a:rPr lang="en-GB" sz="2200" dirty="0">
                <a:solidFill>
                  <a:srgbClr val="3173DC"/>
                </a:solidFill>
              </a:rPr>
              <a:t>Can you spot </a:t>
            </a:r>
            <a:r>
              <a:rPr lang="en-GB" sz="2200" dirty="0" err="1">
                <a:solidFill>
                  <a:srgbClr val="3173DC"/>
                </a:solidFill>
              </a:rPr>
              <a:t>Astrobee’s</a:t>
            </a:r>
            <a:r>
              <a:rPr lang="en-GB" sz="2200" dirty="0">
                <a:solidFill>
                  <a:srgbClr val="3173DC"/>
                </a:solidFill>
              </a:rPr>
              <a:t> mistakes?</a:t>
            </a:r>
            <a:br>
              <a:rPr lang="en-GB" sz="2200" dirty="0">
                <a:solidFill>
                  <a:srgbClr val="3173DC"/>
                </a:solidFill>
              </a:rPr>
            </a:br>
            <a:r>
              <a:rPr lang="en-GB" sz="2200" dirty="0">
                <a:solidFill>
                  <a:srgbClr val="3173DC"/>
                </a:solidFill>
              </a:rPr>
              <a:t>What would you do to correct the mistakes?</a:t>
            </a:r>
          </a:p>
        </p:txBody>
      </p:sp>
      <p:pic>
        <p:nvPicPr>
          <p:cNvPr id="5" name="Picture 4">
            <a:extLst>
              <a:ext uri="{FF2B5EF4-FFF2-40B4-BE49-F238E27FC236}">
                <a16:creationId xmlns:a16="http://schemas.microsoft.com/office/drawing/2014/main" xmlns="" id="{6C775B79-6FD8-7042-AA4B-5BA4859614A6}"/>
              </a:ext>
            </a:extLst>
          </p:cNvPr>
          <p:cNvPicPr>
            <a:picLocks noChangeAspect="1"/>
          </p:cNvPicPr>
          <p:nvPr/>
        </p:nvPicPr>
        <p:blipFill>
          <a:blip r:embed="rId3"/>
          <a:stretch>
            <a:fillRect/>
          </a:stretch>
        </p:blipFill>
        <p:spPr>
          <a:xfrm>
            <a:off x="1728437" y="3429000"/>
            <a:ext cx="1689100" cy="1244600"/>
          </a:xfrm>
          <a:prstGeom prst="rect">
            <a:avLst/>
          </a:prstGeom>
        </p:spPr>
      </p:pic>
      <p:pic>
        <p:nvPicPr>
          <p:cNvPr id="2" name="Picture 1">
            <a:extLst>
              <a:ext uri="{FF2B5EF4-FFF2-40B4-BE49-F238E27FC236}">
                <a16:creationId xmlns:a16="http://schemas.microsoft.com/office/drawing/2014/main" xmlns="" id="{6ED35BB5-A56E-3444-84FC-CBE2FF9B8815}"/>
              </a:ext>
            </a:extLst>
          </p:cNvPr>
          <p:cNvPicPr>
            <a:picLocks noChangeAspect="1"/>
          </p:cNvPicPr>
          <p:nvPr/>
        </p:nvPicPr>
        <p:blipFill>
          <a:blip r:embed="rId4"/>
          <a:stretch>
            <a:fillRect/>
          </a:stretch>
        </p:blipFill>
        <p:spPr>
          <a:xfrm>
            <a:off x="2572987" y="1243806"/>
            <a:ext cx="4354694" cy="3295052"/>
          </a:xfrm>
          <a:prstGeom prst="rect">
            <a:avLst/>
          </a:prstGeom>
        </p:spPr>
      </p:pic>
      <p:sp>
        <p:nvSpPr>
          <p:cNvPr id="7" name="Rectangle 6">
            <a:extLst>
              <a:ext uri="{FF2B5EF4-FFF2-40B4-BE49-F238E27FC236}">
                <a16:creationId xmlns:a16="http://schemas.microsoft.com/office/drawing/2014/main" xmlns="" id="{58862C32-ABC9-F24B-9697-1A3B150F7C3B}"/>
              </a:ext>
            </a:extLst>
          </p:cNvPr>
          <p:cNvSpPr/>
          <p:nvPr/>
        </p:nvSpPr>
        <p:spPr>
          <a:xfrm>
            <a:off x="3058059" y="1730611"/>
            <a:ext cx="3384550" cy="1938992"/>
          </a:xfrm>
          <a:prstGeom prst="rect">
            <a:avLst/>
          </a:prstGeom>
        </p:spPr>
        <p:txBody>
          <a:bodyPr wrap="square">
            <a:spAutoFit/>
          </a:bodyPr>
          <a:lstStyle/>
          <a:p>
            <a:pPr algn="ctr">
              <a:buClr>
                <a:srgbClr val="23D160"/>
              </a:buClr>
              <a:buSzPct val="85000"/>
            </a:pPr>
            <a:r>
              <a:rPr lang="en-GB" sz="2400" dirty="0">
                <a:solidFill>
                  <a:srgbClr val="3273DC"/>
                </a:solidFill>
                <a:latin typeface="OpenDyslexic" pitchFamily="2" charset="77"/>
              </a:rPr>
              <a:t>I placed 3,410, 3,550 and 3,700 on the number line to my right. </a:t>
            </a:r>
            <a:br>
              <a:rPr lang="en-GB" sz="2400" dirty="0">
                <a:solidFill>
                  <a:srgbClr val="3273DC"/>
                </a:solidFill>
                <a:latin typeface="OpenDyslexic" pitchFamily="2" charset="77"/>
              </a:rPr>
            </a:br>
            <a:r>
              <a:rPr lang="en-GB" sz="2400" dirty="0">
                <a:solidFill>
                  <a:srgbClr val="3273DC"/>
                </a:solidFill>
                <a:latin typeface="OpenDyslexic" pitchFamily="2" charset="77"/>
              </a:rPr>
              <a:t>How did I do?</a:t>
            </a:r>
          </a:p>
        </p:txBody>
      </p:sp>
      <p:sp>
        <p:nvSpPr>
          <p:cNvPr id="11" name="Title 1">
            <a:extLst>
              <a:ext uri="{FF2B5EF4-FFF2-40B4-BE49-F238E27FC236}">
                <a16:creationId xmlns:a16="http://schemas.microsoft.com/office/drawing/2014/main" xmlns="" id="{8949CA55-E71A-5645-8CFC-4E2680F3A3D9}"/>
              </a:ext>
            </a:extLst>
          </p:cNvPr>
          <p:cNvSpPr txBox="1">
            <a:spLocks/>
          </p:cNvSpPr>
          <p:nvPr/>
        </p:nvSpPr>
        <p:spPr>
          <a:xfrm>
            <a:off x="838200" y="495755"/>
            <a:ext cx="878081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0" i="0" kern="1200">
                <a:solidFill>
                  <a:schemeClr val="tx1"/>
                </a:solidFill>
                <a:latin typeface="Lato Light" panose="020F0302020204030203" pitchFamily="34" charset="77"/>
                <a:ea typeface="+mj-ea"/>
                <a:cs typeface="+mj-cs"/>
              </a:defRPr>
            </a:lvl1pPr>
          </a:lstStyle>
          <a:p>
            <a:r>
              <a:rPr lang="en-GB" sz="3200" dirty="0"/>
              <a:t>To be able to read, represent and write numbers up to 100,000</a:t>
            </a:r>
          </a:p>
        </p:txBody>
      </p:sp>
      <p:pic>
        <p:nvPicPr>
          <p:cNvPr id="4" name="Picture 3">
            <a:extLst>
              <a:ext uri="{FF2B5EF4-FFF2-40B4-BE49-F238E27FC236}">
                <a16:creationId xmlns:a16="http://schemas.microsoft.com/office/drawing/2014/main" xmlns="" id="{F9C63D0C-7AEE-AF4D-9DA1-05F0E6E2ECC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00075" y="1889657"/>
            <a:ext cx="5161722" cy="2580861"/>
          </a:xfrm>
          <a:prstGeom prst="rect">
            <a:avLst/>
          </a:prstGeom>
        </p:spPr>
      </p:pic>
    </p:spTree>
    <p:extLst>
      <p:ext uri="{BB962C8B-B14F-4D97-AF65-F5344CB8AC3E}">
        <p14:creationId xmlns:p14="http://schemas.microsoft.com/office/powerpoint/2010/main" val="1471136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199" y="1821318"/>
            <a:ext cx="10995991" cy="4351338"/>
          </a:xfrm>
        </p:spPr>
        <p:txBody>
          <a:bodyPr>
            <a:normAutofit/>
          </a:bodyPr>
          <a:lstStyle/>
          <a:p>
            <a:pPr marL="0" indent="0">
              <a:buNone/>
            </a:pPr>
            <a:r>
              <a:rPr lang="en-GB" dirty="0">
                <a:solidFill>
                  <a:srgbClr val="3273DC"/>
                </a:solidFill>
              </a:rPr>
              <a:t>Evaluation: </a:t>
            </a:r>
          </a:p>
          <a:p>
            <a:pPr marL="0" indent="0">
              <a:buNone/>
            </a:pPr>
            <a:endParaRPr lang="en-GB" sz="2200" dirty="0">
              <a:solidFill>
                <a:srgbClr val="3273DC"/>
              </a:solidFill>
            </a:endParaRPr>
          </a:p>
          <a:p>
            <a:pPr marL="0" indent="0">
              <a:buNone/>
            </a:pPr>
            <a:r>
              <a:rPr lang="en-GB" sz="2200" dirty="0">
                <a:solidFill>
                  <a:srgbClr val="3273DC"/>
                </a:solidFill>
              </a:rPr>
              <a:t/>
            </a:r>
            <a:br>
              <a:rPr lang="en-GB" sz="2200" dirty="0">
                <a:solidFill>
                  <a:srgbClr val="3273DC"/>
                </a:solidFill>
              </a:rPr>
            </a:br>
            <a:endParaRPr lang="en-GB" sz="2200" dirty="0">
              <a:solidFill>
                <a:srgbClr val="3273DC"/>
              </a:solidFill>
            </a:endParaRPr>
          </a:p>
          <a:p>
            <a:pPr marL="0" indent="0">
              <a:buNone/>
            </a:pPr>
            <a:endParaRPr lang="en-GB" sz="2200" dirty="0">
              <a:solidFill>
                <a:srgbClr val="3273DC"/>
              </a:solidFill>
            </a:endParaRPr>
          </a:p>
          <a:p>
            <a:pPr marL="0" indent="0">
              <a:buNone/>
            </a:pPr>
            <a:endParaRPr lang="en-GB" sz="2200" dirty="0">
              <a:solidFill>
                <a:srgbClr val="3273DC"/>
              </a:solidFill>
            </a:endParaRPr>
          </a:p>
          <a:p>
            <a:pPr marL="0" indent="0">
              <a:buNone/>
            </a:pPr>
            <a:endParaRPr lang="en-GB" sz="2200" dirty="0">
              <a:solidFill>
                <a:srgbClr val="3273DC"/>
              </a:solidFill>
            </a:endParaRPr>
          </a:p>
          <a:p>
            <a:pPr marL="0" indent="0">
              <a:buNone/>
            </a:pPr>
            <a:endParaRPr lang="en-GB" sz="2200" dirty="0">
              <a:solidFill>
                <a:srgbClr val="3273DC"/>
              </a:solidFill>
            </a:endParaRPr>
          </a:p>
          <a:p>
            <a:pPr marL="0" indent="0">
              <a:buNone/>
            </a:pPr>
            <a:r>
              <a:rPr lang="en-GB" sz="2200" dirty="0" err="1">
                <a:solidFill>
                  <a:srgbClr val="FF3860"/>
                </a:solidFill>
              </a:rPr>
              <a:t>Astrobee</a:t>
            </a:r>
            <a:r>
              <a:rPr lang="en-GB" sz="2200" dirty="0">
                <a:solidFill>
                  <a:srgbClr val="FF3860"/>
                </a:solidFill>
              </a:rPr>
              <a:t> has placed 3,550 at the point where 3,650 would be, </a:t>
            </a:r>
            <a:r>
              <a:rPr lang="en-GB" sz="2200" dirty="0" err="1">
                <a:solidFill>
                  <a:srgbClr val="FF3860"/>
                </a:solidFill>
              </a:rPr>
              <a:t>couting</a:t>
            </a:r>
            <a:r>
              <a:rPr lang="en-GB" sz="2200" dirty="0">
                <a:solidFill>
                  <a:srgbClr val="FF3860"/>
                </a:solidFill>
              </a:rPr>
              <a:t> on another 150 to place what is thought to be 3,700 but is in truth 3,800. 3,410 </a:t>
            </a:r>
            <a:r>
              <a:rPr lang="en-GB" sz="2200">
                <a:solidFill>
                  <a:srgbClr val="FF3860"/>
                </a:solidFill>
              </a:rPr>
              <a:t>is correct. </a:t>
            </a:r>
            <a:endParaRPr lang="en-GB" sz="2200" dirty="0">
              <a:solidFill>
                <a:srgbClr val="FF3860"/>
              </a:solidFill>
            </a:endParaRPr>
          </a:p>
        </p:txBody>
      </p:sp>
      <p:pic>
        <p:nvPicPr>
          <p:cNvPr id="5" name="Picture 4">
            <a:extLst>
              <a:ext uri="{FF2B5EF4-FFF2-40B4-BE49-F238E27FC236}">
                <a16:creationId xmlns:a16="http://schemas.microsoft.com/office/drawing/2014/main" xmlns="" id="{6C775B79-6FD8-7042-AA4B-5BA4859614A6}"/>
              </a:ext>
            </a:extLst>
          </p:cNvPr>
          <p:cNvPicPr>
            <a:picLocks noChangeAspect="1"/>
          </p:cNvPicPr>
          <p:nvPr/>
        </p:nvPicPr>
        <p:blipFill>
          <a:blip r:embed="rId3"/>
          <a:stretch>
            <a:fillRect/>
          </a:stretch>
        </p:blipFill>
        <p:spPr>
          <a:xfrm>
            <a:off x="1728437" y="3429000"/>
            <a:ext cx="1689100" cy="1244600"/>
          </a:xfrm>
          <a:prstGeom prst="rect">
            <a:avLst/>
          </a:prstGeom>
        </p:spPr>
      </p:pic>
      <p:pic>
        <p:nvPicPr>
          <p:cNvPr id="2" name="Picture 1">
            <a:extLst>
              <a:ext uri="{FF2B5EF4-FFF2-40B4-BE49-F238E27FC236}">
                <a16:creationId xmlns:a16="http://schemas.microsoft.com/office/drawing/2014/main" xmlns="" id="{6ED35BB5-A56E-3444-84FC-CBE2FF9B8815}"/>
              </a:ext>
            </a:extLst>
          </p:cNvPr>
          <p:cNvPicPr>
            <a:picLocks noChangeAspect="1"/>
          </p:cNvPicPr>
          <p:nvPr/>
        </p:nvPicPr>
        <p:blipFill>
          <a:blip r:embed="rId4"/>
          <a:stretch>
            <a:fillRect/>
          </a:stretch>
        </p:blipFill>
        <p:spPr>
          <a:xfrm>
            <a:off x="2572987" y="1243806"/>
            <a:ext cx="4354694" cy="3295052"/>
          </a:xfrm>
          <a:prstGeom prst="rect">
            <a:avLst/>
          </a:prstGeom>
        </p:spPr>
      </p:pic>
      <p:sp>
        <p:nvSpPr>
          <p:cNvPr id="7" name="Rectangle 6">
            <a:extLst>
              <a:ext uri="{FF2B5EF4-FFF2-40B4-BE49-F238E27FC236}">
                <a16:creationId xmlns:a16="http://schemas.microsoft.com/office/drawing/2014/main" xmlns="" id="{58862C32-ABC9-F24B-9697-1A3B150F7C3B}"/>
              </a:ext>
            </a:extLst>
          </p:cNvPr>
          <p:cNvSpPr/>
          <p:nvPr/>
        </p:nvSpPr>
        <p:spPr>
          <a:xfrm>
            <a:off x="3058059" y="1730611"/>
            <a:ext cx="3384550" cy="1938992"/>
          </a:xfrm>
          <a:prstGeom prst="rect">
            <a:avLst/>
          </a:prstGeom>
        </p:spPr>
        <p:txBody>
          <a:bodyPr wrap="square">
            <a:spAutoFit/>
          </a:bodyPr>
          <a:lstStyle/>
          <a:p>
            <a:pPr algn="ctr">
              <a:buClr>
                <a:srgbClr val="23D160"/>
              </a:buClr>
              <a:buSzPct val="85000"/>
            </a:pPr>
            <a:r>
              <a:rPr lang="en-GB" sz="2400" dirty="0">
                <a:solidFill>
                  <a:srgbClr val="3273DC"/>
                </a:solidFill>
                <a:latin typeface="OpenDyslexic" pitchFamily="2" charset="77"/>
              </a:rPr>
              <a:t>I placed 3,410, 3,550 and 3,700 on the number line to my right. </a:t>
            </a:r>
            <a:br>
              <a:rPr lang="en-GB" sz="2400" dirty="0">
                <a:solidFill>
                  <a:srgbClr val="3273DC"/>
                </a:solidFill>
                <a:latin typeface="OpenDyslexic" pitchFamily="2" charset="77"/>
              </a:rPr>
            </a:br>
            <a:r>
              <a:rPr lang="en-GB" sz="2400" dirty="0">
                <a:solidFill>
                  <a:srgbClr val="3273DC"/>
                </a:solidFill>
                <a:latin typeface="OpenDyslexic" pitchFamily="2" charset="77"/>
              </a:rPr>
              <a:t>How did I do?</a:t>
            </a:r>
          </a:p>
        </p:txBody>
      </p:sp>
      <p:sp>
        <p:nvSpPr>
          <p:cNvPr id="11" name="Title 1">
            <a:extLst>
              <a:ext uri="{FF2B5EF4-FFF2-40B4-BE49-F238E27FC236}">
                <a16:creationId xmlns:a16="http://schemas.microsoft.com/office/drawing/2014/main" xmlns="" id="{8949CA55-E71A-5645-8CFC-4E2680F3A3D9}"/>
              </a:ext>
            </a:extLst>
          </p:cNvPr>
          <p:cNvSpPr txBox="1">
            <a:spLocks/>
          </p:cNvSpPr>
          <p:nvPr/>
        </p:nvSpPr>
        <p:spPr>
          <a:xfrm>
            <a:off x="838200" y="495755"/>
            <a:ext cx="8780813"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0" i="0" kern="1200">
                <a:solidFill>
                  <a:schemeClr val="tx1"/>
                </a:solidFill>
                <a:latin typeface="Lato Light" panose="020F0302020204030203" pitchFamily="34" charset="77"/>
                <a:ea typeface="+mj-ea"/>
                <a:cs typeface="+mj-cs"/>
              </a:defRPr>
            </a:lvl1pPr>
          </a:lstStyle>
          <a:p>
            <a:r>
              <a:rPr lang="en-GB" sz="3200" dirty="0"/>
              <a:t>To be able to read, represent and write numbers up to 100,000</a:t>
            </a:r>
          </a:p>
        </p:txBody>
      </p:sp>
      <p:pic>
        <p:nvPicPr>
          <p:cNvPr id="4" name="Picture 3">
            <a:extLst>
              <a:ext uri="{FF2B5EF4-FFF2-40B4-BE49-F238E27FC236}">
                <a16:creationId xmlns:a16="http://schemas.microsoft.com/office/drawing/2014/main" xmlns="" id="{F9C63D0C-7AEE-AF4D-9DA1-05F0E6E2ECC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00075" y="1889657"/>
            <a:ext cx="5161722" cy="2580861"/>
          </a:xfrm>
          <a:prstGeom prst="rect">
            <a:avLst/>
          </a:prstGeom>
        </p:spPr>
      </p:pic>
    </p:spTree>
    <p:extLst>
      <p:ext uri="{BB962C8B-B14F-4D97-AF65-F5344CB8AC3E}">
        <p14:creationId xmlns:p14="http://schemas.microsoft.com/office/powerpoint/2010/main" val="11590501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Starter:</a:t>
            </a:r>
          </a:p>
          <a:p>
            <a:pPr marL="0" indent="0">
              <a:buClr>
                <a:srgbClr val="23D160"/>
              </a:buClr>
              <a:buSzPct val="85000"/>
              <a:buNone/>
            </a:pPr>
            <a:r>
              <a:rPr lang="en-GB" sz="2200" dirty="0"/>
              <a:t>Which one doesn’t belong?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 Roman Numerals representation doesn’t belong as it represents 1,234, whereas the Base 10 pieces, place value counters and worded form all display the number 1,245.  To belong, the Roman Numerals should be MCCXLV.</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26" name="Picture 25">
            <a:extLst>
              <a:ext uri="{FF2B5EF4-FFF2-40B4-BE49-F238E27FC236}">
                <a16:creationId xmlns:a16="http://schemas.microsoft.com/office/drawing/2014/main" xmlns="" id="{1B4029F9-7DAC-DF44-9640-3BAA2329E98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02262" y="2800742"/>
            <a:ext cx="980284" cy="918153"/>
          </a:xfrm>
          <a:prstGeom prst="rect">
            <a:avLst/>
          </a:prstGeom>
        </p:spPr>
      </p:pic>
      <p:pic>
        <p:nvPicPr>
          <p:cNvPr id="27" name="Picture 26">
            <a:extLst>
              <a:ext uri="{FF2B5EF4-FFF2-40B4-BE49-F238E27FC236}">
                <a16:creationId xmlns:a16="http://schemas.microsoft.com/office/drawing/2014/main" xmlns="" id="{1D5A557D-2ACD-3C42-880A-1BB3CAC03E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2262" y="3718895"/>
            <a:ext cx="429342" cy="870825"/>
          </a:xfrm>
          <a:prstGeom prst="rect">
            <a:avLst/>
          </a:prstGeom>
        </p:spPr>
      </p:pic>
      <p:pic>
        <p:nvPicPr>
          <p:cNvPr id="28" name="Picture 27">
            <a:extLst>
              <a:ext uri="{FF2B5EF4-FFF2-40B4-BE49-F238E27FC236}">
                <a16:creationId xmlns:a16="http://schemas.microsoft.com/office/drawing/2014/main" xmlns="" id="{AD9291D9-7D55-A749-8821-35C3A2B8FF1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13166" y="2782813"/>
            <a:ext cx="961270" cy="765330"/>
          </a:xfrm>
          <a:prstGeom prst="rect">
            <a:avLst/>
          </a:prstGeom>
        </p:spPr>
      </p:pic>
      <p:pic>
        <p:nvPicPr>
          <p:cNvPr id="29" name="Picture 28">
            <a:extLst>
              <a:ext uri="{FF2B5EF4-FFF2-40B4-BE49-F238E27FC236}">
                <a16:creationId xmlns:a16="http://schemas.microsoft.com/office/drawing/2014/main" xmlns="" id="{01B430EE-BD66-2A4D-ACB3-A1B082127BB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64170" y="3860492"/>
            <a:ext cx="297156" cy="267441"/>
          </a:xfrm>
          <a:prstGeom prst="rect">
            <a:avLst/>
          </a:prstGeom>
        </p:spPr>
      </p:pic>
      <p:pic>
        <p:nvPicPr>
          <p:cNvPr id="30" name="Picture 29">
            <a:extLst>
              <a:ext uri="{FF2B5EF4-FFF2-40B4-BE49-F238E27FC236}">
                <a16:creationId xmlns:a16="http://schemas.microsoft.com/office/drawing/2014/main" xmlns="" id="{E004112C-4E80-E04C-8548-1DBA4379504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16896" y="3103331"/>
            <a:ext cx="595356" cy="615564"/>
          </a:xfrm>
          <a:prstGeom prst="rect">
            <a:avLst/>
          </a:prstGeom>
        </p:spPr>
      </p:pic>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70152" y="3248133"/>
            <a:ext cx="589414" cy="600020"/>
          </a:xfrm>
          <a:prstGeom prst="rect">
            <a:avLst/>
          </a:prstGeom>
        </p:spPr>
      </p:pic>
      <p:pic>
        <p:nvPicPr>
          <p:cNvPr id="32" name="Picture 31">
            <a:extLst>
              <a:ext uri="{FF2B5EF4-FFF2-40B4-BE49-F238E27FC236}">
                <a16:creationId xmlns:a16="http://schemas.microsoft.com/office/drawing/2014/main" xmlns="" id="{52124137-81BA-7B42-83EE-A385DBB4625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14156" y="3228680"/>
            <a:ext cx="593802" cy="600020"/>
          </a:xfrm>
          <a:prstGeom prst="rect">
            <a:avLst/>
          </a:prstGeom>
        </p:spPr>
      </p:pic>
      <p:pic>
        <p:nvPicPr>
          <p:cNvPr id="33" name="Picture 32">
            <a:extLst>
              <a:ext uri="{FF2B5EF4-FFF2-40B4-BE49-F238E27FC236}">
                <a16:creationId xmlns:a16="http://schemas.microsoft.com/office/drawing/2014/main" xmlns="" id="{8EF29947-CD77-024D-85FE-6DF4FB8B816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691370" y="3493273"/>
            <a:ext cx="589139" cy="598466"/>
          </a:xfrm>
          <a:prstGeom prst="rect">
            <a:avLst/>
          </a:prstGeom>
        </p:spPr>
      </p:pic>
      <p:pic>
        <p:nvPicPr>
          <p:cNvPr id="34" name="Picture 33">
            <a:extLst>
              <a:ext uri="{FF2B5EF4-FFF2-40B4-BE49-F238E27FC236}">
                <a16:creationId xmlns:a16="http://schemas.microsoft.com/office/drawing/2014/main" xmlns="" id="{1D31E8B7-6A65-9F4F-9ECE-E50AD2CC7F7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10067" y="3072708"/>
            <a:ext cx="961270" cy="765330"/>
          </a:xfrm>
          <a:prstGeom prst="rect">
            <a:avLst/>
          </a:prstGeom>
        </p:spPr>
      </p:pic>
      <p:pic>
        <p:nvPicPr>
          <p:cNvPr id="35" name="Picture 34">
            <a:extLst>
              <a:ext uri="{FF2B5EF4-FFF2-40B4-BE49-F238E27FC236}">
                <a16:creationId xmlns:a16="http://schemas.microsoft.com/office/drawing/2014/main" xmlns="" id="{3DFD092A-6EE0-D242-9BB1-AB87C7F9499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61220" y="3718895"/>
            <a:ext cx="429342" cy="870825"/>
          </a:xfrm>
          <a:prstGeom prst="rect">
            <a:avLst/>
          </a:prstGeom>
        </p:spPr>
      </p:pic>
      <p:pic>
        <p:nvPicPr>
          <p:cNvPr id="36" name="Picture 35">
            <a:extLst>
              <a:ext uri="{FF2B5EF4-FFF2-40B4-BE49-F238E27FC236}">
                <a16:creationId xmlns:a16="http://schemas.microsoft.com/office/drawing/2014/main" xmlns="" id="{576A6A2C-E591-7645-9293-669A9061106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98024" y="3719226"/>
            <a:ext cx="429342" cy="870825"/>
          </a:xfrm>
          <a:prstGeom prst="rect">
            <a:avLst/>
          </a:prstGeom>
        </p:spPr>
      </p:pic>
      <p:pic>
        <p:nvPicPr>
          <p:cNvPr id="37" name="Picture 36">
            <a:extLst>
              <a:ext uri="{FF2B5EF4-FFF2-40B4-BE49-F238E27FC236}">
                <a16:creationId xmlns:a16="http://schemas.microsoft.com/office/drawing/2014/main" xmlns="" id="{3223785F-4B2E-AD47-8DBA-1A1E02AEC0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63343" y="3728753"/>
            <a:ext cx="429342" cy="870825"/>
          </a:xfrm>
          <a:prstGeom prst="rect">
            <a:avLst/>
          </a:prstGeom>
        </p:spPr>
      </p:pic>
      <p:pic>
        <p:nvPicPr>
          <p:cNvPr id="39" name="Picture 38">
            <a:extLst>
              <a:ext uri="{FF2B5EF4-FFF2-40B4-BE49-F238E27FC236}">
                <a16:creationId xmlns:a16="http://schemas.microsoft.com/office/drawing/2014/main" xmlns="" id="{FA265A22-A88D-E34E-B67D-F4EFD6B4F51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70141" y="4076740"/>
            <a:ext cx="297156" cy="267441"/>
          </a:xfrm>
          <a:prstGeom prst="rect">
            <a:avLst/>
          </a:prstGeom>
        </p:spPr>
      </p:pic>
      <p:pic>
        <p:nvPicPr>
          <p:cNvPr id="40" name="Picture 39">
            <a:extLst>
              <a:ext uri="{FF2B5EF4-FFF2-40B4-BE49-F238E27FC236}">
                <a16:creationId xmlns:a16="http://schemas.microsoft.com/office/drawing/2014/main" xmlns="" id="{E22EE4B4-04DE-3B47-945E-47CEB81E8B1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956747" y="4305172"/>
            <a:ext cx="297156" cy="267441"/>
          </a:xfrm>
          <a:prstGeom prst="rect">
            <a:avLst/>
          </a:prstGeom>
        </p:spPr>
      </p:pic>
      <p:pic>
        <p:nvPicPr>
          <p:cNvPr id="41" name="Picture 40">
            <a:extLst>
              <a:ext uri="{FF2B5EF4-FFF2-40B4-BE49-F238E27FC236}">
                <a16:creationId xmlns:a16="http://schemas.microsoft.com/office/drawing/2014/main" xmlns="" id="{7FCA959A-8618-EB43-96D9-2384136DDB1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82148" y="3973796"/>
            <a:ext cx="297156" cy="267441"/>
          </a:xfrm>
          <a:prstGeom prst="rect">
            <a:avLst/>
          </a:prstGeom>
        </p:spPr>
      </p:pic>
      <p:pic>
        <p:nvPicPr>
          <p:cNvPr id="42" name="Picture 41">
            <a:extLst>
              <a:ext uri="{FF2B5EF4-FFF2-40B4-BE49-F238E27FC236}">
                <a16:creationId xmlns:a16="http://schemas.microsoft.com/office/drawing/2014/main" xmlns="" id="{2E18AFDE-588A-414F-91CB-8D006B5EAD9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68754" y="4202228"/>
            <a:ext cx="297156" cy="267441"/>
          </a:xfrm>
          <a:prstGeom prst="rect">
            <a:avLst/>
          </a:prstGeom>
        </p:spPr>
      </p:pic>
      <p:pic>
        <p:nvPicPr>
          <p:cNvPr id="43" name="Picture 42">
            <a:extLst>
              <a:ext uri="{FF2B5EF4-FFF2-40B4-BE49-F238E27FC236}">
                <a16:creationId xmlns:a16="http://schemas.microsoft.com/office/drawing/2014/main" xmlns="" id="{B619707D-F695-AC49-AB5A-46F776F764C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221318" y="3708625"/>
            <a:ext cx="593802"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789649" y="3693628"/>
            <a:ext cx="589414" cy="600020"/>
          </a:xfrm>
          <a:prstGeom prst="rect">
            <a:avLst/>
          </a:prstGeom>
        </p:spPr>
      </p:pic>
      <p:pic>
        <p:nvPicPr>
          <p:cNvPr id="45" name="Picture 44">
            <a:extLst>
              <a:ext uri="{FF2B5EF4-FFF2-40B4-BE49-F238E27FC236}">
                <a16:creationId xmlns:a16="http://schemas.microsoft.com/office/drawing/2014/main" xmlns="" id="{BCD3FC86-BE60-ED49-82CC-70E9C02B3F2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228154" y="3264708"/>
            <a:ext cx="589414" cy="600020"/>
          </a:xfrm>
          <a:prstGeom prst="rect">
            <a:avLst/>
          </a:prstGeom>
        </p:spPr>
      </p:pic>
      <p:pic>
        <p:nvPicPr>
          <p:cNvPr id="46" name="Picture 45">
            <a:extLst>
              <a:ext uri="{FF2B5EF4-FFF2-40B4-BE49-F238E27FC236}">
                <a16:creationId xmlns:a16="http://schemas.microsoft.com/office/drawing/2014/main" xmlns="" id="{D913947C-6736-0F41-A42D-3D86D6F180CF}"/>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0247651" y="3710203"/>
            <a:ext cx="589414" cy="600020"/>
          </a:xfrm>
          <a:prstGeom prst="rect">
            <a:avLst/>
          </a:prstGeom>
        </p:spPr>
      </p:pic>
      <p:pic>
        <p:nvPicPr>
          <p:cNvPr id="47" name="Picture 46">
            <a:extLst>
              <a:ext uri="{FF2B5EF4-FFF2-40B4-BE49-F238E27FC236}">
                <a16:creationId xmlns:a16="http://schemas.microsoft.com/office/drawing/2014/main" xmlns="" id="{44FDD329-1DF4-1B48-B9D8-68786A5CEB6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36224" y="3511593"/>
            <a:ext cx="595356" cy="615564"/>
          </a:xfrm>
          <a:prstGeom prst="rect">
            <a:avLst/>
          </a:prstGeom>
        </p:spPr>
      </p:pic>
      <p:pic>
        <p:nvPicPr>
          <p:cNvPr id="48" name="Picture 47">
            <a:extLst>
              <a:ext uri="{FF2B5EF4-FFF2-40B4-BE49-F238E27FC236}">
                <a16:creationId xmlns:a16="http://schemas.microsoft.com/office/drawing/2014/main" xmlns="" id="{5CA027DE-3C03-D84C-8448-2FAF489AD1D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36224" y="3919855"/>
            <a:ext cx="595356" cy="615564"/>
          </a:xfrm>
          <a:prstGeom prst="rect">
            <a:avLst/>
          </a:prstGeom>
        </p:spPr>
      </p:pic>
      <p:pic>
        <p:nvPicPr>
          <p:cNvPr id="49" name="Picture 48">
            <a:extLst>
              <a:ext uri="{FF2B5EF4-FFF2-40B4-BE49-F238E27FC236}">
                <a16:creationId xmlns:a16="http://schemas.microsoft.com/office/drawing/2014/main" xmlns="" id="{FD68D1DE-8CF4-9F4C-9196-AE959CACD96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250647" y="3325378"/>
            <a:ext cx="595356" cy="615564"/>
          </a:xfrm>
          <a:prstGeom prst="rect">
            <a:avLst/>
          </a:prstGeom>
        </p:spPr>
      </p:pic>
      <p:pic>
        <p:nvPicPr>
          <p:cNvPr id="50" name="Picture 49">
            <a:extLst>
              <a:ext uri="{FF2B5EF4-FFF2-40B4-BE49-F238E27FC236}">
                <a16:creationId xmlns:a16="http://schemas.microsoft.com/office/drawing/2014/main" xmlns="" id="{80094CC2-0CA2-B242-A6DB-4F7C481324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250647" y="3733640"/>
            <a:ext cx="595356" cy="615564"/>
          </a:xfrm>
          <a:prstGeom prst="rect">
            <a:avLst/>
          </a:prstGeom>
        </p:spPr>
      </p:pic>
      <p:sp>
        <p:nvSpPr>
          <p:cNvPr id="38" name="Rounded Rectangle 37">
            <a:extLst>
              <a:ext uri="{FF2B5EF4-FFF2-40B4-BE49-F238E27FC236}">
                <a16:creationId xmlns:a16="http://schemas.microsoft.com/office/drawing/2014/main" xmlns="" id="{0608A252-5784-1048-9463-6A3D7590D92F}"/>
              </a:ext>
            </a:extLst>
          </p:cNvPr>
          <p:cNvSpPr/>
          <p:nvPr/>
        </p:nvSpPr>
        <p:spPr>
          <a:xfrm>
            <a:off x="3776866" y="3663813"/>
            <a:ext cx="4638261" cy="915119"/>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6000" dirty="0">
                <a:solidFill>
                  <a:schemeClr val="tx1"/>
                </a:solidFill>
                <a:latin typeface="OpenDyslexic" pitchFamily="2" charset="77"/>
              </a:rPr>
              <a:t>MCCXXXIV</a:t>
            </a:r>
          </a:p>
        </p:txBody>
      </p:sp>
      <p:sp>
        <p:nvSpPr>
          <p:cNvPr id="51" name="Rounded Rectangle 50">
            <a:extLst>
              <a:ext uri="{FF2B5EF4-FFF2-40B4-BE49-F238E27FC236}">
                <a16:creationId xmlns:a16="http://schemas.microsoft.com/office/drawing/2014/main" xmlns="" id="{EBB914B0-967A-EB4E-8AA5-E73CF85CB121}"/>
              </a:ext>
            </a:extLst>
          </p:cNvPr>
          <p:cNvSpPr/>
          <p:nvPr/>
        </p:nvSpPr>
        <p:spPr>
          <a:xfrm>
            <a:off x="3650972" y="2652386"/>
            <a:ext cx="4890051" cy="91511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2400" dirty="0">
                <a:solidFill>
                  <a:schemeClr val="tx1"/>
                </a:solidFill>
                <a:latin typeface="OpenDyslexic" pitchFamily="2" charset="77"/>
              </a:rPr>
              <a:t>one thousand, </a:t>
            </a:r>
            <a:br>
              <a:rPr lang="en-US" sz="2400" dirty="0">
                <a:solidFill>
                  <a:schemeClr val="tx1"/>
                </a:solidFill>
                <a:latin typeface="OpenDyslexic" pitchFamily="2" charset="77"/>
              </a:rPr>
            </a:br>
            <a:r>
              <a:rPr lang="en-US" sz="2400" dirty="0">
                <a:solidFill>
                  <a:schemeClr val="tx1"/>
                </a:solidFill>
                <a:latin typeface="OpenDyslexic" pitchFamily="2" charset="77"/>
              </a:rPr>
              <a:t>two hundred and forty-five</a:t>
            </a:r>
          </a:p>
        </p:txBody>
      </p:sp>
    </p:spTree>
    <p:extLst>
      <p:ext uri="{BB962C8B-B14F-4D97-AF65-F5344CB8AC3E}">
        <p14:creationId xmlns:p14="http://schemas.microsoft.com/office/powerpoint/2010/main" val="10129326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sz="2200" dirty="0"/>
              <a:t>I can read, represent and write numbers up to 100,000, including representations on number lines </a:t>
            </a:r>
          </a:p>
          <a:p>
            <a:pPr>
              <a:buClr>
                <a:srgbClr val="23D160"/>
              </a:buClr>
              <a:buSzPct val="85000"/>
              <a:buFont typeface="Wingdings" pitchFamily="2" charset="2"/>
              <a:buChar char="ü"/>
            </a:pPr>
            <a:r>
              <a:rPr lang="en-GB" sz="2200" dirty="0"/>
              <a:t>I can use reasoning to explain my responses when reading, representing and writing numbers up to 100,000, including representations on number lines </a:t>
            </a:r>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8" y="6298060"/>
            <a:ext cx="11194775" cy="365125"/>
          </a:xfrm>
        </p:spPr>
        <p:txBody>
          <a:bodyPr/>
          <a:lstStyle/>
          <a:p>
            <a:r>
              <a:rPr lang="en-GB" sz="1600" dirty="0"/>
              <a:t>Year 5 - Autumn Block 1 - Place Value - Lesson 4 - To be able to read, represent and write numbers up to 100,000</a:t>
            </a:r>
          </a:p>
        </p:txBody>
      </p:sp>
    </p:spTree>
    <p:extLst>
      <p:ext uri="{BB962C8B-B14F-4D97-AF65-F5344CB8AC3E}">
        <p14:creationId xmlns:p14="http://schemas.microsoft.com/office/powerpoint/2010/main" val="3038375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represent?</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0" name="Picture 29">
            <a:extLst>
              <a:ext uri="{FF2B5EF4-FFF2-40B4-BE49-F238E27FC236}">
                <a16:creationId xmlns:a16="http://schemas.microsoft.com/office/drawing/2014/main" xmlns="" id="{E004112C-4E80-E04C-8548-1DBA437950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07566" y="3582547"/>
            <a:ext cx="595356" cy="615564"/>
          </a:xfrm>
          <a:prstGeom prst="rect">
            <a:avLst/>
          </a:prstGeom>
        </p:spPr>
      </p:pic>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2058" y="3350101"/>
            <a:ext cx="589414" cy="600020"/>
          </a:xfrm>
          <a:prstGeom prst="rect">
            <a:avLst/>
          </a:prstGeom>
        </p:spPr>
      </p:pic>
      <p:pic>
        <p:nvPicPr>
          <p:cNvPr id="32" name="Picture 31">
            <a:extLst>
              <a:ext uri="{FF2B5EF4-FFF2-40B4-BE49-F238E27FC236}">
                <a16:creationId xmlns:a16="http://schemas.microsoft.com/office/drawing/2014/main" xmlns="" id="{52124137-81BA-7B42-83EE-A385DBB462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7601" y="3389624"/>
            <a:ext cx="593802" cy="600020"/>
          </a:xfrm>
          <a:prstGeom prst="rect">
            <a:avLst/>
          </a:prstGeom>
        </p:spPr>
      </p:pic>
      <p:pic>
        <p:nvPicPr>
          <p:cNvPr id="33" name="Picture 32">
            <a:extLst>
              <a:ext uri="{FF2B5EF4-FFF2-40B4-BE49-F238E27FC236}">
                <a16:creationId xmlns:a16="http://schemas.microsoft.com/office/drawing/2014/main" xmlns="" id="{8EF29947-CD77-024D-85FE-6DF4FB8B81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83068" y="3351655"/>
            <a:ext cx="589139" cy="598466"/>
          </a:xfrm>
          <a:prstGeom prst="rect">
            <a:avLst/>
          </a:prstGeom>
        </p:spPr>
      </p:pic>
      <p:pic>
        <p:nvPicPr>
          <p:cNvPr id="43" name="Picture 42">
            <a:extLst>
              <a:ext uri="{FF2B5EF4-FFF2-40B4-BE49-F238E27FC236}">
                <a16:creationId xmlns:a16="http://schemas.microsoft.com/office/drawing/2014/main" xmlns="" id="{B619707D-F695-AC49-AB5A-46F776F764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4763" y="3869569"/>
            <a:ext cx="593802"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9220" y="3864728"/>
            <a:ext cx="589414" cy="600020"/>
          </a:xfrm>
          <a:prstGeom prst="rect">
            <a:avLst/>
          </a:prstGeom>
        </p:spPr>
      </p:pic>
      <p:pic>
        <p:nvPicPr>
          <p:cNvPr id="49" name="Picture 48">
            <a:extLst>
              <a:ext uri="{FF2B5EF4-FFF2-40B4-BE49-F238E27FC236}">
                <a16:creationId xmlns:a16="http://schemas.microsoft.com/office/drawing/2014/main" xmlns="" id="{FD68D1DE-8CF4-9F4C-9196-AE959CACD9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282" y="3318631"/>
            <a:ext cx="595356" cy="615564"/>
          </a:xfrm>
          <a:prstGeom prst="rect">
            <a:avLst/>
          </a:prstGeom>
        </p:spPr>
      </p:pic>
      <p:pic>
        <p:nvPicPr>
          <p:cNvPr id="50" name="Picture 49">
            <a:extLst>
              <a:ext uri="{FF2B5EF4-FFF2-40B4-BE49-F238E27FC236}">
                <a16:creationId xmlns:a16="http://schemas.microsoft.com/office/drawing/2014/main" xmlns="" id="{80094CC2-0CA2-B242-A6DB-4F7C481324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282" y="3855828"/>
            <a:ext cx="595356" cy="615564"/>
          </a:xfrm>
          <a:prstGeom prst="rect">
            <a:avLst/>
          </a:prstGeom>
        </p:spPr>
      </p:pic>
      <p:pic>
        <p:nvPicPr>
          <p:cNvPr id="52" name="Picture 51">
            <a:extLst>
              <a:ext uri="{FF2B5EF4-FFF2-40B4-BE49-F238E27FC236}">
                <a16:creationId xmlns:a16="http://schemas.microsoft.com/office/drawing/2014/main" xmlns="" id="{669E2A60-3590-414B-B048-2E19FCEF6F1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61645" y="3187579"/>
            <a:ext cx="614655" cy="600020"/>
          </a:xfrm>
          <a:prstGeom prst="rect">
            <a:avLst/>
          </a:prstGeom>
        </p:spPr>
      </p:pic>
      <p:pic>
        <p:nvPicPr>
          <p:cNvPr id="55" name="Picture 54">
            <a:extLst>
              <a:ext uri="{FF2B5EF4-FFF2-40B4-BE49-F238E27FC236}">
                <a16:creationId xmlns:a16="http://schemas.microsoft.com/office/drawing/2014/main" xmlns="" id="{FE9B53BA-C81E-1B4B-87D1-B3BF83AA8C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42148" y="3693628"/>
            <a:ext cx="614655" cy="600020"/>
          </a:xfrm>
          <a:prstGeom prst="rect">
            <a:avLst/>
          </a:prstGeom>
        </p:spPr>
      </p:pic>
      <p:pic>
        <p:nvPicPr>
          <p:cNvPr id="56" name="Picture 55">
            <a:extLst>
              <a:ext uri="{FF2B5EF4-FFF2-40B4-BE49-F238E27FC236}">
                <a16:creationId xmlns:a16="http://schemas.microsoft.com/office/drawing/2014/main" xmlns="" id="{C4DE3507-BAF1-DD48-8A09-DDE053738B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56663" y="4176348"/>
            <a:ext cx="614655" cy="600020"/>
          </a:xfrm>
          <a:prstGeom prst="rect">
            <a:avLst/>
          </a:prstGeom>
        </p:spPr>
      </p:pic>
      <p:pic>
        <p:nvPicPr>
          <p:cNvPr id="57" name="Picture 56">
            <a:extLst>
              <a:ext uri="{FF2B5EF4-FFF2-40B4-BE49-F238E27FC236}">
                <a16:creationId xmlns:a16="http://schemas.microsoft.com/office/drawing/2014/main" xmlns="" id="{2B7FBC71-A2FF-754F-BC29-A9E29CAA742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63571" y="3875160"/>
            <a:ext cx="589139" cy="598466"/>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0" name="Picture 59">
            <a:extLst>
              <a:ext uri="{FF2B5EF4-FFF2-40B4-BE49-F238E27FC236}">
                <a16:creationId xmlns:a16="http://schemas.microsoft.com/office/drawing/2014/main" xmlns="" id="{EE12C9D3-5D0B-4044-8FE5-D54A16E7950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54249" y="3389624"/>
            <a:ext cx="593802" cy="600020"/>
          </a:xfrm>
          <a:prstGeom prst="rect">
            <a:avLst/>
          </a:prstGeom>
        </p:spPr>
      </p:pic>
      <p:pic>
        <p:nvPicPr>
          <p:cNvPr id="61" name="Picture 60">
            <a:extLst>
              <a:ext uri="{FF2B5EF4-FFF2-40B4-BE49-F238E27FC236}">
                <a16:creationId xmlns:a16="http://schemas.microsoft.com/office/drawing/2014/main" xmlns="" id="{38E9F760-78EA-BF46-9932-E58F3462AE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61411" y="3869569"/>
            <a:ext cx="593802" cy="600020"/>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0450" y="3391427"/>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7612" y="3871372"/>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46569" y="3355631"/>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3731" y="3870258"/>
            <a:ext cx="589414" cy="600020"/>
          </a:xfrm>
          <a:prstGeom prst="rect">
            <a:avLst/>
          </a:prstGeom>
        </p:spPr>
      </p:pic>
      <p:pic>
        <p:nvPicPr>
          <p:cNvPr id="66" name="Picture 65">
            <a:extLst>
              <a:ext uri="{FF2B5EF4-FFF2-40B4-BE49-F238E27FC236}">
                <a16:creationId xmlns:a16="http://schemas.microsoft.com/office/drawing/2014/main" xmlns="" id="{0C83B29F-BB7D-9C4D-B73F-4CD6091078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77745" y="3356745"/>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84907" y="3871372"/>
            <a:ext cx="589414" cy="600020"/>
          </a:xfrm>
          <a:prstGeom prst="rect">
            <a:avLst/>
          </a:prstGeom>
        </p:spPr>
      </p:pic>
      <p:pic>
        <p:nvPicPr>
          <p:cNvPr id="68" name="Picture 67">
            <a:extLst>
              <a:ext uri="{FF2B5EF4-FFF2-40B4-BE49-F238E27FC236}">
                <a16:creationId xmlns:a16="http://schemas.microsoft.com/office/drawing/2014/main" xmlns="" id="{10BBEF90-DC25-C44A-B491-1CFCBE8287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2256" y="3362275"/>
            <a:ext cx="589414" cy="600020"/>
          </a:xfrm>
          <a:prstGeom prst="rect">
            <a:avLst/>
          </a:prstGeom>
        </p:spPr>
      </p:pic>
      <p:pic>
        <p:nvPicPr>
          <p:cNvPr id="69" name="Picture 68">
            <a:extLst>
              <a:ext uri="{FF2B5EF4-FFF2-40B4-BE49-F238E27FC236}">
                <a16:creationId xmlns:a16="http://schemas.microsoft.com/office/drawing/2014/main" xmlns="" id="{2DCD66FA-CC18-1544-89EC-F24E6DCCE2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9418" y="3876902"/>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4452" y="3318631"/>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4452" y="3855828"/>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0201" y="3313948"/>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0201" y="3851145"/>
            <a:ext cx="595356" cy="615564"/>
          </a:xfrm>
          <a:prstGeom prst="rect">
            <a:avLst/>
          </a:prstGeom>
        </p:spPr>
      </p:pic>
    </p:spTree>
    <p:extLst>
      <p:ext uri="{BB962C8B-B14F-4D97-AF65-F5344CB8AC3E}">
        <p14:creationId xmlns:p14="http://schemas.microsoft.com/office/powerpoint/2010/main" val="2910647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represent?</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a:p>
            <a:pPr marL="0" indent="0">
              <a:buClr>
                <a:srgbClr val="23D160"/>
              </a:buClr>
              <a:buSzPct val="85000"/>
              <a:buNone/>
            </a:pPr>
            <a:r>
              <a:rPr lang="en-GB" sz="2200" dirty="0">
                <a:solidFill>
                  <a:srgbClr val="FF3860"/>
                </a:solidFill>
              </a:rPr>
              <a:t>34,687</a:t>
            </a:r>
          </a:p>
          <a:p>
            <a:pPr marL="0" indent="0">
              <a:buClr>
                <a:srgbClr val="23D160"/>
              </a:buClr>
              <a:buSzPct val="85000"/>
              <a:buNone/>
            </a:pPr>
            <a:r>
              <a:rPr lang="en-GB" sz="2200" dirty="0">
                <a:solidFill>
                  <a:srgbClr val="FF3860"/>
                </a:solidFill>
              </a:rPr>
              <a:t>thirty-four thousand, six hundred and eighty-seven</a:t>
            </a: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0" name="Picture 29">
            <a:extLst>
              <a:ext uri="{FF2B5EF4-FFF2-40B4-BE49-F238E27FC236}">
                <a16:creationId xmlns:a16="http://schemas.microsoft.com/office/drawing/2014/main" xmlns="" id="{E004112C-4E80-E04C-8548-1DBA437950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07566" y="3582547"/>
            <a:ext cx="595356" cy="615564"/>
          </a:xfrm>
          <a:prstGeom prst="rect">
            <a:avLst/>
          </a:prstGeom>
        </p:spPr>
      </p:pic>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2058" y="3350101"/>
            <a:ext cx="589414" cy="600020"/>
          </a:xfrm>
          <a:prstGeom prst="rect">
            <a:avLst/>
          </a:prstGeom>
        </p:spPr>
      </p:pic>
      <p:pic>
        <p:nvPicPr>
          <p:cNvPr id="32" name="Picture 31">
            <a:extLst>
              <a:ext uri="{FF2B5EF4-FFF2-40B4-BE49-F238E27FC236}">
                <a16:creationId xmlns:a16="http://schemas.microsoft.com/office/drawing/2014/main" xmlns="" id="{52124137-81BA-7B42-83EE-A385DBB4625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27601" y="3389624"/>
            <a:ext cx="593802" cy="600020"/>
          </a:xfrm>
          <a:prstGeom prst="rect">
            <a:avLst/>
          </a:prstGeom>
        </p:spPr>
      </p:pic>
      <p:pic>
        <p:nvPicPr>
          <p:cNvPr id="33" name="Picture 32">
            <a:extLst>
              <a:ext uri="{FF2B5EF4-FFF2-40B4-BE49-F238E27FC236}">
                <a16:creationId xmlns:a16="http://schemas.microsoft.com/office/drawing/2014/main" xmlns="" id="{8EF29947-CD77-024D-85FE-6DF4FB8B81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83068" y="3351655"/>
            <a:ext cx="589139" cy="598466"/>
          </a:xfrm>
          <a:prstGeom prst="rect">
            <a:avLst/>
          </a:prstGeom>
        </p:spPr>
      </p:pic>
      <p:pic>
        <p:nvPicPr>
          <p:cNvPr id="43" name="Picture 42">
            <a:extLst>
              <a:ext uri="{FF2B5EF4-FFF2-40B4-BE49-F238E27FC236}">
                <a16:creationId xmlns:a16="http://schemas.microsoft.com/office/drawing/2014/main" xmlns="" id="{B619707D-F695-AC49-AB5A-46F776F764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4763" y="3869569"/>
            <a:ext cx="593802"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9220" y="3864728"/>
            <a:ext cx="589414" cy="600020"/>
          </a:xfrm>
          <a:prstGeom prst="rect">
            <a:avLst/>
          </a:prstGeom>
        </p:spPr>
      </p:pic>
      <p:pic>
        <p:nvPicPr>
          <p:cNvPr id="49" name="Picture 48">
            <a:extLst>
              <a:ext uri="{FF2B5EF4-FFF2-40B4-BE49-F238E27FC236}">
                <a16:creationId xmlns:a16="http://schemas.microsoft.com/office/drawing/2014/main" xmlns="" id="{FD68D1DE-8CF4-9F4C-9196-AE959CACD96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282" y="3318631"/>
            <a:ext cx="595356" cy="615564"/>
          </a:xfrm>
          <a:prstGeom prst="rect">
            <a:avLst/>
          </a:prstGeom>
        </p:spPr>
      </p:pic>
      <p:pic>
        <p:nvPicPr>
          <p:cNvPr id="50" name="Picture 49">
            <a:extLst>
              <a:ext uri="{FF2B5EF4-FFF2-40B4-BE49-F238E27FC236}">
                <a16:creationId xmlns:a16="http://schemas.microsoft.com/office/drawing/2014/main" xmlns="" id="{80094CC2-0CA2-B242-A6DB-4F7C4813249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93282" y="3855828"/>
            <a:ext cx="595356" cy="615564"/>
          </a:xfrm>
          <a:prstGeom prst="rect">
            <a:avLst/>
          </a:prstGeom>
        </p:spPr>
      </p:pic>
      <p:pic>
        <p:nvPicPr>
          <p:cNvPr id="52" name="Picture 51">
            <a:extLst>
              <a:ext uri="{FF2B5EF4-FFF2-40B4-BE49-F238E27FC236}">
                <a16:creationId xmlns:a16="http://schemas.microsoft.com/office/drawing/2014/main" xmlns="" id="{669E2A60-3590-414B-B048-2E19FCEF6F1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61645" y="3187579"/>
            <a:ext cx="614655" cy="600020"/>
          </a:xfrm>
          <a:prstGeom prst="rect">
            <a:avLst/>
          </a:prstGeom>
        </p:spPr>
      </p:pic>
      <p:pic>
        <p:nvPicPr>
          <p:cNvPr id="55" name="Picture 54">
            <a:extLst>
              <a:ext uri="{FF2B5EF4-FFF2-40B4-BE49-F238E27FC236}">
                <a16:creationId xmlns:a16="http://schemas.microsoft.com/office/drawing/2014/main" xmlns="" id="{FE9B53BA-C81E-1B4B-87D1-B3BF83AA8C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42148" y="3693628"/>
            <a:ext cx="614655" cy="600020"/>
          </a:xfrm>
          <a:prstGeom prst="rect">
            <a:avLst/>
          </a:prstGeom>
        </p:spPr>
      </p:pic>
      <p:pic>
        <p:nvPicPr>
          <p:cNvPr id="56" name="Picture 55">
            <a:extLst>
              <a:ext uri="{FF2B5EF4-FFF2-40B4-BE49-F238E27FC236}">
                <a16:creationId xmlns:a16="http://schemas.microsoft.com/office/drawing/2014/main" xmlns="" id="{C4DE3507-BAF1-DD48-8A09-DDE053738B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156663" y="4176348"/>
            <a:ext cx="614655" cy="600020"/>
          </a:xfrm>
          <a:prstGeom prst="rect">
            <a:avLst/>
          </a:prstGeom>
        </p:spPr>
      </p:pic>
      <p:pic>
        <p:nvPicPr>
          <p:cNvPr id="57" name="Picture 56">
            <a:extLst>
              <a:ext uri="{FF2B5EF4-FFF2-40B4-BE49-F238E27FC236}">
                <a16:creationId xmlns:a16="http://schemas.microsoft.com/office/drawing/2014/main" xmlns="" id="{2B7FBC71-A2FF-754F-BC29-A9E29CAA742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63571" y="3875160"/>
            <a:ext cx="589139" cy="598466"/>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0" name="Picture 59">
            <a:extLst>
              <a:ext uri="{FF2B5EF4-FFF2-40B4-BE49-F238E27FC236}">
                <a16:creationId xmlns:a16="http://schemas.microsoft.com/office/drawing/2014/main" xmlns="" id="{EE12C9D3-5D0B-4044-8FE5-D54A16E7950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54249" y="3389624"/>
            <a:ext cx="593802" cy="600020"/>
          </a:xfrm>
          <a:prstGeom prst="rect">
            <a:avLst/>
          </a:prstGeom>
        </p:spPr>
      </p:pic>
      <p:pic>
        <p:nvPicPr>
          <p:cNvPr id="61" name="Picture 60">
            <a:extLst>
              <a:ext uri="{FF2B5EF4-FFF2-40B4-BE49-F238E27FC236}">
                <a16:creationId xmlns:a16="http://schemas.microsoft.com/office/drawing/2014/main" xmlns="" id="{38E9F760-78EA-BF46-9932-E58F3462AE1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61411" y="3869569"/>
            <a:ext cx="593802" cy="600020"/>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0450" y="3391427"/>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7612" y="3871372"/>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46569" y="3355631"/>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53731" y="3870258"/>
            <a:ext cx="589414" cy="600020"/>
          </a:xfrm>
          <a:prstGeom prst="rect">
            <a:avLst/>
          </a:prstGeom>
        </p:spPr>
      </p:pic>
      <p:pic>
        <p:nvPicPr>
          <p:cNvPr id="66" name="Picture 65">
            <a:extLst>
              <a:ext uri="{FF2B5EF4-FFF2-40B4-BE49-F238E27FC236}">
                <a16:creationId xmlns:a16="http://schemas.microsoft.com/office/drawing/2014/main" xmlns="" id="{0C83B29F-BB7D-9C4D-B73F-4CD6091078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77745" y="3356745"/>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84907" y="3871372"/>
            <a:ext cx="589414" cy="600020"/>
          </a:xfrm>
          <a:prstGeom prst="rect">
            <a:avLst/>
          </a:prstGeom>
        </p:spPr>
      </p:pic>
      <p:pic>
        <p:nvPicPr>
          <p:cNvPr id="68" name="Picture 67">
            <a:extLst>
              <a:ext uri="{FF2B5EF4-FFF2-40B4-BE49-F238E27FC236}">
                <a16:creationId xmlns:a16="http://schemas.microsoft.com/office/drawing/2014/main" xmlns="" id="{10BBEF90-DC25-C44A-B491-1CFCBE82879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2256" y="3362275"/>
            <a:ext cx="589414" cy="600020"/>
          </a:xfrm>
          <a:prstGeom prst="rect">
            <a:avLst/>
          </a:prstGeom>
        </p:spPr>
      </p:pic>
      <p:pic>
        <p:nvPicPr>
          <p:cNvPr id="69" name="Picture 68">
            <a:extLst>
              <a:ext uri="{FF2B5EF4-FFF2-40B4-BE49-F238E27FC236}">
                <a16:creationId xmlns:a16="http://schemas.microsoft.com/office/drawing/2014/main" xmlns="" id="{2DCD66FA-CC18-1544-89EC-F24E6DCCE2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509418" y="3876902"/>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4452" y="3318631"/>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44452" y="3855828"/>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0201" y="3313948"/>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460201" y="3851145"/>
            <a:ext cx="595356" cy="615564"/>
          </a:xfrm>
          <a:prstGeom prst="rect">
            <a:avLst/>
          </a:prstGeom>
        </p:spPr>
      </p:pic>
    </p:spTree>
    <p:extLst>
      <p:ext uri="{BB962C8B-B14F-4D97-AF65-F5344CB8AC3E}">
        <p14:creationId xmlns:p14="http://schemas.microsoft.com/office/powerpoint/2010/main" val="2647656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represent?</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0" name="Picture 29">
            <a:extLst>
              <a:ext uri="{FF2B5EF4-FFF2-40B4-BE49-F238E27FC236}">
                <a16:creationId xmlns:a16="http://schemas.microsoft.com/office/drawing/2014/main" xmlns="" id="{E004112C-4E80-E04C-8548-1DBA437950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01274" y="3602932"/>
            <a:ext cx="595356" cy="615564"/>
          </a:xfrm>
          <a:prstGeom prst="rect">
            <a:avLst/>
          </a:prstGeom>
        </p:spPr>
      </p:pic>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32887" y="3354942"/>
            <a:ext cx="589414" cy="600020"/>
          </a:xfrm>
          <a:prstGeom prst="rect">
            <a:avLst/>
          </a:prstGeom>
        </p:spPr>
      </p:pic>
      <p:pic>
        <p:nvPicPr>
          <p:cNvPr id="43" name="Picture 42">
            <a:extLst>
              <a:ext uri="{FF2B5EF4-FFF2-40B4-BE49-F238E27FC236}">
                <a16:creationId xmlns:a16="http://schemas.microsoft.com/office/drawing/2014/main" xmlns="" id="{B619707D-F695-AC49-AB5A-46F776F764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4763" y="3869569"/>
            <a:ext cx="593802"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40049" y="3869569"/>
            <a:ext cx="589414" cy="600020"/>
          </a:xfrm>
          <a:prstGeom prst="rect">
            <a:avLst/>
          </a:prstGeom>
        </p:spPr>
      </p:pic>
      <p:pic>
        <p:nvPicPr>
          <p:cNvPr id="55" name="Picture 54">
            <a:extLst>
              <a:ext uri="{FF2B5EF4-FFF2-40B4-BE49-F238E27FC236}">
                <a16:creationId xmlns:a16="http://schemas.microsoft.com/office/drawing/2014/main" xmlns="" id="{FE9B53BA-C81E-1B4B-87D1-B3BF83AA8C9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51993" y="3671378"/>
            <a:ext cx="614655" cy="600020"/>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86509" y="3391427"/>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93671" y="3871372"/>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57398" y="3360472"/>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64560" y="3875099"/>
            <a:ext cx="589414" cy="600020"/>
          </a:xfrm>
          <a:prstGeom prst="rect">
            <a:avLst/>
          </a:prstGeom>
        </p:spPr>
      </p:pic>
      <p:pic>
        <p:nvPicPr>
          <p:cNvPr id="66" name="Picture 65">
            <a:extLst>
              <a:ext uri="{FF2B5EF4-FFF2-40B4-BE49-F238E27FC236}">
                <a16:creationId xmlns:a16="http://schemas.microsoft.com/office/drawing/2014/main" xmlns="" id="{0C83B29F-BB7D-9C4D-B73F-4CD6091078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88574" y="3361586"/>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95736" y="3876213"/>
            <a:ext cx="589414" cy="600020"/>
          </a:xfrm>
          <a:prstGeom prst="rect">
            <a:avLst/>
          </a:prstGeom>
        </p:spPr>
      </p:pic>
      <p:pic>
        <p:nvPicPr>
          <p:cNvPr id="69" name="Picture 68">
            <a:extLst>
              <a:ext uri="{FF2B5EF4-FFF2-40B4-BE49-F238E27FC236}">
                <a16:creationId xmlns:a16="http://schemas.microsoft.com/office/drawing/2014/main" xmlns="" id="{2DCD66FA-CC18-1544-89EC-F24E6DCCE2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20247" y="3881743"/>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38160" y="3339016"/>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38160" y="3876213"/>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53909" y="3334333"/>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53909" y="3871530"/>
            <a:ext cx="595356" cy="615564"/>
          </a:xfrm>
          <a:prstGeom prst="rect">
            <a:avLst/>
          </a:prstGeom>
        </p:spPr>
      </p:pic>
    </p:spTree>
    <p:extLst>
      <p:ext uri="{BB962C8B-B14F-4D97-AF65-F5344CB8AC3E}">
        <p14:creationId xmlns:p14="http://schemas.microsoft.com/office/powerpoint/2010/main" val="1280640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represent?</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a:p>
            <a:pPr marL="0" indent="0">
              <a:buClr>
                <a:srgbClr val="23D160"/>
              </a:buClr>
              <a:buSzPct val="85000"/>
              <a:buNone/>
            </a:pPr>
            <a:r>
              <a:rPr lang="en-GB" sz="2200" dirty="0">
                <a:solidFill>
                  <a:srgbClr val="FF3860"/>
                </a:solidFill>
              </a:rPr>
              <a:t>12,375</a:t>
            </a:r>
          </a:p>
          <a:p>
            <a:pPr marL="0" indent="0">
              <a:buClr>
                <a:srgbClr val="23D160"/>
              </a:buClr>
              <a:buSzPct val="85000"/>
              <a:buNone/>
            </a:pPr>
            <a:r>
              <a:rPr lang="en-GB" sz="2200" dirty="0">
                <a:solidFill>
                  <a:srgbClr val="FF3860"/>
                </a:solidFill>
              </a:rPr>
              <a:t>twelve thousand, three hundred and seventy-five</a:t>
            </a: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0" name="Picture 29">
            <a:extLst>
              <a:ext uri="{FF2B5EF4-FFF2-40B4-BE49-F238E27FC236}">
                <a16:creationId xmlns:a16="http://schemas.microsoft.com/office/drawing/2014/main" xmlns="" id="{E004112C-4E80-E04C-8548-1DBA437950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01274" y="3602932"/>
            <a:ext cx="595356" cy="615564"/>
          </a:xfrm>
          <a:prstGeom prst="rect">
            <a:avLst/>
          </a:prstGeom>
        </p:spPr>
      </p:pic>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32887" y="3354942"/>
            <a:ext cx="589414" cy="600020"/>
          </a:xfrm>
          <a:prstGeom prst="rect">
            <a:avLst/>
          </a:prstGeom>
        </p:spPr>
      </p:pic>
      <p:pic>
        <p:nvPicPr>
          <p:cNvPr id="43" name="Picture 42">
            <a:extLst>
              <a:ext uri="{FF2B5EF4-FFF2-40B4-BE49-F238E27FC236}">
                <a16:creationId xmlns:a16="http://schemas.microsoft.com/office/drawing/2014/main" xmlns="" id="{B619707D-F695-AC49-AB5A-46F776F764C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34763" y="3869569"/>
            <a:ext cx="593802"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40049" y="3869569"/>
            <a:ext cx="589414" cy="600020"/>
          </a:xfrm>
          <a:prstGeom prst="rect">
            <a:avLst/>
          </a:prstGeom>
        </p:spPr>
      </p:pic>
      <p:pic>
        <p:nvPicPr>
          <p:cNvPr id="55" name="Picture 54">
            <a:extLst>
              <a:ext uri="{FF2B5EF4-FFF2-40B4-BE49-F238E27FC236}">
                <a16:creationId xmlns:a16="http://schemas.microsoft.com/office/drawing/2014/main" xmlns="" id="{FE9B53BA-C81E-1B4B-87D1-B3BF83AA8C9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51993" y="3671378"/>
            <a:ext cx="614655" cy="600020"/>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86509" y="3391427"/>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393671" y="3871372"/>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57398" y="3360472"/>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64560" y="3875099"/>
            <a:ext cx="589414" cy="600020"/>
          </a:xfrm>
          <a:prstGeom prst="rect">
            <a:avLst/>
          </a:prstGeom>
        </p:spPr>
      </p:pic>
      <p:pic>
        <p:nvPicPr>
          <p:cNvPr id="66" name="Picture 65">
            <a:extLst>
              <a:ext uri="{FF2B5EF4-FFF2-40B4-BE49-F238E27FC236}">
                <a16:creationId xmlns:a16="http://schemas.microsoft.com/office/drawing/2014/main" xmlns="" id="{0C83B29F-BB7D-9C4D-B73F-4CD60910788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88574" y="3361586"/>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95736" y="3876213"/>
            <a:ext cx="589414" cy="600020"/>
          </a:xfrm>
          <a:prstGeom prst="rect">
            <a:avLst/>
          </a:prstGeom>
        </p:spPr>
      </p:pic>
      <p:pic>
        <p:nvPicPr>
          <p:cNvPr id="69" name="Picture 68">
            <a:extLst>
              <a:ext uri="{FF2B5EF4-FFF2-40B4-BE49-F238E27FC236}">
                <a16:creationId xmlns:a16="http://schemas.microsoft.com/office/drawing/2014/main" xmlns="" id="{2DCD66FA-CC18-1544-89EC-F24E6DCCE2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20247" y="3881743"/>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38160" y="3339016"/>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38160" y="3876213"/>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53909" y="3334333"/>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53909" y="3871530"/>
            <a:ext cx="595356" cy="615564"/>
          </a:xfrm>
          <a:prstGeom prst="rect">
            <a:avLst/>
          </a:prstGeom>
        </p:spPr>
      </p:pic>
    </p:spTree>
    <p:extLst>
      <p:ext uri="{BB962C8B-B14F-4D97-AF65-F5344CB8AC3E}">
        <p14:creationId xmlns:p14="http://schemas.microsoft.com/office/powerpoint/2010/main" val="3408702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Talking Time:</a:t>
            </a:r>
          </a:p>
          <a:p>
            <a:pPr marL="0" indent="0">
              <a:buClr>
                <a:srgbClr val="23D160"/>
              </a:buClr>
              <a:buSzPct val="85000"/>
              <a:buNone/>
            </a:pPr>
            <a:r>
              <a:rPr lang="en-GB" sz="2200" dirty="0"/>
              <a:t>What do the place value counters below represent?</a:t>
            </a:r>
            <a:br>
              <a:rPr lang="en-GB" sz="2200" dirty="0"/>
            </a:br>
            <a:r>
              <a:rPr lang="en-GB" sz="2200" dirty="0"/>
              <a:t>Write the number in numerals and words.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solidFill>
                <a:srgbClr val="FF3860"/>
              </a:solidFill>
            </a:endParaRPr>
          </a:p>
          <a:p>
            <a:pPr marL="0" indent="0">
              <a:buClr>
                <a:srgbClr val="23D160"/>
              </a:buClr>
              <a:buSzPct val="85000"/>
              <a:buNone/>
            </a:pPr>
            <a:endParaRPr lang="en-GB" sz="2200" dirty="0">
              <a:solidFill>
                <a:srgbClr val="FF3860"/>
              </a:solidFill>
            </a:endParaRP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read, represent and write numbers up to 100,000</a:t>
            </a:r>
          </a:p>
        </p:txBody>
      </p:sp>
      <p:pic>
        <p:nvPicPr>
          <p:cNvPr id="31" name="Picture 30">
            <a:extLst>
              <a:ext uri="{FF2B5EF4-FFF2-40B4-BE49-F238E27FC236}">
                <a16:creationId xmlns:a16="http://schemas.microsoft.com/office/drawing/2014/main" xmlns="" id="{A988A46A-9DCA-1C4C-8F5B-AF8657EAE8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32887" y="3354942"/>
            <a:ext cx="589414" cy="600020"/>
          </a:xfrm>
          <a:prstGeom prst="rect">
            <a:avLst/>
          </a:prstGeom>
        </p:spPr>
      </p:pic>
      <p:pic>
        <p:nvPicPr>
          <p:cNvPr id="44" name="Picture 43">
            <a:extLst>
              <a:ext uri="{FF2B5EF4-FFF2-40B4-BE49-F238E27FC236}">
                <a16:creationId xmlns:a16="http://schemas.microsoft.com/office/drawing/2014/main" xmlns="" id="{20FBDBB2-18A4-FB4F-87BB-6FE547798FD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40049" y="3869569"/>
            <a:ext cx="589414" cy="600020"/>
          </a:xfrm>
          <a:prstGeom prst="rect">
            <a:avLst/>
          </a:prstGeom>
        </p:spPr>
      </p:pic>
      <p:pic>
        <p:nvPicPr>
          <p:cNvPr id="58" name="Picture 57">
            <a:extLst>
              <a:ext uri="{FF2B5EF4-FFF2-40B4-BE49-F238E27FC236}">
                <a16:creationId xmlns:a16="http://schemas.microsoft.com/office/drawing/2014/main" xmlns="" id="{9E7F5863-C6BF-BC46-A4AB-5DE2FE5EC6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05383" y="3351655"/>
            <a:ext cx="589139" cy="598466"/>
          </a:xfrm>
          <a:prstGeom prst="rect">
            <a:avLst/>
          </a:prstGeom>
        </p:spPr>
      </p:pic>
      <p:pic>
        <p:nvPicPr>
          <p:cNvPr id="59" name="Picture 58">
            <a:extLst>
              <a:ext uri="{FF2B5EF4-FFF2-40B4-BE49-F238E27FC236}">
                <a16:creationId xmlns:a16="http://schemas.microsoft.com/office/drawing/2014/main" xmlns="" id="{8216A186-F912-1F46-8FB9-8324380C79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85886" y="3875160"/>
            <a:ext cx="589139" cy="598466"/>
          </a:xfrm>
          <a:prstGeom prst="rect">
            <a:avLst/>
          </a:prstGeom>
        </p:spPr>
      </p:pic>
      <p:pic>
        <p:nvPicPr>
          <p:cNvPr id="62" name="Picture 61">
            <a:extLst>
              <a:ext uri="{FF2B5EF4-FFF2-40B4-BE49-F238E27FC236}">
                <a16:creationId xmlns:a16="http://schemas.microsoft.com/office/drawing/2014/main" xmlns="" id="{2D2F2508-676A-3C4E-9D1B-96DEF4DDB0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73994" y="3350101"/>
            <a:ext cx="593802" cy="600020"/>
          </a:xfrm>
          <a:prstGeom prst="rect">
            <a:avLst/>
          </a:prstGeom>
        </p:spPr>
      </p:pic>
      <p:pic>
        <p:nvPicPr>
          <p:cNvPr id="63" name="Picture 62">
            <a:extLst>
              <a:ext uri="{FF2B5EF4-FFF2-40B4-BE49-F238E27FC236}">
                <a16:creationId xmlns:a16="http://schemas.microsoft.com/office/drawing/2014/main" xmlns="" id="{0BACC6B7-0278-7E44-A06B-9FF3DE7E73A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81156" y="3830046"/>
            <a:ext cx="593802" cy="600020"/>
          </a:xfrm>
          <a:prstGeom prst="rect">
            <a:avLst/>
          </a:prstGeom>
        </p:spPr>
      </p:pic>
      <p:pic>
        <p:nvPicPr>
          <p:cNvPr id="64" name="Picture 63">
            <a:extLst>
              <a:ext uri="{FF2B5EF4-FFF2-40B4-BE49-F238E27FC236}">
                <a16:creationId xmlns:a16="http://schemas.microsoft.com/office/drawing/2014/main" xmlns="" id="{64DA8D8A-1DDA-A446-A4C8-2BC02450EF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57398" y="3360472"/>
            <a:ext cx="589414" cy="600020"/>
          </a:xfrm>
          <a:prstGeom prst="rect">
            <a:avLst/>
          </a:prstGeom>
        </p:spPr>
      </p:pic>
      <p:pic>
        <p:nvPicPr>
          <p:cNvPr id="65" name="Picture 64">
            <a:extLst>
              <a:ext uri="{FF2B5EF4-FFF2-40B4-BE49-F238E27FC236}">
                <a16:creationId xmlns:a16="http://schemas.microsoft.com/office/drawing/2014/main" xmlns="" id="{6FB66C7C-60AC-A44E-A0EF-46EB468335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64560" y="3875099"/>
            <a:ext cx="589414" cy="600020"/>
          </a:xfrm>
          <a:prstGeom prst="rect">
            <a:avLst/>
          </a:prstGeom>
        </p:spPr>
      </p:pic>
      <p:pic>
        <p:nvPicPr>
          <p:cNvPr id="67" name="Picture 66">
            <a:extLst>
              <a:ext uri="{FF2B5EF4-FFF2-40B4-BE49-F238E27FC236}">
                <a16:creationId xmlns:a16="http://schemas.microsoft.com/office/drawing/2014/main" xmlns="" id="{0F1D318E-9013-934A-AA53-69AAB16DC6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495736" y="3876213"/>
            <a:ext cx="589414" cy="600020"/>
          </a:xfrm>
          <a:prstGeom prst="rect">
            <a:avLst/>
          </a:prstGeom>
        </p:spPr>
      </p:pic>
      <p:pic>
        <p:nvPicPr>
          <p:cNvPr id="70" name="Picture 69">
            <a:extLst>
              <a:ext uri="{FF2B5EF4-FFF2-40B4-BE49-F238E27FC236}">
                <a16:creationId xmlns:a16="http://schemas.microsoft.com/office/drawing/2014/main" xmlns="" id="{BB711A79-2608-414A-813F-5AF06A7E1D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38160" y="3339016"/>
            <a:ext cx="595356" cy="615564"/>
          </a:xfrm>
          <a:prstGeom prst="rect">
            <a:avLst/>
          </a:prstGeom>
        </p:spPr>
      </p:pic>
      <p:pic>
        <p:nvPicPr>
          <p:cNvPr id="71" name="Picture 70">
            <a:extLst>
              <a:ext uri="{FF2B5EF4-FFF2-40B4-BE49-F238E27FC236}">
                <a16:creationId xmlns:a16="http://schemas.microsoft.com/office/drawing/2014/main" xmlns="" id="{08153C6D-6D31-6D47-B22F-7F182370576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938160" y="3876213"/>
            <a:ext cx="595356" cy="615564"/>
          </a:xfrm>
          <a:prstGeom prst="rect">
            <a:avLst/>
          </a:prstGeom>
        </p:spPr>
      </p:pic>
      <p:pic>
        <p:nvPicPr>
          <p:cNvPr id="72" name="Picture 71">
            <a:extLst>
              <a:ext uri="{FF2B5EF4-FFF2-40B4-BE49-F238E27FC236}">
                <a16:creationId xmlns:a16="http://schemas.microsoft.com/office/drawing/2014/main" xmlns="" id="{451C55C8-EA18-CA48-80B3-750FF9EB005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53909" y="3334333"/>
            <a:ext cx="595356" cy="615564"/>
          </a:xfrm>
          <a:prstGeom prst="rect">
            <a:avLst/>
          </a:prstGeom>
        </p:spPr>
      </p:pic>
      <p:pic>
        <p:nvPicPr>
          <p:cNvPr id="73" name="Picture 72">
            <a:extLst>
              <a:ext uri="{FF2B5EF4-FFF2-40B4-BE49-F238E27FC236}">
                <a16:creationId xmlns:a16="http://schemas.microsoft.com/office/drawing/2014/main" xmlns="" id="{2BA478F7-56D7-ED49-BB1B-560CE7E44BA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53909" y="3871530"/>
            <a:ext cx="595356" cy="615564"/>
          </a:xfrm>
          <a:prstGeom prst="rect">
            <a:avLst/>
          </a:prstGeom>
        </p:spPr>
      </p:pic>
      <p:pic>
        <p:nvPicPr>
          <p:cNvPr id="28" name="Picture 27">
            <a:extLst>
              <a:ext uri="{FF2B5EF4-FFF2-40B4-BE49-F238E27FC236}">
                <a16:creationId xmlns:a16="http://schemas.microsoft.com/office/drawing/2014/main" xmlns="" id="{A89F7720-E517-DD42-9ABE-083F3F2D693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33310" y="3597552"/>
            <a:ext cx="589139" cy="598466"/>
          </a:xfrm>
          <a:prstGeom prst="rect">
            <a:avLst/>
          </a:prstGeom>
        </p:spPr>
      </p:pic>
    </p:spTree>
    <p:extLst>
      <p:ext uri="{BB962C8B-B14F-4D97-AF65-F5344CB8AC3E}">
        <p14:creationId xmlns:p14="http://schemas.microsoft.com/office/powerpoint/2010/main" val="23845291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Maths Shed" id="{5DF74AD8-8BDD-4844-8C46-FFB9DBA0E41D}" vid="{0802D904-F1CF-8847-94FE-D7F26B26A3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0FFBD23-49EF-F148-9BF8-7DB3477A79E2}">
  <we:reference id="wa104380121" version="2.0.0.0" store="en-GB" storeType="OMEX"/>
  <we:alternateReferences>
    <we:reference id="wa104380121" version="2.0.0.0" store="wa10438012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9304</TotalTime>
  <Words>1801</Words>
  <Application>Microsoft Office PowerPoint</Application>
  <PresentationFormat>Custom</PresentationFormat>
  <Paragraphs>688</Paragraphs>
  <Slides>40</Slides>
  <Notes>37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Arial</vt:lpstr>
      <vt:lpstr>Muli</vt:lpstr>
      <vt:lpstr>Wingdings</vt:lpstr>
      <vt:lpstr>OpenDyslexic</vt:lpstr>
      <vt:lpstr>Calibri</vt:lpstr>
      <vt:lpstr>Lato Light</vt:lpstr>
      <vt:lpstr>OpenDyslexicAlta</vt:lpstr>
      <vt:lpstr>Lato</vt:lpstr>
      <vt:lpstr>Office Theme</vt:lpstr>
      <vt:lpstr>PowerPoint Presentation</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To be able to read, represent and write numbers up to 100,000</vt:lpstr>
      <vt:lpstr>PowerPoint Presentation</vt:lpstr>
      <vt:lpstr>PowerPoint Presentation</vt:lpstr>
      <vt:lpstr>To be able to read, represent and write numbers up to 100,000</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Spelling Shed 🐝</dc:title>
  <dc:creator>Rob Smith</dc:creator>
  <cp:lastModifiedBy>Susan</cp:lastModifiedBy>
  <cp:revision>337</cp:revision>
  <cp:lastPrinted>2019-08-20T15:30:59Z</cp:lastPrinted>
  <dcterms:created xsi:type="dcterms:W3CDTF">2018-08-06T08:16:18Z</dcterms:created>
  <dcterms:modified xsi:type="dcterms:W3CDTF">2020-07-14T09:54:06Z</dcterms:modified>
</cp:coreProperties>
</file>