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0" r:id="rId2"/>
    <p:sldId id="321" r:id="rId3"/>
    <p:sldId id="460" r:id="rId4"/>
    <p:sldId id="508" r:id="rId5"/>
    <p:sldId id="509" r:id="rId6"/>
    <p:sldId id="510" r:id="rId7"/>
    <p:sldId id="511" r:id="rId8"/>
    <p:sldId id="512" r:id="rId9"/>
    <p:sldId id="513" r:id="rId10"/>
    <p:sldId id="514" r:id="rId11"/>
    <p:sldId id="515" r:id="rId12"/>
    <p:sldId id="516" r:id="rId13"/>
    <p:sldId id="517" r:id="rId14"/>
    <p:sldId id="518" r:id="rId15"/>
    <p:sldId id="519" r:id="rId16"/>
    <p:sldId id="520" r:id="rId17"/>
    <p:sldId id="521" r:id="rId18"/>
    <p:sldId id="522" r:id="rId19"/>
    <p:sldId id="523" r:id="rId20"/>
    <p:sldId id="524" r:id="rId21"/>
    <p:sldId id="525" r:id="rId22"/>
    <p:sldId id="526" r:id="rId23"/>
    <p:sldId id="532" r:id="rId24"/>
    <p:sldId id="536" r:id="rId25"/>
    <p:sldId id="535" r:id="rId26"/>
    <p:sldId id="533" r:id="rId27"/>
    <p:sldId id="529" r:id="rId28"/>
    <p:sldId id="530" r:id="rId29"/>
    <p:sldId id="528" r:id="rId30"/>
    <p:sldId id="527" r:id="rId31"/>
    <p:sldId id="507" r:id="rId32"/>
    <p:sldId id="534" r:id="rId33"/>
    <p:sldId id="531" r:id="rId34"/>
  </p:sldIdLst>
  <p:sldSz cx="12192000" cy="6858000"/>
  <p:notesSz cx="6858000" cy="9144000"/>
  <p:embeddedFontLst>
    <p:embeddedFont>
      <p:font typeface="OpenDyslexic" panose="020B0604020202020204" charset="0"/>
      <p:regular r:id="rId37"/>
      <p:bold r:id="rId38"/>
      <p:italic r:id="rId39"/>
      <p:boldItalic r:id="rId40"/>
    </p:embeddedFont>
    <p:embeddedFont>
      <p:font typeface="Lato Light" panose="020F0302020204030203" pitchFamily="3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DyslexicAlta" panose="020B0604020202020204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</p:embeddedFont>
    <p:embeddedFont>
      <p:font typeface="Muli" panose="020B0604020202020204" charset="0"/>
      <p:regular r:id="rId52"/>
      <p:bold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3273DC"/>
    <a:srgbClr val="FFDD57"/>
    <a:srgbClr val="3173DC"/>
    <a:srgbClr val="369CEF"/>
    <a:srgbClr val="23D160"/>
    <a:srgbClr val="7957D5"/>
    <a:srgbClr val="209CEE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85" autoAdjust="0"/>
    <p:restoredTop sz="87211" autoAdjust="0"/>
  </p:normalViewPr>
  <p:slideViewPr>
    <p:cSldViewPr snapToGrid="0" snapToObjects="1">
      <p:cViewPr varScale="1">
        <p:scale>
          <a:sx n="60" d="100"/>
          <a:sy n="60" d="100"/>
        </p:scale>
        <p:origin x="-52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764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509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397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64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837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7646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6126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9969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510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5775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136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93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73886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648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6103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0665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9342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082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1956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960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could also be: 10 hundreds and 10 tens, 110 tens: 100 tens and 100 ones; 1,100 ones….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4636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801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1642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995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97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656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088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732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276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children to show you their solutions using Base 10 pieces, place value counters (with or without a place value chart) and/or sketches of the same to prove understanding and ability to reason and explain their solutions for the number sentences above.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337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Year 4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6: To be able to partition numbers into 1,000s, 100s, 10s and 1s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1,111?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Examples: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u="sng" dirty="0">
                <a:solidFill>
                  <a:srgbClr val="FF3860"/>
                </a:solidFill>
              </a:rPr>
              <a:t>11 hundreds + 1 ten +  1 one = 1,111</a:t>
            </a:r>
            <a:r>
              <a:rPr lang="en-GB" sz="2200" dirty="0">
                <a:solidFill>
                  <a:srgbClr val="FF3860"/>
                </a:solidFill>
              </a:rPr>
              <a:t> or 1100 + 10 + 1 = 1,111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1 thousand + 11 tens + 1 one = 1,111 or 1000 + 110 + 1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1 thousand + 10 tens + 11 ones = 1,111 or 1,000 + 100 + 11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A9B0375-C2E2-174F-BCA0-BAAFDE2F4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074" y="3139152"/>
            <a:ext cx="429342" cy="8708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EB40147-E28C-C743-9F9E-A6DFD1ECE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4496" y="3423516"/>
            <a:ext cx="297156" cy="26744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2BE92058-A6CD-2145-B821-40B563002E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046335"/>
            <a:ext cx="961270" cy="76533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E2953266-0456-5C46-A0A5-BC5C1E118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119" y="3364407"/>
            <a:ext cx="961270" cy="76533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DD03597B-4BDD-0141-8849-8B2E25158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4673" y="3046335"/>
            <a:ext cx="961270" cy="76533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B7301D1A-34AE-9C4B-A0D0-5993F9CFC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2592" y="3364407"/>
            <a:ext cx="961270" cy="76533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BE607D17-9361-9F47-86EC-2881A7BB9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8838" y="3046335"/>
            <a:ext cx="961270" cy="76533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25FB08-64CA-FE4C-B669-800C868D2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6757" y="3364407"/>
            <a:ext cx="961270" cy="76533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702CB948-A5E1-2D40-85A7-DBC568A3E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3003" y="3042028"/>
            <a:ext cx="961270" cy="76533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9A47222C-A3AD-3B48-AEDE-58B3ACFBA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0922" y="3360100"/>
            <a:ext cx="961270" cy="76533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2147752-7747-3D44-90C3-2BD71A8B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1825" y="3048451"/>
            <a:ext cx="961270" cy="76533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23A01681-3C4B-7C47-914A-F72DD381E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9744" y="3366523"/>
            <a:ext cx="961270" cy="76533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7C37E409-6CCA-A349-88FB-C2B5B66635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647" y="3244647"/>
            <a:ext cx="961270" cy="76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35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2,346?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2,000 + 300 + ____ + 6 = 2,346		2,000 + ______ + 6 = 2,346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2,000 + 300 + _______  = 2,346		1,000 + _____ + 346 = 2,346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1,000 + ______ + 40 + 6 = 2,346		1,300 + ___________ = 2,346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A9B0375-C2E2-174F-BCA0-BAAFDE2F4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62" y="3280844"/>
            <a:ext cx="429342" cy="8708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EB40147-E28C-C743-9F9E-A6DFD1ECE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2018" y="3537354"/>
            <a:ext cx="297156" cy="2674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BE607D17-9361-9F47-86EC-2881A7BB9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9812" y="2809630"/>
            <a:ext cx="961270" cy="76533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25FB08-64CA-FE4C-B669-800C868D2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4730" y="3537354"/>
            <a:ext cx="961270" cy="7653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D32B60D-5C07-824C-9F3C-B19E77035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751" y="3537355"/>
            <a:ext cx="297156" cy="2674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276FAF9-575E-B84C-8182-D3F19CBC7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751" y="3779226"/>
            <a:ext cx="297156" cy="267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6835B316-5C62-8040-9BE6-1C2CDC26E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337" y="3280845"/>
            <a:ext cx="429342" cy="8708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928F00E-DF2B-E74A-9AD0-5F92113F4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824" y="3286494"/>
            <a:ext cx="429342" cy="870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ABE3CB5C-EC25-ED40-BA10-AD086C9AF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2018" y="3768332"/>
            <a:ext cx="297156" cy="2674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190E526-6077-0F44-ACE2-77CB87584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744" y="3779226"/>
            <a:ext cx="297156" cy="2674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AE5EACC5-82C6-2643-9155-CC0E317DA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407" y="3549935"/>
            <a:ext cx="297156" cy="2674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51326B8-B8E8-2346-808F-66B7E9576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405" y="3315997"/>
            <a:ext cx="429342" cy="8708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3AA45DE8-CB53-B44D-8AD4-A24B7AFEE6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3609" y="3537354"/>
            <a:ext cx="961270" cy="7653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D56529D7-EB3E-354F-81A0-94B542891A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136" y="3090858"/>
            <a:ext cx="980284" cy="9181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D8FB3AD7-2E9C-DD40-9B6B-8C60679D88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0066" y="3086551"/>
            <a:ext cx="980284" cy="9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65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2,346?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2,000 + 300 + </a:t>
            </a:r>
            <a:r>
              <a:rPr lang="en-GB" sz="2200" u="sng" dirty="0">
                <a:solidFill>
                  <a:srgbClr val="FF3860"/>
                </a:solidFill>
              </a:rPr>
              <a:t>40</a:t>
            </a:r>
            <a:r>
              <a:rPr lang="en-GB" sz="2200" dirty="0"/>
              <a:t> + 6 = 2,346		2,000 + </a:t>
            </a:r>
            <a:r>
              <a:rPr lang="en-GB" sz="2200" u="sng" dirty="0">
                <a:solidFill>
                  <a:srgbClr val="FF3860"/>
                </a:solidFill>
              </a:rPr>
              <a:t>340</a:t>
            </a:r>
            <a:r>
              <a:rPr lang="en-GB" sz="2200" dirty="0"/>
              <a:t> + 6 = 2,346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2,000 + 300 + </a:t>
            </a:r>
            <a:r>
              <a:rPr lang="en-GB" sz="2200" u="sng" dirty="0">
                <a:solidFill>
                  <a:srgbClr val="FF3860"/>
                </a:solidFill>
              </a:rPr>
              <a:t>46</a:t>
            </a:r>
            <a:r>
              <a:rPr lang="en-GB" sz="2200" dirty="0"/>
              <a:t>  = 2,346			1,000 + </a:t>
            </a:r>
            <a:r>
              <a:rPr lang="en-GB" sz="2200" u="sng" dirty="0">
                <a:solidFill>
                  <a:srgbClr val="FF3860"/>
                </a:solidFill>
              </a:rPr>
              <a:t>1,000</a:t>
            </a:r>
            <a:r>
              <a:rPr lang="en-GB" sz="2200" dirty="0"/>
              <a:t> + 346 = 2,346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1,000 + </a:t>
            </a:r>
            <a:r>
              <a:rPr lang="en-GB" sz="2200" u="sng" dirty="0">
                <a:solidFill>
                  <a:srgbClr val="FF3860"/>
                </a:solidFill>
              </a:rPr>
              <a:t>1,300</a:t>
            </a:r>
            <a:r>
              <a:rPr lang="en-GB" sz="2200" dirty="0"/>
              <a:t> + 40 + 6 = 2,346		1,300 + </a:t>
            </a:r>
            <a:r>
              <a:rPr lang="en-GB" sz="2200" u="sng" dirty="0">
                <a:solidFill>
                  <a:srgbClr val="FF3860"/>
                </a:solidFill>
              </a:rPr>
              <a:t>1,046</a:t>
            </a:r>
            <a:r>
              <a:rPr lang="en-GB" sz="2200" dirty="0"/>
              <a:t> = 2,346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A9B0375-C2E2-174F-BCA0-BAAFDE2F4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462" y="3280844"/>
            <a:ext cx="429342" cy="8708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EEB40147-E28C-C743-9F9E-A6DFD1ECE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2018" y="3537354"/>
            <a:ext cx="297156" cy="2674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BE607D17-9361-9F47-86EC-2881A7BB9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9812" y="2809630"/>
            <a:ext cx="961270" cy="76533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7A25FB08-64CA-FE4C-B669-800C868D2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4730" y="3537354"/>
            <a:ext cx="961270" cy="7653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D32B60D-5C07-824C-9F3C-B19E77035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751" y="3537355"/>
            <a:ext cx="297156" cy="2674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276FAF9-575E-B84C-8182-D3F19CBC7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751" y="3779226"/>
            <a:ext cx="297156" cy="2674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6835B316-5C62-8040-9BE6-1C2CDC26E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337" y="3280845"/>
            <a:ext cx="429342" cy="8708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928F00E-DF2B-E74A-9AD0-5F92113F4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824" y="3286494"/>
            <a:ext cx="429342" cy="870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ABE3CB5C-EC25-ED40-BA10-AD086C9AF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2018" y="3768332"/>
            <a:ext cx="297156" cy="2674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8190E526-6077-0F44-ACE2-77CB87584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744" y="3779226"/>
            <a:ext cx="297156" cy="2674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AE5EACC5-82C6-2643-9155-CC0E317DA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407" y="3549935"/>
            <a:ext cx="297156" cy="2674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51326B8-B8E8-2346-808F-66B7E9576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405" y="3315997"/>
            <a:ext cx="429342" cy="8708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3AA45DE8-CB53-B44D-8AD4-A24B7AFEE6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3609" y="3537354"/>
            <a:ext cx="961270" cy="7653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D56529D7-EB3E-354F-81A0-94B542891A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136" y="3090858"/>
            <a:ext cx="980284" cy="9181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D8FB3AD7-2E9C-DD40-9B6B-8C60679D88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0066" y="3086551"/>
            <a:ext cx="980284" cy="9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96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partition the number represented below in more than one way using a part-whole model?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344FDF99-1D90-2649-B702-4ADD60C73F56}"/>
              </a:ext>
            </a:extLst>
          </p:cNvPr>
          <p:cNvSpPr/>
          <p:nvPr/>
        </p:nvSpPr>
        <p:spPr>
          <a:xfrm>
            <a:off x="8465367" y="34290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EAD8872-336E-614C-A347-601ADE6923AD}"/>
              </a:ext>
            </a:extLst>
          </p:cNvPr>
          <p:cNvSpPr/>
          <p:nvPr/>
        </p:nvSpPr>
        <p:spPr>
          <a:xfrm>
            <a:off x="6188764" y="4985261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2E478FF-8568-0243-AD4E-244DDEAF2FCC}"/>
              </a:ext>
            </a:extLst>
          </p:cNvPr>
          <p:cNvSpPr/>
          <p:nvPr/>
        </p:nvSpPr>
        <p:spPr>
          <a:xfrm>
            <a:off x="10741970" y="4910278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92A87C0-AC76-BC45-A6E9-21A6B7F85490}"/>
              </a:ext>
            </a:extLst>
          </p:cNvPr>
          <p:cNvSpPr/>
          <p:nvPr/>
        </p:nvSpPr>
        <p:spPr>
          <a:xfrm>
            <a:off x="7734954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2B9FDC7E-93C3-0D48-9B6C-0A25B6F9DCC7}"/>
              </a:ext>
            </a:extLst>
          </p:cNvPr>
          <p:cNvSpPr/>
          <p:nvPr/>
        </p:nvSpPr>
        <p:spPr>
          <a:xfrm>
            <a:off x="9238462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BC3DC5C-CB07-B041-94CD-B81E5AF9D613}"/>
              </a:ext>
            </a:extLst>
          </p:cNvPr>
          <p:cNvCxnSpPr>
            <a:cxnSpLocks/>
            <a:stCxn id="23" idx="7"/>
            <a:endCxn id="22" idx="2"/>
          </p:cNvCxnSpPr>
          <p:nvPr/>
        </p:nvCxnSpPr>
        <p:spPr>
          <a:xfrm flipV="1">
            <a:off x="7289930" y="4074048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1893221-68CB-E241-AABD-8167D270022E}"/>
              </a:ext>
            </a:extLst>
          </p:cNvPr>
          <p:cNvCxnSpPr>
            <a:cxnSpLocks/>
            <a:stCxn id="30" idx="0"/>
            <a:endCxn id="22" idx="3"/>
          </p:cNvCxnSpPr>
          <p:nvPr/>
        </p:nvCxnSpPr>
        <p:spPr>
          <a:xfrm flipV="1">
            <a:off x="8380002" y="4530166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2A1A8E1-3777-4443-9790-8E2F00E1D6C3}"/>
              </a:ext>
            </a:extLst>
          </p:cNvPr>
          <p:cNvCxnSpPr>
            <a:cxnSpLocks/>
            <a:stCxn id="34" idx="0"/>
            <a:endCxn id="22" idx="5"/>
          </p:cNvCxnSpPr>
          <p:nvPr/>
        </p:nvCxnSpPr>
        <p:spPr>
          <a:xfrm flipH="1" flipV="1">
            <a:off x="9566533" y="4530166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1F06C9DB-A59E-7446-A7F9-C37814993B36}"/>
              </a:ext>
            </a:extLst>
          </p:cNvPr>
          <p:cNvCxnSpPr>
            <a:cxnSpLocks/>
            <a:stCxn id="28" idx="1"/>
            <a:endCxn id="22" idx="6"/>
          </p:cNvCxnSpPr>
          <p:nvPr/>
        </p:nvCxnSpPr>
        <p:spPr>
          <a:xfrm flipH="1" flipV="1">
            <a:off x="9755463" y="4074048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15816B9-85B1-E344-9147-A935A8062CD5}"/>
              </a:ext>
            </a:extLst>
          </p:cNvPr>
          <p:cNvSpPr/>
          <p:nvPr/>
        </p:nvSpPr>
        <p:spPr>
          <a:xfrm>
            <a:off x="2463663" y="3512886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270CEFC-8679-1A42-AD60-8C096323A4A4}"/>
              </a:ext>
            </a:extLst>
          </p:cNvPr>
          <p:cNvSpPr/>
          <p:nvPr/>
        </p:nvSpPr>
        <p:spPr>
          <a:xfrm>
            <a:off x="187060" y="5069147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40B8F2B-FBC8-494E-83E4-1DBFC725675E}"/>
              </a:ext>
            </a:extLst>
          </p:cNvPr>
          <p:cNvSpPr/>
          <p:nvPr/>
        </p:nvSpPr>
        <p:spPr>
          <a:xfrm>
            <a:off x="4740266" y="499416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0807D50F-959C-0948-B7F9-A6D5445DBF77}"/>
              </a:ext>
            </a:extLst>
          </p:cNvPr>
          <p:cNvSpPr/>
          <p:nvPr/>
        </p:nvSpPr>
        <p:spPr>
          <a:xfrm>
            <a:off x="1733250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CBFDEF19-A25A-544C-AAAC-0FFDBE7BC295}"/>
              </a:ext>
            </a:extLst>
          </p:cNvPr>
          <p:cNvSpPr/>
          <p:nvPr/>
        </p:nvSpPr>
        <p:spPr>
          <a:xfrm>
            <a:off x="3236758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D606243-9971-4640-8BAC-C5D81787B693}"/>
              </a:ext>
            </a:extLst>
          </p:cNvPr>
          <p:cNvCxnSpPr>
            <a:cxnSpLocks/>
            <a:stCxn id="41" idx="7"/>
            <a:endCxn id="40" idx="2"/>
          </p:cNvCxnSpPr>
          <p:nvPr/>
        </p:nvCxnSpPr>
        <p:spPr>
          <a:xfrm flipV="1">
            <a:off x="1288226" y="4157934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869D2EB-9E5D-3541-BA15-955D0767D65C}"/>
              </a:ext>
            </a:extLst>
          </p:cNvPr>
          <p:cNvCxnSpPr>
            <a:cxnSpLocks/>
            <a:stCxn id="43" idx="0"/>
            <a:endCxn id="40" idx="3"/>
          </p:cNvCxnSpPr>
          <p:nvPr/>
        </p:nvCxnSpPr>
        <p:spPr>
          <a:xfrm flipV="1">
            <a:off x="2378298" y="4614052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4FFA6174-0668-0543-B223-4D46C0045054}"/>
              </a:ext>
            </a:extLst>
          </p:cNvPr>
          <p:cNvCxnSpPr>
            <a:cxnSpLocks/>
            <a:stCxn id="44" idx="0"/>
            <a:endCxn id="40" idx="5"/>
          </p:cNvCxnSpPr>
          <p:nvPr/>
        </p:nvCxnSpPr>
        <p:spPr>
          <a:xfrm flipH="1" flipV="1">
            <a:off x="3564829" y="4614052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47703AD2-3CBF-0E47-BDA1-26681135ED38}"/>
              </a:ext>
            </a:extLst>
          </p:cNvPr>
          <p:cNvCxnSpPr>
            <a:cxnSpLocks/>
            <a:stCxn id="42" idx="1"/>
            <a:endCxn id="40" idx="6"/>
          </p:cNvCxnSpPr>
          <p:nvPr/>
        </p:nvCxnSpPr>
        <p:spPr>
          <a:xfrm flipH="1" flipV="1">
            <a:off x="3753759" y="4157934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0CFBCB4-A46D-9540-A5E6-BBA8D88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759" y="2892000"/>
            <a:ext cx="429342" cy="8708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7A9742F-728A-5B4B-B1B6-24E24F779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132169"/>
            <a:ext cx="297156" cy="2674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3AAA315-853F-834B-A7C2-DE683D5EC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7663" y="3073160"/>
            <a:ext cx="961270" cy="76533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AF40D09-EC00-5F45-8962-48C212D95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132170"/>
            <a:ext cx="297156" cy="2674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C33D822-0653-6246-866C-52456965C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374041"/>
            <a:ext cx="297156" cy="26744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62C777BA-1C7C-0D41-A18B-91BF68F8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362" y="2896307"/>
            <a:ext cx="429342" cy="87082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B17935F-BA5E-7246-800E-4E42F5D4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363147"/>
            <a:ext cx="297156" cy="2674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6A61819D-C0F1-4649-A216-0644C7E0B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567" y="2906919"/>
            <a:ext cx="429342" cy="870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6AFF7938-8FDA-8943-BEFA-6571BE491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163" y="2753716"/>
            <a:ext cx="961270" cy="76533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5DE51504-C2A8-2145-B1FB-71C3D614C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5381" y="2902466"/>
            <a:ext cx="980284" cy="9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089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partition the number represented below in more than one way using a part-whole model?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344FDF99-1D90-2649-B702-4ADD60C73F56}"/>
              </a:ext>
            </a:extLst>
          </p:cNvPr>
          <p:cNvSpPr/>
          <p:nvPr/>
        </p:nvSpPr>
        <p:spPr>
          <a:xfrm>
            <a:off x="8465367" y="34290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EAD8872-336E-614C-A347-601ADE6923AD}"/>
              </a:ext>
            </a:extLst>
          </p:cNvPr>
          <p:cNvSpPr/>
          <p:nvPr/>
        </p:nvSpPr>
        <p:spPr>
          <a:xfrm>
            <a:off x="6188764" y="4985261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2E478FF-8568-0243-AD4E-244DDEAF2FCC}"/>
              </a:ext>
            </a:extLst>
          </p:cNvPr>
          <p:cNvSpPr/>
          <p:nvPr/>
        </p:nvSpPr>
        <p:spPr>
          <a:xfrm>
            <a:off x="10741970" y="4910278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92A87C0-AC76-BC45-A6E9-21A6B7F85490}"/>
              </a:ext>
            </a:extLst>
          </p:cNvPr>
          <p:cNvSpPr/>
          <p:nvPr/>
        </p:nvSpPr>
        <p:spPr>
          <a:xfrm>
            <a:off x="7734954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2B9FDC7E-93C3-0D48-9B6C-0A25B6F9DCC7}"/>
              </a:ext>
            </a:extLst>
          </p:cNvPr>
          <p:cNvSpPr/>
          <p:nvPr/>
        </p:nvSpPr>
        <p:spPr>
          <a:xfrm>
            <a:off x="9238462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BC3DC5C-CB07-B041-94CD-B81E5AF9D613}"/>
              </a:ext>
            </a:extLst>
          </p:cNvPr>
          <p:cNvCxnSpPr>
            <a:cxnSpLocks/>
            <a:stCxn id="23" idx="7"/>
            <a:endCxn id="22" idx="2"/>
          </p:cNvCxnSpPr>
          <p:nvPr/>
        </p:nvCxnSpPr>
        <p:spPr>
          <a:xfrm flipV="1">
            <a:off x="7289930" y="4074048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1893221-68CB-E241-AABD-8167D270022E}"/>
              </a:ext>
            </a:extLst>
          </p:cNvPr>
          <p:cNvCxnSpPr>
            <a:cxnSpLocks/>
            <a:stCxn id="30" idx="0"/>
            <a:endCxn id="22" idx="3"/>
          </p:cNvCxnSpPr>
          <p:nvPr/>
        </p:nvCxnSpPr>
        <p:spPr>
          <a:xfrm flipV="1">
            <a:off x="8380002" y="4530166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2A1A8E1-3777-4443-9790-8E2F00E1D6C3}"/>
              </a:ext>
            </a:extLst>
          </p:cNvPr>
          <p:cNvCxnSpPr>
            <a:cxnSpLocks/>
            <a:stCxn id="34" idx="0"/>
            <a:endCxn id="22" idx="5"/>
          </p:cNvCxnSpPr>
          <p:nvPr/>
        </p:nvCxnSpPr>
        <p:spPr>
          <a:xfrm flipH="1" flipV="1">
            <a:off x="9566533" y="4530166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1F06C9DB-A59E-7446-A7F9-C37814993B36}"/>
              </a:ext>
            </a:extLst>
          </p:cNvPr>
          <p:cNvCxnSpPr>
            <a:cxnSpLocks/>
            <a:stCxn id="28" idx="1"/>
            <a:endCxn id="22" idx="6"/>
          </p:cNvCxnSpPr>
          <p:nvPr/>
        </p:nvCxnSpPr>
        <p:spPr>
          <a:xfrm flipH="1" flipV="1">
            <a:off x="9755463" y="4074048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15816B9-85B1-E344-9147-A935A8062CD5}"/>
              </a:ext>
            </a:extLst>
          </p:cNvPr>
          <p:cNvSpPr/>
          <p:nvPr/>
        </p:nvSpPr>
        <p:spPr>
          <a:xfrm>
            <a:off x="2463663" y="3512886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1,234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270CEFC-8679-1A42-AD60-8C096323A4A4}"/>
              </a:ext>
            </a:extLst>
          </p:cNvPr>
          <p:cNvSpPr/>
          <p:nvPr/>
        </p:nvSpPr>
        <p:spPr>
          <a:xfrm>
            <a:off x="187060" y="5069147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1,000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40B8F2B-FBC8-494E-83E4-1DBFC725675E}"/>
              </a:ext>
            </a:extLst>
          </p:cNvPr>
          <p:cNvSpPr/>
          <p:nvPr/>
        </p:nvSpPr>
        <p:spPr>
          <a:xfrm>
            <a:off x="4740266" y="499416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4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0807D50F-959C-0948-B7F9-A6D5445DBF77}"/>
              </a:ext>
            </a:extLst>
          </p:cNvPr>
          <p:cNvSpPr/>
          <p:nvPr/>
        </p:nvSpPr>
        <p:spPr>
          <a:xfrm>
            <a:off x="1733250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200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CBFDEF19-A25A-544C-AAAC-0FFDBE7BC295}"/>
              </a:ext>
            </a:extLst>
          </p:cNvPr>
          <p:cNvSpPr/>
          <p:nvPr/>
        </p:nvSpPr>
        <p:spPr>
          <a:xfrm>
            <a:off x="3236758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30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D606243-9971-4640-8BAC-C5D81787B693}"/>
              </a:ext>
            </a:extLst>
          </p:cNvPr>
          <p:cNvCxnSpPr>
            <a:cxnSpLocks/>
            <a:stCxn id="41" idx="7"/>
            <a:endCxn id="40" idx="2"/>
          </p:cNvCxnSpPr>
          <p:nvPr/>
        </p:nvCxnSpPr>
        <p:spPr>
          <a:xfrm flipV="1">
            <a:off x="1288226" y="4157934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869D2EB-9E5D-3541-BA15-955D0767D65C}"/>
              </a:ext>
            </a:extLst>
          </p:cNvPr>
          <p:cNvCxnSpPr>
            <a:cxnSpLocks/>
            <a:stCxn id="43" idx="0"/>
            <a:endCxn id="40" idx="3"/>
          </p:cNvCxnSpPr>
          <p:nvPr/>
        </p:nvCxnSpPr>
        <p:spPr>
          <a:xfrm flipV="1">
            <a:off x="2378298" y="4614052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4FFA6174-0668-0543-B223-4D46C0045054}"/>
              </a:ext>
            </a:extLst>
          </p:cNvPr>
          <p:cNvCxnSpPr>
            <a:cxnSpLocks/>
            <a:stCxn id="44" idx="0"/>
            <a:endCxn id="40" idx="5"/>
          </p:cNvCxnSpPr>
          <p:nvPr/>
        </p:nvCxnSpPr>
        <p:spPr>
          <a:xfrm flipH="1" flipV="1">
            <a:off x="3564829" y="4614052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47703AD2-3CBF-0E47-BDA1-26681135ED38}"/>
              </a:ext>
            </a:extLst>
          </p:cNvPr>
          <p:cNvCxnSpPr>
            <a:cxnSpLocks/>
            <a:stCxn id="42" idx="1"/>
            <a:endCxn id="40" idx="6"/>
          </p:cNvCxnSpPr>
          <p:nvPr/>
        </p:nvCxnSpPr>
        <p:spPr>
          <a:xfrm flipH="1" flipV="1">
            <a:off x="3753759" y="4157934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0CFBCB4-A46D-9540-A5E6-BBA8D88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759" y="2892000"/>
            <a:ext cx="429342" cy="8708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7A9742F-728A-5B4B-B1B6-24E24F779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132169"/>
            <a:ext cx="297156" cy="2674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3AAA315-853F-834B-A7C2-DE683D5EC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7663" y="3073160"/>
            <a:ext cx="961270" cy="76533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AF40D09-EC00-5F45-8962-48C212D95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132170"/>
            <a:ext cx="297156" cy="2674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C33D822-0653-6246-866C-52456965C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374041"/>
            <a:ext cx="297156" cy="26744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62C777BA-1C7C-0D41-A18B-91BF68F8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362" y="2896307"/>
            <a:ext cx="429342" cy="87082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B17935F-BA5E-7246-800E-4E42F5D4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363147"/>
            <a:ext cx="297156" cy="2674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6A61819D-C0F1-4649-A216-0644C7E0B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567" y="2906919"/>
            <a:ext cx="429342" cy="870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6AFF7938-8FDA-8943-BEFA-6571BE491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163" y="2753716"/>
            <a:ext cx="961270" cy="76533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5DE51504-C2A8-2145-B1FB-71C3D614C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5381" y="2902466"/>
            <a:ext cx="980284" cy="9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722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partition the number represented below in more than one way using a part-whole model?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344FDF99-1D90-2649-B702-4ADD60C73F56}"/>
              </a:ext>
            </a:extLst>
          </p:cNvPr>
          <p:cNvSpPr/>
          <p:nvPr/>
        </p:nvSpPr>
        <p:spPr>
          <a:xfrm>
            <a:off x="8465367" y="34290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1,234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EAD8872-336E-614C-A347-601ADE6923AD}"/>
              </a:ext>
            </a:extLst>
          </p:cNvPr>
          <p:cNvSpPr/>
          <p:nvPr/>
        </p:nvSpPr>
        <p:spPr>
          <a:xfrm>
            <a:off x="6188764" y="4985261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2E478FF-8568-0243-AD4E-244DDEAF2FCC}"/>
              </a:ext>
            </a:extLst>
          </p:cNvPr>
          <p:cNvSpPr/>
          <p:nvPr/>
        </p:nvSpPr>
        <p:spPr>
          <a:xfrm>
            <a:off x="10741970" y="4910278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4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92A87C0-AC76-BC45-A6E9-21A6B7F85490}"/>
              </a:ext>
            </a:extLst>
          </p:cNvPr>
          <p:cNvSpPr/>
          <p:nvPr/>
        </p:nvSpPr>
        <p:spPr>
          <a:xfrm>
            <a:off x="7734954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1,200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2B9FDC7E-93C3-0D48-9B6C-0A25B6F9DCC7}"/>
              </a:ext>
            </a:extLst>
          </p:cNvPr>
          <p:cNvSpPr/>
          <p:nvPr/>
        </p:nvSpPr>
        <p:spPr>
          <a:xfrm>
            <a:off x="9238462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30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BC3DC5C-CB07-B041-94CD-B81E5AF9D613}"/>
              </a:ext>
            </a:extLst>
          </p:cNvPr>
          <p:cNvCxnSpPr>
            <a:cxnSpLocks/>
            <a:stCxn id="23" idx="7"/>
            <a:endCxn id="22" idx="2"/>
          </p:cNvCxnSpPr>
          <p:nvPr/>
        </p:nvCxnSpPr>
        <p:spPr>
          <a:xfrm flipV="1">
            <a:off x="7289930" y="4074048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1893221-68CB-E241-AABD-8167D270022E}"/>
              </a:ext>
            </a:extLst>
          </p:cNvPr>
          <p:cNvCxnSpPr>
            <a:cxnSpLocks/>
            <a:stCxn id="30" idx="0"/>
            <a:endCxn id="22" idx="3"/>
          </p:cNvCxnSpPr>
          <p:nvPr/>
        </p:nvCxnSpPr>
        <p:spPr>
          <a:xfrm flipV="1">
            <a:off x="8380002" y="4530166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2A1A8E1-3777-4443-9790-8E2F00E1D6C3}"/>
              </a:ext>
            </a:extLst>
          </p:cNvPr>
          <p:cNvCxnSpPr>
            <a:cxnSpLocks/>
            <a:stCxn id="34" idx="0"/>
            <a:endCxn id="22" idx="5"/>
          </p:cNvCxnSpPr>
          <p:nvPr/>
        </p:nvCxnSpPr>
        <p:spPr>
          <a:xfrm flipH="1" flipV="1">
            <a:off x="9566533" y="4530166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1F06C9DB-A59E-7446-A7F9-C37814993B36}"/>
              </a:ext>
            </a:extLst>
          </p:cNvPr>
          <p:cNvCxnSpPr>
            <a:cxnSpLocks/>
            <a:stCxn id="28" idx="1"/>
            <a:endCxn id="22" idx="6"/>
          </p:cNvCxnSpPr>
          <p:nvPr/>
        </p:nvCxnSpPr>
        <p:spPr>
          <a:xfrm flipH="1" flipV="1">
            <a:off x="9755463" y="4074048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15816B9-85B1-E344-9147-A935A8062CD5}"/>
              </a:ext>
            </a:extLst>
          </p:cNvPr>
          <p:cNvSpPr/>
          <p:nvPr/>
        </p:nvSpPr>
        <p:spPr>
          <a:xfrm>
            <a:off x="2463663" y="3512886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1,234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270CEFC-8679-1A42-AD60-8C096323A4A4}"/>
              </a:ext>
            </a:extLst>
          </p:cNvPr>
          <p:cNvSpPr/>
          <p:nvPr/>
        </p:nvSpPr>
        <p:spPr>
          <a:xfrm>
            <a:off x="187060" y="5069147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1,000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40B8F2B-FBC8-494E-83E4-1DBFC725675E}"/>
              </a:ext>
            </a:extLst>
          </p:cNvPr>
          <p:cNvSpPr/>
          <p:nvPr/>
        </p:nvSpPr>
        <p:spPr>
          <a:xfrm>
            <a:off x="4740266" y="499416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4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0807D50F-959C-0948-B7F9-A6D5445DBF77}"/>
              </a:ext>
            </a:extLst>
          </p:cNvPr>
          <p:cNvSpPr/>
          <p:nvPr/>
        </p:nvSpPr>
        <p:spPr>
          <a:xfrm>
            <a:off x="1733250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200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CBFDEF19-A25A-544C-AAAC-0FFDBE7BC295}"/>
              </a:ext>
            </a:extLst>
          </p:cNvPr>
          <p:cNvSpPr/>
          <p:nvPr/>
        </p:nvSpPr>
        <p:spPr>
          <a:xfrm>
            <a:off x="3236758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30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D606243-9971-4640-8BAC-C5D81787B693}"/>
              </a:ext>
            </a:extLst>
          </p:cNvPr>
          <p:cNvCxnSpPr>
            <a:cxnSpLocks/>
            <a:stCxn id="41" idx="7"/>
            <a:endCxn id="40" idx="2"/>
          </p:cNvCxnSpPr>
          <p:nvPr/>
        </p:nvCxnSpPr>
        <p:spPr>
          <a:xfrm flipV="1">
            <a:off x="1288226" y="4157934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869D2EB-9E5D-3541-BA15-955D0767D65C}"/>
              </a:ext>
            </a:extLst>
          </p:cNvPr>
          <p:cNvCxnSpPr>
            <a:cxnSpLocks/>
            <a:stCxn id="43" idx="0"/>
            <a:endCxn id="40" idx="3"/>
          </p:cNvCxnSpPr>
          <p:nvPr/>
        </p:nvCxnSpPr>
        <p:spPr>
          <a:xfrm flipV="1">
            <a:off x="2378298" y="4614052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4FFA6174-0668-0543-B223-4D46C0045054}"/>
              </a:ext>
            </a:extLst>
          </p:cNvPr>
          <p:cNvCxnSpPr>
            <a:cxnSpLocks/>
            <a:stCxn id="44" idx="0"/>
            <a:endCxn id="40" idx="5"/>
          </p:cNvCxnSpPr>
          <p:nvPr/>
        </p:nvCxnSpPr>
        <p:spPr>
          <a:xfrm flipH="1" flipV="1">
            <a:off x="3564829" y="4614052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47703AD2-3CBF-0E47-BDA1-26681135ED38}"/>
              </a:ext>
            </a:extLst>
          </p:cNvPr>
          <p:cNvCxnSpPr>
            <a:cxnSpLocks/>
            <a:stCxn id="42" idx="1"/>
            <a:endCxn id="40" idx="6"/>
          </p:cNvCxnSpPr>
          <p:nvPr/>
        </p:nvCxnSpPr>
        <p:spPr>
          <a:xfrm flipH="1" flipV="1">
            <a:off x="3753759" y="4157934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0CFBCB4-A46D-9540-A5E6-BBA8D88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759" y="2892000"/>
            <a:ext cx="429342" cy="8708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7A9742F-728A-5B4B-B1B6-24E24F779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132169"/>
            <a:ext cx="297156" cy="2674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3AAA315-853F-834B-A7C2-DE683D5EC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7663" y="3073160"/>
            <a:ext cx="961270" cy="76533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AF40D09-EC00-5F45-8962-48C212D95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132170"/>
            <a:ext cx="297156" cy="2674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C33D822-0653-6246-866C-52456965C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374041"/>
            <a:ext cx="297156" cy="26744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62C777BA-1C7C-0D41-A18B-91BF68F8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362" y="2896307"/>
            <a:ext cx="429342" cy="87082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B17935F-BA5E-7246-800E-4E42F5D4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363147"/>
            <a:ext cx="297156" cy="2674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6A61819D-C0F1-4649-A216-0644C7E0B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567" y="2906919"/>
            <a:ext cx="429342" cy="870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6AFF7938-8FDA-8943-BEFA-6571BE491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163" y="2753716"/>
            <a:ext cx="961270" cy="76533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5DE51504-C2A8-2145-B1FB-71C3D614C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5381" y="2902466"/>
            <a:ext cx="980284" cy="9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575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partition the number represented below in more than one way using a part-whole model?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344FDF99-1D90-2649-B702-4ADD60C73F56}"/>
              </a:ext>
            </a:extLst>
          </p:cNvPr>
          <p:cNvSpPr/>
          <p:nvPr/>
        </p:nvSpPr>
        <p:spPr>
          <a:xfrm>
            <a:off x="8465367" y="34290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1,234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EAD8872-336E-614C-A347-601ADE6923AD}"/>
              </a:ext>
            </a:extLst>
          </p:cNvPr>
          <p:cNvSpPr/>
          <p:nvPr/>
        </p:nvSpPr>
        <p:spPr>
          <a:xfrm>
            <a:off x="6188764" y="4985261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2E478FF-8568-0243-AD4E-244DDEAF2FCC}"/>
              </a:ext>
            </a:extLst>
          </p:cNvPr>
          <p:cNvSpPr/>
          <p:nvPr/>
        </p:nvSpPr>
        <p:spPr>
          <a:xfrm>
            <a:off x="10741970" y="4910278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34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92A87C0-AC76-BC45-A6E9-21A6B7F85490}"/>
              </a:ext>
            </a:extLst>
          </p:cNvPr>
          <p:cNvSpPr/>
          <p:nvPr/>
        </p:nvSpPr>
        <p:spPr>
          <a:xfrm>
            <a:off x="7734954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2B9FDC7E-93C3-0D48-9B6C-0A25B6F9DCC7}"/>
              </a:ext>
            </a:extLst>
          </p:cNvPr>
          <p:cNvSpPr/>
          <p:nvPr/>
        </p:nvSpPr>
        <p:spPr>
          <a:xfrm>
            <a:off x="9238462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1,200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BC3DC5C-CB07-B041-94CD-B81E5AF9D613}"/>
              </a:ext>
            </a:extLst>
          </p:cNvPr>
          <p:cNvCxnSpPr>
            <a:cxnSpLocks/>
            <a:stCxn id="23" idx="7"/>
            <a:endCxn id="22" idx="2"/>
          </p:cNvCxnSpPr>
          <p:nvPr/>
        </p:nvCxnSpPr>
        <p:spPr>
          <a:xfrm flipV="1">
            <a:off x="7289930" y="4074048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1893221-68CB-E241-AABD-8167D270022E}"/>
              </a:ext>
            </a:extLst>
          </p:cNvPr>
          <p:cNvCxnSpPr>
            <a:cxnSpLocks/>
            <a:stCxn id="30" idx="0"/>
            <a:endCxn id="22" idx="3"/>
          </p:cNvCxnSpPr>
          <p:nvPr/>
        </p:nvCxnSpPr>
        <p:spPr>
          <a:xfrm flipV="1">
            <a:off x="8380002" y="4530166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2A1A8E1-3777-4443-9790-8E2F00E1D6C3}"/>
              </a:ext>
            </a:extLst>
          </p:cNvPr>
          <p:cNvCxnSpPr>
            <a:cxnSpLocks/>
            <a:stCxn id="34" idx="0"/>
            <a:endCxn id="22" idx="5"/>
          </p:cNvCxnSpPr>
          <p:nvPr/>
        </p:nvCxnSpPr>
        <p:spPr>
          <a:xfrm flipH="1" flipV="1">
            <a:off x="9566533" y="4530166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1F06C9DB-A59E-7446-A7F9-C37814993B36}"/>
              </a:ext>
            </a:extLst>
          </p:cNvPr>
          <p:cNvCxnSpPr>
            <a:cxnSpLocks/>
            <a:stCxn id="28" idx="1"/>
            <a:endCxn id="22" idx="6"/>
          </p:cNvCxnSpPr>
          <p:nvPr/>
        </p:nvCxnSpPr>
        <p:spPr>
          <a:xfrm flipH="1" flipV="1">
            <a:off x="9755463" y="4074048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15816B9-85B1-E344-9147-A935A8062CD5}"/>
              </a:ext>
            </a:extLst>
          </p:cNvPr>
          <p:cNvSpPr/>
          <p:nvPr/>
        </p:nvSpPr>
        <p:spPr>
          <a:xfrm>
            <a:off x="2463663" y="3512886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1,234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270CEFC-8679-1A42-AD60-8C096323A4A4}"/>
              </a:ext>
            </a:extLst>
          </p:cNvPr>
          <p:cNvSpPr/>
          <p:nvPr/>
        </p:nvSpPr>
        <p:spPr>
          <a:xfrm>
            <a:off x="187060" y="5069147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1,000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40B8F2B-FBC8-494E-83E4-1DBFC725675E}"/>
              </a:ext>
            </a:extLst>
          </p:cNvPr>
          <p:cNvSpPr/>
          <p:nvPr/>
        </p:nvSpPr>
        <p:spPr>
          <a:xfrm>
            <a:off x="4740266" y="499416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234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0807D50F-959C-0948-B7F9-A6D5445DBF77}"/>
              </a:ext>
            </a:extLst>
          </p:cNvPr>
          <p:cNvSpPr/>
          <p:nvPr/>
        </p:nvSpPr>
        <p:spPr>
          <a:xfrm>
            <a:off x="1733250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CBFDEF19-A25A-544C-AAAC-0FFDBE7BC295}"/>
              </a:ext>
            </a:extLst>
          </p:cNvPr>
          <p:cNvSpPr/>
          <p:nvPr/>
        </p:nvSpPr>
        <p:spPr>
          <a:xfrm>
            <a:off x="3236758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D606243-9971-4640-8BAC-C5D81787B693}"/>
              </a:ext>
            </a:extLst>
          </p:cNvPr>
          <p:cNvCxnSpPr>
            <a:cxnSpLocks/>
            <a:stCxn id="41" idx="7"/>
            <a:endCxn id="40" idx="2"/>
          </p:cNvCxnSpPr>
          <p:nvPr/>
        </p:nvCxnSpPr>
        <p:spPr>
          <a:xfrm flipV="1">
            <a:off x="1288226" y="4157934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869D2EB-9E5D-3541-BA15-955D0767D65C}"/>
              </a:ext>
            </a:extLst>
          </p:cNvPr>
          <p:cNvCxnSpPr>
            <a:cxnSpLocks/>
            <a:stCxn id="43" idx="0"/>
            <a:endCxn id="40" idx="3"/>
          </p:cNvCxnSpPr>
          <p:nvPr/>
        </p:nvCxnSpPr>
        <p:spPr>
          <a:xfrm flipV="1">
            <a:off x="2378298" y="4614052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4FFA6174-0668-0543-B223-4D46C0045054}"/>
              </a:ext>
            </a:extLst>
          </p:cNvPr>
          <p:cNvCxnSpPr>
            <a:cxnSpLocks/>
            <a:stCxn id="44" idx="0"/>
            <a:endCxn id="40" idx="5"/>
          </p:cNvCxnSpPr>
          <p:nvPr/>
        </p:nvCxnSpPr>
        <p:spPr>
          <a:xfrm flipH="1" flipV="1">
            <a:off x="3564829" y="4614052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47703AD2-3CBF-0E47-BDA1-26681135ED38}"/>
              </a:ext>
            </a:extLst>
          </p:cNvPr>
          <p:cNvCxnSpPr>
            <a:cxnSpLocks/>
            <a:stCxn id="42" idx="1"/>
            <a:endCxn id="40" idx="6"/>
          </p:cNvCxnSpPr>
          <p:nvPr/>
        </p:nvCxnSpPr>
        <p:spPr>
          <a:xfrm flipH="1" flipV="1">
            <a:off x="3753759" y="4157934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0CFBCB4-A46D-9540-A5E6-BBA8D88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759" y="2892000"/>
            <a:ext cx="429342" cy="8708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7A9742F-728A-5B4B-B1B6-24E24F779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132169"/>
            <a:ext cx="297156" cy="2674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3AAA315-853F-834B-A7C2-DE683D5EC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7663" y="3073160"/>
            <a:ext cx="961270" cy="76533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AF40D09-EC00-5F45-8962-48C212D95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132170"/>
            <a:ext cx="297156" cy="2674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C33D822-0653-6246-866C-52456965C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160" y="3374041"/>
            <a:ext cx="297156" cy="26744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62C777BA-1C7C-0D41-A18B-91BF68F8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362" y="2896307"/>
            <a:ext cx="429342" cy="87082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B17935F-BA5E-7246-800E-4E42F5D4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363147"/>
            <a:ext cx="297156" cy="2674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6A61819D-C0F1-4649-A216-0644C7E0B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567" y="2906919"/>
            <a:ext cx="429342" cy="870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6AFF7938-8FDA-8943-BEFA-6571BE491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163" y="2753716"/>
            <a:ext cx="961270" cy="76533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5DE51504-C2A8-2145-B1FB-71C3D614C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5381" y="2902466"/>
            <a:ext cx="980284" cy="9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75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partition the number represented below in more than one way using a part-whole model?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344FDF99-1D90-2649-B702-4ADD60C73F56}"/>
              </a:ext>
            </a:extLst>
          </p:cNvPr>
          <p:cNvSpPr/>
          <p:nvPr/>
        </p:nvSpPr>
        <p:spPr>
          <a:xfrm>
            <a:off x="8465367" y="34290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EAD8872-336E-614C-A347-601ADE6923AD}"/>
              </a:ext>
            </a:extLst>
          </p:cNvPr>
          <p:cNvSpPr/>
          <p:nvPr/>
        </p:nvSpPr>
        <p:spPr>
          <a:xfrm>
            <a:off x="6188764" y="4985261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2E478FF-8568-0243-AD4E-244DDEAF2FCC}"/>
              </a:ext>
            </a:extLst>
          </p:cNvPr>
          <p:cNvSpPr/>
          <p:nvPr/>
        </p:nvSpPr>
        <p:spPr>
          <a:xfrm>
            <a:off x="10741970" y="4910278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92A87C0-AC76-BC45-A6E9-21A6B7F85490}"/>
              </a:ext>
            </a:extLst>
          </p:cNvPr>
          <p:cNvSpPr/>
          <p:nvPr/>
        </p:nvSpPr>
        <p:spPr>
          <a:xfrm>
            <a:off x="7734954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2B9FDC7E-93C3-0D48-9B6C-0A25B6F9DCC7}"/>
              </a:ext>
            </a:extLst>
          </p:cNvPr>
          <p:cNvSpPr/>
          <p:nvPr/>
        </p:nvSpPr>
        <p:spPr>
          <a:xfrm>
            <a:off x="9238462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BC3DC5C-CB07-B041-94CD-B81E5AF9D613}"/>
              </a:ext>
            </a:extLst>
          </p:cNvPr>
          <p:cNvCxnSpPr>
            <a:cxnSpLocks/>
            <a:stCxn id="23" idx="7"/>
            <a:endCxn id="22" idx="2"/>
          </p:cNvCxnSpPr>
          <p:nvPr/>
        </p:nvCxnSpPr>
        <p:spPr>
          <a:xfrm flipV="1">
            <a:off x="7289930" y="4074048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1893221-68CB-E241-AABD-8167D270022E}"/>
              </a:ext>
            </a:extLst>
          </p:cNvPr>
          <p:cNvCxnSpPr>
            <a:cxnSpLocks/>
            <a:stCxn id="30" idx="0"/>
            <a:endCxn id="22" idx="3"/>
          </p:cNvCxnSpPr>
          <p:nvPr/>
        </p:nvCxnSpPr>
        <p:spPr>
          <a:xfrm flipV="1">
            <a:off x="8380002" y="4530166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2A1A8E1-3777-4443-9790-8E2F00E1D6C3}"/>
              </a:ext>
            </a:extLst>
          </p:cNvPr>
          <p:cNvCxnSpPr>
            <a:cxnSpLocks/>
            <a:stCxn id="34" idx="0"/>
            <a:endCxn id="22" idx="5"/>
          </p:cNvCxnSpPr>
          <p:nvPr/>
        </p:nvCxnSpPr>
        <p:spPr>
          <a:xfrm flipH="1" flipV="1">
            <a:off x="9566533" y="4530166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1F06C9DB-A59E-7446-A7F9-C37814993B36}"/>
              </a:ext>
            </a:extLst>
          </p:cNvPr>
          <p:cNvCxnSpPr>
            <a:cxnSpLocks/>
            <a:stCxn id="28" idx="1"/>
            <a:endCxn id="22" idx="6"/>
          </p:cNvCxnSpPr>
          <p:nvPr/>
        </p:nvCxnSpPr>
        <p:spPr>
          <a:xfrm flipH="1" flipV="1">
            <a:off x="9755463" y="4074048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15816B9-85B1-E344-9147-A935A8062CD5}"/>
              </a:ext>
            </a:extLst>
          </p:cNvPr>
          <p:cNvSpPr/>
          <p:nvPr/>
        </p:nvSpPr>
        <p:spPr>
          <a:xfrm>
            <a:off x="2463663" y="3512886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270CEFC-8679-1A42-AD60-8C096323A4A4}"/>
              </a:ext>
            </a:extLst>
          </p:cNvPr>
          <p:cNvSpPr/>
          <p:nvPr/>
        </p:nvSpPr>
        <p:spPr>
          <a:xfrm>
            <a:off x="187060" y="5069147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40B8F2B-FBC8-494E-83E4-1DBFC725675E}"/>
              </a:ext>
            </a:extLst>
          </p:cNvPr>
          <p:cNvSpPr/>
          <p:nvPr/>
        </p:nvSpPr>
        <p:spPr>
          <a:xfrm>
            <a:off x="4740266" y="499416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0807D50F-959C-0948-B7F9-A6D5445DBF77}"/>
              </a:ext>
            </a:extLst>
          </p:cNvPr>
          <p:cNvSpPr/>
          <p:nvPr/>
        </p:nvSpPr>
        <p:spPr>
          <a:xfrm>
            <a:off x="1733250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CBFDEF19-A25A-544C-AAAC-0FFDBE7BC295}"/>
              </a:ext>
            </a:extLst>
          </p:cNvPr>
          <p:cNvSpPr/>
          <p:nvPr/>
        </p:nvSpPr>
        <p:spPr>
          <a:xfrm>
            <a:off x="3236758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D606243-9971-4640-8BAC-C5D81787B693}"/>
              </a:ext>
            </a:extLst>
          </p:cNvPr>
          <p:cNvCxnSpPr>
            <a:cxnSpLocks/>
            <a:stCxn id="41" idx="7"/>
            <a:endCxn id="40" idx="2"/>
          </p:cNvCxnSpPr>
          <p:nvPr/>
        </p:nvCxnSpPr>
        <p:spPr>
          <a:xfrm flipV="1">
            <a:off x="1288226" y="4157934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869D2EB-9E5D-3541-BA15-955D0767D65C}"/>
              </a:ext>
            </a:extLst>
          </p:cNvPr>
          <p:cNvCxnSpPr>
            <a:cxnSpLocks/>
            <a:stCxn id="43" idx="0"/>
            <a:endCxn id="40" idx="3"/>
          </p:cNvCxnSpPr>
          <p:nvPr/>
        </p:nvCxnSpPr>
        <p:spPr>
          <a:xfrm flipV="1">
            <a:off x="2378298" y="4614052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4FFA6174-0668-0543-B223-4D46C0045054}"/>
              </a:ext>
            </a:extLst>
          </p:cNvPr>
          <p:cNvCxnSpPr>
            <a:cxnSpLocks/>
            <a:stCxn id="44" idx="0"/>
            <a:endCxn id="40" idx="5"/>
          </p:cNvCxnSpPr>
          <p:nvPr/>
        </p:nvCxnSpPr>
        <p:spPr>
          <a:xfrm flipH="1" flipV="1">
            <a:off x="3564829" y="4614052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47703AD2-3CBF-0E47-BDA1-26681135ED38}"/>
              </a:ext>
            </a:extLst>
          </p:cNvPr>
          <p:cNvCxnSpPr>
            <a:cxnSpLocks/>
            <a:stCxn id="42" idx="1"/>
            <a:endCxn id="40" idx="6"/>
          </p:cNvCxnSpPr>
          <p:nvPr/>
        </p:nvCxnSpPr>
        <p:spPr>
          <a:xfrm flipH="1" flipV="1">
            <a:off x="3753759" y="4157934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0CFBCB4-A46D-9540-A5E6-BBA8D88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724" y="2906808"/>
            <a:ext cx="429342" cy="8708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7A9742F-728A-5B4B-B1B6-24E24F779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132169"/>
            <a:ext cx="297156" cy="26744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AF40D09-EC00-5F45-8962-48C212D95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9412" y="3132170"/>
            <a:ext cx="297156" cy="2674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C33D822-0653-6246-866C-52456965C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9412" y="3374041"/>
            <a:ext cx="297156" cy="26744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62C777BA-1C7C-0D41-A18B-91BF68F8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362" y="2896307"/>
            <a:ext cx="429342" cy="87082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B17935F-BA5E-7246-800E-4E42F5D4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363147"/>
            <a:ext cx="297156" cy="2674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6A61819D-C0F1-4649-A216-0644C7E0B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24" y="2893060"/>
            <a:ext cx="429342" cy="870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6AFF7938-8FDA-8943-BEFA-6571BE491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272" y="2972081"/>
            <a:ext cx="961270" cy="76533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5DE51504-C2A8-2145-B1FB-71C3D614C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1334" y="2676111"/>
            <a:ext cx="980284" cy="9181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F4DF212D-5292-4D42-803D-91C980F29C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4994" y="3164065"/>
            <a:ext cx="980284" cy="91815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18A3B071-2977-0745-8AEE-467F8FF41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485" y="2897367"/>
            <a:ext cx="429342" cy="8708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1B38A8B-D778-364E-9CB6-E4A2CD68D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560" y="3137616"/>
            <a:ext cx="297156" cy="2674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939CCB45-D8EA-CC4B-A301-66228842B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560" y="3368594"/>
            <a:ext cx="297156" cy="26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0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Can you partition the number represented below in more than one way using a part-whole model?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Multiple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solutions…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344FDF99-1D90-2649-B702-4ADD60C73F56}"/>
              </a:ext>
            </a:extLst>
          </p:cNvPr>
          <p:cNvSpPr/>
          <p:nvPr/>
        </p:nvSpPr>
        <p:spPr>
          <a:xfrm>
            <a:off x="8465367" y="34290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2,146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FEAD8872-336E-614C-A347-601ADE6923AD}"/>
              </a:ext>
            </a:extLst>
          </p:cNvPr>
          <p:cNvSpPr/>
          <p:nvPr/>
        </p:nvSpPr>
        <p:spPr>
          <a:xfrm>
            <a:off x="6188764" y="4985261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1,000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2E478FF-8568-0243-AD4E-244DDEAF2FCC}"/>
              </a:ext>
            </a:extLst>
          </p:cNvPr>
          <p:cNvSpPr/>
          <p:nvPr/>
        </p:nvSpPr>
        <p:spPr>
          <a:xfrm>
            <a:off x="10741970" y="4910278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92A87C0-AC76-BC45-A6E9-21A6B7F85490}"/>
              </a:ext>
            </a:extLst>
          </p:cNvPr>
          <p:cNvSpPr/>
          <p:nvPr/>
        </p:nvSpPr>
        <p:spPr>
          <a:xfrm>
            <a:off x="7734954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1,100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2B9FDC7E-93C3-0D48-9B6C-0A25B6F9DCC7}"/>
              </a:ext>
            </a:extLst>
          </p:cNvPr>
          <p:cNvSpPr/>
          <p:nvPr/>
        </p:nvSpPr>
        <p:spPr>
          <a:xfrm>
            <a:off x="9238462" y="535171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40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CBC3DC5C-CB07-B041-94CD-B81E5AF9D613}"/>
              </a:ext>
            </a:extLst>
          </p:cNvPr>
          <p:cNvCxnSpPr>
            <a:cxnSpLocks/>
            <a:stCxn id="23" idx="7"/>
            <a:endCxn id="22" idx="2"/>
          </p:cNvCxnSpPr>
          <p:nvPr/>
        </p:nvCxnSpPr>
        <p:spPr>
          <a:xfrm flipV="1">
            <a:off x="7289930" y="4074048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1893221-68CB-E241-AABD-8167D270022E}"/>
              </a:ext>
            </a:extLst>
          </p:cNvPr>
          <p:cNvCxnSpPr>
            <a:cxnSpLocks/>
            <a:stCxn id="30" idx="0"/>
            <a:endCxn id="22" idx="3"/>
          </p:cNvCxnSpPr>
          <p:nvPr/>
        </p:nvCxnSpPr>
        <p:spPr>
          <a:xfrm flipV="1">
            <a:off x="8380002" y="4530166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A2A1A8E1-3777-4443-9790-8E2F00E1D6C3}"/>
              </a:ext>
            </a:extLst>
          </p:cNvPr>
          <p:cNvCxnSpPr>
            <a:cxnSpLocks/>
            <a:stCxn id="34" idx="0"/>
            <a:endCxn id="22" idx="5"/>
          </p:cNvCxnSpPr>
          <p:nvPr/>
        </p:nvCxnSpPr>
        <p:spPr>
          <a:xfrm flipH="1" flipV="1">
            <a:off x="9566533" y="4530166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1F06C9DB-A59E-7446-A7F9-C37814993B36}"/>
              </a:ext>
            </a:extLst>
          </p:cNvPr>
          <p:cNvCxnSpPr>
            <a:cxnSpLocks/>
            <a:stCxn id="28" idx="1"/>
            <a:endCxn id="22" idx="6"/>
          </p:cNvCxnSpPr>
          <p:nvPr/>
        </p:nvCxnSpPr>
        <p:spPr>
          <a:xfrm flipH="1" flipV="1">
            <a:off x="9755463" y="4074048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15816B9-85B1-E344-9147-A935A8062CD5}"/>
              </a:ext>
            </a:extLst>
          </p:cNvPr>
          <p:cNvSpPr/>
          <p:nvPr/>
        </p:nvSpPr>
        <p:spPr>
          <a:xfrm>
            <a:off x="2463663" y="3512886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2,146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270CEFC-8679-1A42-AD60-8C096323A4A4}"/>
              </a:ext>
            </a:extLst>
          </p:cNvPr>
          <p:cNvSpPr/>
          <p:nvPr/>
        </p:nvSpPr>
        <p:spPr>
          <a:xfrm>
            <a:off x="187060" y="5069147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2,000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340B8F2B-FBC8-494E-83E4-1DBFC725675E}"/>
              </a:ext>
            </a:extLst>
          </p:cNvPr>
          <p:cNvSpPr/>
          <p:nvPr/>
        </p:nvSpPr>
        <p:spPr>
          <a:xfrm>
            <a:off x="4740266" y="4994164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46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0807D50F-959C-0948-B7F9-A6D5445DBF77}"/>
              </a:ext>
            </a:extLst>
          </p:cNvPr>
          <p:cNvSpPr/>
          <p:nvPr/>
        </p:nvSpPr>
        <p:spPr>
          <a:xfrm>
            <a:off x="1733250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>
                <a:solidFill>
                  <a:srgbClr val="FF3860"/>
                </a:solidFill>
                <a:latin typeface="OpenDyslexic" pitchFamily="2" charset="77"/>
              </a:rPr>
              <a:t>100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CBFDEF19-A25A-544C-AAAC-0FFDBE7BC295}"/>
              </a:ext>
            </a:extLst>
          </p:cNvPr>
          <p:cNvSpPr/>
          <p:nvPr/>
        </p:nvSpPr>
        <p:spPr>
          <a:xfrm>
            <a:off x="3236758" y="5435600"/>
            <a:ext cx="1290096" cy="129009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solidFill>
                <a:srgbClr val="FF3860"/>
              </a:solidFill>
              <a:latin typeface="OpenDyslexic" pitchFamily="2" charset="77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D606243-9971-4640-8BAC-C5D81787B693}"/>
              </a:ext>
            </a:extLst>
          </p:cNvPr>
          <p:cNvCxnSpPr>
            <a:cxnSpLocks/>
            <a:stCxn id="41" idx="7"/>
            <a:endCxn id="40" idx="2"/>
          </p:cNvCxnSpPr>
          <p:nvPr/>
        </p:nvCxnSpPr>
        <p:spPr>
          <a:xfrm flipV="1">
            <a:off x="1288226" y="4157934"/>
            <a:ext cx="1175437" cy="1100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869D2EB-9E5D-3541-BA15-955D0767D65C}"/>
              </a:ext>
            </a:extLst>
          </p:cNvPr>
          <p:cNvCxnSpPr>
            <a:cxnSpLocks/>
            <a:stCxn id="43" idx="0"/>
            <a:endCxn id="40" idx="3"/>
          </p:cNvCxnSpPr>
          <p:nvPr/>
        </p:nvCxnSpPr>
        <p:spPr>
          <a:xfrm flipV="1">
            <a:off x="2378298" y="4614052"/>
            <a:ext cx="274295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xmlns="" id="{4FFA6174-0668-0543-B223-4D46C0045054}"/>
              </a:ext>
            </a:extLst>
          </p:cNvPr>
          <p:cNvCxnSpPr>
            <a:cxnSpLocks/>
            <a:stCxn id="44" idx="0"/>
            <a:endCxn id="40" idx="5"/>
          </p:cNvCxnSpPr>
          <p:nvPr/>
        </p:nvCxnSpPr>
        <p:spPr>
          <a:xfrm flipH="1" flipV="1">
            <a:off x="3564829" y="4614052"/>
            <a:ext cx="316977" cy="8215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47703AD2-3CBF-0E47-BDA1-26681135ED38}"/>
              </a:ext>
            </a:extLst>
          </p:cNvPr>
          <p:cNvCxnSpPr>
            <a:cxnSpLocks/>
            <a:stCxn id="42" idx="1"/>
            <a:endCxn id="40" idx="6"/>
          </p:cNvCxnSpPr>
          <p:nvPr/>
        </p:nvCxnSpPr>
        <p:spPr>
          <a:xfrm flipH="1" flipV="1">
            <a:off x="3753759" y="4157934"/>
            <a:ext cx="1175437" cy="1025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0CFBCB4-A46D-9540-A5E6-BBA8D882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724" y="2906808"/>
            <a:ext cx="429342" cy="8708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37A9742F-728A-5B4B-B1B6-24E24F779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132169"/>
            <a:ext cx="297156" cy="26744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AAF40D09-EC00-5F45-8962-48C212D95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9412" y="3132170"/>
            <a:ext cx="297156" cy="26744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C33D822-0653-6246-866C-52456965C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9412" y="3374041"/>
            <a:ext cx="297156" cy="26744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62C777BA-1C7C-0D41-A18B-91BF68F89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362" y="2896307"/>
            <a:ext cx="429342" cy="87082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9B17935F-BA5E-7246-800E-4E42F5D40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1427" y="3363147"/>
            <a:ext cx="297156" cy="2674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6A61819D-C0F1-4649-A216-0644C7E0B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24" y="2893060"/>
            <a:ext cx="429342" cy="870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6AFF7938-8FDA-8943-BEFA-6571BE491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272" y="2972081"/>
            <a:ext cx="961270" cy="76533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5DE51504-C2A8-2145-B1FB-71C3D614C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1334" y="2676111"/>
            <a:ext cx="980284" cy="9181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F4DF212D-5292-4D42-803D-91C980F29C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4994" y="3164065"/>
            <a:ext cx="980284" cy="91815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18A3B071-2977-0745-8AEE-467F8FF41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485" y="2897367"/>
            <a:ext cx="429342" cy="8708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A1B38A8B-D778-364E-9CB6-E4A2CD68D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560" y="3137616"/>
            <a:ext cx="297156" cy="2674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939CCB45-D8EA-CC4B-A301-66228842B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560" y="3368594"/>
            <a:ext cx="297156" cy="26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85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Leila describes a number. </a:t>
            </a:r>
            <a:br>
              <a:rPr lang="en-GB" sz="2200" dirty="0"/>
            </a:br>
            <a:r>
              <a:rPr lang="en-GB" sz="2200" dirty="0"/>
              <a:t>She says, “My number has 11 hundreds and 11 ones.”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What is Leila’s number?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else could we phrase a sentence about the same number?</a:t>
            </a:r>
            <a:endParaRPr lang="en-GB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114078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explore how numbers of up to 4-digits can be broken up in many ways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exploring how numbers of up to 4-digits can be broken up in many 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826932" cy="365125"/>
          </a:xfrm>
        </p:spPr>
        <p:txBody>
          <a:bodyPr/>
          <a:lstStyle/>
          <a:p>
            <a:r>
              <a:rPr lang="en-GB" sz="1600" dirty="0"/>
              <a:t>Year 4 - Autumn Block 1 - Place Value - Lesson 6 - 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Leila describes a number. </a:t>
            </a:r>
            <a:br>
              <a:rPr lang="en-GB" sz="2200" dirty="0"/>
            </a:br>
            <a:r>
              <a:rPr lang="en-GB" sz="2200" dirty="0"/>
              <a:t>She says, “My number has 11 hundreds and 11 ones.”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Leila’s number is 1,111.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She could have said, ”My number has 1 thousand, 11 tens and 1 one.”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Alternatively, she could have said, “My number has 1,111 ones.”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She even could have said, ”My number has 9 hundreds, 21 tens and 1 one.”</a:t>
            </a:r>
            <a:endParaRPr lang="en-GB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845457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Leila describes another number. </a:t>
            </a:r>
            <a:br>
              <a:rPr lang="en-GB" sz="2200" dirty="0"/>
            </a:br>
            <a:r>
              <a:rPr lang="en-GB" sz="2200" dirty="0"/>
              <a:t>She says, “My number has 2 thousands, 14 hundreds and 56 ones.”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What is Leila’s number?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else could we phrase a sentence about the same number?</a:t>
            </a:r>
            <a:endParaRPr lang="en-GB" sz="24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1926999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Leila describes another number. </a:t>
            </a:r>
            <a:br>
              <a:rPr lang="en-GB" sz="2200" dirty="0"/>
            </a:br>
            <a:r>
              <a:rPr lang="en-GB" sz="2200" dirty="0"/>
              <a:t>She says, “My number has 2 thousands, 14 hundreds and 56 ones.”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Leila’s number is 3,456.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She could have said, “My number has 3 thousands, 4 hundreds, 5 tens and 6 ones.”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Alternatively, she could have said, “My number has 34 hundreds and 56 ones.”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She could have said, “My number has 2 thousands, 145 tens and 6 ones.”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/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/>
              <a:t>How many others did you think of? Did you think of any the same as mine?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3515811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17C337E8-9D87-6B4F-8B98-1FEDB161FEDC}"/>
              </a:ext>
            </a:extLst>
          </p:cNvPr>
          <p:cNvSpPr/>
          <p:nvPr/>
        </p:nvSpPr>
        <p:spPr>
          <a:xfrm>
            <a:off x="2856000" y="27432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32 hundreds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243DDFB5-E8A7-0B42-ADB8-F55CB20AF664}"/>
              </a:ext>
            </a:extLst>
          </p:cNvPr>
          <p:cNvSpPr/>
          <p:nvPr/>
        </p:nvSpPr>
        <p:spPr>
          <a:xfrm>
            <a:off x="2856000" y="337185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3,200 ones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ED2BCD88-8CBA-1644-B9D3-6A3FA4DF759B}"/>
              </a:ext>
            </a:extLst>
          </p:cNvPr>
          <p:cNvSpPr/>
          <p:nvPr/>
        </p:nvSpPr>
        <p:spPr>
          <a:xfrm>
            <a:off x="2856000" y="40005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3,202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70CCD234-FE2B-1E48-B7C2-D5FF87BBD8F8}"/>
              </a:ext>
            </a:extLst>
          </p:cNvPr>
          <p:cNvSpPr/>
          <p:nvPr/>
        </p:nvSpPr>
        <p:spPr>
          <a:xfrm>
            <a:off x="2856000" y="4619875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 thousands and 2 hundreds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75445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third option doesn’t belong, as all the other numbers are partitioned forms of the number 3,200, whereas option 3 is the number 3,202.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17C337E8-9D87-6B4F-8B98-1FEDB161FEDC}"/>
              </a:ext>
            </a:extLst>
          </p:cNvPr>
          <p:cNvSpPr/>
          <p:nvPr/>
        </p:nvSpPr>
        <p:spPr>
          <a:xfrm>
            <a:off x="2856000" y="27432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32 hundreds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243DDFB5-E8A7-0B42-ADB8-F55CB20AF664}"/>
              </a:ext>
            </a:extLst>
          </p:cNvPr>
          <p:cNvSpPr/>
          <p:nvPr/>
        </p:nvSpPr>
        <p:spPr>
          <a:xfrm>
            <a:off x="2856000" y="337185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3,200 ones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ED2BCD88-8CBA-1644-B9D3-6A3FA4DF759B}"/>
              </a:ext>
            </a:extLst>
          </p:cNvPr>
          <p:cNvSpPr/>
          <p:nvPr/>
        </p:nvSpPr>
        <p:spPr>
          <a:xfrm>
            <a:off x="2856000" y="40005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3,202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70CCD234-FE2B-1E48-B7C2-D5FF87BBD8F8}"/>
              </a:ext>
            </a:extLst>
          </p:cNvPr>
          <p:cNvSpPr/>
          <p:nvPr/>
        </p:nvSpPr>
        <p:spPr>
          <a:xfrm>
            <a:off x="2856000" y="4619875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3 thousands and 2 hundreds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1792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17C337E8-9D87-6B4F-8B98-1FEDB161FEDC}"/>
              </a:ext>
            </a:extLst>
          </p:cNvPr>
          <p:cNvSpPr/>
          <p:nvPr/>
        </p:nvSpPr>
        <p:spPr>
          <a:xfrm>
            <a:off x="2856000" y="27432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24 hundreds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243DDFB5-E8A7-0B42-ADB8-F55CB20AF664}"/>
              </a:ext>
            </a:extLst>
          </p:cNvPr>
          <p:cNvSpPr/>
          <p:nvPr/>
        </p:nvSpPr>
        <p:spPr>
          <a:xfrm>
            <a:off x="2856000" y="337185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240 tens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ED2BCD88-8CBA-1644-B9D3-6A3FA4DF759B}"/>
              </a:ext>
            </a:extLst>
          </p:cNvPr>
          <p:cNvSpPr/>
          <p:nvPr/>
        </p:nvSpPr>
        <p:spPr>
          <a:xfrm>
            <a:off x="2856000" y="40005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2,400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70CCD234-FE2B-1E48-B7C2-D5FF87BBD8F8}"/>
              </a:ext>
            </a:extLst>
          </p:cNvPr>
          <p:cNvSpPr/>
          <p:nvPr/>
        </p:nvSpPr>
        <p:spPr>
          <a:xfrm>
            <a:off x="2856000" y="4619875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 thousands, 4 hundreds, 4 ones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96945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final option doesn’t belong as it would total 2,404, whereas the other numbers all represent or are the number 2,400 partitioned.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17C337E8-9D87-6B4F-8B98-1FEDB161FEDC}"/>
              </a:ext>
            </a:extLst>
          </p:cNvPr>
          <p:cNvSpPr/>
          <p:nvPr/>
        </p:nvSpPr>
        <p:spPr>
          <a:xfrm>
            <a:off x="2856000" y="27432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24 hundreds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243DDFB5-E8A7-0B42-ADB8-F55CB20AF664}"/>
              </a:ext>
            </a:extLst>
          </p:cNvPr>
          <p:cNvSpPr/>
          <p:nvPr/>
        </p:nvSpPr>
        <p:spPr>
          <a:xfrm>
            <a:off x="2856000" y="337185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240 tens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ED2BCD88-8CBA-1644-B9D3-6A3FA4DF759B}"/>
              </a:ext>
            </a:extLst>
          </p:cNvPr>
          <p:cNvSpPr/>
          <p:nvPr/>
        </p:nvSpPr>
        <p:spPr>
          <a:xfrm>
            <a:off x="2856000" y="4000500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2,400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70CCD234-FE2B-1E48-B7C2-D5FF87BBD8F8}"/>
              </a:ext>
            </a:extLst>
          </p:cNvPr>
          <p:cNvSpPr/>
          <p:nvPr/>
        </p:nvSpPr>
        <p:spPr>
          <a:xfrm>
            <a:off x="2856000" y="4619875"/>
            <a:ext cx="6480000" cy="5400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OpenDyslexic" pitchFamily="2" charset="77"/>
              </a:rPr>
              <a:t>2 thousands, 4 hundreds, 4 ones</a:t>
            </a:r>
            <a:endParaRPr lang="en-US" sz="2800" u="sng" dirty="0">
              <a:solidFill>
                <a:schemeClr val="tx1"/>
              </a:solidFill>
              <a:latin typeface="OpenDyslex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503118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has sketched some place value counters totalling 4,321. </a:t>
            </a:r>
            <a:br>
              <a:rPr lang="en-GB" sz="2200" dirty="0"/>
            </a:br>
            <a:r>
              <a:rPr lang="en-GB" sz="2200" dirty="0"/>
              <a:t>He spilt some paint on his page. </a:t>
            </a:r>
            <a:br>
              <a:rPr lang="en-GB" sz="2200" dirty="0"/>
            </a:br>
            <a:r>
              <a:rPr lang="en-GB" sz="2200" dirty="0"/>
              <a:t>Which counters might be under the splat? Can you solve this in multiple ways?</a:t>
            </a:r>
            <a:endParaRPr lang="en-GB" sz="24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B30407-0996-674B-BC7E-56996551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226" y="4477785"/>
            <a:ext cx="733636" cy="741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2209770-22C1-8140-9C26-E2AA27BD25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619" y="3631595"/>
            <a:ext cx="727875" cy="73939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34C0B20-7456-6448-A9A8-D8929A1FA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797026" y="3343768"/>
            <a:ext cx="4783032" cy="239151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5CDC237-C5F2-174C-AB71-C1FEB6C941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2846" y="4436967"/>
            <a:ext cx="4588630" cy="229431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28CCC33-35C0-CE45-8DD1-A73DC764CF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9034" y="5693599"/>
            <a:ext cx="735556" cy="76052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6CB7779A-5176-AD4B-B0B9-26CD560BD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645" y="5288705"/>
            <a:ext cx="727875" cy="7393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DA98A46-8ECD-8642-B53D-54976F611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685" y="3833031"/>
            <a:ext cx="727875" cy="73939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437E62AC-A52F-8F4B-BE3A-A4A116F43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684" y="5018850"/>
            <a:ext cx="727875" cy="73939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61C63C61-C9D4-F741-B9E6-F0D4C7231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069" y="5779281"/>
            <a:ext cx="733636" cy="7413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A3155DB-5091-F04E-8A1F-FF3436839A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8715" y="4455736"/>
            <a:ext cx="728214" cy="74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7491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has sketched some place value counters totalling 4,321. 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We can see 4,211 in place value counters. So, the other counters could be 1 hundred counter and one tens counter, or eleven tens counters.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Did you think of more?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B30407-0996-674B-BC7E-56996551D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226" y="4477785"/>
            <a:ext cx="733636" cy="741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2209770-22C1-8140-9C26-E2AA27BD25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619" y="3631595"/>
            <a:ext cx="727875" cy="73939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34C0B20-7456-6448-A9A8-D8929A1FA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797026" y="3343768"/>
            <a:ext cx="4783032" cy="239151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5CDC237-C5F2-174C-AB71-C1FEB6C941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2846" y="4436967"/>
            <a:ext cx="4588630" cy="229431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28CCC33-35C0-CE45-8DD1-A73DC764CF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9034" y="5693599"/>
            <a:ext cx="735556" cy="76052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6CB7779A-5176-AD4B-B0B9-26CD560BD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645" y="5288705"/>
            <a:ext cx="727875" cy="7393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DA98A46-8ECD-8642-B53D-54976F611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685" y="3833031"/>
            <a:ext cx="727875" cy="73939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437E62AC-A52F-8F4B-BE3A-A4A116F43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684" y="5018850"/>
            <a:ext cx="727875" cy="73939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61C63C61-C9D4-F741-B9E6-F0D4C7231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069" y="5779281"/>
            <a:ext cx="733636" cy="7413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7A3155DB-5091-F04E-8A1F-FF3436839A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8715" y="4455736"/>
            <a:ext cx="728214" cy="74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329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has sketched some place value counters totalling 5,678. </a:t>
            </a:r>
            <a:br>
              <a:rPr lang="en-GB" sz="2200" dirty="0"/>
            </a:br>
            <a:r>
              <a:rPr lang="en-GB" sz="2200" dirty="0"/>
              <a:t>He spilt some paint on his page. </a:t>
            </a:r>
            <a:br>
              <a:rPr lang="en-GB" sz="2200" dirty="0"/>
            </a:br>
            <a:r>
              <a:rPr lang="en-GB" sz="2200" dirty="0"/>
              <a:t>Which counters might be under the splat? Can you solve this in multiple ways?</a:t>
            </a:r>
            <a:endParaRPr lang="en-GB" sz="24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5936E86-DE77-D14F-983C-834A753FD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412" y="4472148"/>
            <a:ext cx="728214" cy="7413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80444A-6075-3B4A-8327-7F41CAA39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414" y="5355023"/>
            <a:ext cx="735556" cy="7605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B30407-0996-674B-BC7E-56996551D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368" y="5888588"/>
            <a:ext cx="733636" cy="741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6A24890-96B0-E249-9FE9-2C9BE94221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8874" y="3652399"/>
            <a:ext cx="727875" cy="7393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2209770-22C1-8140-9C26-E2AA27BD25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886" y="4472148"/>
            <a:ext cx="727875" cy="7393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54DB6A6-B187-F645-99C4-0DCDBFF501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3640" y="4803778"/>
            <a:ext cx="733636" cy="7413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7259220-8E1F-A849-9E77-52F17DFA9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670" y="4660481"/>
            <a:ext cx="735556" cy="760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FEC31F58-53CE-C24B-AA0D-F5F3E1D1E8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1669" y="5551660"/>
            <a:ext cx="727875" cy="7393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47D81C7C-0F7B-0F43-B16C-C5DA28843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467" y="3664143"/>
            <a:ext cx="728214" cy="74131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EDE5CA4-355E-3846-A145-6AA41F945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20" y="4582277"/>
            <a:ext cx="728214" cy="74131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8AA2F12-30D9-7249-B5A7-F6F4EF0E7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363" y="5712805"/>
            <a:ext cx="728214" cy="7413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84FCADB-2FAE-A24B-8718-FE37478BE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5452" y="3944597"/>
            <a:ext cx="728214" cy="7413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D634B529-18FF-5144-BC54-2FFC09F47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951" y="5620927"/>
            <a:ext cx="728214" cy="74131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34C0B20-7456-6448-A9A8-D8929A1FA8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2797026" y="3343768"/>
            <a:ext cx="4783032" cy="239151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5CDC237-C5F2-174C-AB71-C1FEB6C941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2846" y="4436967"/>
            <a:ext cx="4588630" cy="229431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B23E9AE-77BC-1D48-97DD-BEA283DF71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1433" y="4474840"/>
            <a:ext cx="727875" cy="73939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9513E13-DF3A-3B48-AE01-AAA9E6DB0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1853" y="3769627"/>
            <a:ext cx="733636" cy="74131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A735EBE6-A108-DF40-9169-4DF0692A3A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0593" y="4810342"/>
            <a:ext cx="733636" cy="74131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BEE19146-D0C7-5943-8DAE-96BB1CC380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041" y="3648546"/>
            <a:ext cx="733636" cy="74131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FC1EAB20-D5D6-F144-BBA1-1DC1D38D5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55" y="5174437"/>
            <a:ext cx="728214" cy="74131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07F820F9-F10A-3849-A8B4-E65850300B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177" y="6044364"/>
            <a:ext cx="735556" cy="76052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9EFD9E8B-6B1B-0945-88BD-37C196814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238" y="4001294"/>
            <a:ext cx="735556" cy="76052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C73A92A3-BFE7-A74C-9F22-F0E1D0C46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6859" y="4784573"/>
            <a:ext cx="735556" cy="76052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2CBD584B-C122-1F40-BB5A-115595C19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9107" y="5642911"/>
            <a:ext cx="735556" cy="7605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9CC0955D-C5F5-394F-A6BA-874BDACFC1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306" y="3676444"/>
            <a:ext cx="735556" cy="76052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28CCC33-35C0-CE45-8DD1-A73DC764CF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139" y="5297276"/>
            <a:ext cx="735556" cy="76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33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John says, “The representations below show two numbers of differing values.”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Do you agree?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C16FBFA-BAB3-5A47-BB9E-85CC6359C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788696"/>
            <a:ext cx="980284" cy="9181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BAAF44-24C6-EE4A-8E28-7E4A8B06D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7553" y="3324184"/>
            <a:ext cx="429342" cy="870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E661E63-7DBA-EA49-A89A-718E08665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8484" y="3324184"/>
            <a:ext cx="961270" cy="7653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1A5BF4C-C2A6-2A4F-B856-EFAE3BF775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709" y="3751250"/>
            <a:ext cx="297156" cy="2674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AA6EF95-655C-CE4F-A9F1-74790467B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06849"/>
            <a:ext cx="980284" cy="9181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39BE7032-2776-984C-B384-812754B151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745" y="2985920"/>
            <a:ext cx="961270" cy="7653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410EB4CE-E3B0-2843-A5A0-FECE83FDFE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745" y="3753403"/>
            <a:ext cx="961270" cy="7653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555744B3-B469-CF46-979F-14D9F6FD06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4087" y="3461707"/>
            <a:ext cx="297156" cy="2674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5A7AF2A6-22EC-BD4E-8D1A-320C113839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3415" y="3459599"/>
            <a:ext cx="297156" cy="2674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B4CEE61-1EDF-1A4B-914F-2D30D9534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988" y="3753358"/>
            <a:ext cx="297156" cy="2674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7F0C84-516A-BB40-ADC7-62B371F810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1477" y="2718223"/>
            <a:ext cx="728214" cy="74131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6E467BBE-D344-1E48-B66D-71F2848A9A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17264" y="2990727"/>
            <a:ext cx="735556" cy="7605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001C2F4C-3B23-A54A-880D-3FF96BBBD8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3257" y="2878073"/>
            <a:ext cx="733636" cy="7413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DB0D7C9D-C05F-A84E-AADF-0C6215A647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3101" y="2878073"/>
            <a:ext cx="727875" cy="7393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B5B08804-A15E-BB43-950D-3364D8C79E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3796226"/>
            <a:ext cx="727875" cy="73939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50B014E-23BE-3740-BC37-C4023E7E9A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6711" y="3786200"/>
            <a:ext cx="733636" cy="74131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AF568BC8-83FC-1048-9122-220E463082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6508" y="2999073"/>
            <a:ext cx="735556" cy="76052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A1E5F58A-6091-AD4D-A2B1-18FD00A632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38970" y="3645955"/>
            <a:ext cx="735556" cy="76052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FD7BB7D5-975C-6643-8A02-5701038EA0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6508" y="3645955"/>
            <a:ext cx="735556" cy="76052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C2307D3E-90CB-B94E-81C7-3593A33A87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3183" y="3356381"/>
            <a:ext cx="728214" cy="74131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8B76621-AE81-4340-ABED-2710E5714A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1215" y="4007995"/>
            <a:ext cx="728214" cy="74131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1C83DFEC-A7AF-A048-A4A8-96F3505413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1279" y="2718223"/>
            <a:ext cx="728214" cy="74131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1EB5054-41CA-D146-92AE-D4B9135C30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2985" y="3356381"/>
            <a:ext cx="728214" cy="74131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C5D2515-44C4-8E47-B2FE-715E5B8A48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91017" y="4007995"/>
            <a:ext cx="728214" cy="74131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A976BA55-972E-0948-B9A7-386FFF8143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6293" y="2718223"/>
            <a:ext cx="728214" cy="74131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23FAC5F7-3988-9C48-93B2-FA3603F937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7999" y="3356381"/>
            <a:ext cx="728214" cy="74131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29F9E547-C11B-1043-B399-C60C3AEC9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6031" y="4007995"/>
            <a:ext cx="728214" cy="74131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DB67E24-95E8-6E42-AD83-5925BC9088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87811" y="2995052"/>
            <a:ext cx="728214" cy="74131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D0D4B7A2-8D20-1E4A-999D-55697A5A9F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5843" y="3646666"/>
            <a:ext cx="728214" cy="74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871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Ahmed has sketched some place value counters totalling 5,678. 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We can see 4,578 in place value counters. So, the other counters could be 1 thousand counter and 1 hundred counter, or 11 hundred counters…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Did you think of more?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5936E86-DE77-D14F-983C-834A753FD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412" y="4472148"/>
            <a:ext cx="728214" cy="7413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880444A-6075-3B4A-8327-7F41CAA39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414" y="5355023"/>
            <a:ext cx="735556" cy="7605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B30407-0996-674B-BC7E-56996551D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368" y="5888588"/>
            <a:ext cx="733636" cy="741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6A24890-96B0-E249-9FE9-2C9BE94221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8874" y="3652399"/>
            <a:ext cx="727875" cy="7393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2209770-22C1-8140-9C26-E2AA27BD25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886" y="4472148"/>
            <a:ext cx="727875" cy="7393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54DB6A6-B187-F645-99C4-0DCDBFF501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3640" y="4803778"/>
            <a:ext cx="733636" cy="7413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7259220-8E1F-A849-9E77-52F17DFA9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670" y="4660481"/>
            <a:ext cx="735556" cy="760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FEC31F58-53CE-C24B-AA0D-F5F3E1D1E8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1669" y="5551660"/>
            <a:ext cx="727875" cy="7393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47D81C7C-0F7B-0F43-B16C-C5DA28843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467" y="3664143"/>
            <a:ext cx="728214" cy="74131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EDE5CA4-355E-3846-A145-6AA41F945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20" y="4582277"/>
            <a:ext cx="728214" cy="74131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48AA2F12-30D9-7249-B5A7-F6F4EF0E7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363" y="5712805"/>
            <a:ext cx="728214" cy="7413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84FCADB-2FAE-A24B-8718-FE37478BE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5452" y="3944597"/>
            <a:ext cx="728214" cy="7413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D634B529-18FF-5144-BC54-2FFC09F47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951" y="5620927"/>
            <a:ext cx="728214" cy="74131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34C0B20-7456-6448-A9A8-D8929A1FA8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2797026" y="3343768"/>
            <a:ext cx="4783032" cy="239151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5CDC237-C5F2-174C-AB71-C1FEB6C941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2846" y="4436967"/>
            <a:ext cx="4588630" cy="229431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B23E9AE-77BC-1D48-97DD-BEA283DF71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1433" y="4474840"/>
            <a:ext cx="727875" cy="73939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49513E13-DF3A-3B48-AE01-AAA9E6DB0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1853" y="3769627"/>
            <a:ext cx="733636" cy="74131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A735EBE6-A108-DF40-9169-4DF0692A3A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0593" y="4810342"/>
            <a:ext cx="733636" cy="74131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BEE19146-D0C7-5943-8DAE-96BB1CC380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041" y="3648546"/>
            <a:ext cx="733636" cy="74131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FC1EAB20-D5D6-F144-BBA1-1DC1D38D5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55" y="5174437"/>
            <a:ext cx="728214" cy="74131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07F820F9-F10A-3849-A8B4-E65850300B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177" y="6044364"/>
            <a:ext cx="735556" cy="76052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9EFD9E8B-6B1B-0945-88BD-37C196814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238" y="4001294"/>
            <a:ext cx="735556" cy="76052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C73A92A3-BFE7-A74C-9F22-F0E1D0C46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6859" y="4784573"/>
            <a:ext cx="735556" cy="76052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2CBD584B-C122-1F40-BB5A-115595C198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9107" y="5642911"/>
            <a:ext cx="735556" cy="7605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9CC0955D-C5F5-394F-A6BA-874BDACFC1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306" y="3676444"/>
            <a:ext cx="735556" cy="76052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28CCC33-35C0-CE45-8DD1-A73DC764CF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139" y="5297276"/>
            <a:ext cx="735556" cy="76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28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31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Thomas and Salma are describing numbers.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Thomas says, ”My number has 2 thousands, 14 hundreds and 67 ones.”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Salma says, ”My number has 34 hundreds, 7 tens and 6 ones.”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Who has the largest number?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949CA55-E71A-5645-8CFC-4E2680F3A3D9}"/>
              </a:ext>
            </a:extLst>
          </p:cNvPr>
          <p:cNvSpPr txBox="1">
            <a:spLocks/>
          </p:cNvSpPr>
          <p:nvPr/>
        </p:nvSpPr>
        <p:spPr>
          <a:xfrm>
            <a:off x="838200" y="495755"/>
            <a:ext cx="8780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Lato Light" panose="020F0302020204030203" pitchFamily="34" charset="77"/>
                <a:ea typeface="+mj-ea"/>
                <a:cs typeface="+mj-cs"/>
              </a:defRPr>
            </a:lvl1pPr>
          </a:lstStyle>
          <a:p>
            <a:r>
              <a:rPr lang="en-GB" sz="3200" dirty="0"/>
              <a:t>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39822731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31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Thomas and Salma are describing numbers.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Thomas says, ”My number has 2 thousands, 14 hundreds and 67 ones.”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Salma says, ”My number has 34 hundreds, 7 tens and 6 ones.”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FF3860"/>
                </a:solidFill>
              </a:rPr>
              <a:t>Thomas number can be found by adding 2,000 +1,400 + 67 which totals 3,467.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Salma’s number can be found by adding 3,400 + 70 + 6 which makes 3,476.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If we compare the two numbers, it is clear Salma’s is greater as 3,476 is 9 more than 3,467.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949CA55-E71A-5645-8CFC-4E2680F3A3D9}"/>
              </a:ext>
            </a:extLst>
          </p:cNvPr>
          <p:cNvSpPr txBox="1">
            <a:spLocks/>
          </p:cNvSpPr>
          <p:nvPr/>
        </p:nvSpPr>
        <p:spPr>
          <a:xfrm>
            <a:off x="838200" y="495755"/>
            <a:ext cx="8780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Lato Light" panose="020F0302020204030203" pitchFamily="34" charset="77"/>
                <a:ea typeface="+mj-ea"/>
                <a:cs typeface="+mj-cs"/>
              </a:defRPr>
            </a:lvl1pPr>
          </a:lstStyle>
          <a:p>
            <a:r>
              <a:rPr lang="en-GB" sz="3200" dirty="0"/>
              <a:t>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42240285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explore how numbers of up to 4-digits can be broken up in many ways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exploring how numbers of up to 4-digits can be broken up in many 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826932" cy="365125"/>
          </a:xfrm>
        </p:spPr>
        <p:txBody>
          <a:bodyPr/>
          <a:lstStyle/>
          <a:p>
            <a:r>
              <a:rPr lang="en-GB" sz="1600" dirty="0"/>
              <a:t>Year 4 - Autumn Block 1 - Place Value - Lesson 6 - To be able to partition numbers into 1,000s, 100s, 10s and 1s</a:t>
            </a:r>
          </a:p>
        </p:txBody>
      </p:sp>
    </p:spTree>
    <p:extLst>
      <p:ext uri="{BB962C8B-B14F-4D97-AF65-F5344CB8AC3E}">
        <p14:creationId xmlns:p14="http://schemas.microsoft.com/office/powerpoint/2010/main" val="773447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John says, “The representations below show two numbers of differing values.”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expanded form to support your answer: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_______ + ______ + ______ + ____ = ________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_______ + ______ + ______ + ____ = ________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C16FBFA-BAB3-5A47-BB9E-85CC6359C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788696"/>
            <a:ext cx="980284" cy="9181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BAAF44-24C6-EE4A-8E28-7E4A8B06D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7553" y="3324184"/>
            <a:ext cx="429342" cy="870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E661E63-7DBA-EA49-A89A-718E08665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8484" y="3324184"/>
            <a:ext cx="961270" cy="7653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1A5BF4C-C2A6-2A4F-B856-EFAE3BF775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709" y="3751250"/>
            <a:ext cx="297156" cy="2674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AA6EF95-655C-CE4F-A9F1-74790467B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06849"/>
            <a:ext cx="980284" cy="9181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39BE7032-2776-984C-B384-812754B151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745" y="2985920"/>
            <a:ext cx="961270" cy="7653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410EB4CE-E3B0-2843-A5A0-FECE83FDFE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745" y="3753403"/>
            <a:ext cx="961270" cy="7653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555744B3-B469-CF46-979F-14D9F6FD06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4087" y="3461707"/>
            <a:ext cx="297156" cy="2674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5A7AF2A6-22EC-BD4E-8D1A-320C113839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3415" y="3459599"/>
            <a:ext cx="297156" cy="2674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B4CEE61-1EDF-1A4B-914F-2D30D9534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988" y="3753358"/>
            <a:ext cx="297156" cy="2674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7F0C84-516A-BB40-ADC7-62B371F810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1477" y="2718223"/>
            <a:ext cx="728214" cy="74131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6E467BBE-D344-1E48-B66D-71F2848A9A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17264" y="2990727"/>
            <a:ext cx="735556" cy="7605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001C2F4C-3B23-A54A-880D-3FF96BBBD8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3257" y="2878073"/>
            <a:ext cx="733636" cy="7413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DB0D7C9D-C05F-A84E-AADF-0C6215A647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3101" y="2878073"/>
            <a:ext cx="727875" cy="7393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B5B08804-A15E-BB43-950D-3364D8C79E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3796226"/>
            <a:ext cx="727875" cy="73939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50B014E-23BE-3740-BC37-C4023E7E9A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6711" y="3786200"/>
            <a:ext cx="733636" cy="74131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AF568BC8-83FC-1048-9122-220E463082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6508" y="2999073"/>
            <a:ext cx="735556" cy="76052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A1E5F58A-6091-AD4D-A2B1-18FD00A632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38970" y="3645955"/>
            <a:ext cx="735556" cy="76052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FD7BB7D5-975C-6643-8A02-5701038EA0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6508" y="3645955"/>
            <a:ext cx="735556" cy="76052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C2307D3E-90CB-B94E-81C7-3593A33A87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3183" y="3356381"/>
            <a:ext cx="728214" cy="74131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8B76621-AE81-4340-ABED-2710E5714A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1215" y="4007995"/>
            <a:ext cx="728214" cy="74131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1C83DFEC-A7AF-A048-A4A8-96F3505413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1279" y="2718223"/>
            <a:ext cx="728214" cy="74131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1EB5054-41CA-D146-92AE-D4B9135C30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2985" y="3356381"/>
            <a:ext cx="728214" cy="74131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C5D2515-44C4-8E47-B2FE-715E5B8A48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91017" y="4007995"/>
            <a:ext cx="728214" cy="74131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A976BA55-972E-0948-B9A7-386FFF8143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6293" y="2718223"/>
            <a:ext cx="728214" cy="74131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23FAC5F7-3988-9C48-93B2-FA3603F937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7999" y="3356381"/>
            <a:ext cx="728214" cy="74131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29F9E547-C11B-1043-B399-C60C3AEC9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6031" y="4007995"/>
            <a:ext cx="728214" cy="74131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DB67E24-95E8-6E42-AD83-5925BC9088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87811" y="2995052"/>
            <a:ext cx="728214" cy="74131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D0D4B7A2-8D20-1E4A-999D-55697A5A9F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5843" y="3646666"/>
            <a:ext cx="728214" cy="74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25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John says, “The representations below show two numbers of differing values.”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John is incorrect – the representations share the same value.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2,000 + 300 + 10 + 4 = 2,314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2,000 + 200 + 110 + 4 = 2,314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C16FBFA-BAB3-5A47-BB9E-85CC6359C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788696"/>
            <a:ext cx="980284" cy="9181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BAAF44-24C6-EE4A-8E28-7E4A8B06D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7553" y="3324184"/>
            <a:ext cx="429342" cy="870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E661E63-7DBA-EA49-A89A-718E08665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8484" y="3324184"/>
            <a:ext cx="961270" cy="7653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1A5BF4C-C2A6-2A4F-B856-EFAE3BF775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709" y="3751250"/>
            <a:ext cx="297156" cy="2674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AA6EF95-655C-CE4F-A9F1-74790467B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06849"/>
            <a:ext cx="980284" cy="9181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39BE7032-2776-984C-B384-812754B151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745" y="2985920"/>
            <a:ext cx="961270" cy="7653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410EB4CE-E3B0-2843-A5A0-FECE83FDFE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745" y="3753403"/>
            <a:ext cx="961270" cy="7653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555744B3-B469-CF46-979F-14D9F6FD06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4087" y="3461707"/>
            <a:ext cx="297156" cy="2674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5A7AF2A6-22EC-BD4E-8D1A-320C113839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3415" y="3459599"/>
            <a:ext cx="297156" cy="2674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B4CEE61-1EDF-1A4B-914F-2D30D9534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988" y="3753358"/>
            <a:ext cx="297156" cy="2674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F7F0C84-516A-BB40-ADC7-62B371F810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1477" y="2718223"/>
            <a:ext cx="728214" cy="74131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6E467BBE-D344-1E48-B66D-71F2848A9A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17264" y="2990727"/>
            <a:ext cx="735556" cy="7605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001C2F4C-3B23-A54A-880D-3FF96BBBD8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3257" y="2878073"/>
            <a:ext cx="733636" cy="7413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DB0D7C9D-C05F-A84E-AADF-0C6215A647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3101" y="2878073"/>
            <a:ext cx="727875" cy="7393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B5B08804-A15E-BB43-950D-3364D8C79E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3796226"/>
            <a:ext cx="727875" cy="73939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50B014E-23BE-3740-BC37-C4023E7E9A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6711" y="3786200"/>
            <a:ext cx="733636" cy="74131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AF568BC8-83FC-1048-9122-220E463082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6508" y="2999073"/>
            <a:ext cx="735556" cy="76052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A1E5F58A-6091-AD4D-A2B1-18FD00A632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38970" y="3645955"/>
            <a:ext cx="735556" cy="76052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FD7BB7D5-975C-6643-8A02-5701038EA0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86508" y="3645955"/>
            <a:ext cx="735556" cy="76052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C2307D3E-90CB-B94E-81C7-3593A33A87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3183" y="3356381"/>
            <a:ext cx="728214" cy="74131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48B76621-AE81-4340-ABED-2710E5714A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1215" y="4007995"/>
            <a:ext cx="728214" cy="74131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1C83DFEC-A7AF-A048-A4A8-96F3505413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1279" y="2718223"/>
            <a:ext cx="728214" cy="74131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1EB5054-41CA-D146-92AE-D4B9135C30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2985" y="3356381"/>
            <a:ext cx="728214" cy="74131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C5D2515-44C4-8E47-B2FE-715E5B8A48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91017" y="4007995"/>
            <a:ext cx="728214" cy="74131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A976BA55-972E-0948-B9A7-386FFF8143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6293" y="2718223"/>
            <a:ext cx="728214" cy="74131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23FAC5F7-3988-9C48-93B2-FA3603F937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7999" y="3356381"/>
            <a:ext cx="728214" cy="74131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29F9E547-C11B-1043-B399-C60C3AEC9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6031" y="4007995"/>
            <a:ext cx="728214" cy="74131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DB67E24-95E8-6E42-AD83-5925BC9088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87811" y="2995052"/>
            <a:ext cx="728214" cy="74131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D0D4B7A2-8D20-1E4A-999D-55697A5A9F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5843" y="3646666"/>
            <a:ext cx="728214" cy="74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121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1,111?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Examples: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dirty="0"/>
              <a:t>1 thousand + 1 hundred + 1 ten + 1 one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dirty="0"/>
              <a:t>1,000 + 100 + 10 + 1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C16FBFA-BAB3-5A47-BB9E-85CC6359C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17915"/>
            <a:ext cx="980284" cy="9181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BAAF44-24C6-EE4A-8E28-7E4A8B06D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866" y="3271436"/>
            <a:ext cx="429342" cy="870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E661E63-7DBA-EA49-A89A-718E08665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8484" y="3324184"/>
            <a:ext cx="961270" cy="76533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5A7AF2A6-22EC-BD4E-8D1A-320C113839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744" y="3573127"/>
            <a:ext cx="297156" cy="26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80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1,111?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Examples: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u="sng" dirty="0">
                <a:solidFill>
                  <a:srgbClr val="FF3860"/>
                </a:solidFill>
              </a:rPr>
              <a:t>1 thousand + 1 hundred +  11 ones = 1,111</a:t>
            </a:r>
            <a:r>
              <a:rPr lang="en-GB" sz="2200" dirty="0">
                <a:solidFill>
                  <a:srgbClr val="FF3860"/>
                </a:solidFill>
              </a:rPr>
              <a:t> or 1,000 + 100 + 11 = 1,111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___thousands + ___hundreds + ___tens + __ones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___thousands + ___hundreds + ___tens + __ones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3C16FBFA-BAB3-5A47-BB9E-85CC6359C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17915"/>
            <a:ext cx="980284" cy="91815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1E661E63-7DBA-EA49-A89A-718E08665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8484" y="3324184"/>
            <a:ext cx="961270" cy="76533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5A7AF2A6-22EC-BD4E-8D1A-320C113839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8768" y="3324184"/>
            <a:ext cx="297156" cy="2674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3FD81D7-DD95-B240-AA4F-805348D8E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1168" y="3476584"/>
            <a:ext cx="297156" cy="2674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AEEB8C7-F335-1347-BC9B-BF363C35A0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3568" y="3628984"/>
            <a:ext cx="297156" cy="2674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38D4B7A-EDC7-7E42-921F-65570D30FA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5968" y="3781384"/>
            <a:ext cx="297156" cy="2674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14BE0E-3F20-9648-B533-E5994DADF6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838" y="3319877"/>
            <a:ext cx="297156" cy="2674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42923D1-0895-9349-9E88-A57BC43552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5238" y="3472277"/>
            <a:ext cx="297156" cy="2674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761C50C-497C-4D44-8890-112841227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7638" y="3624677"/>
            <a:ext cx="297156" cy="2674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33B2534-6AAB-8041-ACBE-9738096D7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0038" y="3777077"/>
            <a:ext cx="297156" cy="2674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263EB01-B6AB-4A44-894E-31EC749110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1336" y="3326506"/>
            <a:ext cx="297156" cy="2674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495C0628-48D4-D24D-902D-BA23CF34B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3736" y="3478906"/>
            <a:ext cx="297156" cy="2674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7B08600-AF0E-F846-AF71-8F46FA02B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6136" y="3631306"/>
            <a:ext cx="297156" cy="26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27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1,111?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Examples: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1 thousand + 1 hundred +  11 ones = 1,111 or 1,000 + 100 + 11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u="sng" dirty="0">
                <a:solidFill>
                  <a:srgbClr val="FF3860"/>
                </a:solidFill>
              </a:rPr>
              <a:t>1 thousand + 11 tens + 1 one = 1,111</a:t>
            </a:r>
            <a:r>
              <a:rPr lang="en-GB" sz="2200" dirty="0">
                <a:solidFill>
                  <a:srgbClr val="FF3860"/>
                </a:solidFill>
              </a:rPr>
              <a:t> or 1,000 + 110 + 1 = 1,111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___thousands + ___hundreds + ___tens + __ones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12FC57AE-07F2-7443-AAFD-42DBD3CD3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17915"/>
            <a:ext cx="980284" cy="9181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67D1C21-5CF5-B741-A7C2-E5178940C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866" y="3271436"/>
            <a:ext cx="429342" cy="8708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26F3BBE-2C94-9A47-9EF0-9650E12A94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7825" y="3616460"/>
            <a:ext cx="297156" cy="2674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11610BF5-4D7F-C64B-8C2F-2FD5D29C5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195" y="3294866"/>
            <a:ext cx="429342" cy="8708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025B245-676F-6449-AA84-D8B63CA95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524" y="3304323"/>
            <a:ext cx="429342" cy="8708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8C1C836A-5DD9-D145-A0E3-601B9FCFFB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853" y="3294865"/>
            <a:ext cx="429342" cy="87082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593B8FFD-C22C-024D-B21C-6E0D080A62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2020" y="3304323"/>
            <a:ext cx="429342" cy="8708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42BB88A-E4BF-F54F-8D75-1BFCE4CC9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286" y="3276646"/>
            <a:ext cx="429342" cy="87082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5948E85F-E45E-794B-B8B9-CCDA9E4B7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0552" y="3279081"/>
            <a:ext cx="429342" cy="87082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2C7999D2-B633-384C-AF59-4132AC7C1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611" y="3304323"/>
            <a:ext cx="429342" cy="87082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A9B0375-C2E2-174F-BCA0-BAAFDE2F4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356" y="3304323"/>
            <a:ext cx="429342" cy="87082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2E8B00B-D162-EB46-BA6E-03D309A88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3906" y="3310462"/>
            <a:ext cx="429342" cy="8708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FED00627-436C-C44A-84E9-322ACF790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3530" y="3314769"/>
            <a:ext cx="429342" cy="87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74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other ways can you think of partitioning 1,111?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Examples: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1 thousand + 1 hundred +  11 ones = 1,111 or 1,000 + 100 + 11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1 thousand + 11 tens + 1 one = 1,111 or 1,000 + 110 + 1 = 1,111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u="sng" dirty="0">
                <a:solidFill>
                  <a:srgbClr val="FF3860"/>
                </a:solidFill>
              </a:rPr>
              <a:t>1 thousand + 10 tens + 11 ones = 1,111</a:t>
            </a:r>
            <a:r>
              <a:rPr lang="en-GB" sz="2200" dirty="0">
                <a:solidFill>
                  <a:srgbClr val="FF3860"/>
                </a:solidFill>
              </a:rPr>
              <a:t> or 1,000 + 100 + 11 = 1,111</a:t>
            </a:r>
            <a:endParaRPr lang="en-GB" sz="2200" u="sng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partition numbers into 1,000s, 100s, 10s and 1s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12FC57AE-07F2-7443-AAFD-42DBD3CD3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217915"/>
            <a:ext cx="980284" cy="9181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67D1C21-5CF5-B741-A7C2-E5178940C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0866" y="3271436"/>
            <a:ext cx="429342" cy="8708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11610BF5-4D7F-C64B-8C2F-2FD5D29C5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195" y="3294866"/>
            <a:ext cx="429342" cy="8708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025B245-676F-6449-AA84-D8B63CA95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524" y="3304323"/>
            <a:ext cx="429342" cy="8708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8C1C836A-5DD9-D145-A0E3-601B9FCFFB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853" y="3294865"/>
            <a:ext cx="429342" cy="87082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593B8FFD-C22C-024D-B21C-6E0D080A62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2020" y="3304323"/>
            <a:ext cx="429342" cy="8708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42BB88A-E4BF-F54F-8D75-1BFCE4CC9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286" y="3276646"/>
            <a:ext cx="429342" cy="87082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5948E85F-E45E-794B-B8B9-CCDA9E4B7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0552" y="3279081"/>
            <a:ext cx="429342" cy="87082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2C7999D2-B633-384C-AF59-4132AC7C1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611" y="3304323"/>
            <a:ext cx="429342" cy="87082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A9B0375-C2E2-174F-BCA0-BAAFDE2F4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356" y="3304323"/>
            <a:ext cx="429342" cy="87082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C2E8B00B-D162-EB46-BA6E-03D309A88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3906" y="3310462"/>
            <a:ext cx="429342" cy="8708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CFFDFEE-F1AF-5641-A1ED-7E8D29CBA5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7464" y="3411427"/>
            <a:ext cx="297156" cy="2674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A1CB38F-7342-824C-9D5A-E76713EB25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9864" y="3563827"/>
            <a:ext cx="297156" cy="2674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3E4FA4D-511E-6E43-AD92-08B44E5E99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2264" y="3716227"/>
            <a:ext cx="297156" cy="2674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2DC5963-CEB4-9042-8599-AEAE8EB119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664" y="3868627"/>
            <a:ext cx="297156" cy="2674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D798F880-35BF-7840-9396-386D2D8F9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1534" y="3407120"/>
            <a:ext cx="297156" cy="26744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97D31F5F-CCFD-5E41-80D9-9474A0EB4A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3934" y="3559520"/>
            <a:ext cx="297156" cy="26744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B04BE920-7866-DD48-A6C2-FC2E6A921F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6334" y="3711920"/>
            <a:ext cx="297156" cy="2674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AB2FF7F-B973-DA4B-8591-D5E39D58CF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8734" y="3864320"/>
            <a:ext cx="297156" cy="26744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F81437F-D089-8F4C-AFFF-126D70BFB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0032" y="3413749"/>
            <a:ext cx="297156" cy="2674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A8EE9104-8F55-4C40-AD73-5AB7A85154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432" y="3566149"/>
            <a:ext cx="297156" cy="26744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44237213-4C5C-C04F-9094-63FF4A98B8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4832" y="3718549"/>
            <a:ext cx="297156" cy="26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62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8783</TotalTime>
  <Words>1732</Words>
  <Application>Microsoft Office PowerPoint</Application>
  <PresentationFormat>Custom</PresentationFormat>
  <Paragraphs>532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Wingdings</vt:lpstr>
      <vt:lpstr>OpenDyslexic</vt:lpstr>
      <vt:lpstr>Lato Light</vt:lpstr>
      <vt:lpstr>Calibri</vt:lpstr>
      <vt:lpstr>OpenDyslexicAlta</vt:lpstr>
      <vt:lpstr>Lato</vt:lpstr>
      <vt:lpstr>Muli</vt:lpstr>
      <vt:lpstr>Office Theme</vt:lpstr>
      <vt:lpstr>PowerPoint Presentation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To be able to partition numbers into 1,000s, 100s, 10s and 1s</vt:lpstr>
      <vt:lpstr>PowerPoint Presentation</vt:lpstr>
      <vt:lpstr>PowerPoint Presentation</vt:lpstr>
      <vt:lpstr>To be able to partition numbers into 1,000s, 100s, 10s and 1s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347</cp:revision>
  <cp:lastPrinted>2019-06-17T16:19:05Z</cp:lastPrinted>
  <dcterms:created xsi:type="dcterms:W3CDTF">2018-08-06T08:16:18Z</dcterms:created>
  <dcterms:modified xsi:type="dcterms:W3CDTF">2020-07-14T08:44:51Z</dcterms:modified>
</cp:coreProperties>
</file>