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f" ContentType="image/tif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webextensions/taskpanes.xml" ContentType="application/vnd.ms-office.webextensiontaskpanes+xml"/>
  <Override PartName="/ppt/webextensions/webextension1.xml" ContentType="application/vnd.ms-office.webextension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microsoft.com/office/2011/relationships/webextensiontaskpanes" Target="ppt/webextensions/taskpanes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autoCompressPictures="0">
  <p:sldMasterIdLst>
    <p:sldMasterId id="2147483648" r:id="rId1"/>
  </p:sldMasterIdLst>
  <p:notesMasterIdLst>
    <p:notesMasterId r:id="rId35"/>
  </p:notesMasterIdLst>
  <p:handoutMasterIdLst>
    <p:handoutMasterId r:id="rId36"/>
  </p:handoutMasterIdLst>
  <p:sldIdLst>
    <p:sldId id="320" r:id="rId2"/>
    <p:sldId id="321" r:id="rId3"/>
    <p:sldId id="346" r:id="rId4"/>
    <p:sldId id="411" r:id="rId5"/>
    <p:sldId id="412" r:id="rId6"/>
    <p:sldId id="413" r:id="rId7"/>
    <p:sldId id="414" r:id="rId8"/>
    <p:sldId id="415" r:id="rId9"/>
    <p:sldId id="416" r:id="rId10"/>
    <p:sldId id="417" r:id="rId11"/>
    <p:sldId id="418" r:id="rId12"/>
    <p:sldId id="419" r:id="rId13"/>
    <p:sldId id="420" r:id="rId14"/>
    <p:sldId id="423" r:id="rId15"/>
    <p:sldId id="421" r:id="rId16"/>
    <p:sldId id="424" r:id="rId17"/>
    <p:sldId id="422" r:id="rId18"/>
    <p:sldId id="426" r:id="rId19"/>
    <p:sldId id="425" r:id="rId20"/>
    <p:sldId id="427" r:id="rId21"/>
    <p:sldId id="428" r:id="rId22"/>
    <p:sldId id="429" r:id="rId23"/>
    <p:sldId id="430" r:id="rId24"/>
    <p:sldId id="431" r:id="rId25"/>
    <p:sldId id="432" r:id="rId26"/>
    <p:sldId id="433" r:id="rId27"/>
    <p:sldId id="434" r:id="rId28"/>
    <p:sldId id="435" r:id="rId29"/>
    <p:sldId id="436" r:id="rId30"/>
    <p:sldId id="437" r:id="rId31"/>
    <p:sldId id="410" r:id="rId32"/>
    <p:sldId id="438" r:id="rId33"/>
    <p:sldId id="439" r:id="rId34"/>
  </p:sldIdLst>
  <p:sldSz cx="12192000" cy="6858000"/>
  <p:notesSz cx="6858000" cy="9144000"/>
  <p:embeddedFontLst>
    <p:embeddedFont>
      <p:font typeface="OpenDyslexic" panose="020B0604020202020204" charset="0"/>
      <p:regular r:id="rId37"/>
      <p:bold r:id="rId38"/>
      <p:italic r:id="rId39"/>
      <p:boldItalic r:id="rId40"/>
    </p:embeddedFont>
    <p:embeddedFont>
      <p:font typeface="Lato Light" panose="020F0302020204030203" pitchFamily="34" charset="0"/>
      <p:regular r:id="rId41"/>
    </p:embeddedFont>
    <p:embeddedFont>
      <p:font typeface="Calibri" panose="020F0502020204030204" pitchFamily="34" charset="0"/>
      <p:regular r:id="rId42"/>
      <p:bold r:id="rId43"/>
      <p:italic r:id="rId44"/>
      <p:boldItalic r:id="rId45"/>
    </p:embeddedFont>
    <p:embeddedFont>
      <p:font typeface="OpenDyslexicAlta" panose="020B0604020202020204" charset="0"/>
      <p:regular r:id="rId46"/>
      <p:bold r:id="rId47"/>
      <p:italic r:id="rId48"/>
      <p:boldItalic r:id="rId49"/>
    </p:embeddedFont>
    <p:embeddedFont>
      <p:font typeface="Lato" panose="020F0502020204030203" pitchFamily="34" charset="0"/>
      <p:regular r:id="rId50"/>
      <p:bold r:id="rId51"/>
    </p:embeddedFont>
    <p:embeddedFont>
      <p:font typeface="Muli" panose="020B0604020202020204" charset="0"/>
      <p:regular r:id="rId52"/>
      <p:bold r:id="rId53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273DC"/>
    <a:srgbClr val="3173DC"/>
    <a:srgbClr val="369CEF"/>
    <a:srgbClr val="FF3860"/>
    <a:srgbClr val="FFDD57"/>
    <a:srgbClr val="23D160"/>
    <a:srgbClr val="7957D5"/>
    <a:srgbClr val="209CEE"/>
    <a:srgbClr val="000000"/>
    <a:srgbClr val="12121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1285" autoAdjust="0"/>
    <p:restoredTop sz="87347" autoAdjust="0"/>
  </p:normalViewPr>
  <p:slideViewPr>
    <p:cSldViewPr snapToGrid="0" snapToObjects="1">
      <p:cViewPr varScale="1">
        <p:scale>
          <a:sx n="60" d="100"/>
          <a:sy n="60" d="100"/>
        </p:scale>
        <p:origin x="-522" y="-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napToObjects="1">
      <p:cViewPr varScale="1">
        <p:scale>
          <a:sx n="90" d="100"/>
          <a:sy n="90" d="100"/>
        </p:scale>
        <p:origin x="3840" y="1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3.fntdata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font" Target="fonts/font6.fntdata"/><Relationship Id="rId47" Type="http://schemas.openxmlformats.org/officeDocument/2006/relationships/font" Target="fonts/font11.fntdata"/><Relationship Id="rId50" Type="http://schemas.openxmlformats.org/officeDocument/2006/relationships/font" Target="fonts/font14.fntdata"/><Relationship Id="rId55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font" Target="fonts/font1.fntdata"/><Relationship Id="rId40" Type="http://schemas.openxmlformats.org/officeDocument/2006/relationships/font" Target="fonts/font4.fntdata"/><Relationship Id="rId45" Type="http://schemas.openxmlformats.org/officeDocument/2006/relationships/font" Target="fonts/font9.fntdata"/><Relationship Id="rId53" Type="http://schemas.openxmlformats.org/officeDocument/2006/relationships/font" Target="fonts/font17.fntdata"/><Relationship Id="rId5" Type="http://schemas.openxmlformats.org/officeDocument/2006/relationships/slide" Target="slides/slide4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Relationship Id="rId43" Type="http://schemas.openxmlformats.org/officeDocument/2006/relationships/font" Target="fonts/font7.fntdata"/><Relationship Id="rId48" Type="http://schemas.openxmlformats.org/officeDocument/2006/relationships/font" Target="fonts/font12.fntdata"/><Relationship Id="rId56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font" Target="fonts/font15.fntdata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font" Target="fonts/font2.fntdata"/><Relationship Id="rId46" Type="http://schemas.openxmlformats.org/officeDocument/2006/relationships/font" Target="fonts/font10.fntdata"/><Relationship Id="rId20" Type="http://schemas.openxmlformats.org/officeDocument/2006/relationships/slide" Target="slides/slide19.xml"/><Relationship Id="rId41" Type="http://schemas.openxmlformats.org/officeDocument/2006/relationships/font" Target="fonts/font5.fntdata"/><Relationship Id="rId54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handoutMaster" Target="handoutMasters/handoutMaster1.xml"/><Relationship Id="rId49" Type="http://schemas.openxmlformats.org/officeDocument/2006/relationships/font" Target="fonts/font13.fntdata"/><Relationship Id="rId57" Type="http://schemas.openxmlformats.org/officeDocument/2006/relationships/tableStyles" Target="tableStyles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font" Target="fonts/font8.fntdata"/><Relationship Id="rId52" Type="http://schemas.openxmlformats.org/officeDocument/2006/relationships/font" Target="fonts/font16.fntdata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xmlns="" id="{AC86F298-EB3E-D446-A729-C248AB8A5D7E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F37BEABC-4AC1-4C4F-BDDB-0B8FF7D20C2C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en-GB"/>
              <a:t>10/07/2019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67DF2A76-21C6-4F49-AC41-288B2976B3A3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GB"/>
              <a:t>Place Value Lesson 1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B0984667-866C-EF45-A262-122686295C40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BC7A863-B317-0C4D-8D45-833380E6394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03359319"/>
      </p:ext>
    </p:extLst>
  </p:cSld>
  <p:clrMap bg1="lt1" tx1="dk1" bg2="lt2" tx2="dk2" accent1="accent1" accent2="accent2" accent3="accent3" accent4="accent4" accent5="accent5" accent6="accent6" hlink="hlink" folHlink="folHlink"/>
  <p:hf hd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en-GB"/>
              <a:t>10/07/2019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GB"/>
              <a:t>Place Value Lesson 1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C7C66A0-413B-D942-BD25-07592977943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85309553"/>
      </p:ext>
    </p:extLst>
  </p:cSld>
  <p:clrMap bg1="lt1" tx1="dk1" bg2="lt2" tx2="dk2" accent1="accent1" accent2="accent2" accent3="accent3" accent4="accent4" accent5="accent5" accent6="accent6" hlink="hlink" folHlink="folHlink"/>
  <p:hf hdr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5641072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9390161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13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9715129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14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9573124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15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7583661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16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8873746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17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0280771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18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9297191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19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4350074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20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4643728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21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7369750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0021366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22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4713300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23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1343294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24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7846629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25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1282283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26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50896802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27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82375203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28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82015246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29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41812879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30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9234688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31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703623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73356046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32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6154169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Discuss which numbers would round 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4220805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842280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8869809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4314456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6530859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029415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3999" y="2666346"/>
            <a:ext cx="9144000" cy="1870364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50000"/>
              </a:lnSpc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xmlns="" id="{B2F3C88D-BF6E-6D4C-9A25-CACB03AA208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917911" y="6244985"/>
            <a:ext cx="3369375" cy="369332"/>
          </a:xfrm>
        </p:spPr>
        <p:txBody>
          <a:bodyPr anchor="b">
            <a:normAutofit/>
          </a:bodyPr>
          <a:lstStyle>
            <a:lvl1pPr marL="0" indent="0">
              <a:buNone/>
              <a:defRPr sz="1800" b="0" i="0">
                <a:solidFill>
                  <a:schemeClr val="bg1"/>
                </a:solidFill>
                <a:latin typeface="Muli" pitchFamily="2" charset="77"/>
              </a:defRPr>
            </a:lvl1pPr>
          </a:lstStyle>
          <a:p>
            <a:pPr lvl="0"/>
            <a:endParaRPr lang="en-GB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xmlns="" id="{A1D45BA0-7B16-364F-96FA-7CCD74809633}"/>
              </a:ext>
            </a:extLst>
          </p:cNvPr>
          <p:cNvSpPr txBox="1"/>
          <p:nvPr userDrawn="1"/>
        </p:nvSpPr>
        <p:spPr>
          <a:xfrm>
            <a:off x="3283162" y="6261027"/>
            <a:ext cx="717425" cy="338554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r>
              <a:rPr lang="en-GB" sz="1600" b="1" i="0" dirty="0">
                <a:solidFill>
                  <a:schemeClr val="bg1"/>
                </a:solidFill>
                <a:latin typeface="Muli" pitchFamily="2" charset="77"/>
              </a:rPr>
              <a:t>Unit:</a:t>
            </a:r>
          </a:p>
        </p:txBody>
      </p:sp>
      <p:sp>
        <p:nvSpPr>
          <p:cNvPr id="16" name="Text Placeholder 13">
            <a:extLst>
              <a:ext uri="{FF2B5EF4-FFF2-40B4-BE49-F238E27FC236}">
                <a16:creationId xmlns:a16="http://schemas.microsoft.com/office/drawing/2014/main" xmlns="" id="{204E8ED3-ED92-2F44-AA0C-C3500973984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1001412" y="6244985"/>
            <a:ext cx="641969" cy="369332"/>
          </a:xfrm>
        </p:spPr>
        <p:txBody>
          <a:bodyPr anchor="b">
            <a:normAutofit/>
          </a:bodyPr>
          <a:lstStyle>
            <a:lvl1pPr marL="0" indent="0">
              <a:buNone/>
              <a:defRPr sz="1800" b="0" i="0">
                <a:solidFill>
                  <a:schemeClr val="bg1"/>
                </a:solidFill>
                <a:latin typeface="Muli" pitchFamily="2" charset="77"/>
              </a:defRPr>
            </a:lvl1pPr>
          </a:lstStyle>
          <a:p>
            <a:pPr lvl="0"/>
            <a:endParaRPr lang="en-GB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xmlns="" id="{543EE4B3-C0E4-AE42-921D-72A75F2D0332}"/>
              </a:ext>
            </a:extLst>
          </p:cNvPr>
          <p:cNvSpPr txBox="1"/>
          <p:nvPr userDrawn="1"/>
        </p:nvSpPr>
        <p:spPr>
          <a:xfrm>
            <a:off x="10038030" y="6261027"/>
            <a:ext cx="963382" cy="338554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r>
              <a:rPr lang="en-GB" sz="1600" b="1" i="0" dirty="0">
                <a:solidFill>
                  <a:schemeClr val="bg1"/>
                </a:solidFill>
                <a:latin typeface="Muli" pitchFamily="2" charset="77"/>
              </a:rPr>
              <a:t>Lesson: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xmlns="" id="{B555FC76-808A-0046-94B4-D7D729C67DD3}"/>
              </a:ext>
            </a:extLst>
          </p:cNvPr>
          <p:cNvSpPr txBox="1"/>
          <p:nvPr userDrawn="1"/>
        </p:nvSpPr>
        <p:spPr>
          <a:xfrm>
            <a:off x="236893" y="6261027"/>
            <a:ext cx="787235" cy="338554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r>
              <a:rPr lang="en-GB" sz="1600" b="1" i="0" dirty="0">
                <a:solidFill>
                  <a:schemeClr val="bg1"/>
                </a:solidFill>
                <a:latin typeface="Muli" pitchFamily="2" charset="77"/>
              </a:rPr>
              <a:t>Term: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xmlns="" id="{5F8ED0D7-1D3B-EA40-89A6-FE5BFCF6799A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955020" y="6247672"/>
            <a:ext cx="2213630" cy="366645"/>
          </a:xfrm>
        </p:spPr>
        <p:txBody>
          <a:bodyPr anchor="b">
            <a:noAutofit/>
          </a:bodyPr>
          <a:lstStyle>
            <a:lvl1pPr marL="0" indent="0">
              <a:buNone/>
              <a:defRPr sz="1800">
                <a:solidFill>
                  <a:schemeClr val="bg1"/>
                </a:solidFill>
                <a:latin typeface="Muli" pitchFamily="2" charset="77"/>
              </a:defRPr>
            </a:lvl1pPr>
            <a:lvl2pPr>
              <a:defRPr sz="1800">
                <a:solidFill>
                  <a:schemeClr val="bg1"/>
                </a:solidFill>
                <a:latin typeface="Muli" pitchFamily="2" charset="77"/>
              </a:defRPr>
            </a:lvl2pPr>
            <a:lvl3pPr>
              <a:defRPr sz="1800">
                <a:solidFill>
                  <a:schemeClr val="bg1"/>
                </a:solidFill>
                <a:latin typeface="Muli" pitchFamily="2" charset="77"/>
              </a:defRPr>
            </a:lvl3pPr>
            <a:lvl4pPr>
              <a:defRPr sz="1800">
                <a:solidFill>
                  <a:schemeClr val="bg1"/>
                </a:solidFill>
                <a:latin typeface="Muli" pitchFamily="2" charset="77"/>
              </a:defRPr>
            </a:lvl4pPr>
            <a:lvl5pPr>
              <a:defRPr sz="1800">
                <a:solidFill>
                  <a:schemeClr val="bg1"/>
                </a:solidFill>
                <a:latin typeface="Muli" pitchFamily="2" charset="77"/>
              </a:defRPr>
            </a:lvl5pPr>
          </a:lstStyle>
          <a:p>
            <a:pPr lvl="0"/>
            <a:endParaRPr lang="en-GB" dirty="0"/>
          </a:p>
        </p:txBody>
      </p:sp>
      <p:pic>
        <p:nvPicPr>
          <p:cNvPr id="10" name="Picture 9"/>
          <p:cNvPicPr/>
          <p:nvPr userDrawn="1"/>
        </p:nvPicPr>
        <p:blipFill>
          <a:blip r:embed="rId2"/>
          <a:stretch>
            <a:fillRect/>
          </a:stretch>
        </p:blipFill>
        <p:spPr>
          <a:xfrm>
            <a:off x="3168000" y="928800"/>
            <a:ext cx="5280660" cy="899795"/>
          </a:xfrm>
          <a:prstGeom prst="rect">
            <a:avLst/>
          </a:prstGeom>
          <a:noFill/>
          <a:ln>
            <a:noFill/>
            <a:prstDash/>
          </a:ln>
        </p:spPr>
      </p:pic>
    </p:spTree>
    <p:extLst>
      <p:ext uri="{BB962C8B-B14F-4D97-AF65-F5344CB8AC3E}">
        <p14:creationId xmlns:p14="http://schemas.microsoft.com/office/powerpoint/2010/main" val="19618266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GB"/>
              <a:t>Sample Slides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9D7F810-DEEF-074C-B140-2A2C318EAFD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627646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GB"/>
              <a:t>Sample Slides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9D7F810-DEEF-074C-B140-2A2C318EAFD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8980964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GB"/>
              <a:t>Sample Slides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9D7F810-DEEF-074C-B140-2A2C318EAFD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1404423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GB"/>
              <a:t>Sample Slides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9D7F810-DEEF-074C-B140-2A2C318EAFD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0775795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GB"/>
              <a:t>Sample Slides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9D7F810-DEEF-074C-B140-2A2C318EAFD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444260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GB"/>
              <a:t>Sample Slides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9D7F810-DEEF-074C-B140-2A2C318EAFD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079260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22">
            <a:extLst>
              <a:ext uri="{FF2B5EF4-FFF2-40B4-BE49-F238E27FC236}">
                <a16:creationId xmlns:a16="http://schemas.microsoft.com/office/drawing/2014/main" xmlns="" id="{D22C0101-D23A-5C4E-A28F-EEE925C2BAFE}"/>
              </a:ext>
            </a:extLst>
          </p:cNvPr>
          <p:cNvSpPr/>
          <p:nvPr userDrawn="1"/>
        </p:nvSpPr>
        <p:spPr>
          <a:xfrm>
            <a:off x="152400" y="137160"/>
            <a:ext cx="11887200" cy="6604834"/>
          </a:xfrm>
          <a:prstGeom prst="rect">
            <a:avLst/>
          </a:prstGeom>
          <a:solidFill>
            <a:srgbClr val="FFFFFF">
              <a:alpha val="89804"/>
            </a:srgbClr>
          </a:solidFill>
          <a:ln>
            <a:solidFill>
              <a:schemeClr val="bg1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xmlns="" id="{5BA0AB86-75A7-554E-9835-D9E30F3233C2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821396605"/>
              </p:ext>
            </p:extLst>
          </p:nvPr>
        </p:nvGraphicFramePr>
        <p:xfrm>
          <a:off x="368075" y="335814"/>
          <a:ext cx="9055100" cy="86783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6503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789006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433917">
                <a:tc>
                  <a:txBody>
                    <a:bodyPr/>
                    <a:lstStyle/>
                    <a:p>
                      <a:endParaRPr lang="en-GB" sz="1400" dirty="0">
                        <a:latin typeface="Lato" panose="020F0502020204030203" pitchFamily="34" charset="77"/>
                      </a:endParaRPr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400" dirty="0">
                        <a:latin typeface="Lato" panose="020F0502020204030203" pitchFamily="34" charset="77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3917">
                <a:tc>
                  <a:txBody>
                    <a:bodyPr/>
                    <a:lstStyle/>
                    <a:p>
                      <a:r>
                        <a:rPr lang="en-GB" sz="1400" dirty="0">
                          <a:latin typeface="Lato" panose="020F0502020204030203" pitchFamily="34" charset="77"/>
                        </a:rPr>
                        <a:t>Lesson: </a:t>
                      </a: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0" name="Text Placeholder 8">
            <a:extLst>
              <a:ext uri="{FF2B5EF4-FFF2-40B4-BE49-F238E27FC236}">
                <a16:creationId xmlns:a16="http://schemas.microsoft.com/office/drawing/2014/main" xmlns="" id="{D89521DD-EB1B-DB4F-AF92-E0AA49E4BF8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91130" y="805579"/>
            <a:ext cx="427037" cy="362803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latin typeface="Lato" panose="020F0502020204030203" pitchFamily="34" charset="77"/>
              </a:defRPr>
            </a:lvl1pPr>
          </a:lstStyle>
          <a:p>
            <a:pPr lvl="0"/>
            <a:r>
              <a:rPr lang="en-GB" dirty="0"/>
              <a:t>1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xmlns="" id="{7CCCC1F5-259E-4B4B-BD71-985F5006602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63622" y="325965"/>
            <a:ext cx="1154545" cy="419131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latin typeface="Lato" panose="020F0502020204030203" pitchFamily="34" charset="77"/>
              </a:defRPr>
            </a:lvl1pPr>
          </a:lstStyle>
          <a:p>
            <a:pPr lvl="0"/>
            <a:r>
              <a:rPr lang="en-GB" dirty="0"/>
              <a:t>Place Value</a:t>
            </a:r>
          </a:p>
        </p:txBody>
      </p:sp>
      <p:sp>
        <p:nvSpPr>
          <p:cNvPr id="11" name="Text Placeholder 8">
            <a:extLst>
              <a:ext uri="{FF2B5EF4-FFF2-40B4-BE49-F238E27FC236}">
                <a16:creationId xmlns:a16="http://schemas.microsoft.com/office/drawing/2014/main" xmlns="" id="{2B829687-5986-4D4A-9EAC-01CD129F7C4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518167" y="325967"/>
            <a:ext cx="7900555" cy="867834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latin typeface="Lato" panose="020F0502020204030203" pitchFamily="34" charset="77"/>
              </a:defRPr>
            </a:lvl1pPr>
          </a:lstStyle>
          <a:p>
            <a:pPr lvl="0"/>
            <a:endParaRPr lang="en-GB" dirty="0"/>
          </a:p>
        </p:txBody>
      </p: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xmlns="" id="{3A402356-13E0-F64F-AEAF-C92A30D3DD4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6885" y="1468986"/>
            <a:ext cx="11556570" cy="5039298"/>
          </a:xfrm>
        </p:spPr>
        <p:txBody>
          <a:bodyPr/>
          <a:lstStyle>
            <a:lvl1pPr>
              <a:defRPr>
                <a:latin typeface="Muli" pitchFamily="2" charset="77"/>
              </a:defRPr>
            </a:lvl1pPr>
            <a:lvl2pPr>
              <a:defRPr>
                <a:latin typeface="Muli" pitchFamily="2" charset="77"/>
              </a:defRPr>
            </a:lvl2pPr>
            <a:lvl3pPr>
              <a:defRPr>
                <a:latin typeface="Muli" pitchFamily="2" charset="77"/>
              </a:defRPr>
            </a:lvl3pPr>
            <a:lvl4pPr>
              <a:defRPr>
                <a:latin typeface="Muli" pitchFamily="2" charset="77"/>
              </a:defRPr>
            </a:lvl4pPr>
            <a:lvl5pPr>
              <a:defRPr>
                <a:latin typeface="Muli" pitchFamily="2" charset="77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pic>
        <p:nvPicPr>
          <p:cNvPr id="12" name="Picture 11"/>
          <p:cNvPicPr/>
          <p:nvPr userDrawn="1"/>
        </p:nvPicPr>
        <p:blipFill>
          <a:blip r:embed="rId2"/>
          <a:stretch>
            <a:fillRect/>
          </a:stretch>
        </p:blipFill>
        <p:spPr>
          <a:xfrm>
            <a:off x="9720000" y="360000"/>
            <a:ext cx="2159635" cy="1007110"/>
          </a:xfrm>
          <a:prstGeom prst="rect">
            <a:avLst/>
          </a:prstGeom>
          <a:noFill/>
          <a:ln>
            <a:noFill/>
            <a:prstDash/>
          </a:ln>
        </p:spPr>
      </p:pic>
    </p:spTree>
    <p:extLst>
      <p:ext uri="{BB962C8B-B14F-4D97-AF65-F5344CB8AC3E}">
        <p14:creationId xmlns:p14="http://schemas.microsoft.com/office/powerpoint/2010/main" val="5629704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22">
            <a:extLst>
              <a:ext uri="{FF2B5EF4-FFF2-40B4-BE49-F238E27FC236}">
                <a16:creationId xmlns:a16="http://schemas.microsoft.com/office/drawing/2014/main" xmlns="" id="{D22C0101-D23A-5C4E-A28F-EEE925C2BAFE}"/>
              </a:ext>
            </a:extLst>
          </p:cNvPr>
          <p:cNvSpPr/>
          <p:nvPr userDrawn="1"/>
        </p:nvSpPr>
        <p:spPr>
          <a:xfrm>
            <a:off x="152400" y="137160"/>
            <a:ext cx="11887200" cy="6604834"/>
          </a:xfrm>
          <a:prstGeom prst="rect">
            <a:avLst/>
          </a:prstGeom>
          <a:solidFill>
            <a:srgbClr val="FFFFFF">
              <a:alpha val="89804"/>
            </a:srgbClr>
          </a:solidFill>
          <a:ln>
            <a:solidFill>
              <a:schemeClr val="bg1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xmlns="" id="{5BA0AB86-75A7-554E-9835-D9E30F3233C2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2077034169"/>
              </p:ext>
            </p:extLst>
          </p:nvPr>
        </p:nvGraphicFramePr>
        <p:xfrm>
          <a:off x="384117" y="335814"/>
          <a:ext cx="9055100" cy="86783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6503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789006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433917">
                <a:tc>
                  <a:txBody>
                    <a:bodyPr/>
                    <a:lstStyle/>
                    <a:p>
                      <a:endParaRPr lang="en-GB" sz="1400" dirty="0">
                        <a:latin typeface="Lato" panose="020F0502020204030203" pitchFamily="34" charset="77"/>
                      </a:endParaRPr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400" dirty="0">
                        <a:latin typeface="Lato" panose="020F0502020204030203" pitchFamily="34" charset="77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3917">
                <a:tc>
                  <a:txBody>
                    <a:bodyPr/>
                    <a:lstStyle/>
                    <a:p>
                      <a:r>
                        <a:rPr lang="en-GB" sz="1400" dirty="0">
                          <a:latin typeface="Lato" panose="020F0502020204030203" pitchFamily="34" charset="77"/>
                        </a:rPr>
                        <a:t>Lesson: </a:t>
                      </a: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0" name="Text Placeholder 8">
            <a:extLst>
              <a:ext uri="{FF2B5EF4-FFF2-40B4-BE49-F238E27FC236}">
                <a16:creationId xmlns:a16="http://schemas.microsoft.com/office/drawing/2014/main" xmlns="" id="{D89521DD-EB1B-DB4F-AF92-E0AA49E4BF8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107172" y="805579"/>
            <a:ext cx="427037" cy="362803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latin typeface="Lato" panose="020F0502020204030203" pitchFamily="34" charset="77"/>
              </a:defRPr>
            </a:lvl1pPr>
          </a:lstStyle>
          <a:p>
            <a:pPr lvl="0"/>
            <a:r>
              <a:rPr lang="en-GB" dirty="0"/>
              <a:t>1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xmlns="" id="{7CCCC1F5-259E-4B4B-BD71-985F5006602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79664" y="325965"/>
            <a:ext cx="1154545" cy="419131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latin typeface="Lato" panose="020F0502020204030203" pitchFamily="34" charset="77"/>
              </a:defRPr>
            </a:lvl1pPr>
          </a:lstStyle>
          <a:p>
            <a:pPr lvl="0"/>
            <a:r>
              <a:rPr lang="en-GB" dirty="0"/>
              <a:t>Place Value</a:t>
            </a:r>
          </a:p>
        </p:txBody>
      </p:sp>
      <p:sp>
        <p:nvSpPr>
          <p:cNvPr id="11" name="Text Placeholder 8">
            <a:extLst>
              <a:ext uri="{FF2B5EF4-FFF2-40B4-BE49-F238E27FC236}">
                <a16:creationId xmlns:a16="http://schemas.microsoft.com/office/drawing/2014/main" xmlns="" id="{2B829687-5986-4D4A-9EAC-01CD129F7C4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534209" y="325967"/>
            <a:ext cx="7900555" cy="867834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latin typeface="Lato" panose="020F0502020204030203" pitchFamily="34" charset="77"/>
              </a:defRPr>
            </a:lvl1pPr>
          </a:lstStyle>
          <a:p>
            <a:pPr lvl="0"/>
            <a:endParaRPr lang="en-GB" dirty="0"/>
          </a:p>
        </p:txBody>
      </p:sp>
      <p:pic>
        <p:nvPicPr>
          <p:cNvPr id="12" name="Picture 11"/>
          <p:cNvPicPr/>
          <p:nvPr userDrawn="1"/>
        </p:nvPicPr>
        <p:blipFill>
          <a:blip r:embed="rId2"/>
          <a:stretch>
            <a:fillRect/>
          </a:stretch>
        </p:blipFill>
        <p:spPr>
          <a:xfrm>
            <a:off x="9720000" y="360000"/>
            <a:ext cx="2159635" cy="1007110"/>
          </a:xfrm>
          <a:prstGeom prst="rect">
            <a:avLst/>
          </a:prstGeom>
          <a:noFill/>
          <a:ln>
            <a:noFill/>
            <a:prstDash/>
          </a:ln>
        </p:spPr>
      </p:pic>
    </p:spTree>
    <p:extLst>
      <p:ext uri="{BB962C8B-B14F-4D97-AF65-F5344CB8AC3E}">
        <p14:creationId xmlns:p14="http://schemas.microsoft.com/office/powerpoint/2010/main" val="27877584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ontent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xmlns="" id="{2CA7A3E8-3E3C-9545-B15C-D2AF00F7E362}"/>
              </a:ext>
            </a:extLst>
          </p:cNvPr>
          <p:cNvSpPr/>
          <p:nvPr userDrawn="1"/>
        </p:nvSpPr>
        <p:spPr>
          <a:xfrm>
            <a:off x="152400" y="137160"/>
            <a:ext cx="11887200" cy="6604834"/>
          </a:xfrm>
          <a:prstGeom prst="rect">
            <a:avLst/>
          </a:prstGeom>
          <a:solidFill>
            <a:srgbClr val="FFFFFF">
              <a:alpha val="89804"/>
            </a:srgbClr>
          </a:solidFill>
          <a:ln>
            <a:solidFill>
              <a:schemeClr val="bg1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8780813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Muli" pitchFamily="2" charset="77"/>
              </a:defRPr>
            </a:lvl1pPr>
            <a:lvl2pPr>
              <a:defRPr>
                <a:latin typeface="Muli" pitchFamily="2" charset="77"/>
              </a:defRPr>
            </a:lvl2pPr>
            <a:lvl3pPr>
              <a:defRPr>
                <a:latin typeface="Muli" pitchFamily="2" charset="77"/>
              </a:defRPr>
            </a:lvl3pPr>
            <a:lvl4pPr>
              <a:defRPr>
                <a:latin typeface="Muli" pitchFamily="2" charset="77"/>
              </a:defRPr>
            </a:lvl4pPr>
            <a:lvl5pPr>
              <a:defRPr>
                <a:latin typeface="Muli" pitchFamily="2" charset="77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Muli" pitchFamily="2" charset="77"/>
              </a:defRPr>
            </a:lvl1pPr>
          </a:lstStyle>
          <a:p>
            <a:r>
              <a:rPr lang="en-GB"/>
              <a:t>10/07/2019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Muli" pitchFamily="2" charset="77"/>
              </a:defRPr>
            </a:lvl1pPr>
          </a:lstStyle>
          <a:p>
            <a:r>
              <a:rPr lang="en-GB"/>
              <a:t>Sample Slides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algn="r">
              <a:defRPr>
                <a:latin typeface="Muli" pitchFamily="2" charset="77"/>
              </a:defRPr>
            </a:lvl1pPr>
          </a:lstStyle>
          <a:p>
            <a:fld id="{29D7F810-DEEF-074C-B140-2A2C318EAFDC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13" name="Picture 12"/>
          <p:cNvPicPr/>
          <p:nvPr userDrawn="1"/>
        </p:nvPicPr>
        <p:blipFill>
          <a:blip r:embed="rId2"/>
          <a:stretch>
            <a:fillRect/>
          </a:stretch>
        </p:blipFill>
        <p:spPr>
          <a:xfrm>
            <a:off x="9720000" y="360000"/>
            <a:ext cx="2159635" cy="1007110"/>
          </a:xfrm>
          <a:prstGeom prst="rect">
            <a:avLst/>
          </a:prstGeom>
          <a:noFill/>
          <a:ln>
            <a:noFill/>
            <a:prstDash/>
          </a:ln>
        </p:spPr>
      </p:pic>
    </p:spTree>
    <p:extLst>
      <p:ext uri="{BB962C8B-B14F-4D97-AF65-F5344CB8AC3E}">
        <p14:creationId xmlns:p14="http://schemas.microsoft.com/office/powerpoint/2010/main" val="39901411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ntent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xmlns="" id="{2CA7A3E8-3E3C-9545-B15C-D2AF00F7E362}"/>
              </a:ext>
            </a:extLst>
          </p:cNvPr>
          <p:cNvSpPr/>
          <p:nvPr userDrawn="1"/>
        </p:nvSpPr>
        <p:spPr>
          <a:xfrm>
            <a:off x="152400" y="137160"/>
            <a:ext cx="11887200" cy="6604834"/>
          </a:xfrm>
          <a:prstGeom prst="rect">
            <a:avLst/>
          </a:prstGeom>
          <a:solidFill>
            <a:srgbClr val="FFFFFF">
              <a:alpha val="89804"/>
            </a:srgbClr>
          </a:solidFill>
          <a:ln>
            <a:solidFill>
              <a:schemeClr val="bg1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8780813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Muli" pitchFamily="2" charset="77"/>
              </a:defRPr>
            </a:lvl1pPr>
          </a:lstStyle>
          <a:p>
            <a:r>
              <a:rPr lang="en-GB"/>
              <a:t>10/07/2019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Muli" pitchFamily="2" charset="77"/>
              </a:defRPr>
            </a:lvl1pPr>
          </a:lstStyle>
          <a:p>
            <a:r>
              <a:rPr lang="en-GB"/>
              <a:t>Sample Slides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algn="r">
              <a:defRPr>
                <a:latin typeface="Muli" pitchFamily="2" charset="77"/>
              </a:defRPr>
            </a:lvl1pPr>
          </a:lstStyle>
          <a:p>
            <a:fld id="{29D7F810-DEEF-074C-B140-2A2C318EAFDC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13" name="Picture 12"/>
          <p:cNvPicPr/>
          <p:nvPr userDrawn="1"/>
        </p:nvPicPr>
        <p:blipFill>
          <a:blip r:embed="rId2"/>
          <a:stretch>
            <a:fillRect/>
          </a:stretch>
        </p:blipFill>
        <p:spPr>
          <a:xfrm>
            <a:off x="9720000" y="360000"/>
            <a:ext cx="2159635" cy="1007110"/>
          </a:xfrm>
          <a:prstGeom prst="rect">
            <a:avLst/>
          </a:prstGeom>
          <a:noFill/>
          <a:ln>
            <a:noFill/>
            <a:prstDash/>
          </a:ln>
        </p:spPr>
      </p:pic>
    </p:spTree>
    <p:extLst>
      <p:ext uri="{BB962C8B-B14F-4D97-AF65-F5344CB8AC3E}">
        <p14:creationId xmlns:p14="http://schemas.microsoft.com/office/powerpoint/2010/main" val="27014002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Question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xmlns="" id="{4403F0EC-BACB-B74E-A7F5-23CAB3DFDA3B}"/>
              </a:ext>
            </a:extLst>
          </p:cNvPr>
          <p:cNvSpPr/>
          <p:nvPr userDrawn="1"/>
        </p:nvSpPr>
        <p:spPr>
          <a:xfrm>
            <a:off x="152400" y="137160"/>
            <a:ext cx="11887200" cy="6604834"/>
          </a:xfrm>
          <a:prstGeom prst="rect">
            <a:avLst/>
          </a:prstGeom>
          <a:solidFill>
            <a:srgbClr val="FFFFFF">
              <a:alpha val="89804"/>
            </a:srgbClr>
          </a:solidFill>
          <a:ln>
            <a:solidFill>
              <a:schemeClr val="bg1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431925"/>
            <a:ext cx="10515600" cy="1325563"/>
          </a:xfrm>
        </p:spPr>
        <p:txBody>
          <a:bodyPr/>
          <a:lstStyle>
            <a:lvl1pPr algn="ctr">
              <a:defRPr>
                <a:latin typeface="OpenDyslexicAlta" pitchFamily="2" charset="77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838200" y="3520441"/>
            <a:ext cx="10515600" cy="2656522"/>
          </a:xfrm>
        </p:spPr>
        <p:txBody>
          <a:bodyPr>
            <a:normAutofit/>
          </a:bodyPr>
          <a:lstStyle>
            <a:lvl1pPr marL="0" indent="0">
              <a:buNone/>
              <a:defRPr sz="4200">
                <a:solidFill>
                  <a:srgbClr val="0070C0"/>
                </a:solidFill>
              </a:defRPr>
            </a:lvl1pPr>
            <a:lvl2pPr>
              <a:defRPr>
                <a:solidFill>
                  <a:srgbClr val="0070C0"/>
                </a:solidFill>
              </a:defRPr>
            </a:lvl2pPr>
            <a:lvl3pPr>
              <a:defRPr>
                <a:solidFill>
                  <a:srgbClr val="0070C0"/>
                </a:solidFill>
              </a:defRPr>
            </a:lvl3pPr>
            <a:lvl4pPr>
              <a:defRPr>
                <a:solidFill>
                  <a:srgbClr val="0070C0"/>
                </a:solidFill>
              </a:defRPr>
            </a:lvl4pPr>
            <a:lvl5pPr>
              <a:defRPr>
                <a:solidFill>
                  <a:srgbClr val="0070C0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11" name="Picture 10"/>
          <p:cNvPicPr/>
          <p:nvPr userDrawn="1"/>
        </p:nvPicPr>
        <p:blipFill>
          <a:blip r:embed="rId2"/>
          <a:stretch>
            <a:fillRect/>
          </a:stretch>
        </p:blipFill>
        <p:spPr>
          <a:xfrm>
            <a:off x="9720000" y="360000"/>
            <a:ext cx="2159635" cy="1007110"/>
          </a:xfrm>
          <a:prstGeom prst="rect">
            <a:avLst/>
          </a:prstGeom>
          <a:noFill/>
          <a:ln>
            <a:noFill/>
            <a:prstDash/>
          </a:ln>
        </p:spPr>
      </p:pic>
    </p:spTree>
    <p:extLst>
      <p:ext uri="{BB962C8B-B14F-4D97-AF65-F5344CB8AC3E}">
        <p14:creationId xmlns:p14="http://schemas.microsoft.com/office/powerpoint/2010/main" val="27397449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GB"/>
              <a:t>Sample Slides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9D7F810-DEEF-074C-B140-2A2C318EAFD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263278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GB"/>
              <a:t>Sample Slides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9D7F810-DEEF-074C-B140-2A2C318EAFD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835371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GB"/>
              <a:t>Sample Slides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9D7F810-DEEF-074C-B140-2A2C318EAFD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23350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jp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7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615976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3" r:id="rId3"/>
    <p:sldLayoutId id="2147483660" r:id="rId4"/>
    <p:sldLayoutId id="2147483664" r:id="rId5"/>
    <p:sldLayoutId id="2147483662" r:id="rId6"/>
    <p:sldLayoutId id="2147483651" r:id="rId7"/>
    <p:sldLayoutId id="2147483652" r:id="rId8"/>
    <p:sldLayoutId id="2147483653" r:id="rId9"/>
    <p:sldLayoutId id="2147483654" r:id="rId10"/>
    <p:sldLayoutId id="2147483655" r:id="rId11"/>
    <p:sldLayoutId id="2147483656" r:id="rId12"/>
    <p:sldLayoutId id="2147483657" r:id="rId13"/>
    <p:sldLayoutId id="2147483658" r:id="rId14"/>
    <p:sldLayoutId id="2147483659" r:id="rId15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0" i="0" kern="1200">
          <a:solidFill>
            <a:schemeClr val="tx1"/>
          </a:solidFill>
          <a:latin typeface="Lato Light" panose="020F0302020204030203" pitchFamily="34" charset="77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OpenDyslexicAlta" pitchFamily="2" charset="77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OpenDyslexicAlta" pitchFamily="2" charset="77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OpenDyslexicAlta" pitchFamily="2" charset="77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OpenDyslexicAlta" pitchFamily="2" charset="77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OpenDyslexicAlta" pitchFamily="2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tif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tif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9.tiff"/><Relationship Id="rId4" Type="http://schemas.openxmlformats.org/officeDocument/2006/relationships/image" Target="../media/image18.tif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tif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2.tiff"/><Relationship Id="rId4" Type="http://schemas.openxmlformats.org/officeDocument/2006/relationships/image" Target="../media/image21.tif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tif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tiff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tiff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tiff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tiff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tiff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tiff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tiff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6.png"/><Relationship Id="rId4" Type="http://schemas.openxmlformats.org/officeDocument/2006/relationships/image" Target="../media/image27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6.png"/><Relationship Id="rId4" Type="http://schemas.openxmlformats.org/officeDocument/2006/relationships/image" Target="../media/image27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8.tiff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8.tiff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tif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tif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tif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tif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tif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4">
            <a:extLst>
              <a:ext uri="{FF2B5EF4-FFF2-40B4-BE49-F238E27FC236}">
                <a16:creationId xmlns:a16="http://schemas.microsoft.com/office/drawing/2014/main" xmlns="" id="{FDEECE2B-4F07-3243-A1BF-25C2CD33540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GB" dirty="0"/>
              <a:t>Year 4 </a:t>
            </a:r>
            <a:br>
              <a:rPr lang="en-GB" dirty="0"/>
            </a:br>
            <a:r>
              <a:rPr lang="en-GB" dirty="0"/>
              <a:t>Autumn Block 1: Place Value</a:t>
            </a:r>
            <a:br>
              <a:rPr lang="en-GB" dirty="0"/>
            </a:br>
            <a:r>
              <a:rPr lang="en-GB" dirty="0"/>
              <a:t>Lesson 2: To be able to round to the nearest 10      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46096D93-4A8A-F349-8E04-EC67E07A6F7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917911" y="6221692"/>
            <a:ext cx="3369375" cy="369332"/>
          </a:xfrm>
        </p:spPr>
        <p:txBody>
          <a:bodyPr>
            <a:normAutofit/>
          </a:bodyPr>
          <a:lstStyle/>
          <a:p>
            <a:r>
              <a:rPr lang="en-GB" dirty="0"/>
              <a:t>Block 1 – Place Value 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xmlns="" id="{BE0A8668-F4BF-FD46-97FE-DF79A2E595C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GB" dirty="0"/>
              <a:t>2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xmlns="" id="{FFFB0E5C-B4F3-0F47-AF95-9A5EE6D06A1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55981" y="1956878"/>
            <a:ext cx="1574800" cy="328930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xmlns="" id="{46C1748E-6744-A341-9185-05FF18F81B2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2735" y="4752914"/>
            <a:ext cx="1689100" cy="1244600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xmlns="" id="{EC9A0CFD-E109-4140-B996-30988653C01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83038" y="-288436"/>
            <a:ext cx="1777758" cy="1637842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xmlns="" id="{D6DF2BA4-3A7B-0E4E-95B5-A4D9B2FD080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765730" y="4958851"/>
            <a:ext cx="876300" cy="939800"/>
          </a:xfrm>
          <a:prstGeom prst="rect">
            <a:avLst/>
          </a:prstGeom>
        </p:spPr>
      </p:pic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60C74A61-CF8A-0745-B69B-DD1646654FF2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dirty="0"/>
              <a:t>Autumn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AC9EFBDC-A8B5-9549-8D36-873513E4D40C}"/>
              </a:ext>
            </a:extLst>
          </p:cNvPr>
          <p:cNvSpPr txBox="1"/>
          <p:nvPr/>
        </p:nvSpPr>
        <p:spPr>
          <a:xfrm>
            <a:off x="596348" y="6533322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F8D65072-FC35-D84F-937B-70E91C6BD3D3}"/>
              </a:ext>
            </a:extLst>
          </p:cNvPr>
          <p:cNvSpPr txBox="1"/>
          <p:nvPr/>
        </p:nvSpPr>
        <p:spPr>
          <a:xfrm>
            <a:off x="9342783" y="3856383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4028553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4B794977-798D-BD4A-BE66-9FF90347EC5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260" y="953294"/>
            <a:ext cx="12192000" cy="6096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Which multiples of 10 belong on each end of the number line below?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Which numbers would round down to 0? And which round up to 10?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 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xmlns="" id="{01A5B2A4-15B8-D141-AA2F-507D33677B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95755"/>
            <a:ext cx="8780813" cy="1325563"/>
          </a:xfrm>
        </p:spPr>
        <p:txBody>
          <a:bodyPr>
            <a:normAutofit/>
          </a:bodyPr>
          <a:lstStyle/>
          <a:p>
            <a:r>
              <a:rPr lang="en-GB" sz="3200" dirty="0"/>
              <a:t>To be able to round to the nearest 10</a:t>
            </a:r>
          </a:p>
        </p:txBody>
      </p:sp>
    </p:spTree>
    <p:extLst>
      <p:ext uri="{BB962C8B-B14F-4D97-AF65-F5344CB8AC3E}">
        <p14:creationId xmlns:p14="http://schemas.microsoft.com/office/powerpoint/2010/main" val="400702303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Activity 1: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Which multiples of 10 belong on each end of the number lines below? 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xmlns="" id="{01A5B2A4-15B8-D141-AA2F-507D33677B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95755"/>
            <a:ext cx="8780813" cy="1325563"/>
          </a:xfrm>
        </p:spPr>
        <p:txBody>
          <a:bodyPr>
            <a:normAutofit/>
          </a:bodyPr>
          <a:lstStyle/>
          <a:p>
            <a:r>
              <a:rPr lang="en-GB" sz="3200" dirty="0"/>
              <a:t>To be able to round to the nearest 10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0B9B8DC7-C072-B542-8460-BE3EF224F86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16000" y="1885538"/>
            <a:ext cx="5760000" cy="28800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CFC73C93-FDAD-2F4F-8F5E-A35446E032AF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16000" y="3163613"/>
            <a:ext cx="5760000" cy="2880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xmlns="" id="{A07046FD-004C-0F48-B095-DF734C8EA54D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16000" y="4471576"/>
            <a:ext cx="5760000" cy="28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118327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Activity 1: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Which multiples of 10 belong on each end of the number lines below? 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xmlns="" id="{38610119-C2B7-2946-8B9F-11008287A01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16000" y="1874425"/>
            <a:ext cx="5760000" cy="2880000"/>
          </a:xfrm>
          <a:prstGeom prst="rect">
            <a:avLst/>
          </a:prstGeom>
        </p:spPr>
      </p:pic>
      <p:sp>
        <p:nvSpPr>
          <p:cNvPr id="20" name="Title 1">
            <a:extLst>
              <a:ext uri="{FF2B5EF4-FFF2-40B4-BE49-F238E27FC236}">
                <a16:creationId xmlns:a16="http://schemas.microsoft.com/office/drawing/2014/main" xmlns="" id="{01A5B2A4-15B8-D141-AA2F-507D33677B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95755"/>
            <a:ext cx="8780813" cy="1325563"/>
          </a:xfrm>
        </p:spPr>
        <p:txBody>
          <a:bodyPr>
            <a:normAutofit/>
          </a:bodyPr>
          <a:lstStyle/>
          <a:p>
            <a:r>
              <a:rPr lang="en-GB" sz="3200" dirty="0"/>
              <a:t>To be able to round to the nearest 10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xmlns="" id="{5AC216C9-FD40-E445-9B51-4B32E43E5C8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16000" y="3163613"/>
            <a:ext cx="5760000" cy="288000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xmlns="" id="{A3D7DE26-916A-5842-955A-EA1E95EE5F4C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16000" y="4479101"/>
            <a:ext cx="5760000" cy="28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820225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78FEB875-993B-3742-8075-6F92FA8B9A7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100" y="1158536"/>
            <a:ext cx="12192000" cy="6096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Is 243 closer to 240 or 250?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xmlns="" id="{01A5B2A4-15B8-D141-AA2F-507D33677B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95755"/>
            <a:ext cx="8780813" cy="1325563"/>
          </a:xfrm>
        </p:spPr>
        <p:txBody>
          <a:bodyPr>
            <a:normAutofit/>
          </a:bodyPr>
          <a:lstStyle/>
          <a:p>
            <a:r>
              <a:rPr lang="en-GB" sz="3200" dirty="0"/>
              <a:t>To be able to round to the nearest 10</a:t>
            </a:r>
          </a:p>
        </p:txBody>
      </p:sp>
    </p:spTree>
    <p:extLst>
      <p:ext uri="{BB962C8B-B14F-4D97-AF65-F5344CB8AC3E}">
        <p14:creationId xmlns:p14="http://schemas.microsoft.com/office/powerpoint/2010/main" val="42098527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78FEB875-993B-3742-8075-6F92FA8B9A7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100" y="1158536"/>
            <a:ext cx="12192000" cy="6096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Is 243 closer to 240 or 250?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>
                <a:solidFill>
                  <a:srgbClr val="FF3860"/>
                </a:solidFill>
              </a:rPr>
              <a:t>243 is nearest to 240.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xmlns="" id="{01A5B2A4-15B8-D141-AA2F-507D33677B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95755"/>
            <a:ext cx="8780813" cy="1325563"/>
          </a:xfrm>
        </p:spPr>
        <p:txBody>
          <a:bodyPr>
            <a:normAutofit/>
          </a:bodyPr>
          <a:lstStyle/>
          <a:p>
            <a:r>
              <a:rPr lang="en-GB" sz="3200" dirty="0"/>
              <a:t>To be able to round to the nearest 10</a:t>
            </a:r>
          </a:p>
        </p:txBody>
      </p:sp>
    </p:spTree>
    <p:extLst>
      <p:ext uri="{BB962C8B-B14F-4D97-AF65-F5344CB8AC3E}">
        <p14:creationId xmlns:p14="http://schemas.microsoft.com/office/powerpoint/2010/main" val="174100479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78FEB875-993B-3742-8075-6F92FA8B9A7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100" y="1158536"/>
            <a:ext cx="12192000" cy="6096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Is 248 closer to 240 or 250?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xmlns="" id="{01A5B2A4-15B8-D141-AA2F-507D33677B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95755"/>
            <a:ext cx="8780813" cy="1325563"/>
          </a:xfrm>
        </p:spPr>
        <p:txBody>
          <a:bodyPr>
            <a:normAutofit/>
          </a:bodyPr>
          <a:lstStyle/>
          <a:p>
            <a:r>
              <a:rPr lang="en-GB" sz="3200" dirty="0"/>
              <a:t>To be able to round to the nearest 10</a:t>
            </a:r>
          </a:p>
        </p:txBody>
      </p:sp>
    </p:spTree>
    <p:extLst>
      <p:ext uri="{BB962C8B-B14F-4D97-AF65-F5344CB8AC3E}">
        <p14:creationId xmlns:p14="http://schemas.microsoft.com/office/powerpoint/2010/main" val="97722719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78FEB875-993B-3742-8075-6F92FA8B9A7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100" y="1158536"/>
            <a:ext cx="12192000" cy="6096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Is 248 closer to 240 or 250?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>
                <a:solidFill>
                  <a:srgbClr val="FF3860"/>
                </a:solidFill>
              </a:rPr>
              <a:t>248 is nearest to 250. 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xmlns="" id="{01A5B2A4-15B8-D141-AA2F-507D33677B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95755"/>
            <a:ext cx="8780813" cy="1325563"/>
          </a:xfrm>
        </p:spPr>
        <p:txBody>
          <a:bodyPr>
            <a:normAutofit/>
          </a:bodyPr>
          <a:lstStyle/>
          <a:p>
            <a:r>
              <a:rPr lang="en-GB" sz="3200" dirty="0"/>
              <a:t>To be able to round to the nearest 10</a:t>
            </a:r>
          </a:p>
        </p:txBody>
      </p:sp>
    </p:spTree>
    <p:extLst>
      <p:ext uri="{BB962C8B-B14F-4D97-AF65-F5344CB8AC3E}">
        <p14:creationId xmlns:p14="http://schemas.microsoft.com/office/powerpoint/2010/main" val="45734894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78FEB875-993B-3742-8075-6F92FA8B9A7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100" y="1158536"/>
            <a:ext cx="12192000" cy="6096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Is 246 closer to 240 or 250? 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xmlns="" id="{01A5B2A4-15B8-D141-AA2F-507D33677B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95755"/>
            <a:ext cx="8780813" cy="1325563"/>
          </a:xfrm>
        </p:spPr>
        <p:txBody>
          <a:bodyPr>
            <a:normAutofit/>
          </a:bodyPr>
          <a:lstStyle/>
          <a:p>
            <a:r>
              <a:rPr lang="en-GB" sz="3200" dirty="0"/>
              <a:t>To be able to round to the nearest 10</a:t>
            </a:r>
          </a:p>
        </p:txBody>
      </p:sp>
    </p:spTree>
    <p:extLst>
      <p:ext uri="{BB962C8B-B14F-4D97-AF65-F5344CB8AC3E}">
        <p14:creationId xmlns:p14="http://schemas.microsoft.com/office/powerpoint/2010/main" val="11963199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78FEB875-993B-3742-8075-6F92FA8B9A7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100" y="1158536"/>
            <a:ext cx="12192000" cy="6096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Is 246 closer to 240 or 250? 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>
                <a:solidFill>
                  <a:srgbClr val="FF3860"/>
                </a:solidFill>
              </a:rPr>
              <a:t>246 is nearest to 250.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xmlns="" id="{01A5B2A4-15B8-D141-AA2F-507D33677B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95755"/>
            <a:ext cx="8780813" cy="1325563"/>
          </a:xfrm>
        </p:spPr>
        <p:txBody>
          <a:bodyPr>
            <a:normAutofit/>
          </a:bodyPr>
          <a:lstStyle/>
          <a:p>
            <a:r>
              <a:rPr lang="en-GB" sz="3200" dirty="0"/>
              <a:t>To be able to round to the nearest 10</a:t>
            </a:r>
          </a:p>
        </p:txBody>
      </p:sp>
    </p:spTree>
    <p:extLst>
      <p:ext uri="{BB962C8B-B14F-4D97-AF65-F5344CB8AC3E}">
        <p14:creationId xmlns:p14="http://schemas.microsoft.com/office/powerpoint/2010/main" val="38105263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3FFEDB59-1C3D-8B47-B388-62CF3ED0F95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96000" y="1516518"/>
            <a:ext cx="7200000" cy="3600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Activity 2: 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Referring to the number line, complete the sentences below.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>
              <a:solidFill>
                <a:srgbClr val="FF3860"/>
              </a:solidFill>
            </a:endParaRP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>
              <a:solidFill>
                <a:srgbClr val="FF3860"/>
              </a:solidFill>
            </a:endParaRP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>
              <a:solidFill>
                <a:srgbClr val="FF3860"/>
              </a:solidFill>
            </a:endParaRP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>
              <a:solidFill>
                <a:srgbClr val="FF3860"/>
              </a:solidFill>
            </a:endParaRP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>
              <a:solidFill>
                <a:srgbClr val="FF3860"/>
              </a:solidFill>
            </a:endParaRPr>
          </a:p>
          <a:p>
            <a:pPr>
              <a:buClr>
                <a:srgbClr val="23D160"/>
              </a:buClr>
              <a:buSzPct val="85000"/>
            </a:pPr>
            <a:r>
              <a:rPr lang="en-GB" sz="2200" dirty="0"/>
              <a:t>352 is nearest to ____.</a:t>
            </a:r>
          </a:p>
          <a:p>
            <a:pPr>
              <a:buClr>
                <a:srgbClr val="23D160"/>
              </a:buClr>
              <a:buSzPct val="85000"/>
            </a:pPr>
            <a:r>
              <a:rPr lang="en-GB" sz="2200" dirty="0"/>
              <a:t>357 is nearest to ____.</a:t>
            </a:r>
          </a:p>
          <a:p>
            <a:pPr>
              <a:buClr>
                <a:srgbClr val="23D160"/>
              </a:buClr>
              <a:buSzPct val="85000"/>
            </a:pPr>
            <a:r>
              <a:rPr lang="en-GB" sz="2200" dirty="0"/>
              <a:t>355 is nearest to ____.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xmlns="" id="{01A5B2A4-15B8-D141-AA2F-507D33677B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95755"/>
            <a:ext cx="8780813" cy="1325563"/>
          </a:xfrm>
        </p:spPr>
        <p:txBody>
          <a:bodyPr>
            <a:normAutofit/>
          </a:bodyPr>
          <a:lstStyle/>
          <a:p>
            <a:r>
              <a:rPr lang="en-GB" sz="3200" dirty="0"/>
              <a:t>To be able to round to the nearest 10</a:t>
            </a:r>
          </a:p>
        </p:txBody>
      </p:sp>
    </p:spTree>
    <p:extLst>
      <p:ext uri="{BB962C8B-B14F-4D97-AF65-F5344CB8AC3E}">
        <p14:creationId xmlns:p14="http://schemas.microsoft.com/office/powerpoint/2010/main" val="425048078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95755"/>
            <a:ext cx="8780813" cy="1325563"/>
          </a:xfrm>
        </p:spPr>
        <p:txBody>
          <a:bodyPr>
            <a:normAutofit/>
          </a:bodyPr>
          <a:lstStyle/>
          <a:p>
            <a:r>
              <a:rPr lang="en-GB" sz="3200" dirty="0"/>
              <a:t>To be able to round to the nearest 10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Success criteria:</a:t>
            </a:r>
          </a:p>
          <a:p>
            <a:pPr>
              <a:buClr>
                <a:srgbClr val="23D160"/>
              </a:buClr>
              <a:buSzPct val="85000"/>
              <a:buFont typeface="Wingdings" pitchFamily="2" charset="2"/>
              <a:buChar char="ü"/>
            </a:pPr>
            <a:r>
              <a:rPr lang="en-GB" dirty="0"/>
              <a:t> </a:t>
            </a:r>
            <a:r>
              <a:rPr lang="en-GB" sz="2200" dirty="0"/>
              <a:t>I can round both two-digit and three-digit numbers to the nearest 10</a:t>
            </a:r>
          </a:p>
          <a:p>
            <a:pPr>
              <a:buClr>
                <a:srgbClr val="23D160"/>
              </a:buClr>
              <a:buSzPct val="85000"/>
              <a:buFont typeface="Wingdings" pitchFamily="2" charset="2"/>
              <a:buChar char="ü"/>
            </a:pPr>
            <a:r>
              <a:rPr lang="en-GB" sz="2200" dirty="0"/>
              <a:t> I can explain my reasoning when rounding both two-digit and three-digit numbers to the nearest 10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349F46F5-B8A3-5848-8248-C9D6349332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38199" y="6298060"/>
            <a:ext cx="10826932" cy="365125"/>
          </a:xfrm>
        </p:spPr>
        <p:txBody>
          <a:bodyPr/>
          <a:lstStyle/>
          <a:p>
            <a:r>
              <a:rPr lang="en-GB" dirty="0"/>
              <a:t>Year 4 - Autumn Block 1 - Place Value - Lesson 2 - To be able to round to the nearest 10</a:t>
            </a:r>
          </a:p>
        </p:txBody>
      </p:sp>
    </p:spTree>
    <p:extLst>
      <p:ext uri="{BB962C8B-B14F-4D97-AF65-F5344CB8AC3E}">
        <p14:creationId xmlns:p14="http://schemas.microsoft.com/office/powerpoint/2010/main" val="4346887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3FFEDB59-1C3D-8B47-B388-62CF3ED0F95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96000" y="1516518"/>
            <a:ext cx="7200000" cy="3600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Activity 2: 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Referring to the number line, complete the sentences below.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>
              <a:solidFill>
                <a:srgbClr val="FF3860"/>
              </a:solidFill>
            </a:endParaRP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>
              <a:solidFill>
                <a:srgbClr val="FF3860"/>
              </a:solidFill>
            </a:endParaRP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>
              <a:solidFill>
                <a:srgbClr val="FF3860"/>
              </a:solidFill>
            </a:endParaRP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>
              <a:solidFill>
                <a:srgbClr val="FF3860"/>
              </a:solidFill>
            </a:endParaRP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>
              <a:solidFill>
                <a:srgbClr val="FF3860"/>
              </a:solidFill>
            </a:endParaRPr>
          </a:p>
          <a:p>
            <a:pPr>
              <a:buClr>
                <a:srgbClr val="23D160"/>
              </a:buClr>
              <a:buSzPct val="85000"/>
            </a:pPr>
            <a:r>
              <a:rPr lang="en-GB" sz="2200" dirty="0"/>
              <a:t>352 is nearest to </a:t>
            </a:r>
            <a:r>
              <a:rPr lang="en-GB" sz="2200" u="sng" dirty="0">
                <a:solidFill>
                  <a:srgbClr val="FF3860"/>
                </a:solidFill>
              </a:rPr>
              <a:t>350</a:t>
            </a:r>
            <a:r>
              <a:rPr lang="en-GB" sz="2200" dirty="0"/>
              <a:t>.</a:t>
            </a:r>
          </a:p>
          <a:p>
            <a:pPr>
              <a:buClr>
                <a:srgbClr val="23D160"/>
              </a:buClr>
              <a:buSzPct val="85000"/>
            </a:pPr>
            <a:r>
              <a:rPr lang="en-GB" sz="2200" dirty="0"/>
              <a:t>357 is nearest to </a:t>
            </a:r>
            <a:r>
              <a:rPr lang="en-GB" sz="2200" u="sng" dirty="0">
                <a:solidFill>
                  <a:srgbClr val="FF3860"/>
                </a:solidFill>
              </a:rPr>
              <a:t>360</a:t>
            </a:r>
            <a:r>
              <a:rPr lang="en-GB" sz="2200" dirty="0"/>
              <a:t>.</a:t>
            </a:r>
          </a:p>
          <a:p>
            <a:pPr>
              <a:buClr>
                <a:srgbClr val="23D160"/>
              </a:buClr>
              <a:buSzPct val="85000"/>
            </a:pPr>
            <a:r>
              <a:rPr lang="en-GB" sz="2200" dirty="0"/>
              <a:t>355 is nearest to </a:t>
            </a:r>
            <a:r>
              <a:rPr lang="en-GB" sz="2200" u="sng" dirty="0">
                <a:solidFill>
                  <a:srgbClr val="FF3860"/>
                </a:solidFill>
              </a:rPr>
              <a:t>360</a:t>
            </a:r>
            <a:r>
              <a:rPr lang="en-GB" sz="2200" dirty="0"/>
              <a:t>.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xmlns="" id="{01A5B2A4-15B8-D141-AA2F-507D33677B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95755"/>
            <a:ext cx="8780813" cy="1325563"/>
          </a:xfrm>
        </p:spPr>
        <p:txBody>
          <a:bodyPr>
            <a:normAutofit/>
          </a:bodyPr>
          <a:lstStyle/>
          <a:p>
            <a:r>
              <a:rPr lang="en-GB" sz="3200" dirty="0"/>
              <a:t>To be able to round to the nearest 10</a:t>
            </a:r>
          </a:p>
        </p:txBody>
      </p:sp>
    </p:spTree>
    <p:extLst>
      <p:ext uri="{BB962C8B-B14F-4D97-AF65-F5344CB8AC3E}">
        <p14:creationId xmlns:p14="http://schemas.microsoft.com/office/powerpoint/2010/main" val="79507778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Complete the table below.</a:t>
            </a:r>
            <a:endParaRPr lang="en-GB" sz="2200" dirty="0">
              <a:solidFill>
                <a:srgbClr val="FF3860"/>
              </a:solidFill>
            </a:endParaRP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xmlns="" id="{01A5B2A4-15B8-D141-AA2F-507D33677B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95755"/>
            <a:ext cx="8780813" cy="1325563"/>
          </a:xfrm>
        </p:spPr>
        <p:txBody>
          <a:bodyPr>
            <a:normAutofit/>
          </a:bodyPr>
          <a:lstStyle/>
          <a:p>
            <a:r>
              <a:rPr lang="en-GB" sz="3200" dirty="0"/>
              <a:t>To be able to round to the nearest 10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xmlns="" id="{A4593E0E-3A84-7F46-991F-72D24FB68AA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32519024"/>
              </p:ext>
            </p:extLst>
          </p:nvPr>
        </p:nvGraphicFramePr>
        <p:xfrm>
          <a:off x="2032000" y="2853266"/>
          <a:ext cx="8128000" cy="31140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064000">
                  <a:extLst>
                    <a:ext uri="{9D8B030D-6E8A-4147-A177-3AD203B41FA5}">
                      <a16:colId xmlns:a16="http://schemas.microsoft.com/office/drawing/2014/main" xmlns="" val="3274572526"/>
                    </a:ext>
                  </a:extLst>
                </a:gridCol>
                <a:gridCol w="4064000">
                  <a:extLst>
                    <a:ext uri="{9D8B030D-6E8A-4147-A177-3AD203B41FA5}">
                      <a16:colId xmlns:a16="http://schemas.microsoft.com/office/drawing/2014/main" xmlns="" val="81477329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OpenDyslexic" pitchFamily="2" charset="77"/>
                        </a:rPr>
                        <a:t>number</a:t>
                      </a:r>
                    </a:p>
                  </a:txBody>
                  <a:tcPr>
                    <a:solidFill>
                      <a:srgbClr val="FFDD5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OpenDyslexic" pitchFamily="2" charset="77"/>
                        </a:rPr>
                        <a:t>nearest ten</a:t>
                      </a:r>
                    </a:p>
                  </a:txBody>
                  <a:tcPr>
                    <a:solidFill>
                      <a:srgbClr val="FFDD5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7842843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dirty="0">
                        <a:latin typeface="OpenDyslexic" pitchFamily="2" charset="77"/>
                      </a:endParaRPr>
                    </a:p>
                    <a:p>
                      <a:pPr algn="ctr"/>
                      <a:endParaRPr lang="en-US" dirty="0">
                        <a:latin typeface="OpenDyslexic" pitchFamily="2" charset="77"/>
                      </a:endParaRPr>
                    </a:p>
                    <a:p>
                      <a:pPr algn="ctr"/>
                      <a:endParaRPr lang="en-US" dirty="0">
                        <a:latin typeface="OpenDyslexic" pitchFamily="2" charset="77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>
                        <a:latin typeface="OpenDyslexic" pitchFamily="2" charset="77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43787340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dirty="0">
                        <a:latin typeface="OpenDyslexic" pitchFamily="2" charset="77"/>
                      </a:endParaRPr>
                    </a:p>
                    <a:p>
                      <a:pPr algn="ctr"/>
                      <a:endParaRPr lang="en-US" dirty="0">
                        <a:latin typeface="OpenDyslexic" pitchFamily="2" charset="77"/>
                      </a:endParaRPr>
                    </a:p>
                    <a:p>
                      <a:pPr algn="ctr"/>
                      <a:endParaRPr lang="en-US" dirty="0">
                        <a:latin typeface="OpenDyslexic" pitchFamily="2" charset="77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>
                        <a:latin typeface="OpenDyslexic" pitchFamily="2" charset="77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09299597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dirty="0">
                        <a:latin typeface="OpenDyslexic" pitchFamily="2" charset="77"/>
                      </a:endParaRPr>
                    </a:p>
                    <a:p>
                      <a:pPr algn="ctr"/>
                      <a:endParaRPr lang="en-US" dirty="0">
                        <a:latin typeface="OpenDyslexic" pitchFamily="2" charset="77"/>
                      </a:endParaRPr>
                    </a:p>
                    <a:p>
                      <a:pPr algn="ctr"/>
                      <a:endParaRPr lang="en-US" dirty="0">
                        <a:latin typeface="OpenDyslexic" pitchFamily="2" charset="77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latin typeface="OpenDyslexic" pitchFamily="2" charset="77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99864641"/>
                  </a:ext>
                </a:extLst>
              </a:tr>
            </a:tbl>
          </a:graphicData>
        </a:graphic>
      </p:graphicFrame>
      <p:sp>
        <p:nvSpPr>
          <p:cNvPr id="5" name="Rectangle 4">
            <a:extLst>
              <a:ext uri="{FF2B5EF4-FFF2-40B4-BE49-F238E27FC236}">
                <a16:creationId xmlns:a16="http://schemas.microsoft.com/office/drawing/2014/main" xmlns="" id="{5A43DE8D-9439-DA4C-B389-859D3F9C79B6}"/>
              </a:ext>
            </a:extLst>
          </p:cNvPr>
          <p:cNvSpPr/>
          <p:nvPr/>
        </p:nvSpPr>
        <p:spPr>
          <a:xfrm>
            <a:off x="3342950" y="5197995"/>
            <a:ext cx="136608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000" dirty="0">
                <a:latin typeface="OpenDyslexic" pitchFamily="2" charset="77"/>
              </a:rPr>
              <a:t>XCIII</a:t>
            </a:r>
            <a:endParaRPr lang="en-US" sz="4000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xmlns="" id="{2E8A5AAC-ECF5-BE4C-9771-DF6A243E9EE2}"/>
              </a:ext>
            </a:extLst>
          </p:cNvPr>
          <p:cNvSpPr/>
          <p:nvPr/>
        </p:nvSpPr>
        <p:spPr>
          <a:xfrm>
            <a:off x="3423901" y="4264366"/>
            <a:ext cx="118013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000" dirty="0">
                <a:latin typeface="OpenDyslexic" pitchFamily="2" charset="77"/>
              </a:rPr>
              <a:t>887</a:t>
            </a:r>
            <a:endParaRPr lang="en-US" sz="4000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xmlns="" id="{7D91B75F-F2E6-7041-97FE-586D96F33A0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61521" y="3323445"/>
            <a:ext cx="522273" cy="54000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xmlns="" id="{BCB2FCDE-B44E-6C4E-8D45-0959B9B8974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99267" y="3429000"/>
            <a:ext cx="530454" cy="540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xmlns="" id="{DE7F8AE0-E8ED-A945-BEAD-7004C93189D4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51566" y="3257550"/>
            <a:ext cx="534404" cy="5400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xmlns="" id="{6C5C878B-29A8-DE4F-8C5A-F7EBF67D70C3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18768" y="3607158"/>
            <a:ext cx="534404" cy="54000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xmlns="" id="{3647C430-5EE6-8E40-BD6C-F44B403903B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56383" y="3613758"/>
            <a:ext cx="522273" cy="54000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xmlns="" id="{93AB8414-D060-F34B-8DEC-7D50E8591C7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26685" y="3471711"/>
            <a:ext cx="522273" cy="540000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xmlns="" id="{5B63DDB7-3B38-8847-A918-F3B2D6D759EC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16518" y="3452213"/>
            <a:ext cx="530454" cy="54000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xmlns="" id="{8F2315E5-9C61-FB40-BAFA-738FFF36557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97356" y="3452213"/>
            <a:ext cx="530454" cy="540000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xmlns="" id="{A678A273-B4E4-874E-BFF3-4D1B4392583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17851" y="3471711"/>
            <a:ext cx="530454" cy="5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649681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Complete the table below.</a:t>
            </a:r>
            <a:endParaRPr lang="en-GB" sz="2200" dirty="0">
              <a:solidFill>
                <a:srgbClr val="FF3860"/>
              </a:solidFill>
            </a:endParaRP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xmlns="" id="{01A5B2A4-15B8-D141-AA2F-507D33677B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95755"/>
            <a:ext cx="8780813" cy="1325563"/>
          </a:xfrm>
        </p:spPr>
        <p:txBody>
          <a:bodyPr>
            <a:normAutofit/>
          </a:bodyPr>
          <a:lstStyle/>
          <a:p>
            <a:r>
              <a:rPr lang="en-GB" sz="3200" dirty="0"/>
              <a:t>To be able to round to the nearest 10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xmlns="" id="{A4593E0E-3A84-7F46-991F-72D24FB68AA9}"/>
              </a:ext>
            </a:extLst>
          </p:cNvPr>
          <p:cNvGraphicFramePr>
            <a:graphicFrameLocks noGrp="1"/>
          </p:cNvGraphicFramePr>
          <p:nvPr/>
        </p:nvGraphicFramePr>
        <p:xfrm>
          <a:off x="2032000" y="2853266"/>
          <a:ext cx="8128000" cy="31140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064000">
                  <a:extLst>
                    <a:ext uri="{9D8B030D-6E8A-4147-A177-3AD203B41FA5}">
                      <a16:colId xmlns:a16="http://schemas.microsoft.com/office/drawing/2014/main" xmlns="" val="3274572526"/>
                    </a:ext>
                  </a:extLst>
                </a:gridCol>
                <a:gridCol w="4064000">
                  <a:extLst>
                    <a:ext uri="{9D8B030D-6E8A-4147-A177-3AD203B41FA5}">
                      <a16:colId xmlns:a16="http://schemas.microsoft.com/office/drawing/2014/main" xmlns="" val="81477329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OpenDyslexic" pitchFamily="2" charset="77"/>
                        </a:rPr>
                        <a:t>number</a:t>
                      </a:r>
                    </a:p>
                  </a:txBody>
                  <a:tcPr>
                    <a:solidFill>
                      <a:srgbClr val="FFDD5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OpenDyslexic" pitchFamily="2" charset="77"/>
                        </a:rPr>
                        <a:t>nearest ten</a:t>
                      </a:r>
                    </a:p>
                  </a:txBody>
                  <a:tcPr>
                    <a:solidFill>
                      <a:srgbClr val="FFDD5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7842843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dirty="0">
                        <a:latin typeface="OpenDyslexic" pitchFamily="2" charset="77"/>
                      </a:endParaRPr>
                    </a:p>
                    <a:p>
                      <a:pPr algn="ctr"/>
                      <a:endParaRPr lang="en-US" dirty="0">
                        <a:latin typeface="OpenDyslexic" pitchFamily="2" charset="77"/>
                      </a:endParaRPr>
                    </a:p>
                    <a:p>
                      <a:pPr algn="ctr"/>
                      <a:endParaRPr lang="en-US" dirty="0">
                        <a:latin typeface="OpenDyslexic" pitchFamily="2" charset="77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>
                        <a:latin typeface="OpenDyslexic" pitchFamily="2" charset="77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43787340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dirty="0">
                        <a:latin typeface="OpenDyslexic" pitchFamily="2" charset="77"/>
                      </a:endParaRPr>
                    </a:p>
                    <a:p>
                      <a:pPr algn="ctr"/>
                      <a:endParaRPr lang="en-US" dirty="0">
                        <a:latin typeface="OpenDyslexic" pitchFamily="2" charset="77"/>
                      </a:endParaRPr>
                    </a:p>
                    <a:p>
                      <a:pPr algn="ctr"/>
                      <a:endParaRPr lang="en-US" dirty="0">
                        <a:latin typeface="OpenDyslexic" pitchFamily="2" charset="77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>
                        <a:latin typeface="OpenDyslexic" pitchFamily="2" charset="77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09299597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dirty="0">
                        <a:latin typeface="OpenDyslexic" pitchFamily="2" charset="77"/>
                      </a:endParaRPr>
                    </a:p>
                    <a:p>
                      <a:pPr algn="ctr"/>
                      <a:endParaRPr lang="en-US" dirty="0">
                        <a:latin typeface="OpenDyslexic" pitchFamily="2" charset="77"/>
                      </a:endParaRPr>
                    </a:p>
                    <a:p>
                      <a:pPr algn="ctr"/>
                      <a:endParaRPr lang="en-US" dirty="0">
                        <a:latin typeface="OpenDyslexic" pitchFamily="2" charset="77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latin typeface="OpenDyslexic" pitchFamily="2" charset="77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99864641"/>
                  </a:ext>
                </a:extLst>
              </a:tr>
            </a:tbl>
          </a:graphicData>
        </a:graphic>
      </p:graphicFrame>
      <p:sp>
        <p:nvSpPr>
          <p:cNvPr id="5" name="Rectangle 4">
            <a:extLst>
              <a:ext uri="{FF2B5EF4-FFF2-40B4-BE49-F238E27FC236}">
                <a16:creationId xmlns:a16="http://schemas.microsoft.com/office/drawing/2014/main" xmlns="" id="{5A43DE8D-9439-DA4C-B389-859D3F9C79B6}"/>
              </a:ext>
            </a:extLst>
          </p:cNvPr>
          <p:cNvSpPr/>
          <p:nvPr/>
        </p:nvSpPr>
        <p:spPr>
          <a:xfrm>
            <a:off x="3342950" y="5197995"/>
            <a:ext cx="136608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000" dirty="0">
                <a:latin typeface="OpenDyslexic" pitchFamily="2" charset="77"/>
              </a:rPr>
              <a:t>XCIII</a:t>
            </a:r>
            <a:endParaRPr lang="en-US" sz="4000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xmlns="" id="{2E8A5AAC-ECF5-BE4C-9771-DF6A243E9EE2}"/>
              </a:ext>
            </a:extLst>
          </p:cNvPr>
          <p:cNvSpPr/>
          <p:nvPr/>
        </p:nvSpPr>
        <p:spPr>
          <a:xfrm>
            <a:off x="3423901" y="4264366"/>
            <a:ext cx="118013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000" dirty="0">
                <a:latin typeface="OpenDyslexic" pitchFamily="2" charset="77"/>
              </a:rPr>
              <a:t>887</a:t>
            </a:r>
            <a:endParaRPr lang="en-US" sz="4000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xmlns="" id="{7D91B75F-F2E6-7041-97FE-586D96F33A0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61521" y="3323445"/>
            <a:ext cx="522273" cy="54000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xmlns="" id="{BCB2FCDE-B44E-6C4E-8D45-0959B9B8974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99267" y="3429000"/>
            <a:ext cx="530454" cy="540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xmlns="" id="{DE7F8AE0-E8ED-A945-BEAD-7004C93189D4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51566" y="3257550"/>
            <a:ext cx="534404" cy="5400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xmlns="" id="{6C5C878B-29A8-DE4F-8C5A-F7EBF67D70C3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18768" y="3607158"/>
            <a:ext cx="534404" cy="54000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xmlns="" id="{3647C430-5EE6-8E40-BD6C-F44B403903B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56383" y="3613758"/>
            <a:ext cx="522273" cy="54000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xmlns="" id="{93AB8414-D060-F34B-8DEC-7D50E8591C7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26685" y="3471711"/>
            <a:ext cx="522273" cy="540000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xmlns="" id="{5B63DDB7-3B38-8847-A918-F3B2D6D759EC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16518" y="3452213"/>
            <a:ext cx="530454" cy="54000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xmlns="" id="{8F2315E5-9C61-FB40-BAFA-738FFF36557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97356" y="3452213"/>
            <a:ext cx="530454" cy="540000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xmlns="" id="{A678A273-B4E4-874E-BFF3-4D1B4392583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17851" y="3471711"/>
            <a:ext cx="530454" cy="540000"/>
          </a:xfrm>
          <a:prstGeom prst="rect">
            <a:avLst/>
          </a:prstGeom>
        </p:spPr>
      </p:pic>
      <p:sp>
        <p:nvSpPr>
          <p:cNvPr id="17" name="Rectangle 16">
            <a:extLst>
              <a:ext uri="{FF2B5EF4-FFF2-40B4-BE49-F238E27FC236}">
                <a16:creationId xmlns:a16="http://schemas.microsoft.com/office/drawing/2014/main" xmlns="" id="{0C78DD58-6FB4-E44F-AD31-CA9FD3782E3F}"/>
              </a:ext>
            </a:extLst>
          </p:cNvPr>
          <p:cNvSpPr/>
          <p:nvPr/>
        </p:nvSpPr>
        <p:spPr>
          <a:xfrm>
            <a:off x="7578777" y="3323445"/>
            <a:ext cx="117852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000" dirty="0">
                <a:solidFill>
                  <a:srgbClr val="FF3860"/>
                </a:solidFill>
                <a:latin typeface="OpenDyslexic" pitchFamily="2" charset="77"/>
              </a:rPr>
              <a:t>240</a:t>
            </a:r>
            <a:endParaRPr lang="en-US" sz="4000" dirty="0">
              <a:solidFill>
                <a:srgbClr val="FF38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959856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Complete the table below.</a:t>
            </a:r>
            <a:endParaRPr lang="en-GB" sz="2200" dirty="0">
              <a:solidFill>
                <a:srgbClr val="FF3860"/>
              </a:solidFill>
            </a:endParaRP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xmlns="" id="{01A5B2A4-15B8-D141-AA2F-507D33677B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95755"/>
            <a:ext cx="8780813" cy="1325563"/>
          </a:xfrm>
        </p:spPr>
        <p:txBody>
          <a:bodyPr>
            <a:normAutofit/>
          </a:bodyPr>
          <a:lstStyle/>
          <a:p>
            <a:r>
              <a:rPr lang="en-GB" sz="3200" dirty="0"/>
              <a:t>To be able to round to the nearest 10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xmlns="" id="{A4593E0E-3A84-7F46-991F-72D24FB68AA9}"/>
              </a:ext>
            </a:extLst>
          </p:cNvPr>
          <p:cNvGraphicFramePr>
            <a:graphicFrameLocks noGrp="1"/>
          </p:cNvGraphicFramePr>
          <p:nvPr/>
        </p:nvGraphicFramePr>
        <p:xfrm>
          <a:off x="2032000" y="2853266"/>
          <a:ext cx="8128000" cy="31140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064000">
                  <a:extLst>
                    <a:ext uri="{9D8B030D-6E8A-4147-A177-3AD203B41FA5}">
                      <a16:colId xmlns:a16="http://schemas.microsoft.com/office/drawing/2014/main" xmlns="" val="3274572526"/>
                    </a:ext>
                  </a:extLst>
                </a:gridCol>
                <a:gridCol w="4064000">
                  <a:extLst>
                    <a:ext uri="{9D8B030D-6E8A-4147-A177-3AD203B41FA5}">
                      <a16:colId xmlns:a16="http://schemas.microsoft.com/office/drawing/2014/main" xmlns="" val="81477329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OpenDyslexic" pitchFamily="2" charset="77"/>
                        </a:rPr>
                        <a:t>number</a:t>
                      </a:r>
                    </a:p>
                  </a:txBody>
                  <a:tcPr>
                    <a:solidFill>
                      <a:srgbClr val="FFDD5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OpenDyslexic" pitchFamily="2" charset="77"/>
                        </a:rPr>
                        <a:t>nearest ten</a:t>
                      </a:r>
                    </a:p>
                  </a:txBody>
                  <a:tcPr>
                    <a:solidFill>
                      <a:srgbClr val="FFDD5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7842843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dirty="0">
                        <a:latin typeface="OpenDyslexic" pitchFamily="2" charset="77"/>
                      </a:endParaRPr>
                    </a:p>
                    <a:p>
                      <a:pPr algn="ctr"/>
                      <a:endParaRPr lang="en-US" dirty="0">
                        <a:latin typeface="OpenDyslexic" pitchFamily="2" charset="77"/>
                      </a:endParaRPr>
                    </a:p>
                    <a:p>
                      <a:pPr algn="ctr"/>
                      <a:endParaRPr lang="en-US" dirty="0">
                        <a:latin typeface="OpenDyslexic" pitchFamily="2" charset="77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>
                        <a:latin typeface="OpenDyslexic" pitchFamily="2" charset="77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43787340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dirty="0">
                        <a:latin typeface="OpenDyslexic" pitchFamily="2" charset="77"/>
                      </a:endParaRPr>
                    </a:p>
                    <a:p>
                      <a:pPr algn="ctr"/>
                      <a:endParaRPr lang="en-US" dirty="0">
                        <a:latin typeface="OpenDyslexic" pitchFamily="2" charset="77"/>
                      </a:endParaRPr>
                    </a:p>
                    <a:p>
                      <a:pPr algn="ctr"/>
                      <a:endParaRPr lang="en-US" dirty="0">
                        <a:latin typeface="OpenDyslexic" pitchFamily="2" charset="77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>
                        <a:latin typeface="OpenDyslexic" pitchFamily="2" charset="77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09299597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dirty="0">
                        <a:latin typeface="OpenDyslexic" pitchFamily="2" charset="77"/>
                      </a:endParaRPr>
                    </a:p>
                    <a:p>
                      <a:pPr algn="ctr"/>
                      <a:endParaRPr lang="en-US" dirty="0">
                        <a:latin typeface="OpenDyslexic" pitchFamily="2" charset="77"/>
                      </a:endParaRPr>
                    </a:p>
                    <a:p>
                      <a:pPr algn="ctr"/>
                      <a:endParaRPr lang="en-US" dirty="0">
                        <a:latin typeface="OpenDyslexic" pitchFamily="2" charset="77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latin typeface="OpenDyslexic" pitchFamily="2" charset="77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99864641"/>
                  </a:ext>
                </a:extLst>
              </a:tr>
            </a:tbl>
          </a:graphicData>
        </a:graphic>
      </p:graphicFrame>
      <p:sp>
        <p:nvSpPr>
          <p:cNvPr id="5" name="Rectangle 4">
            <a:extLst>
              <a:ext uri="{FF2B5EF4-FFF2-40B4-BE49-F238E27FC236}">
                <a16:creationId xmlns:a16="http://schemas.microsoft.com/office/drawing/2014/main" xmlns="" id="{5A43DE8D-9439-DA4C-B389-859D3F9C79B6}"/>
              </a:ext>
            </a:extLst>
          </p:cNvPr>
          <p:cNvSpPr/>
          <p:nvPr/>
        </p:nvSpPr>
        <p:spPr>
          <a:xfrm>
            <a:off x="3342950" y="5197995"/>
            <a:ext cx="136608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000" dirty="0">
                <a:latin typeface="OpenDyslexic" pitchFamily="2" charset="77"/>
              </a:rPr>
              <a:t>XCIII</a:t>
            </a:r>
            <a:endParaRPr lang="en-US" sz="4000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xmlns="" id="{2E8A5AAC-ECF5-BE4C-9771-DF6A243E9EE2}"/>
              </a:ext>
            </a:extLst>
          </p:cNvPr>
          <p:cNvSpPr/>
          <p:nvPr/>
        </p:nvSpPr>
        <p:spPr>
          <a:xfrm>
            <a:off x="3423901" y="4264366"/>
            <a:ext cx="118013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000" dirty="0">
                <a:latin typeface="OpenDyslexic" pitchFamily="2" charset="77"/>
              </a:rPr>
              <a:t>887</a:t>
            </a:r>
            <a:endParaRPr lang="en-US" sz="4000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xmlns="" id="{7D91B75F-F2E6-7041-97FE-586D96F33A0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61521" y="3323445"/>
            <a:ext cx="522273" cy="54000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xmlns="" id="{BCB2FCDE-B44E-6C4E-8D45-0959B9B8974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99267" y="3429000"/>
            <a:ext cx="530454" cy="540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xmlns="" id="{DE7F8AE0-E8ED-A945-BEAD-7004C93189D4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51566" y="3257550"/>
            <a:ext cx="534404" cy="5400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xmlns="" id="{6C5C878B-29A8-DE4F-8C5A-F7EBF67D70C3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18768" y="3607158"/>
            <a:ext cx="534404" cy="54000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xmlns="" id="{3647C430-5EE6-8E40-BD6C-F44B403903B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56383" y="3613758"/>
            <a:ext cx="522273" cy="54000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xmlns="" id="{93AB8414-D060-F34B-8DEC-7D50E8591C7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26685" y="3471711"/>
            <a:ext cx="522273" cy="540000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xmlns="" id="{5B63DDB7-3B38-8847-A918-F3B2D6D759EC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16518" y="3452213"/>
            <a:ext cx="530454" cy="54000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xmlns="" id="{8F2315E5-9C61-FB40-BAFA-738FFF36557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97356" y="3452213"/>
            <a:ext cx="530454" cy="540000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xmlns="" id="{A678A273-B4E4-874E-BFF3-4D1B4392583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17851" y="3471711"/>
            <a:ext cx="530454" cy="540000"/>
          </a:xfrm>
          <a:prstGeom prst="rect">
            <a:avLst/>
          </a:prstGeom>
        </p:spPr>
      </p:pic>
      <p:sp>
        <p:nvSpPr>
          <p:cNvPr id="17" name="Rectangle 16">
            <a:extLst>
              <a:ext uri="{FF2B5EF4-FFF2-40B4-BE49-F238E27FC236}">
                <a16:creationId xmlns:a16="http://schemas.microsoft.com/office/drawing/2014/main" xmlns="" id="{0C78DD58-6FB4-E44F-AD31-CA9FD3782E3F}"/>
              </a:ext>
            </a:extLst>
          </p:cNvPr>
          <p:cNvSpPr/>
          <p:nvPr/>
        </p:nvSpPr>
        <p:spPr>
          <a:xfrm>
            <a:off x="7578777" y="3323445"/>
            <a:ext cx="117852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000" dirty="0">
                <a:solidFill>
                  <a:srgbClr val="FF3860"/>
                </a:solidFill>
                <a:latin typeface="OpenDyslexic" pitchFamily="2" charset="77"/>
              </a:rPr>
              <a:t>240</a:t>
            </a:r>
            <a:endParaRPr lang="en-US" sz="4000" dirty="0">
              <a:solidFill>
                <a:srgbClr val="FF3860"/>
              </a:solidFill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xmlns="" id="{6BBD5B83-89EE-7446-A054-E45B009D397C}"/>
              </a:ext>
            </a:extLst>
          </p:cNvPr>
          <p:cNvSpPr/>
          <p:nvPr/>
        </p:nvSpPr>
        <p:spPr>
          <a:xfrm>
            <a:off x="7578777" y="4268529"/>
            <a:ext cx="1192955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000" dirty="0">
                <a:solidFill>
                  <a:srgbClr val="FF3860"/>
                </a:solidFill>
                <a:latin typeface="OpenDyslexic" pitchFamily="2" charset="77"/>
              </a:rPr>
              <a:t>890</a:t>
            </a:r>
            <a:endParaRPr lang="en-US" sz="4000" dirty="0">
              <a:solidFill>
                <a:srgbClr val="FF38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711509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Complete the table below.</a:t>
            </a:r>
            <a:endParaRPr lang="en-GB" sz="2200" dirty="0">
              <a:solidFill>
                <a:srgbClr val="FF3860"/>
              </a:solidFill>
            </a:endParaRP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xmlns="" id="{01A5B2A4-15B8-D141-AA2F-507D33677B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95755"/>
            <a:ext cx="8780813" cy="1325563"/>
          </a:xfrm>
        </p:spPr>
        <p:txBody>
          <a:bodyPr>
            <a:normAutofit/>
          </a:bodyPr>
          <a:lstStyle/>
          <a:p>
            <a:r>
              <a:rPr lang="en-GB" sz="3200" dirty="0"/>
              <a:t>To be able to round to the nearest 10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xmlns="" id="{A4593E0E-3A84-7F46-991F-72D24FB68AA9}"/>
              </a:ext>
            </a:extLst>
          </p:cNvPr>
          <p:cNvGraphicFramePr>
            <a:graphicFrameLocks noGrp="1"/>
          </p:cNvGraphicFramePr>
          <p:nvPr/>
        </p:nvGraphicFramePr>
        <p:xfrm>
          <a:off x="2032000" y="2853266"/>
          <a:ext cx="8128000" cy="31140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064000">
                  <a:extLst>
                    <a:ext uri="{9D8B030D-6E8A-4147-A177-3AD203B41FA5}">
                      <a16:colId xmlns:a16="http://schemas.microsoft.com/office/drawing/2014/main" xmlns="" val="3274572526"/>
                    </a:ext>
                  </a:extLst>
                </a:gridCol>
                <a:gridCol w="4064000">
                  <a:extLst>
                    <a:ext uri="{9D8B030D-6E8A-4147-A177-3AD203B41FA5}">
                      <a16:colId xmlns:a16="http://schemas.microsoft.com/office/drawing/2014/main" xmlns="" val="81477329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OpenDyslexic" pitchFamily="2" charset="77"/>
                        </a:rPr>
                        <a:t>number</a:t>
                      </a:r>
                    </a:p>
                  </a:txBody>
                  <a:tcPr>
                    <a:solidFill>
                      <a:srgbClr val="FFDD5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OpenDyslexic" pitchFamily="2" charset="77"/>
                        </a:rPr>
                        <a:t>nearest ten</a:t>
                      </a:r>
                    </a:p>
                  </a:txBody>
                  <a:tcPr>
                    <a:solidFill>
                      <a:srgbClr val="FFDD5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7842843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dirty="0">
                        <a:latin typeface="OpenDyslexic" pitchFamily="2" charset="77"/>
                      </a:endParaRPr>
                    </a:p>
                    <a:p>
                      <a:pPr algn="ctr"/>
                      <a:endParaRPr lang="en-US" dirty="0">
                        <a:latin typeface="OpenDyslexic" pitchFamily="2" charset="77"/>
                      </a:endParaRPr>
                    </a:p>
                    <a:p>
                      <a:pPr algn="ctr"/>
                      <a:endParaRPr lang="en-US" dirty="0">
                        <a:latin typeface="OpenDyslexic" pitchFamily="2" charset="77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>
                        <a:latin typeface="OpenDyslexic" pitchFamily="2" charset="77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43787340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dirty="0">
                        <a:latin typeface="OpenDyslexic" pitchFamily="2" charset="77"/>
                      </a:endParaRPr>
                    </a:p>
                    <a:p>
                      <a:pPr algn="ctr"/>
                      <a:endParaRPr lang="en-US" dirty="0">
                        <a:latin typeface="OpenDyslexic" pitchFamily="2" charset="77"/>
                      </a:endParaRPr>
                    </a:p>
                    <a:p>
                      <a:pPr algn="ctr"/>
                      <a:endParaRPr lang="en-US" dirty="0">
                        <a:latin typeface="OpenDyslexic" pitchFamily="2" charset="77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>
                        <a:latin typeface="OpenDyslexic" pitchFamily="2" charset="77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09299597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dirty="0">
                        <a:latin typeface="OpenDyslexic" pitchFamily="2" charset="77"/>
                      </a:endParaRPr>
                    </a:p>
                    <a:p>
                      <a:pPr algn="ctr"/>
                      <a:endParaRPr lang="en-US" dirty="0">
                        <a:latin typeface="OpenDyslexic" pitchFamily="2" charset="77"/>
                      </a:endParaRPr>
                    </a:p>
                    <a:p>
                      <a:pPr algn="ctr"/>
                      <a:endParaRPr lang="en-US" dirty="0">
                        <a:latin typeface="OpenDyslexic" pitchFamily="2" charset="77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latin typeface="OpenDyslexic" pitchFamily="2" charset="77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99864641"/>
                  </a:ext>
                </a:extLst>
              </a:tr>
            </a:tbl>
          </a:graphicData>
        </a:graphic>
      </p:graphicFrame>
      <p:sp>
        <p:nvSpPr>
          <p:cNvPr id="5" name="Rectangle 4">
            <a:extLst>
              <a:ext uri="{FF2B5EF4-FFF2-40B4-BE49-F238E27FC236}">
                <a16:creationId xmlns:a16="http://schemas.microsoft.com/office/drawing/2014/main" xmlns="" id="{5A43DE8D-9439-DA4C-B389-859D3F9C79B6}"/>
              </a:ext>
            </a:extLst>
          </p:cNvPr>
          <p:cNvSpPr/>
          <p:nvPr/>
        </p:nvSpPr>
        <p:spPr>
          <a:xfrm>
            <a:off x="3342950" y="5197995"/>
            <a:ext cx="136608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000" dirty="0">
                <a:latin typeface="OpenDyslexic" pitchFamily="2" charset="77"/>
              </a:rPr>
              <a:t>XCIII</a:t>
            </a:r>
            <a:endParaRPr lang="en-US" sz="4000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xmlns="" id="{2E8A5AAC-ECF5-BE4C-9771-DF6A243E9EE2}"/>
              </a:ext>
            </a:extLst>
          </p:cNvPr>
          <p:cNvSpPr/>
          <p:nvPr/>
        </p:nvSpPr>
        <p:spPr>
          <a:xfrm>
            <a:off x="3423901" y="4264366"/>
            <a:ext cx="118013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000" dirty="0">
                <a:latin typeface="OpenDyslexic" pitchFamily="2" charset="77"/>
              </a:rPr>
              <a:t>887</a:t>
            </a:r>
            <a:endParaRPr lang="en-US" sz="4000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xmlns="" id="{7D91B75F-F2E6-7041-97FE-586D96F33A0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61521" y="3323445"/>
            <a:ext cx="522273" cy="54000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xmlns="" id="{BCB2FCDE-B44E-6C4E-8D45-0959B9B8974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99267" y="3429000"/>
            <a:ext cx="530454" cy="540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xmlns="" id="{DE7F8AE0-E8ED-A945-BEAD-7004C93189D4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51566" y="3257550"/>
            <a:ext cx="534404" cy="5400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xmlns="" id="{6C5C878B-29A8-DE4F-8C5A-F7EBF67D70C3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18768" y="3607158"/>
            <a:ext cx="534404" cy="54000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xmlns="" id="{3647C430-5EE6-8E40-BD6C-F44B403903B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56383" y="3613758"/>
            <a:ext cx="522273" cy="54000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xmlns="" id="{93AB8414-D060-F34B-8DEC-7D50E8591C7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26685" y="3471711"/>
            <a:ext cx="522273" cy="540000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xmlns="" id="{5B63DDB7-3B38-8847-A918-F3B2D6D759EC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16518" y="3452213"/>
            <a:ext cx="530454" cy="54000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xmlns="" id="{8F2315E5-9C61-FB40-BAFA-738FFF36557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97356" y="3452213"/>
            <a:ext cx="530454" cy="540000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xmlns="" id="{A678A273-B4E4-874E-BFF3-4D1B4392583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17851" y="3471711"/>
            <a:ext cx="530454" cy="540000"/>
          </a:xfrm>
          <a:prstGeom prst="rect">
            <a:avLst/>
          </a:prstGeom>
        </p:spPr>
      </p:pic>
      <p:sp>
        <p:nvSpPr>
          <p:cNvPr id="17" name="Rectangle 16">
            <a:extLst>
              <a:ext uri="{FF2B5EF4-FFF2-40B4-BE49-F238E27FC236}">
                <a16:creationId xmlns:a16="http://schemas.microsoft.com/office/drawing/2014/main" xmlns="" id="{0C78DD58-6FB4-E44F-AD31-CA9FD3782E3F}"/>
              </a:ext>
            </a:extLst>
          </p:cNvPr>
          <p:cNvSpPr/>
          <p:nvPr/>
        </p:nvSpPr>
        <p:spPr>
          <a:xfrm>
            <a:off x="7578777" y="3323445"/>
            <a:ext cx="117852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000" dirty="0">
                <a:solidFill>
                  <a:srgbClr val="FF3860"/>
                </a:solidFill>
                <a:latin typeface="OpenDyslexic" pitchFamily="2" charset="77"/>
              </a:rPr>
              <a:t>240</a:t>
            </a:r>
            <a:endParaRPr lang="en-US" sz="4000" dirty="0">
              <a:solidFill>
                <a:srgbClr val="FF3860"/>
              </a:solidFill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xmlns="" id="{6BBD5B83-89EE-7446-A054-E45B009D397C}"/>
              </a:ext>
            </a:extLst>
          </p:cNvPr>
          <p:cNvSpPr/>
          <p:nvPr/>
        </p:nvSpPr>
        <p:spPr>
          <a:xfrm>
            <a:off x="7578777" y="4268529"/>
            <a:ext cx="1192955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000" dirty="0">
                <a:solidFill>
                  <a:srgbClr val="FF3860"/>
                </a:solidFill>
                <a:latin typeface="OpenDyslexic" pitchFamily="2" charset="77"/>
              </a:rPr>
              <a:t>890</a:t>
            </a:r>
            <a:endParaRPr lang="en-US" sz="4000" dirty="0">
              <a:solidFill>
                <a:srgbClr val="FF3860"/>
              </a:solidFill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xmlns="" id="{8C379D1E-BC73-A046-8A31-C896DD65BBC3}"/>
              </a:ext>
            </a:extLst>
          </p:cNvPr>
          <p:cNvSpPr/>
          <p:nvPr/>
        </p:nvSpPr>
        <p:spPr>
          <a:xfrm>
            <a:off x="7749496" y="5219963"/>
            <a:ext cx="851515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000" dirty="0">
                <a:solidFill>
                  <a:srgbClr val="FF3860"/>
                </a:solidFill>
                <a:latin typeface="OpenDyslexic" pitchFamily="2" charset="77"/>
              </a:rPr>
              <a:t>90</a:t>
            </a:r>
            <a:endParaRPr lang="en-US" sz="4000" dirty="0">
              <a:solidFill>
                <a:srgbClr val="FF38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459713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Activity 3: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Complete the table below.</a:t>
            </a:r>
            <a:endParaRPr lang="en-GB" sz="2200" dirty="0">
              <a:solidFill>
                <a:srgbClr val="FF3860"/>
              </a:solidFill>
            </a:endParaRP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xmlns="" id="{01A5B2A4-15B8-D141-AA2F-507D33677B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95755"/>
            <a:ext cx="8780813" cy="1325563"/>
          </a:xfrm>
        </p:spPr>
        <p:txBody>
          <a:bodyPr>
            <a:normAutofit/>
          </a:bodyPr>
          <a:lstStyle/>
          <a:p>
            <a:r>
              <a:rPr lang="en-GB" sz="3200" dirty="0"/>
              <a:t>To be able to round to the nearest 10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xmlns="" id="{A4593E0E-3A84-7F46-991F-72D24FB68AA9}"/>
              </a:ext>
            </a:extLst>
          </p:cNvPr>
          <p:cNvGraphicFramePr>
            <a:graphicFrameLocks noGrp="1"/>
          </p:cNvGraphicFramePr>
          <p:nvPr/>
        </p:nvGraphicFramePr>
        <p:xfrm>
          <a:off x="2032000" y="2853266"/>
          <a:ext cx="8128000" cy="31140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064000">
                  <a:extLst>
                    <a:ext uri="{9D8B030D-6E8A-4147-A177-3AD203B41FA5}">
                      <a16:colId xmlns:a16="http://schemas.microsoft.com/office/drawing/2014/main" xmlns="" val="3274572526"/>
                    </a:ext>
                  </a:extLst>
                </a:gridCol>
                <a:gridCol w="4064000">
                  <a:extLst>
                    <a:ext uri="{9D8B030D-6E8A-4147-A177-3AD203B41FA5}">
                      <a16:colId xmlns:a16="http://schemas.microsoft.com/office/drawing/2014/main" xmlns="" val="81477329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OpenDyslexic" pitchFamily="2" charset="77"/>
                        </a:rPr>
                        <a:t>number</a:t>
                      </a:r>
                    </a:p>
                  </a:txBody>
                  <a:tcPr>
                    <a:solidFill>
                      <a:srgbClr val="FFDD5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OpenDyslexic" pitchFamily="2" charset="77"/>
                        </a:rPr>
                        <a:t>nearest ten</a:t>
                      </a:r>
                    </a:p>
                  </a:txBody>
                  <a:tcPr>
                    <a:solidFill>
                      <a:srgbClr val="FFDD5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7842843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dirty="0">
                        <a:latin typeface="OpenDyslexic" pitchFamily="2" charset="77"/>
                      </a:endParaRPr>
                    </a:p>
                    <a:p>
                      <a:pPr algn="ctr"/>
                      <a:endParaRPr lang="en-US" dirty="0">
                        <a:latin typeface="OpenDyslexic" pitchFamily="2" charset="77"/>
                      </a:endParaRPr>
                    </a:p>
                    <a:p>
                      <a:pPr algn="ctr"/>
                      <a:endParaRPr lang="en-US" dirty="0">
                        <a:latin typeface="OpenDyslexic" pitchFamily="2" charset="77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>
                        <a:latin typeface="OpenDyslexic" pitchFamily="2" charset="77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43787340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dirty="0">
                        <a:latin typeface="OpenDyslexic" pitchFamily="2" charset="77"/>
                      </a:endParaRPr>
                    </a:p>
                    <a:p>
                      <a:pPr algn="ctr"/>
                      <a:endParaRPr lang="en-US" dirty="0">
                        <a:latin typeface="OpenDyslexic" pitchFamily="2" charset="77"/>
                      </a:endParaRPr>
                    </a:p>
                    <a:p>
                      <a:pPr algn="ctr"/>
                      <a:endParaRPr lang="en-US" dirty="0">
                        <a:latin typeface="OpenDyslexic" pitchFamily="2" charset="77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>
                        <a:latin typeface="OpenDyslexic" pitchFamily="2" charset="77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09299597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dirty="0">
                        <a:latin typeface="OpenDyslexic" pitchFamily="2" charset="77"/>
                      </a:endParaRPr>
                    </a:p>
                    <a:p>
                      <a:pPr algn="ctr"/>
                      <a:endParaRPr lang="en-US" dirty="0">
                        <a:latin typeface="OpenDyslexic" pitchFamily="2" charset="77"/>
                      </a:endParaRPr>
                    </a:p>
                    <a:p>
                      <a:pPr algn="ctr"/>
                      <a:endParaRPr lang="en-US" dirty="0">
                        <a:latin typeface="OpenDyslexic" pitchFamily="2" charset="77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latin typeface="OpenDyslexic" pitchFamily="2" charset="77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99864641"/>
                  </a:ext>
                </a:extLst>
              </a:tr>
            </a:tbl>
          </a:graphicData>
        </a:graphic>
      </p:graphicFrame>
      <p:sp>
        <p:nvSpPr>
          <p:cNvPr id="5" name="Rectangle 4">
            <a:extLst>
              <a:ext uri="{FF2B5EF4-FFF2-40B4-BE49-F238E27FC236}">
                <a16:creationId xmlns:a16="http://schemas.microsoft.com/office/drawing/2014/main" xmlns="" id="{5A43DE8D-9439-DA4C-B389-859D3F9C79B6}"/>
              </a:ext>
            </a:extLst>
          </p:cNvPr>
          <p:cNvSpPr/>
          <p:nvPr/>
        </p:nvSpPr>
        <p:spPr>
          <a:xfrm>
            <a:off x="2811350" y="5176001"/>
            <a:ext cx="250902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000" dirty="0">
                <a:latin typeface="OpenDyslexic" pitchFamily="2" charset="77"/>
              </a:rPr>
              <a:t>LXXXVIII</a:t>
            </a:r>
            <a:endParaRPr lang="en-US" sz="4000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xmlns="" id="{2E8A5AAC-ECF5-BE4C-9771-DF6A243E9EE2}"/>
              </a:ext>
            </a:extLst>
          </p:cNvPr>
          <p:cNvSpPr/>
          <p:nvPr/>
        </p:nvSpPr>
        <p:spPr>
          <a:xfrm>
            <a:off x="3423901" y="4264366"/>
            <a:ext cx="119936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000" dirty="0">
                <a:latin typeface="OpenDyslexic" pitchFamily="2" charset="77"/>
              </a:rPr>
              <a:t>994</a:t>
            </a:r>
            <a:endParaRPr lang="en-US" sz="4000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xmlns="" id="{7D91B75F-F2E6-7041-97FE-586D96F33A0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61521" y="3323445"/>
            <a:ext cx="522273" cy="540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xmlns="" id="{DE7F8AE0-E8ED-A945-BEAD-7004C93189D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51566" y="3257550"/>
            <a:ext cx="534404" cy="5400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xmlns="" id="{6C5C878B-29A8-DE4F-8C5A-F7EBF67D70C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18768" y="3607158"/>
            <a:ext cx="534404" cy="54000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xmlns="" id="{3647C430-5EE6-8E40-BD6C-F44B403903B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56383" y="3613758"/>
            <a:ext cx="522273" cy="54000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xmlns="" id="{93AB8414-D060-F34B-8DEC-7D50E8591C7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26685" y="3471711"/>
            <a:ext cx="522273" cy="540000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xmlns="" id="{5B63DDB7-3B38-8847-A918-F3B2D6D759EC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54568" y="3452213"/>
            <a:ext cx="530454" cy="54000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xmlns="" id="{8F2315E5-9C61-FB40-BAFA-738FFF36557B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35406" y="3452213"/>
            <a:ext cx="530454" cy="540000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xmlns="" id="{A678A273-B4E4-874E-BFF3-4D1B43925833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55901" y="3471711"/>
            <a:ext cx="530454" cy="540000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xmlns="" id="{9066130D-B3D2-2843-B40F-60199360151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47494" y="3268313"/>
            <a:ext cx="534404" cy="540000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xmlns="" id="{B988BCDA-312A-1749-84BB-B9C4F97E71A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14168" y="3303132"/>
            <a:ext cx="522273" cy="540000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xmlns="" id="{2F6EDF32-F8AA-D241-AEFE-C1BE602158D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09030" y="3593445"/>
            <a:ext cx="522273" cy="5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143613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Activity 3: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Complete the table below.</a:t>
            </a:r>
            <a:endParaRPr lang="en-GB" sz="2200" dirty="0">
              <a:solidFill>
                <a:srgbClr val="FF3860"/>
              </a:solidFill>
            </a:endParaRP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xmlns="" id="{01A5B2A4-15B8-D141-AA2F-507D33677B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95755"/>
            <a:ext cx="8780813" cy="1325563"/>
          </a:xfrm>
        </p:spPr>
        <p:txBody>
          <a:bodyPr>
            <a:normAutofit/>
          </a:bodyPr>
          <a:lstStyle/>
          <a:p>
            <a:r>
              <a:rPr lang="en-GB" sz="3200" dirty="0"/>
              <a:t>To be able to round to the nearest 10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xmlns="" id="{A4593E0E-3A84-7F46-991F-72D24FB68AA9}"/>
              </a:ext>
            </a:extLst>
          </p:cNvPr>
          <p:cNvGraphicFramePr>
            <a:graphicFrameLocks noGrp="1"/>
          </p:cNvGraphicFramePr>
          <p:nvPr/>
        </p:nvGraphicFramePr>
        <p:xfrm>
          <a:off x="2032000" y="2853266"/>
          <a:ext cx="8128000" cy="31140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064000">
                  <a:extLst>
                    <a:ext uri="{9D8B030D-6E8A-4147-A177-3AD203B41FA5}">
                      <a16:colId xmlns:a16="http://schemas.microsoft.com/office/drawing/2014/main" xmlns="" val="3274572526"/>
                    </a:ext>
                  </a:extLst>
                </a:gridCol>
                <a:gridCol w="4064000">
                  <a:extLst>
                    <a:ext uri="{9D8B030D-6E8A-4147-A177-3AD203B41FA5}">
                      <a16:colId xmlns:a16="http://schemas.microsoft.com/office/drawing/2014/main" xmlns="" val="81477329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OpenDyslexic" pitchFamily="2" charset="77"/>
                        </a:rPr>
                        <a:t>number</a:t>
                      </a:r>
                    </a:p>
                  </a:txBody>
                  <a:tcPr>
                    <a:solidFill>
                      <a:srgbClr val="FFDD5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OpenDyslexic" pitchFamily="2" charset="77"/>
                        </a:rPr>
                        <a:t>nearest ten</a:t>
                      </a:r>
                    </a:p>
                  </a:txBody>
                  <a:tcPr>
                    <a:solidFill>
                      <a:srgbClr val="FFDD5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7842843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dirty="0">
                        <a:latin typeface="OpenDyslexic" pitchFamily="2" charset="77"/>
                      </a:endParaRPr>
                    </a:p>
                    <a:p>
                      <a:pPr algn="ctr"/>
                      <a:endParaRPr lang="en-US" dirty="0">
                        <a:latin typeface="OpenDyslexic" pitchFamily="2" charset="77"/>
                      </a:endParaRPr>
                    </a:p>
                    <a:p>
                      <a:pPr algn="ctr"/>
                      <a:endParaRPr lang="en-US" dirty="0">
                        <a:latin typeface="OpenDyslexic" pitchFamily="2" charset="77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>
                        <a:latin typeface="OpenDyslexic" pitchFamily="2" charset="77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43787340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dirty="0">
                        <a:latin typeface="OpenDyslexic" pitchFamily="2" charset="77"/>
                      </a:endParaRPr>
                    </a:p>
                    <a:p>
                      <a:pPr algn="ctr"/>
                      <a:endParaRPr lang="en-US" dirty="0">
                        <a:latin typeface="OpenDyslexic" pitchFamily="2" charset="77"/>
                      </a:endParaRPr>
                    </a:p>
                    <a:p>
                      <a:pPr algn="ctr"/>
                      <a:endParaRPr lang="en-US" dirty="0">
                        <a:latin typeface="OpenDyslexic" pitchFamily="2" charset="77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>
                        <a:latin typeface="OpenDyslexic" pitchFamily="2" charset="77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09299597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dirty="0">
                        <a:latin typeface="OpenDyslexic" pitchFamily="2" charset="77"/>
                      </a:endParaRPr>
                    </a:p>
                    <a:p>
                      <a:pPr algn="ctr"/>
                      <a:endParaRPr lang="en-US" dirty="0">
                        <a:latin typeface="OpenDyslexic" pitchFamily="2" charset="77"/>
                      </a:endParaRPr>
                    </a:p>
                    <a:p>
                      <a:pPr algn="ctr"/>
                      <a:endParaRPr lang="en-US" dirty="0">
                        <a:latin typeface="OpenDyslexic" pitchFamily="2" charset="77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latin typeface="OpenDyslexic" pitchFamily="2" charset="77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99864641"/>
                  </a:ext>
                </a:extLst>
              </a:tr>
            </a:tbl>
          </a:graphicData>
        </a:graphic>
      </p:graphicFrame>
      <p:sp>
        <p:nvSpPr>
          <p:cNvPr id="5" name="Rectangle 4">
            <a:extLst>
              <a:ext uri="{FF2B5EF4-FFF2-40B4-BE49-F238E27FC236}">
                <a16:creationId xmlns:a16="http://schemas.microsoft.com/office/drawing/2014/main" xmlns="" id="{5A43DE8D-9439-DA4C-B389-859D3F9C79B6}"/>
              </a:ext>
            </a:extLst>
          </p:cNvPr>
          <p:cNvSpPr/>
          <p:nvPr/>
        </p:nvSpPr>
        <p:spPr>
          <a:xfrm>
            <a:off x="2811350" y="5176001"/>
            <a:ext cx="250902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000" dirty="0">
                <a:latin typeface="OpenDyslexic" pitchFamily="2" charset="77"/>
              </a:rPr>
              <a:t>LXXXVIII</a:t>
            </a:r>
            <a:endParaRPr lang="en-US" sz="4000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xmlns="" id="{2E8A5AAC-ECF5-BE4C-9771-DF6A243E9EE2}"/>
              </a:ext>
            </a:extLst>
          </p:cNvPr>
          <p:cNvSpPr/>
          <p:nvPr/>
        </p:nvSpPr>
        <p:spPr>
          <a:xfrm>
            <a:off x="3423901" y="4264366"/>
            <a:ext cx="119936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000" dirty="0">
                <a:latin typeface="OpenDyslexic" pitchFamily="2" charset="77"/>
              </a:rPr>
              <a:t>994</a:t>
            </a:r>
            <a:endParaRPr lang="en-US" sz="4000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xmlns="" id="{7D91B75F-F2E6-7041-97FE-586D96F33A0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61521" y="3323445"/>
            <a:ext cx="522273" cy="540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xmlns="" id="{DE7F8AE0-E8ED-A945-BEAD-7004C93189D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51566" y="3257550"/>
            <a:ext cx="534404" cy="5400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xmlns="" id="{6C5C878B-29A8-DE4F-8C5A-F7EBF67D70C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18768" y="3607158"/>
            <a:ext cx="534404" cy="54000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xmlns="" id="{3647C430-5EE6-8E40-BD6C-F44B403903B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56383" y="3613758"/>
            <a:ext cx="522273" cy="54000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xmlns="" id="{93AB8414-D060-F34B-8DEC-7D50E8591C7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26685" y="3471711"/>
            <a:ext cx="522273" cy="540000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xmlns="" id="{5B63DDB7-3B38-8847-A918-F3B2D6D759EC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54568" y="3452213"/>
            <a:ext cx="530454" cy="54000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xmlns="" id="{8F2315E5-9C61-FB40-BAFA-738FFF36557B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35406" y="3452213"/>
            <a:ext cx="530454" cy="540000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xmlns="" id="{A678A273-B4E4-874E-BFF3-4D1B43925833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55901" y="3471711"/>
            <a:ext cx="530454" cy="540000"/>
          </a:xfrm>
          <a:prstGeom prst="rect">
            <a:avLst/>
          </a:prstGeom>
        </p:spPr>
      </p:pic>
      <p:sp>
        <p:nvSpPr>
          <p:cNvPr id="17" name="Rectangle 16">
            <a:extLst>
              <a:ext uri="{FF2B5EF4-FFF2-40B4-BE49-F238E27FC236}">
                <a16:creationId xmlns:a16="http://schemas.microsoft.com/office/drawing/2014/main" xmlns="" id="{0C78DD58-6FB4-E44F-AD31-CA9FD3782E3F}"/>
              </a:ext>
            </a:extLst>
          </p:cNvPr>
          <p:cNvSpPr/>
          <p:nvPr/>
        </p:nvSpPr>
        <p:spPr>
          <a:xfrm>
            <a:off x="7578777" y="3323445"/>
            <a:ext cx="118654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000" dirty="0">
                <a:solidFill>
                  <a:srgbClr val="FF3860"/>
                </a:solidFill>
                <a:latin typeface="OpenDyslexic" pitchFamily="2" charset="77"/>
              </a:rPr>
              <a:t>340</a:t>
            </a:r>
            <a:endParaRPr lang="en-US" sz="4000" dirty="0">
              <a:solidFill>
                <a:srgbClr val="FF3860"/>
              </a:solidFill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xmlns="" id="{6BBD5B83-89EE-7446-A054-E45B009D397C}"/>
              </a:ext>
            </a:extLst>
          </p:cNvPr>
          <p:cNvSpPr/>
          <p:nvPr/>
        </p:nvSpPr>
        <p:spPr>
          <a:xfrm>
            <a:off x="7578777" y="4268529"/>
            <a:ext cx="118494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000" dirty="0">
                <a:solidFill>
                  <a:srgbClr val="FF3860"/>
                </a:solidFill>
                <a:latin typeface="OpenDyslexic" pitchFamily="2" charset="77"/>
              </a:rPr>
              <a:t>990</a:t>
            </a:r>
            <a:endParaRPr lang="en-US" sz="4000" dirty="0">
              <a:solidFill>
                <a:srgbClr val="FF3860"/>
              </a:solidFill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xmlns="" id="{8C379D1E-BC73-A046-8A31-C896DD65BBC3}"/>
              </a:ext>
            </a:extLst>
          </p:cNvPr>
          <p:cNvSpPr/>
          <p:nvPr/>
        </p:nvSpPr>
        <p:spPr>
          <a:xfrm>
            <a:off x="7749496" y="5219963"/>
            <a:ext cx="851515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000" dirty="0">
                <a:solidFill>
                  <a:srgbClr val="FF3860"/>
                </a:solidFill>
                <a:latin typeface="OpenDyslexic" pitchFamily="2" charset="77"/>
              </a:rPr>
              <a:t>90</a:t>
            </a:r>
            <a:endParaRPr lang="en-US" sz="4000" dirty="0">
              <a:solidFill>
                <a:srgbClr val="FF3860"/>
              </a:solidFill>
            </a:endParaRPr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xmlns="" id="{9066130D-B3D2-2843-B40F-60199360151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47494" y="3268313"/>
            <a:ext cx="534404" cy="540000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xmlns="" id="{B988BCDA-312A-1749-84BB-B9C4F97E71A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14168" y="3303132"/>
            <a:ext cx="522273" cy="540000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xmlns="" id="{2F6EDF32-F8AA-D241-AEFE-C1BE602158D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09030" y="3593445"/>
            <a:ext cx="522273" cy="5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640820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Activity 4: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A mystery number rounds to 770 to the nearest ten.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What might the mystery number be?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/>
            </a:r>
            <a:br>
              <a:rPr lang="en-GB" sz="2200" dirty="0"/>
            </a:br>
            <a:r>
              <a:rPr lang="en-GB" sz="2200" dirty="0"/>
              <a:t>Write down as many possibilities as you can think of…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>
              <a:solidFill>
                <a:srgbClr val="FF3860"/>
              </a:solidFill>
            </a:endParaRP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xmlns="" id="{01A5B2A4-15B8-D141-AA2F-507D33677B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95755"/>
            <a:ext cx="8780813" cy="1325563"/>
          </a:xfrm>
        </p:spPr>
        <p:txBody>
          <a:bodyPr>
            <a:normAutofit/>
          </a:bodyPr>
          <a:lstStyle/>
          <a:p>
            <a:r>
              <a:rPr lang="en-GB" sz="3200" dirty="0"/>
              <a:t>To be able to round to the nearest 10</a:t>
            </a:r>
          </a:p>
        </p:txBody>
      </p:sp>
    </p:spTree>
    <p:extLst>
      <p:ext uri="{BB962C8B-B14F-4D97-AF65-F5344CB8AC3E}">
        <p14:creationId xmlns:p14="http://schemas.microsoft.com/office/powerpoint/2010/main" val="227361240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Activity 4: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A mystery number rounds to 770 to the nearest ten.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What might the mystery number be?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/>
            </a:r>
            <a:br>
              <a:rPr lang="en-GB" sz="2200" dirty="0"/>
            </a:br>
            <a:r>
              <a:rPr lang="en-GB" sz="2200" dirty="0"/>
              <a:t>Write down as many possibilities as you can think of…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>
              <a:solidFill>
                <a:srgbClr val="FF3860"/>
              </a:solidFill>
            </a:endParaRP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>
                <a:solidFill>
                  <a:srgbClr val="FF3860"/>
                </a:solidFill>
              </a:rPr>
              <a:t>765, 766, 767, 768, 769, 770, 771, 772, 773 and 774. 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xmlns="" id="{01A5B2A4-15B8-D141-AA2F-507D33677B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95755"/>
            <a:ext cx="8780813" cy="1325563"/>
          </a:xfrm>
        </p:spPr>
        <p:txBody>
          <a:bodyPr>
            <a:normAutofit/>
          </a:bodyPr>
          <a:lstStyle/>
          <a:p>
            <a:r>
              <a:rPr lang="en-GB" sz="3200" dirty="0"/>
              <a:t>To be able to round to the nearest 10</a:t>
            </a:r>
          </a:p>
        </p:txBody>
      </p:sp>
    </p:spTree>
    <p:extLst>
      <p:ext uri="{BB962C8B-B14F-4D97-AF65-F5344CB8AC3E}">
        <p14:creationId xmlns:p14="http://schemas.microsoft.com/office/powerpoint/2010/main" val="224140592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Activity 5: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Two </a:t>
            </a:r>
            <a:r>
              <a:rPr lang="en-GB" sz="2200" u="sng" dirty="0"/>
              <a:t>different</a:t>
            </a:r>
            <a:r>
              <a:rPr lang="en-GB" sz="2200" dirty="0"/>
              <a:t> numbers both round to 50 to the nearest ten. </a:t>
            </a:r>
            <a:br>
              <a:rPr lang="en-GB" sz="2200" dirty="0"/>
            </a:b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When added together they make the number 100. </a:t>
            </a:r>
            <a:br>
              <a:rPr lang="en-GB" sz="2200" dirty="0"/>
            </a:br>
            <a:r>
              <a:rPr lang="en-GB" sz="2200" dirty="0"/>
              <a:t/>
            </a:r>
            <a:br>
              <a:rPr lang="en-GB" sz="2200" dirty="0"/>
            </a:br>
            <a:r>
              <a:rPr lang="en-GB" sz="2200" dirty="0"/>
              <a:t>What might the two numbers be?</a:t>
            </a:r>
            <a:br>
              <a:rPr lang="en-GB" sz="2200" dirty="0"/>
            </a:br>
            <a:r>
              <a:rPr lang="en-GB" sz="2200" dirty="0"/>
              <a:t>How many solutions can you find? Write as addition calculations. 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i="1" dirty="0"/>
              <a:t>Example: (if allowed to be the same number) 50 + 50 = 100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xmlns="" id="{01A5B2A4-15B8-D141-AA2F-507D33677B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95755"/>
            <a:ext cx="8780813" cy="1325563"/>
          </a:xfrm>
        </p:spPr>
        <p:txBody>
          <a:bodyPr>
            <a:normAutofit/>
          </a:bodyPr>
          <a:lstStyle/>
          <a:p>
            <a:r>
              <a:rPr lang="en-GB" sz="3200" dirty="0"/>
              <a:t>To be able to round to the nearest 10</a:t>
            </a:r>
          </a:p>
        </p:txBody>
      </p:sp>
    </p:spTree>
    <p:extLst>
      <p:ext uri="{BB962C8B-B14F-4D97-AF65-F5344CB8AC3E}">
        <p14:creationId xmlns:p14="http://schemas.microsoft.com/office/powerpoint/2010/main" val="410535183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Starter: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Which one doesn’t belong? 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Explain your answer. 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xmlns="" id="{01A5B2A4-15B8-D141-AA2F-507D33677B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95755"/>
            <a:ext cx="8780813" cy="1325563"/>
          </a:xfrm>
        </p:spPr>
        <p:txBody>
          <a:bodyPr>
            <a:normAutofit/>
          </a:bodyPr>
          <a:lstStyle/>
          <a:p>
            <a:r>
              <a:rPr lang="en-GB" sz="3200" dirty="0"/>
              <a:t>To be able to round to the nearest 10</a:t>
            </a:r>
          </a:p>
        </p:txBody>
      </p:sp>
      <p:pic>
        <p:nvPicPr>
          <p:cNvPr id="38" name="Picture 37">
            <a:extLst>
              <a:ext uri="{FF2B5EF4-FFF2-40B4-BE49-F238E27FC236}">
                <a16:creationId xmlns:a16="http://schemas.microsoft.com/office/drawing/2014/main" xmlns="" id="{DE7500FE-9BEC-5C4D-A785-5E2B3682D3E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1398298" y="1866193"/>
            <a:ext cx="1575661" cy="3195878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xmlns="" id="{631DB96C-EB78-524D-9BE2-E05588C424D9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77619" y="2264928"/>
            <a:ext cx="1772744" cy="1804644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xmlns="" id="{A70193E8-9A68-8E45-881D-BEE2586DDC4A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71208" y="2832236"/>
            <a:ext cx="2155234" cy="1034810"/>
          </a:xfrm>
          <a:prstGeom prst="rect">
            <a:avLst/>
          </a:prstGeom>
        </p:spPr>
      </p:pic>
      <p:sp>
        <p:nvSpPr>
          <p:cNvPr id="5" name="Rounded Rectangle 4">
            <a:extLst>
              <a:ext uri="{FF2B5EF4-FFF2-40B4-BE49-F238E27FC236}">
                <a16:creationId xmlns:a16="http://schemas.microsoft.com/office/drawing/2014/main" xmlns="" id="{B35170EE-3510-D248-978F-787BF32CA071}"/>
              </a:ext>
            </a:extLst>
          </p:cNvPr>
          <p:cNvSpPr/>
          <p:nvPr/>
        </p:nvSpPr>
        <p:spPr>
          <a:xfrm>
            <a:off x="7700723" y="3167250"/>
            <a:ext cx="1273459" cy="1359522"/>
          </a:xfrm>
          <a:prstGeom prst="roundRect">
            <a:avLst/>
          </a:prstGeom>
          <a:solidFill>
            <a:srgbClr val="FFDD57"/>
          </a:solidFill>
          <a:ln w="28575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sz="9600" dirty="0">
                <a:solidFill>
                  <a:schemeClr val="tx1"/>
                </a:solidFill>
                <a:latin typeface="OpenDyslexic" pitchFamily="2" charset="77"/>
              </a:rPr>
              <a:t>X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xmlns="" id="{A813A1E5-000F-784A-AD2C-3F22EF40E0A5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83389" y="3734558"/>
            <a:ext cx="2155234" cy="103481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xmlns="" id="{4B18B4F6-E03E-2F48-AA50-8330DEE0CCA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1442805" y="2716869"/>
            <a:ext cx="1575661" cy="3195878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xmlns="" id="{63E4C018-FF31-0446-99B4-34AF08AC1B0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70272" y="3167250"/>
            <a:ext cx="1772744" cy="18046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946798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Activity 5: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Two </a:t>
            </a:r>
            <a:r>
              <a:rPr lang="en-GB" sz="2200" u="sng" dirty="0"/>
              <a:t>different</a:t>
            </a:r>
            <a:r>
              <a:rPr lang="en-GB" sz="2200" dirty="0"/>
              <a:t> numbers both round to 50 to the nearest ten. </a:t>
            </a:r>
            <a:br>
              <a:rPr lang="en-GB" sz="2200" dirty="0"/>
            </a:b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When added together they make the number 100. </a:t>
            </a:r>
            <a:br>
              <a:rPr lang="en-GB" sz="2200" dirty="0"/>
            </a:br>
            <a:r>
              <a:rPr lang="en-GB" sz="2200" dirty="0"/>
              <a:t/>
            </a:r>
            <a:br>
              <a:rPr lang="en-GB" sz="2200" dirty="0"/>
            </a:br>
            <a:r>
              <a:rPr lang="en-GB" sz="2200" dirty="0"/>
              <a:t>What might the two numbers be?</a:t>
            </a:r>
            <a:br>
              <a:rPr lang="en-GB" sz="2200" dirty="0"/>
            </a:br>
            <a:r>
              <a:rPr lang="en-GB" sz="2200" dirty="0"/>
              <a:t>How many solutions can you find? Write as addition calculations. 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i="1" dirty="0"/>
              <a:t>Example: (if allowed to be the same number) 50 + 50 = 100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>
                <a:solidFill>
                  <a:srgbClr val="FF3860"/>
                </a:solidFill>
              </a:rPr>
              <a:t>51 + 49 = 100</a:t>
            </a:r>
            <a:br>
              <a:rPr lang="en-GB" sz="2200" dirty="0">
                <a:solidFill>
                  <a:srgbClr val="FF3860"/>
                </a:solidFill>
              </a:rPr>
            </a:br>
            <a:r>
              <a:rPr lang="en-GB" sz="2200" dirty="0">
                <a:solidFill>
                  <a:srgbClr val="FF3860"/>
                </a:solidFill>
              </a:rPr>
              <a:t>52 + 48 = 100 </a:t>
            </a:r>
            <a:br>
              <a:rPr lang="en-GB" sz="2200" dirty="0">
                <a:solidFill>
                  <a:srgbClr val="FF3860"/>
                </a:solidFill>
              </a:rPr>
            </a:br>
            <a:r>
              <a:rPr lang="en-GB" sz="2200" dirty="0">
                <a:solidFill>
                  <a:srgbClr val="FF3860"/>
                </a:solidFill>
              </a:rPr>
              <a:t>53 + 47 = 100 </a:t>
            </a:r>
            <a:br>
              <a:rPr lang="en-GB" sz="2200" dirty="0">
                <a:solidFill>
                  <a:srgbClr val="FF3860"/>
                </a:solidFill>
              </a:rPr>
            </a:br>
            <a:r>
              <a:rPr lang="en-GB" sz="2200" dirty="0">
                <a:solidFill>
                  <a:srgbClr val="FF3860"/>
                </a:solidFill>
              </a:rPr>
              <a:t>54 + 46 + 100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xmlns="" id="{01A5B2A4-15B8-D141-AA2F-507D33677B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95755"/>
            <a:ext cx="8780813" cy="1325563"/>
          </a:xfrm>
        </p:spPr>
        <p:txBody>
          <a:bodyPr>
            <a:normAutofit/>
          </a:bodyPr>
          <a:lstStyle/>
          <a:p>
            <a:r>
              <a:rPr lang="en-GB" sz="3200" dirty="0"/>
              <a:t>To be able to round to the nearest 10</a:t>
            </a:r>
          </a:p>
        </p:txBody>
      </p:sp>
    </p:spTree>
    <p:extLst>
      <p:ext uri="{BB962C8B-B14F-4D97-AF65-F5344CB8AC3E}">
        <p14:creationId xmlns:p14="http://schemas.microsoft.com/office/powerpoint/2010/main" val="4251673503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1318"/>
            <a:ext cx="10515600" cy="4351338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GB" dirty="0">
                <a:solidFill>
                  <a:srgbClr val="3273DC"/>
                </a:solidFill>
              </a:rPr>
              <a:t>Evaluation: </a:t>
            </a:r>
          </a:p>
          <a:p>
            <a:pPr marL="0" indent="0">
              <a:buNone/>
            </a:pPr>
            <a:endParaRPr lang="en-GB" sz="2200" dirty="0">
              <a:solidFill>
                <a:srgbClr val="3273DC"/>
              </a:solidFill>
            </a:endParaRPr>
          </a:p>
          <a:p>
            <a:pPr marL="0" indent="0">
              <a:buNone/>
            </a:pPr>
            <a:r>
              <a:rPr lang="en-GB" sz="2200" dirty="0">
                <a:solidFill>
                  <a:srgbClr val="3273DC"/>
                </a:solidFill>
              </a:rPr>
              <a:t/>
            </a:r>
            <a:br>
              <a:rPr lang="en-GB" sz="2200" dirty="0">
                <a:solidFill>
                  <a:srgbClr val="3273DC"/>
                </a:solidFill>
              </a:rPr>
            </a:br>
            <a:endParaRPr lang="en-GB" sz="2200" dirty="0">
              <a:solidFill>
                <a:srgbClr val="3273DC"/>
              </a:solidFill>
            </a:endParaRPr>
          </a:p>
          <a:p>
            <a:pPr marL="0" indent="0">
              <a:buNone/>
            </a:pPr>
            <a:endParaRPr lang="en-GB" sz="2200" dirty="0">
              <a:solidFill>
                <a:srgbClr val="3273DC"/>
              </a:solidFill>
            </a:endParaRPr>
          </a:p>
          <a:p>
            <a:pPr marL="0" indent="0">
              <a:buNone/>
            </a:pPr>
            <a:endParaRPr lang="en-GB" sz="2200" dirty="0">
              <a:solidFill>
                <a:srgbClr val="3273DC"/>
              </a:solidFill>
            </a:endParaRPr>
          </a:p>
          <a:p>
            <a:pPr marL="0" indent="0">
              <a:buNone/>
            </a:pPr>
            <a:endParaRPr lang="en-GB" sz="2200" dirty="0">
              <a:solidFill>
                <a:srgbClr val="3273DC"/>
              </a:solidFill>
            </a:endParaRPr>
          </a:p>
          <a:p>
            <a:pPr marL="0" indent="0">
              <a:buNone/>
            </a:pPr>
            <a:endParaRPr lang="en-GB" sz="2200" dirty="0">
              <a:solidFill>
                <a:srgbClr val="3273DC"/>
              </a:solidFill>
            </a:endParaRPr>
          </a:p>
          <a:p>
            <a:pPr marL="0" indent="0">
              <a:buNone/>
            </a:pPr>
            <a:endParaRPr lang="en-GB" sz="2200" dirty="0">
              <a:solidFill>
                <a:srgbClr val="3273DC"/>
              </a:solidFill>
            </a:endParaRPr>
          </a:p>
          <a:p>
            <a:pPr marL="0" indent="0">
              <a:buNone/>
            </a:pPr>
            <a:r>
              <a:rPr lang="en-GB" sz="2200" dirty="0">
                <a:solidFill>
                  <a:srgbClr val="3273DC"/>
                </a:solidFill>
              </a:rPr>
              <a:t>Do you agree with </a:t>
            </a:r>
            <a:r>
              <a:rPr lang="en-GB" sz="2200" dirty="0" err="1">
                <a:solidFill>
                  <a:srgbClr val="3273DC"/>
                </a:solidFill>
              </a:rPr>
              <a:t>Astrobee</a:t>
            </a:r>
            <a:r>
              <a:rPr lang="en-GB" sz="2200" dirty="0">
                <a:solidFill>
                  <a:srgbClr val="3273DC"/>
                </a:solidFill>
              </a:rPr>
              <a:t>?</a:t>
            </a:r>
            <a:br>
              <a:rPr lang="en-GB" sz="2200" dirty="0">
                <a:solidFill>
                  <a:srgbClr val="3273DC"/>
                </a:solidFill>
              </a:rPr>
            </a:br>
            <a:r>
              <a:rPr lang="en-GB" sz="2200" dirty="0">
                <a:solidFill>
                  <a:srgbClr val="3273DC"/>
                </a:solidFill>
              </a:rPr>
              <a:t>Explain your answer. 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6C775B79-6FD8-7042-AA4B-5BA4859614A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33750" y="3442494"/>
            <a:ext cx="1689100" cy="1244600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6ED35BB5-A56E-3444-84FC-CBE2FF9B881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78300" y="1257300"/>
            <a:ext cx="4354694" cy="3295052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xmlns="" id="{58862C32-ABC9-F24B-9697-1A3B150F7C3B}"/>
              </a:ext>
            </a:extLst>
          </p:cNvPr>
          <p:cNvSpPr/>
          <p:nvPr/>
        </p:nvSpPr>
        <p:spPr>
          <a:xfrm>
            <a:off x="4663372" y="2489327"/>
            <a:ext cx="338455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Clr>
                <a:srgbClr val="23D160"/>
              </a:buClr>
              <a:buSzPct val="85000"/>
            </a:pPr>
            <a:r>
              <a:rPr lang="en-GB" sz="2400" dirty="0">
                <a:solidFill>
                  <a:srgbClr val="3273DC"/>
                </a:solidFill>
                <a:latin typeface="OpenDyslexic" pitchFamily="2" charset="77"/>
              </a:rPr>
              <a:t>745 to the nearest 10 is 740.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xmlns="" id="{8949CA55-E71A-5645-8CFC-4E2680F3A3D9}"/>
              </a:ext>
            </a:extLst>
          </p:cNvPr>
          <p:cNvSpPr txBox="1">
            <a:spLocks/>
          </p:cNvSpPr>
          <p:nvPr/>
        </p:nvSpPr>
        <p:spPr>
          <a:xfrm>
            <a:off x="838200" y="495755"/>
            <a:ext cx="8780813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0" i="0" kern="1200">
                <a:solidFill>
                  <a:schemeClr val="tx1"/>
                </a:solidFill>
                <a:latin typeface="Lato Light" panose="020F0302020204030203" pitchFamily="34" charset="77"/>
                <a:ea typeface="+mj-ea"/>
                <a:cs typeface="+mj-cs"/>
              </a:defRPr>
            </a:lvl1pPr>
          </a:lstStyle>
          <a:p>
            <a:r>
              <a:rPr lang="en-GB" sz="3200" dirty="0"/>
              <a:t>To be able to round to the nearest 10</a:t>
            </a:r>
          </a:p>
        </p:txBody>
      </p:sp>
    </p:spTree>
    <p:extLst>
      <p:ext uri="{BB962C8B-B14F-4D97-AF65-F5344CB8AC3E}">
        <p14:creationId xmlns:p14="http://schemas.microsoft.com/office/powerpoint/2010/main" val="1881611925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1318"/>
            <a:ext cx="10515600" cy="4351338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GB" dirty="0">
                <a:solidFill>
                  <a:srgbClr val="3273DC"/>
                </a:solidFill>
              </a:rPr>
              <a:t>Evaluation: </a:t>
            </a:r>
          </a:p>
          <a:p>
            <a:pPr marL="0" indent="0">
              <a:buNone/>
            </a:pPr>
            <a:endParaRPr lang="en-GB" sz="2200" dirty="0">
              <a:solidFill>
                <a:srgbClr val="3273DC"/>
              </a:solidFill>
            </a:endParaRPr>
          </a:p>
          <a:p>
            <a:pPr marL="0" indent="0">
              <a:buNone/>
            </a:pPr>
            <a:r>
              <a:rPr lang="en-GB" sz="2200" dirty="0">
                <a:solidFill>
                  <a:srgbClr val="3273DC"/>
                </a:solidFill>
              </a:rPr>
              <a:t/>
            </a:r>
            <a:br>
              <a:rPr lang="en-GB" sz="2200" dirty="0">
                <a:solidFill>
                  <a:srgbClr val="3273DC"/>
                </a:solidFill>
              </a:rPr>
            </a:br>
            <a:endParaRPr lang="en-GB" sz="2200" dirty="0">
              <a:solidFill>
                <a:srgbClr val="3273DC"/>
              </a:solidFill>
            </a:endParaRPr>
          </a:p>
          <a:p>
            <a:pPr marL="0" indent="0">
              <a:buNone/>
            </a:pPr>
            <a:endParaRPr lang="en-GB" sz="2200" dirty="0">
              <a:solidFill>
                <a:srgbClr val="3273DC"/>
              </a:solidFill>
            </a:endParaRPr>
          </a:p>
          <a:p>
            <a:pPr marL="0" indent="0">
              <a:buNone/>
            </a:pPr>
            <a:endParaRPr lang="en-GB" sz="2200" dirty="0">
              <a:solidFill>
                <a:srgbClr val="3273DC"/>
              </a:solidFill>
            </a:endParaRPr>
          </a:p>
          <a:p>
            <a:pPr marL="0" indent="0">
              <a:buNone/>
            </a:pPr>
            <a:endParaRPr lang="en-GB" sz="2200" dirty="0">
              <a:solidFill>
                <a:srgbClr val="3273DC"/>
              </a:solidFill>
            </a:endParaRPr>
          </a:p>
          <a:p>
            <a:pPr marL="0" indent="0">
              <a:buNone/>
            </a:pPr>
            <a:endParaRPr lang="en-GB" sz="2200" dirty="0">
              <a:solidFill>
                <a:srgbClr val="3273DC"/>
              </a:solidFill>
            </a:endParaRPr>
          </a:p>
          <a:p>
            <a:pPr marL="0" indent="0">
              <a:buNone/>
            </a:pPr>
            <a:r>
              <a:rPr lang="en-GB" sz="2200" dirty="0" err="1">
                <a:solidFill>
                  <a:srgbClr val="FF3860"/>
                </a:solidFill>
              </a:rPr>
              <a:t>Astrobee’s</a:t>
            </a:r>
            <a:r>
              <a:rPr lang="en-GB" sz="2200" dirty="0">
                <a:solidFill>
                  <a:srgbClr val="FF3860"/>
                </a:solidFill>
              </a:rPr>
              <a:t> statement is incorrect – if the ones digit is 5 or more, the number is rounded up to the nearest ten. So, 745 is not 740 to the nearest ten, 745 is 750 to the nearest ten. 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6C775B79-6FD8-7042-AA4B-5BA4859614A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33750" y="3442494"/>
            <a:ext cx="1689100" cy="1244600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6ED35BB5-A56E-3444-84FC-CBE2FF9B881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78300" y="1257300"/>
            <a:ext cx="4354694" cy="3295052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xmlns="" id="{58862C32-ABC9-F24B-9697-1A3B150F7C3B}"/>
              </a:ext>
            </a:extLst>
          </p:cNvPr>
          <p:cNvSpPr/>
          <p:nvPr/>
        </p:nvSpPr>
        <p:spPr>
          <a:xfrm>
            <a:off x="4663372" y="2489327"/>
            <a:ext cx="338455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Clr>
                <a:srgbClr val="23D160"/>
              </a:buClr>
              <a:buSzPct val="85000"/>
            </a:pPr>
            <a:r>
              <a:rPr lang="en-GB" sz="2400" dirty="0">
                <a:solidFill>
                  <a:srgbClr val="3273DC"/>
                </a:solidFill>
                <a:latin typeface="OpenDyslexic" pitchFamily="2" charset="77"/>
              </a:rPr>
              <a:t>745 to the nearest 10 is 740.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xmlns="" id="{8949CA55-E71A-5645-8CFC-4E2680F3A3D9}"/>
              </a:ext>
            </a:extLst>
          </p:cNvPr>
          <p:cNvSpPr txBox="1">
            <a:spLocks/>
          </p:cNvSpPr>
          <p:nvPr/>
        </p:nvSpPr>
        <p:spPr>
          <a:xfrm>
            <a:off x="838200" y="495755"/>
            <a:ext cx="8780813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0" i="0" kern="1200">
                <a:solidFill>
                  <a:schemeClr val="tx1"/>
                </a:solidFill>
                <a:latin typeface="Lato Light" panose="020F0302020204030203" pitchFamily="34" charset="77"/>
                <a:ea typeface="+mj-ea"/>
                <a:cs typeface="+mj-cs"/>
              </a:defRPr>
            </a:lvl1pPr>
          </a:lstStyle>
          <a:p>
            <a:r>
              <a:rPr lang="en-GB" sz="3200" dirty="0"/>
              <a:t>To be able to round to the nearest 10</a:t>
            </a:r>
          </a:p>
        </p:txBody>
      </p:sp>
    </p:spTree>
    <p:extLst>
      <p:ext uri="{BB962C8B-B14F-4D97-AF65-F5344CB8AC3E}">
        <p14:creationId xmlns:p14="http://schemas.microsoft.com/office/powerpoint/2010/main" val="2580468340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95755"/>
            <a:ext cx="8780813" cy="1325563"/>
          </a:xfrm>
        </p:spPr>
        <p:txBody>
          <a:bodyPr>
            <a:normAutofit/>
          </a:bodyPr>
          <a:lstStyle/>
          <a:p>
            <a:r>
              <a:rPr lang="en-GB" sz="3200" dirty="0"/>
              <a:t>To be able to round to the nearest 10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Success criteria:</a:t>
            </a:r>
          </a:p>
          <a:p>
            <a:pPr>
              <a:buClr>
                <a:srgbClr val="23D160"/>
              </a:buClr>
              <a:buSzPct val="85000"/>
              <a:buFont typeface="Wingdings" pitchFamily="2" charset="2"/>
              <a:buChar char="ü"/>
            </a:pPr>
            <a:r>
              <a:rPr lang="en-GB" dirty="0"/>
              <a:t> </a:t>
            </a:r>
            <a:r>
              <a:rPr lang="en-GB" sz="2200" dirty="0"/>
              <a:t>I can round both two-digit and three-digit numbers to the nearest 10</a:t>
            </a:r>
          </a:p>
          <a:p>
            <a:pPr>
              <a:buClr>
                <a:srgbClr val="23D160"/>
              </a:buClr>
              <a:buSzPct val="85000"/>
              <a:buFont typeface="Wingdings" pitchFamily="2" charset="2"/>
              <a:buChar char="ü"/>
            </a:pPr>
            <a:r>
              <a:rPr lang="en-GB" sz="2200" dirty="0"/>
              <a:t> I can explain my reasoning when rounding both two-digit and three-digit numbers to the nearest 10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349F46F5-B8A3-5848-8248-C9D6349332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38199" y="6298060"/>
            <a:ext cx="10826932" cy="365125"/>
          </a:xfrm>
        </p:spPr>
        <p:txBody>
          <a:bodyPr/>
          <a:lstStyle/>
          <a:p>
            <a:r>
              <a:rPr lang="en-GB" dirty="0"/>
              <a:t>Year 4 - Autumn Block 1 - Place Value - Lesson 2 - To be able to round to the nearest 10</a:t>
            </a:r>
          </a:p>
        </p:txBody>
      </p:sp>
    </p:spTree>
    <p:extLst>
      <p:ext uri="{BB962C8B-B14F-4D97-AF65-F5344CB8AC3E}">
        <p14:creationId xmlns:p14="http://schemas.microsoft.com/office/powerpoint/2010/main" val="237716321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Starter: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Which one doesn’t belong? 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>
                <a:solidFill>
                  <a:srgbClr val="FF3860"/>
                </a:solidFill>
              </a:rPr>
              <a:t>X doesn’t belong as it is the Roman Numeral for 10, whereas the Base 10 pieces, Numicon Shapes and place value counters all show 20. 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xmlns="" id="{01A5B2A4-15B8-D141-AA2F-507D33677B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95755"/>
            <a:ext cx="8780813" cy="1325563"/>
          </a:xfrm>
        </p:spPr>
        <p:txBody>
          <a:bodyPr>
            <a:normAutofit/>
          </a:bodyPr>
          <a:lstStyle/>
          <a:p>
            <a:r>
              <a:rPr lang="en-GB" sz="3200" dirty="0"/>
              <a:t>To be able to round to the nearest 10</a:t>
            </a:r>
          </a:p>
        </p:txBody>
      </p:sp>
      <p:pic>
        <p:nvPicPr>
          <p:cNvPr id="38" name="Picture 37">
            <a:extLst>
              <a:ext uri="{FF2B5EF4-FFF2-40B4-BE49-F238E27FC236}">
                <a16:creationId xmlns:a16="http://schemas.microsoft.com/office/drawing/2014/main" xmlns="" id="{DE7500FE-9BEC-5C4D-A785-5E2B3682D3E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1398298" y="1866193"/>
            <a:ext cx="1575661" cy="3195878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xmlns="" id="{631DB96C-EB78-524D-9BE2-E05588C424D9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77619" y="2264928"/>
            <a:ext cx="1772744" cy="1804644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xmlns="" id="{A70193E8-9A68-8E45-881D-BEE2586DDC4A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71208" y="2832236"/>
            <a:ext cx="2155234" cy="1034810"/>
          </a:xfrm>
          <a:prstGeom prst="rect">
            <a:avLst/>
          </a:prstGeom>
        </p:spPr>
      </p:pic>
      <p:sp>
        <p:nvSpPr>
          <p:cNvPr id="5" name="Rounded Rectangle 4">
            <a:extLst>
              <a:ext uri="{FF2B5EF4-FFF2-40B4-BE49-F238E27FC236}">
                <a16:creationId xmlns:a16="http://schemas.microsoft.com/office/drawing/2014/main" xmlns="" id="{B35170EE-3510-D248-978F-787BF32CA071}"/>
              </a:ext>
            </a:extLst>
          </p:cNvPr>
          <p:cNvSpPr/>
          <p:nvPr/>
        </p:nvSpPr>
        <p:spPr>
          <a:xfrm>
            <a:off x="7700723" y="3167250"/>
            <a:ext cx="1273459" cy="1359522"/>
          </a:xfrm>
          <a:prstGeom prst="roundRect">
            <a:avLst/>
          </a:prstGeom>
          <a:solidFill>
            <a:srgbClr val="FFDD57"/>
          </a:solidFill>
          <a:ln w="28575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sz="9600" dirty="0">
                <a:solidFill>
                  <a:schemeClr val="tx1"/>
                </a:solidFill>
                <a:latin typeface="OpenDyslexic" pitchFamily="2" charset="77"/>
              </a:rPr>
              <a:t>X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xmlns="" id="{A813A1E5-000F-784A-AD2C-3F22EF40E0A5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83389" y="3734558"/>
            <a:ext cx="2155234" cy="103481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xmlns="" id="{4B18B4F6-E03E-2F48-AA50-8330DEE0CCA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1442805" y="2716869"/>
            <a:ext cx="1575661" cy="3195878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xmlns="" id="{63E4C018-FF31-0446-99B4-34AF08AC1B0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70272" y="3167250"/>
            <a:ext cx="1772744" cy="18046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506012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A04581EC-9A83-C34D-B833-55FBBF396EB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260" y="953294"/>
            <a:ext cx="12192000" cy="6096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Which multiples of 10 belong on each end of the number line below? 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xmlns="" id="{01A5B2A4-15B8-D141-AA2F-507D33677B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95755"/>
            <a:ext cx="8780813" cy="1325563"/>
          </a:xfrm>
        </p:spPr>
        <p:txBody>
          <a:bodyPr>
            <a:normAutofit/>
          </a:bodyPr>
          <a:lstStyle/>
          <a:p>
            <a:r>
              <a:rPr lang="en-GB" sz="3200" dirty="0"/>
              <a:t>To be able to round to the nearest 10</a:t>
            </a:r>
          </a:p>
        </p:txBody>
      </p:sp>
    </p:spTree>
    <p:extLst>
      <p:ext uri="{BB962C8B-B14F-4D97-AF65-F5344CB8AC3E}">
        <p14:creationId xmlns:p14="http://schemas.microsoft.com/office/powerpoint/2010/main" val="133520068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FB0387F4-35D8-E146-818C-BAC3EACA1C7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260" y="953294"/>
            <a:ext cx="12192000" cy="6096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Which multiples of 10 belong on each end of the number line below? 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Which numbers would round down to 10? And which round up to 20?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xmlns="" id="{01A5B2A4-15B8-D141-AA2F-507D33677B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95755"/>
            <a:ext cx="8780813" cy="1325563"/>
          </a:xfrm>
        </p:spPr>
        <p:txBody>
          <a:bodyPr>
            <a:normAutofit/>
          </a:bodyPr>
          <a:lstStyle/>
          <a:p>
            <a:r>
              <a:rPr lang="en-GB" sz="3200" dirty="0"/>
              <a:t>To be able to round to the nearest 10</a:t>
            </a:r>
          </a:p>
        </p:txBody>
      </p:sp>
    </p:spTree>
    <p:extLst>
      <p:ext uri="{BB962C8B-B14F-4D97-AF65-F5344CB8AC3E}">
        <p14:creationId xmlns:p14="http://schemas.microsoft.com/office/powerpoint/2010/main" val="6410396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6E4B3A97-33DD-8F41-9695-41E90609339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260" y="953294"/>
            <a:ext cx="12192000" cy="6096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Which multiples of 10 belong on each end of the number line below? 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xmlns="" id="{01A5B2A4-15B8-D141-AA2F-507D33677B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95755"/>
            <a:ext cx="8780813" cy="1325563"/>
          </a:xfrm>
        </p:spPr>
        <p:txBody>
          <a:bodyPr>
            <a:normAutofit/>
          </a:bodyPr>
          <a:lstStyle/>
          <a:p>
            <a:r>
              <a:rPr lang="en-GB" sz="3200" dirty="0"/>
              <a:t>To be able to round to the nearest 10</a:t>
            </a:r>
          </a:p>
        </p:txBody>
      </p:sp>
    </p:spTree>
    <p:extLst>
      <p:ext uri="{BB962C8B-B14F-4D97-AF65-F5344CB8AC3E}">
        <p14:creationId xmlns:p14="http://schemas.microsoft.com/office/powerpoint/2010/main" val="3425943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53E48B82-E996-544E-80FD-3D3181C477E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260" y="953294"/>
            <a:ext cx="12192000" cy="6096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Which multiples of 10 belong on each end of the number line below? 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Which numbers would round down to 20? And which round up to 30?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xmlns="" id="{01A5B2A4-15B8-D141-AA2F-507D33677B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95755"/>
            <a:ext cx="8780813" cy="1325563"/>
          </a:xfrm>
        </p:spPr>
        <p:txBody>
          <a:bodyPr>
            <a:normAutofit/>
          </a:bodyPr>
          <a:lstStyle/>
          <a:p>
            <a:r>
              <a:rPr lang="en-GB" sz="3200" dirty="0"/>
              <a:t>To be able to round to the nearest 10</a:t>
            </a:r>
          </a:p>
        </p:txBody>
      </p:sp>
    </p:spTree>
    <p:extLst>
      <p:ext uri="{BB962C8B-B14F-4D97-AF65-F5344CB8AC3E}">
        <p14:creationId xmlns:p14="http://schemas.microsoft.com/office/powerpoint/2010/main" val="233463716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31F7D652-7D87-CC49-A7C8-7CF5E20C221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260" y="953294"/>
            <a:ext cx="12192000" cy="6096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Which multiples of 10 belong on each end of the number line below? 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xmlns="" id="{01A5B2A4-15B8-D141-AA2F-507D33677B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95755"/>
            <a:ext cx="8780813" cy="1325563"/>
          </a:xfrm>
        </p:spPr>
        <p:txBody>
          <a:bodyPr>
            <a:normAutofit/>
          </a:bodyPr>
          <a:lstStyle/>
          <a:p>
            <a:r>
              <a:rPr lang="en-GB" sz="3200" dirty="0"/>
              <a:t>To be able to round to the nearest 10</a:t>
            </a:r>
          </a:p>
        </p:txBody>
      </p:sp>
    </p:spTree>
    <p:extLst>
      <p:ext uri="{BB962C8B-B14F-4D97-AF65-F5344CB8AC3E}">
        <p14:creationId xmlns:p14="http://schemas.microsoft.com/office/powerpoint/2010/main" val="186919360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Maths Shed" id="{5DF74AD8-8BDD-4844-8C46-FFB9DBA0E41D}" vid="{0802D904-F1CF-8847-94FE-D7F26B26A319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webextensions/_rels/taskpanes.xml.rels><?xml version="1.0" encoding="UTF-8" standalone="yes"?>
<Relationships xmlns="http://schemas.openxmlformats.org/package/2006/relationships"><Relationship Id="rId1" Type="http://schemas.microsoft.com/office/2011/relationships/webextension" Target="webextension1.xml"/></Relationships>
</file>

<file path=ppt/webextensions/taskpanes.xml><?xml version="1.0" encoding="utf-8"?>
<wetp:taskpanes xmlns:wetp="http://schemas.microsoft.com/office/webextensions/taskpanes/2010/11">
  <wetp:taskpane dockstate="right" visibility="0" width="350" row="0">
    <wetp:webextensionref xmlns:r="http://schemas.openxmlformats.org/officeDocument/2006/relationships" r:id="rId1"/>
  </wetp:taskpane>
</wetp:taskpanes>
</file>

<file path=ppt/webextensions/webextension1.xml><?xml version="1.0" encoding="utf-8"?>
<we:webextension xmlns:we="http://schemas.microsoft.com/office/webextensions/webextension/2010/11" id="{E0FFBD23-49EF-F148-9BF8-7DB3477A79E2}">
  <we:reference id="wa104380121" version="2.0.0.0" store="en-GB" storeType="OMEX"/>
  <we:alternateReferences>
    <we:reference id="wa104380121" version="2.0.0.0" store="wa104380121" storeType="OMEX"/>
  </we:alternateReferences>
  <we:properties/>
  <we:bindings/>
  <we:snapshot xmlns:r="http://schemas.openxmlformats.org/officeDocument/2006/relationships"/>
</we:webextension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8440</TotalTime>
  <Words>1146</Words>
  <Application>Microsoft Office PowerPoint</Application>
  <PresentationFormat>Custom</PresentationFormat>
  <Paragraphs>407</Paragraphs>
  <Slides>33</Slides>
  <Notes>30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33</vt:i4>
      </vt:variant>
    </vt:vector>
  </HeadingPairs>
  <TitlesOfParts>
    <vt:vector size="42" baseType="lpstr">
      <vt:lpstr>Arial</vt:lpstr>
      <vt:lpstr>Wingdings</vt:lpstr>
      <vt:lpstr>OpenDyslexic</vt:lpstr>
      <vt:lpstr>Lato Light</vt:lpstr>
      <vt:lpstr>Calibri</vt:lpstr>
      <vt:lpstr>OpenDyslexicAlta</vt:lpstr>
      <vt:lpstr>Lato</vt:lpstr>
      <vt:lpstr>Muli</vt:lpstr>
      <vt:lpstr>Office Theme</vt:lpstr>
      <vt:lpstr>PowerPoint Presentation</vt:lpstr>
      <vt:lpstr>To be able to round to the nearest 10</vt:lpstr>
      <vt:lpstr>To be able to round to the nearest 10</vt:lpstr>
      <vt:lpstr>To be able to round to the nearest 10</vt:lpstr>
      <vt:lpstr>To be able to round to the nearest 10</vt:lpstr>
      <vt:lpstr>To be able to round to the nearest 10</vt:lpstr>
      <vt:lpstr>To be able to round to the nearest 10</vt:lpstr>
      <vt:lpstr>To be able to round to the nearest 10</vt:lpstr>
      <vt:lpstr>To be able to round to the nearest 10</vt:lpstr>
      <vt:lpstr>To be able to round to the nearest 10</vt:lpstr>
      <vt:lpstr>To be able to round to the nearest 10</vt:lpstr>
      <vt:lpstr>To be able to round to the nearest 10</vt:lpstr>
      <vt:lpstr>To be able to round to the nearest 10</vt:lpstr>
      <vt:lpstr>To be able to round to the nearest 10</vt:lpstr>
      <vt:lpstr>To be able to round to the nearest 10</vt:lpstr>
      <vt:lpstr>To be able to round to the nearest 10</vt:lpstr>
      <vt:lpstr>To be able to round to the nearest 10</vt:lpstr>
      <vt:lpstr>To be able to round to the nearest 10</vt:lpstr>
      <vt:lpstr>To be able to round to the nearest 10</vt:lpstr>
      <vt:lpstr>To be able to round to the nearest 10</vt:lpstr>
      <vt:lpstr>To be able to round to the nearest 10</vt:lpstr>
      <vt:lpstr>To be able to round to the nearest 10</vt:lpstr>
      <vt:lpstr>To be able to round to the nearest 10</vt:lpstr>
      <vt:lpstr>To be able to round to the nearest 10</vt:lpstr>
      <vt:lpstr>To be able to round to the nearest 10</vt:lpstr>
      <vt:lpstr>To be able to round to the nearest 10</vt:lpstr>
      <vt:lpstr>To be able to round to the nearest 10</vt:lpstr>
      <vt:lpstr>To be able to round to the nearest 10</vt:lpstr>
      <vt:lpstr>To be able to round to the nearest 10</vt:lpstr>
      <vt:lpstr>To be able to round to the nearest 10</vt:lpstr>
      <vt:lpstr>PowerPoint Presentation</vt:lpstr>
      <vt:lpstr>PowerPoint Presentation</vt:lpstr>
      <vt:lpstr>To be able to round to the nearest 10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Spelling Shed 🐝</dc:title>
  <dc:creator>Rob Smith</dc:creator>
  <cp:lastModifiedBy>Susan</cp:lastModifiedBy>
  <cp:revision>285</cp:revision>
  <cp:lastPrinted>2019-06-17T16:19:05Z</cp:lastPrinted>
  <dcterms:created xsi:type="dcterms:W3CDTF">2018-08-06T08:16:18Z</dcterms:created>
  <dcterms:modified xsi:type="dcterms:W3CDTF">2020-07-14T08:39:40Z</dcterms:modified>
</cp:coreProperties>
</file>