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20" r:id="rId2"/>
    <p:sldId id="321" r:id="rId3"/>
    <p:sldId id="411" r:id="rId4"/>
    <p:sldId id="440" r:id="rId5"/>
    <p:sldId id="441" r:id="rId6"/>
    <p:sldId id="450" r:id="rId7"/>
    <p:sldId id="449" r:id="rId8"/>
    <p:sldId id="448" r:id="rId9"/>
    <p:sldId id="447" r:id="rId10"/>
    <p:sldId id="446" r:id="rId11"/>
    <p:sldId id="445" r:id="rId12"/>
    <p:sldId id="444" r:id="rId13"/>
    <p:sldId id="443" r:id="rId14"/>
    <p:sldId id="442" r:id="rId15"/>
    <p:sldId id="451" r:id="rId16"/>
    <p:sldId id="452" r:id="rId17"/>
    <p:sldId id="453" r:id="rId18"/>
    <p:sldId id="457" r:id="rId19"/>
    <p:sldId id="454" r:id="rId20"/>
    <p:sldId id="458" r:id="rId21"/>
    <p:sldId id="455" r:id="rId22"/>
    <p:sldId id="456" r:id="rId23"/>
    <p:sldId id="459" r:id="rId24"/>
    <p:sldId id="460" r:id="rId25"/>
    <p:sldId id="461" r:id="rId26"/>
    <p:sldId id="462" r:id="rId27"/>
    <p:sldId id="463" r:id="rId28"/>
    <p:sldId id="464" r:id="rId29"/>
    <p:sldId id="465" r:id="rId30"/>
    <p:sldId id="466" r:id="rId31"/>
    <p:sldId id="438" r:id="rId32"/>
    <p:sldId id="467" r:id="rId33"/>
    <p:sldId id="439" r:id="rId34"/>
  </p:sldIdLst>
  <p:sldSz cx="12192000" cy="6858000"/>
  <p:notesSz cx="6858000" cy="9144000"/>
  <p:embeddedFontLst>
    <p:embeddedFont>
      <p:font typeface="Muli" panose="020B0604020202020204" charset="0"/>
      <p:regular r:id="rId37"/>
      <p:bold r:id="rId38"/>
      <p:italic r:id="rId39"/>
      <p:boldItalic r:id="rId40"/>
    </p:embeddedFont>
    <p:embeddedFont>
      <p:font typeface="OpenDyslexic" panose="020B0604020202020204" charset="0"/>
      <p:regular r:id="rId41"/>
      <p:bold r:id="rId42"/>
      <p:italic r:id="rId43"/>
      <p:boldItalic r:id="rId44"/>
    </p:embeddedFont>
    <p:embeddedFont>
      <p:font typeface="Calibri" panose="020F0502020204030204" pitchFamily="34" charset="0"/>
      <p:regular r:id="rId45"/>
      <p:bold r:id="rId46"/>
      <p:italic r:id="rId47"/>
      <p:boldItalic r:id="rId48"/>
    </p:embeddedFont>
    <p:embeddedFont>
      <p:font typeface="Lato Light" panose="020F0302020204030203" pitchFamily="34" charset="0"/>
      <p:regular r:id="rId49"/>
    </p:embeddedFont>
    <p:embeddedFont>
      <p:font typeface="OpenDyslexicAlta" panose="020B0604020202020204" charset="0"/>
      <p:regular r:id="rId50"/>
      <p:bold r:id="rId51"/>
      <p:italic r:id="rId52"/>
      <p:boldItalic r:id="rId53"/>
    </p:embeddedFont>
    <p:embeddedFont>
      <p:font typeface="Lato" panose="020F0502020204030203" pitchFamily="34" charset="0"/>
      <p:regular r:id="rId54"/>
      <p:bold r:id="rId5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73DC"/>
    <a:srgbClr val="FF3860"/>
    <a:srgbClr val="FFDD57"/>
    <a:srgbClr val="369CEF"/>
    <a:srgbClr val="23D160"/>
    <a:srgbClr val="3273DC"/>
    <a:srgbClr val="7957D5"/>
    <a:srgbClr val="209CEE"/>
    <a:srgbClr val="000000"/>
    <a:srgbClr val="1212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80" autoAdjust="0"/>
    <p:restoredTop sz="87347" autoAdjust="0"/>
  </p:normalViewPr>
  <p:slideViewPr>
    <p:cSldViewPr snapToGrid="0" snapToObjects="1">
      <p:cViewPr varScale="1">
        <p:scale>
          <a:sx n="60" d="100"/>
          <a:sy n="60" d="100"/>
        </p:scale>
        <p:origin x="-912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47" Type="http://schemas.openxmlformats.org/officeDocument/2006/relationships/font" Target="fonts/font11.fntdata"/><Relationship Id="rId50" Type="http://schemas.openxmlformats.org/officeDocument/2006/relationships/font" Target="fonts/font14.fntdata"/><Relationship Id="rId55" Type="http://schemas.openxmlformats.org/officeDocument/2006/relationships/font" Target="fonts/font19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3" Type="http://schemas.openxmlformats.org/officeDocument/2006/relationships/font" Target="fonts/font17.fntdata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7.fntdata"/><Relationship Id="rId48" Type="http://schemas.openxmlformats.org/officeDocument/2006/relationships/font" Target="fonts/font12.fntdata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15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5.fntdata"/><Relationship Id="rId54" Type="http://schemas.openxmlformats.org/officeDocument/2006/relationships/font" Target="fonts/font1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49" Type="http://schemas.openxmlformats.org/officeDocument/2006/relationships/font" Target="fonts/font13.fntdata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font" Target="fonts/font8.fntdata"/><Relationship Id="rId52" Type="http://schemas.openxmlformats.org/officeDocument/2006/relationships/font" Target="fonts/font16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6721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3745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5589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5163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1202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8335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054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6708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83770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1612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5663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1799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61585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2662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4103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99112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0779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9374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00161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8623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88196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588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47041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980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22788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589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130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182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3625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xmlns="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10/07/2019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10/07/2019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Relationship Id="rId9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tif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Year 5 </a:t>
            </a:r>
            <a:br>
              <a:rPr lang="en-GB" dirty="0"/>
            </a:br>
            <a:r>
              <a:rPr lang="en-GB" dirty="0"/>
              <a:t>Autumn Block 1: Place Value</a:t>
            </a:r>
            <a:br>
              <a:rPr lang="en-GB" dirty="0"/>
            </a:br>
            <a:r>
              <a:rPr lang="en-GB" dirty="0"/>
              <a:t>Lesson 3: To be able to round to the nearest 10, 100 and 1,000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/>
          </a:bodyPr>
          <a:lstStyle/>
          <a:p>
            <a:r>
              <a:rPr lang="en-GB" dirty="0"/>
              <a:t>Block 1 – Place Value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3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Autumn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3CD8686B-F37A-5C40-B510-2397171580AB}"/>
              </a:ext>
            </a:extLst>
          </p:cNvPr>
          <p:cNvGraphicFramePr>
            <a:graphicFrameLocks noGrp="1"/>
          </p:cNvGraphicFramePr>
          <p:nvPr/>
        </p:nvGraphicFramePr>
        <p:xfrm>
          <a:off x="967409" y="2948485"/>
          <a:ext cx="10760765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1476">
                  <a:extLst>
                    <a:ext uri="{9D8B030D-6E8A-4147-A177-3AD203B41FA5}">
                      <a16:colId xmlns:a16="http://schemas.microsoft.com/office/drawing/2014/main" xmlns="" val="329786448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941506358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31473447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2020739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starting number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3714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1,150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1,000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91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2,630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2,600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022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four thousands,</a:t>
                      </a:r>
                    </a:p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nine hundreds, </a:t>
                      </a:r>
                      <a:br>
                        <a:rPr lang="en-US" sz="2000" dirty="0">
                          <a:latin typeface="OpenDyslexic" pitchFamily="2" charset="77"/>
                        </a:rPr>
                      </a:br>
                      <a:r>
                        <a:rPr lang="en-US" sz="2000" dirty="0">
                          <a:latin typeface="OpenDyslexic" pitchFamily="2" charset="77"/>
                        </a:rPr>
                        <a:t>one ten and five ones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9605463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A39D46D-B183-214C-9C48-AFF0DFAF05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3429000"/>
            <a:ext cx="980284" cy="91815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49753AC3-036B-F742-B38C-D9A6D837A6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816" y="3429000"/>
            <a:ext cx="429342" cy="87082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36778AC4-F556-1046-86D8-48519C936B1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451" y="3515563"/>
            <a:ext cx="961270" cy="76533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88109B8E-0A49-2E41-8416-259627676F9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281" y="3516004"/>
            <a:ext cx="297156" cy="26744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2DBE16C6-82CF-2442-A9B9-FB0FD82762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112" y="3429000"/>
            <a:ext cx="429342" cy="8708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BE7D9304-5888-EC4E-86C7-B0B809E7E1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408" y="3429000"/>
            <a:ext cx="429342" cy="87082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E6E47780-350F-A540-87D5-92B6CD415D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304" y="3429000"/>
            <a:ext cx="429342" cy="8708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189F7547-0FCF-2D4E-B037-579F06DB924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744" y="3515563"/>
            <a:ext cx="297156" cy="2674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CAF78DFC-FE9D-3740-92E5-5DD8D2C993E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248" y="3920196"/>
            <a:ext cx="297156" cy="2674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EDEFAC0F-479E-D042-9DFA-16E30432833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711" y="3919755"/>
            <a:ext cx="297156" cy="26744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0F71EBC6-25F2-8D42-8A10-5F111D15C1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428" y="3754355"/>
            <a:ext cx="297156" cy="26744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64AA5CDE-23C9-504C-92BD-D81CE0F0A86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372825"/>
            <a:ext cx="595356" cy="61556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78A41EE8-C159-DB49-B931-7BA3770BC6F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157" y="4367456"/>
            <a:ext cx="593802" cy="60002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EEE63050-E0D2-EB4C-BE49-2C3BB98CC48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4347365"/>
            <a:ext cx="589139" cy="59846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41701F9F-EF20-DF4D-83FD-7B3E7230D64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6747" y="4347153"/>
            <a:ext cx="589414" cy="60002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63429C63-D8C6-7949-9D95-944DC586E31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464" y="4739804"/>
            <a:ext cx="589414" cy="60002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E56BB1F8-E5FB-BE41-9CCA-AC9B4F15D78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268" y="4580288"/>
            <a:ext cx="589414" cy="60002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9E018C47-810A-F341-BF56-EEC44A4D49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741022"/>
            <a:ext cx="595356" cy="61556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9D43FD09-6513-004E-A932-301111EE1FD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521" y="4377097"/>
            <a:ext cx="593802" cy="60002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1C21B2EB-AE74-C94F-89CE-6C44291F317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820" y="4367456"/>
            <a:ext cx="593802" cy="60002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C8654D86-BA34-3747-AF13-FCCE423B88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952" y="4729322"/>
            <a:ext cx="593802" cy="60002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58B639A4-4518-554E-BE6E-4883CB22C53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316" y="4738963"/>
            <a:ext cx="593802" cy="60002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D564A3D7-85E3-494B-B1CC-9BE497F823E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615" y="4729322"/>
            <a:ext cx="593802" cy="60002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24CE580E-FA4B-4742-B32E-24287923A86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204" y="4764632"/>
            <a:ext cx="589139" cy="59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8558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3CD8686B-F37A-5C40-B510-2397171580AB}"/>
              </a:ext>
            </a:extLst>
          </p:cNvPr>
          <p:cNvGraphicFramePr>
            <a:graphicFrameLocks noGrp="1"/>
          </p:cNvGraphicFramePr>
          <p:nvPr/>
        </p:nvGraphicFramePr>
        <p:xfrm>
          <a:off x="967409" y="2948485"/>
          <a:ext cx="10760765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1476">
                  <a:extLst>
                    <a:ext uri="{9D8B030D-6E8A-4147-A177-3AD203B41FA5}">
                      <a16:colId xmlns:a16="http://schemas.microsoft.com/office/drawing/2014/main" xmlns="" val="329786448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941506358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31473447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2020739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starting number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3714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1,150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1,000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91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2,630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2,600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3,000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022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four thousands,</a:t>
                      </a:r>
                    </a:p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nine hundreds, </a:t>
                      </a:r>
                      <a:br>
                        <a:rPr lang="en-US" sz="2000" dirty="0">
                          <a:latin typeface="OpenDyslexic" pitchFamily="2" charset="77"/>
                        </a:rPr>
                      </a:br>
                      <a:r>
                        <a:rPr lang="en-US" sz="2000" dirty="0">
                          <a:latin typeface="OpenDyslexic" pitchFamily="2" charset="77"/>
                        </a:rPr>
                        <a:t>one ten and five ones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9605463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A39D46D-B183-214C-9C48-AFF0DFAF05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3429000"/>
            <a:ext cx="980284" cy="91815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49753AC3-036B-F742-B38C-D9A6D837A6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816" y="3429000"/>
            <a:ext cx="429342" cy="87082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36778AC4-F556-1046-86D8-48519C936B1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451" y="3515563"/>
            <a:ext cx="961270" cy="76533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88109B8E-0A49-2E41-8416-259627676F9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281" y="3516004"/>
            <a:ext cx="297156" cy="26744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2DBE16C6-82CF-2442-A9B9-FB0FD82762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112" y="3429000"/>
            <a:ext cx="429342" cy="8708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BE7D9304-5888-EC4E-86C7-B0B809E7E1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408" y="3429000"/>
            <a:ext cx="429342" cy="87082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E6E47780-350F-A540-87D5-92B6CD415D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304" y="3429000"/>
            <a:ext cx="429342" cy="8708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189F7547-0FCF-2D4E-B037-579F06DB924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744" y="3515563"/>
            <a:ext cx="297156" cy="2674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CAF78DFC-FE9D-3740-92E5-5DD8D2C993E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248" y="3920196"/>
            <a:ext cx="297156" cy="2674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EDEFAC0F-479E-D042-9DFA-16E30432833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711" y="3919755"/>
            <a:ext cx="297156" cy="26744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0F71EBC6-25F2-8D42-8A10-5F111D15C1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428" y="3754355"/>
            <a:ext cx="297156" cy="26744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64AA5CDE-23C9-504C-92BD-D81CE0F0A86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372825"/>
            <a:ext cx="595356" cy="61556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78A41EE8-C159-DB49-B931-7BA3770BC6F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157" y="4367456"/>
            <a:ext cx="593802" cy="60002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EEE63050-E0D2-EB4C-BE49-2C3BB98CC48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4347365"/>
            <a:ext cx="589139" cy="59846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41701F9F-EF20-DF4D-83FD-7B3E7230D64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6747" y="4347153"/>
            <a:ext cx="589414" cy="60002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63429C63-D8C6-7949-9D95-944DC586E31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464" y="4739804"/>
            <a:ext cx="589414" cy="60002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E56BB1F8-E5FB-BE41-9CCA-AC9B4F15D78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268" y="4580288"/>
            <a:ext cx="589414" cy="60002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9E018C47-810A-F341-BF56-EEC44A4D49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741022"/>
            <a:ext cx="595356" cy="61556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9D43FD09-6513-004E-A932-301111EE1FD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521" y="4377097"/>
            <a:ext cx="593802" cy="60002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1C21B2EB-AE74-C94F-89CE-6C44291F317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820" y="4367456"/>
            <a:ext cx="593802" cy="60002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C8654D86-BA34-3747-AF13-FCCE423B88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952" y="4729322"/>
            <a:ext cx="593802" cy="60002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58B639A4-4518-554E-BE6E-4883CB22C53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316" y="4738963"/>
            <a:ext cx="593802" cy="60002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D564A3D7-85E3-494B-B1CC-9BE497F823E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615" y="4729322"/>
            <a:ext cx="593802" cy="60002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24CE580E-FA4B-4742-B32E-24287923A86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204" y="4764632"/>
            <a:ext cx="589139" cy="59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8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3CD8686B-F37A-5C40-B510-2397171580AB}"/>
              </a:ext>
            </a:extLst>
          </p:cNvPr>
          <p:cNvGraphicFramePr>
            <a:graphicFrameLocks noGrp="1"/>
          </p:cNvGraphicFramePr>
          <p:nvPr/>
        </p:nvGraphicFramePr>
        <p:xfrm>
          <a:off x="967409" y="2948485"/>
          <a:ext cx="10760765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1476">
                  <a:extLst>
                    <a:ext uri="{9D8B030D-6E8A-4147-A177-3AD203B41FA5}">
                      <a16:colId xmlns:a16="http://schemas.microsoft.com/office/drawing/2014/main" xmlns="" val="329786448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941506358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31473447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2020739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starting number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3714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1,150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1,000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91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2,630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2,600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3,000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022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four thousands,</a:t>
                      </a:r>
                    </a:p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nine hundreds, </a:t>
                      </a:r>
                      <a:br>
                        <a:rPr lang="en-US" sz="2000" dirty="0">
                          <a:latin typeface="OpenDyslexic" pitchFamily="2" charset="77"/>
                        </a:rPr>
                      </a:br>
                      <a:r>
                        <a:rPr lang="en-US" sz="2000" dirty="0">
                          <a:latin typeface="OpenDyslexic" pitchFamily="2" charset="77"/>
                        </a:rPr>
                        <a:t>one ten and five ones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4,920</a:t>
                      </a: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9605463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A39D46D-B183-214C-9C48-AFF0DFAF05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3429000"/>
            <a:ext cx="980284" cy="91815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49753AC3-036B-F742-B38C-D9A6D837A6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816" y="3429000"/>
            <a:ext cx="429342" cy="87082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36778AC4-F556-1046-86D8-48519C936B1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451" y="3515563"/>
            <a:ext cx="961270" cy="76533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88109B8E-0A49-2E41-8416-259627676F9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281" y="3516004"/>
            <a:ext cx="297156" cy="26744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2DBE16C6-82CF-2442-A9B9-FB0FD82762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112" y="3429000"/>
            <a:ext cx="429342" cy="8708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BE7D9304-5888-EC4E-86C7-B0B809E7E1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408" y="3429000"/>
            <a:ext cx="429342" cy="87082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E6E47780-350F-A540-87D5-92B6CD415D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304" y="3429000"/>
            <a:ext cx="429342" cy="8708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189F7547-0FCF-2D4E-B037-579F06DB924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744" y="3515563"/>
            <a:ext cx="297156" cy="2674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CAF78DFC-FE9D-3740-92E5-5DD8D2C993E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248" y="3920196"/>
            <a:ext cx="297156" cy="2674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EDEFAC0F-479E-D042-9DFA-16E30432833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711" y="3919755"/>
            <a:ext cx="297156" cy="26744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0F71EBC6-25F2-8D42-8A10-5F111D15C1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428" y="3754355"/>
            <a:ext cx="297156" cy="26744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64AA5CDE-23C9-504C-92BD-D81CE0F0A86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372825"/>
            <a:ext cx="595356" cy="61556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78A41EE8-C159-DB49-B931-7BA3770BC6F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157" y="4367456"/>
            <a:ext cx="593802" cy="60002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EEE63050-E0D2-EB4C-BE49-2C3BB98CC48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4347365"/>
            <a:ext cx="589139" cy="59846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41701F9F-EF20-DF4D-83FD-7B3E7230D64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6747" y="4347153"/>
            <a:ext cx="589414" cy="60002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63429C63-D8C6-7949-9D95-944DC586E31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464" y="4739804"/>
            <a:ext cx="589414" cy="60002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E56BB1F8-E5FB-BE41-9CCA-AC9B4F15D78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268" y="4580288"/>
            <a:ext cx="589414" cy="60002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9E018C47-810A-F341-BF56-EEC44A4D49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741022"/>
            <a:ext cx="595356" cy="61556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9D43FD09-6513-004E-A932-301111EE1FD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521" y="4377097"/>
            <a:ext cx="593802" cy="60002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1C21B2EB-AE74-C94F-89CE-6C44291F317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820" y="4367456"/>
            <a:ext cx="593802" cy="60002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C8654D86-BA34-3747-AF13-FCCE423B88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952" y="4729322"/>
            <a:ext cx="593802" cy="60002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58B639A4-4518-554E-BE6E-4883CB22C53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316" y="4738963"/>
            <a:ext cx="593802" cy="60002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D564A3D7-85E3-494B-B1CC-9BE497F823E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615" y="4729322"/>
            <a:ext cx="593802" cy="60002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24CE580E-FA4B-4742-B32E-24287923A86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204" y="4764632"/>
            <a:ext cx="589139" cy="59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147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3CD8686B-F37A-5C40-B510-2397171580AB}"/>
              </a:ext>
            </a:extLst>
          </p:cNvPr>
          <p:cNvGraphicFramePr>
            <a:graphicFrameLocks noGrp="1"/>
          </p:cNvGraphicFramePr>
          <p:nvPr/>
        </p:nvGraphicFramePr>
        <p:xfrm>
          <a:off x="967409" y="2948485"/>
          <a:ext cx="10760765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1476">
                  <a:extLst>
                    <a:ext uri="{9D8B030D-6E8A-4147-A177-3AD203B41FA5}">
                      <a16:colId xmlns:a16="http://schemas.microsoft.com/office/drawing/2014/main" xmlns="" val="329786448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941506358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31473447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2020739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starting number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3714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1,150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1,000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91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2,630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2,600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3,000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022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four thousands,</a:t>
                      </a:r>
                    </a:p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nine hundreds, </a:t>
                      </a:r>
                      <a:br>
                        <a:rPr lang="en-US" sz="2000" dirty="0">
                          <a:latin typeface="OpenDyslexic" pitchFamily="2" charset="77"/>
                        </a:rPr>
                      </a:br>
                      <a:r>
                        <a:rPr lang="en-US" sz="2000" dirty="0">
                          <a:latin typeface="OpenDyslexic" pitchFamily="2" charset="77"/>
                        </a:rPr>
                        <a:t>one ten and five ones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4,920</a:t>
                      </a: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4,900</a:t>
                      </a: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9605463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A39D46D-B183-214C-9C48-AFF0DFAF05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3429000"/>
            <a:ext cx="980284" cy="91815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49753AC3-036B-F742-B38C-D9A6D837A6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816" y="3429000"/>
            <a:ext cx="429342" cy="87082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36778AC4-F556-1046-86D8-48519C936B1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451" y="3515563"/>
            <a:ext cx="961270" cy="76533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88109B8E-0A49-2E41-8416-259627676F9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281" y="3516004"/>
            <a:ext cx="297156" cy="26744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2DBE16C6-82CF-2442-A9B9-FB0FD82762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112" y="3429000"/>
            <a:ext cx="429342" cy="8708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BE7D9304-5888-EC4E-86C7-B0B809E7E1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408" y="3429000"/>
            <a:ext cx="429342" cy="87082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E6E47780-350F-A540-87D5-92B6CD415D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304" y="3429000"/>
            <a:ext cx="429342" cy="8708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189F7547-0FCF-2D4E-B037-579F06DB924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744" y="3515563"/>
            <a:ext cx="297156" cy="2674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CAF78DFC-FE9D-3740-92E5-5DD8D2C993E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248" y="3920196"/>
            <a:ext cx="297156" cy="2674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EDEFAC0F-479E-D042-9DFA-16E30432833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711" y="3919755"/>
            <a:ext cx="297156" cy="26744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0F71EBC6-25F2-8D42-8A10-5F111D15C1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428" y="3754355"/>
            <a:ext cx="297156" cy="26744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64AA5CDE-23C9-504C-92BD-D81CE0F0A86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372825"/>
            <a:ext cx="595356" cy="61556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78A41EE8-C159-DB49-B931-7BA3770BC6F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157" y="4367456"/>
            <a:ext cx="593802" cy="60002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EEE63050-E0D2-EB4C-BE49-2C3BB98CC48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4347365"/>
            <a:ext cx="589139" cy="59846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41701F9F-EF20-DF4D-83FD-7B3E7230D64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6747" y="4347153"/>
            <a:ext cx="589414" cy="60002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63429C63-D8C6-7949-9D95-944DC586E31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464" y="4739804"/>
            <a:ext cx="589414" cy="60002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E56BB1F8-E5FB-BE41-9CCA-AC9B4F15D78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268" y="4580288"/>
            <a:ext cx="589414" cy="60002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9E018C47-810A-F341-BF56-EEC44A4D49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741022"/>
            <a:ext cx="595356" cy="61556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9D43FD09-6513-004E-A932-301111EE1FD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521" y="4377097"/>
            <a:ext cx="593802" cy="60002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1C21B2EB-AE74-C94F-89CE-6C44291F317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820" y="4367456"/>
            <a:ext cx="593802" cy="60002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C8654D86-BA34-3747-AF13-FCCE423B88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952" y="4729322"/>
            <a:ext cx="593802" cy="60002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58B639A4-4518-554E-BE6E-4883CB22C53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316" y="4738963"/>
            <a:ext cx="593802" cy="60002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D564A3D7-85E3-494B-B1CC-9BE497F823E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615" y="4729322"/>
            <a:ext cx="593802" cy="60002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24CE580E-FA4B-4742-B32E-24287923A86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204" y="4764632"/>
            <a:ext cx="589139" cy="59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5343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3CD8686B-F37A-5C40-B510-2397171580AB}"/>
              </a:ext>
            </a:extLst>
          </p:cNvPr>
          <p:cNvGraphicFramePr>
            <a:graphicFrameLocks noGrp="1"/>
          </p:cNvGraphicFramePr>
          <p:nvPr/>
        </p:nvGraphicFramePr>
        <p:xfrm>
          <a:off x="967409" y="2948485"/>
          <a:ext cx="10760765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1476">
                  <a:extLst>
                    <a:ext uri="{9D8B030D-6E8A-4147-A177-3AD203B41FA5}">
                      <a16:colId xmlns:a16="http://schemas.microsoft.com/office/drawing/2014/main" xmlns="" val="329786448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941506358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31473447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2020739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starting number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3714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1,150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1,000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91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2,630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2,600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3,000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022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four thousands,</a:t>
                      </a:r>
                    </a:p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nine hundreds, </a:t>
                      </a:r>
                      <a:br>
                        <a:rPr lang="en-US" sz="2000" dirty="0">
                          <a:latin typeface="OpenDyslexic" pitchFamily="2" charset="77"/>
                        </a:rPr>
                      </a:br>
                      <a:r>
                        <a:rPr lang="en-US" sz="2000" dirty="0">
                          <a:latin typeface="OpenDyslexic" pitchFamily="2" charset="77"/>
                        </a:rPr>
                        <a:t>one ten and five ones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4,920</a:t>
                      </a: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4,900</a:t>
                      </a: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5,000</a:t>
                      </a: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9605463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A39D46D-B183-214C-9C48-AFF0DFAF05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3429000"/>
            <a:ext cx="980284" cy="91815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49753AC3-036B-F742-B38C-D9A6D837A6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816" y="3429000"/>
            <a:ext cx="429342" cy="87082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36778AC4-F556-1046-86D8-48519C936B1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451" y="3515563"/>
            <a:ext cx="961270" cy="76533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88109B8E-0A49-2E41-8416-259627676F9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281" y="3516004"/>
            <a:ext cx="297156" cy="26744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2DBE16C6-82CF-2442-A9B9-FB0FD82762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112" y="3429000"/>
            <a:ext cx="429342" cy="8708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BE7D9304-5888-EC4E-86C7-B0B809E7E1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408" y="3429000"/>
            <a:ext cx="429342" cy="87082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E6E47780-350F-A540-87D5-92B6CD415D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304" y="3429000"/>
            <a:ext cx="429342" cy="8708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189F7547-0FCF-2D4E-B037-579F06DB924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744" y="3515563"/>
            <a:ext cx="297156" cy="2674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CAF78DFC-FE9D-3740-92E5-5DD8D2C993E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248" y="3920196"/>
            <a:ext cx="297156" cy="2674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EDEFAC0F-479E-D042-9DFA-16E30432833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711" y="3919755"/>
            <a:ext cx="297156" cy="26744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0F71EBC6-25F2-8D42-8A10-5F111D15C1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428" y="3754355"/>
            <a:ext cx="297156" cy="26744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64AA5CDE-23C9-504C-92BD-D81CE0F0A86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372825"/>
            <a:ext cx="595356" cy="61556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78A41EE8-C159-DB49-B931-7BA3770BC6F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157" y="4367456"/>
            <a:ext cx="593802" cy="60002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EEE63050-E0D2-EB4C-BE49-2C3BB98CC48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4347365"/>
            <a:ext cx="589139" cy="59846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41701F9F-EF20-DF4D-83FD-7B3E7230D64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6747" y="4347153"/>
            <a:ext cx="589414" cy="60002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63429C63-D8C6-7949-9D95-944DC586E31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464" y="4739804"/>
            <a:ext cx="589414" cy="60002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E56BB1F8-E5FB-BE41-9CCA-AC9B4F15D78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268" y="4580288"/>
            <a:ext cx="589414" cy="60002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9E018C47-810A-F341-BF56-EEC44A4D49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741022"/>
            <a:ext cx="595356" cy="61556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9D43FD09-6513-004E-A932-301111EE1FD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521" y="4377097"/>
            <a:ext cx="593802" cy="60002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1C21B2EB-AE74-C94F-89CE-6C44291F317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820" y="4367456"/>
            <a:ext cx="593802" cy="60002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C8654D86-BA34-3747-AF13-FCCE423B88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952" y="4729322"/>
            <a:ext cx="593802" cy="60002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58B639A4-4518-554E-BE6E-4883CB22C53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316" y="4738963"/>
            <a:ext cx="593802" cy="60002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D564A3D7-85E3-494B-B1CC-9BE497F823E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615" y="4729322"/>
            <a:ext cx="593802" cy="60002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24CE580E-FA4B-4742-B32E-24287923A86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204" y="4764632"/>
            <a:ext cx="589139" cy="59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770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3CD8686B-F37A-5C40-B510-2397171580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476595"/>
              </p:ext>
            </p:extLst>
          </p:nvPr>
        </p:nvGraphicFramePr>
        <p:xfrm>
          <a:off x="967409" y="2948485"/>
          <a:ext cx="10760765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1476">
                  <a:extLst>
                    <a:ext uri="{9D8B030D-6E8A-4147-A177-3AD203B41FA5}">
                      <a16:colId xmlns:a16="http://schemas.microsoft.com/office/drawing/2014/main" xmlns="" val="329786448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941506358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31473447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2020739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starting number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3714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91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022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nine thousands, </a:t>
                      </a:r>
                      <a:br>
                        <a:rPr lang="en-US" sz="2000" dirty="0">
                          <a:latin typeface="OpenDyslexic" pitchFamily="2" charset="77"/>
                        </a:rPr>
                      </a:br>
                      <a:r>
                        <a:rPr lang="en-US" sz="2000" dirty="0">
                          <a:latin typeface="OpenDyslexic" pitchFamily="2" charset="77"/>
                        </a:rPr>
                        <a:t>eight hundreds, three tens</a:t>
                      </a:r>
                      <a:br>
                        <a:rPr lang="en-US" sz="2000" dirty="0">
                          <a:latin typeface="OpenDyslexic" pitchFamily="2" charset="77"/>
                        </a:rPr>
                      </a:br>
                      <a:r>
                        <a:rPr lang="en-US" sz="2000" dirty="0">
                          <a:latin typeface="OpenDyslexic" pitchFamily="2" charset="77"/>
                        </a:rPr>
                        <a:t>and five ones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9605463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A39D46D-B183-214C-9C48-AFF0DFAF05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3429000"/>
            <a:ext cx="980284" cy="91815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49753AC3-036B-F742-B38C-D9A6D837A6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816" y="3429000"/>
            <a:ext cx="429342" cy="8708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88109B8E-0A49-2E41-8416-259627676F9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281" y="3516004"/>
            <a:ext cx="297156" cy="26744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2DBE16C6-82CF-2442-A9B9-FB0FD82762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9104" y="3429000"/>
            <a:ext cx="429342" cy="8708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BE7D9304-5888-EC4E-86C7-B0B809E7E1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2392" y="3429000"/>
            <a:ext cx="429342" cy="87082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E6E47780-350F-A540-87D5-92B6CD415D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9776" y="3429000"/>
            <a:ext cx="429342" cy="8708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189F7547-0FCF-2D4E-B037-579F06DB924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744" y="3515563"/>
            <a:ext cx="297156" cy="2674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CAF78DFC-FE9D-3740-92E5-5DD8D2C993E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248" y="3920196"/>
            <a:ext cx="297156" cy="2674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EDEFAC0F-479E-D042-9DFA-16E30432833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711" y="3919755"/>
            <a:ext cx="297156" cy="26744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64AA5CDE-23C9-504C-92BD-D81CE0F0A86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1395" y="4557984"/>
            <a:ext cx="595356" cy="61556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EEE63050-E0D2-EB4C-BE49-2C3BB98CC48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4347365"/>
            <a:ext cx="589139" cy="59846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41701F9F-EF20-DF4D-83FD-7B3E7230D64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6747" y="4347153"/>
            <a:ext cx="589414" cy="60002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63429C63-D8C6-7949-9D95-944DC586E31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464" y="4739804"/>
            <a:ext cx="589414" cy="60002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9D43FD09-6513-004E-A932-301111EE1FD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521" y="4377097"/>
            <a:ext cx="593802" cy="60002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1C21B2EB-AE74-C94F-89CE-6C44291F317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820" y="4367456"/>
            <a:ext cx="593802" cy="60002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58B639A4-4518-554E-BE6E-4883CB22C53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316" y="4738963"/>
            <a:ext cx="593802" cy="60002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D564A3D7-85E3-494B-B1CC-9BE497F823E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615" y="4729322"/>
            <a:ext cx="593802" cy="60002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24CE580E-FA4B-4742-B32E-24287923A86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204" y="4764632"/>
            <a:ext cx="589139" cy="59846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6C97E169-CAFB-7942-8EDD-7B8D5FFAF01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2149" y="4354255"/>
            <a:ext cx="589139" cy="598466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xmlns="" id="{63F90557-AD87-FC4A-A35D-B9F70B72B34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8944" y="4771522"/>
            <a:ext cx="589139" cy="598466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0F84CFF4-1D0A-C947-B353-D3D59168A12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1516" y="4363914"/>
            <a:ext cx="589414" cy="60002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3236F91D-A3C7-E342-8D7D-452A179513B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6233" y="4756565"/>
            <a:ext cx="589414" cy="60002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7830DBA2-592D-AE4F-8FD5-A87481FA34F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232" y="4528864"/>
            <a:ext cx="589414" cy="60002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xmlns="" id="{270A3BF5-E5A2-B641-B701-B1D7D7F461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091" y="3415487"/>
            <a:ext cx="980284" cy="918153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36B70E-F09F-9E48-9CFF-2E4C058A727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8843" y="3435756"/>
            <a:ext cx="429342" cy="870825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34648674-BD9E-D14F-8842-1D7E87AAA0F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447" y="3435755"/>
            <a:ext cx="429342" cy="87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067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3CD8686B-F37A-5C40-B510-2397171580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153817"/>
              </p:ext>
            </p:extLst>
          </p:nvPr>
        </p:nvGraphicFramePr>
        <p:xfrm>
          <a:off x="967409" y="2948485"/>
          <a:ext cx="10760765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1476">
                  <a:extLst>
                    <a:ext uri="{9D8B030D-6E8A-4147-A177-3AD203B41FA5}">
                      <a16:colId xmlns:a16="http://schemas.microsoft.com/office/drawing/2014/main" xmlns="" val="329786448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941506358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31473447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2020739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starting number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3714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2,600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2,600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3,000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91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4,450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4,500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4,000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022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nine thousands, </a:t>
                      </a:r>
                      <a:br>
                        <a:rPr lang="en-US" sz="2000" dirty="0">
                          <a:latin typeface="OpenDyslexic" pitchFamily="2" charset="77"/>
                        </a:rPr>
                      </a:br>
                      <a:r>
                        <a:rPr lang="en-US" sz="2000" dirty="0">
                          <a:latin typeface="OpenDyslexic" pitchFamily="2" charset="77"/>
                        </a:rPr>
                        <a:t>eight hundreds, three tens</a:t>
                      </a:r>
                      <a:br>
                        <a:rPr lang="en-US" sz="2000" dirty="0">
                          <a:latin typeface="OpenDyslexic" pitchFamily="2" charset="77"/>
                        </a:rPr>
                      </a:br>
                      <a:r>
                        <a:rPr lang="en-US" sz="2000" dirty="0">
                          <a:latin typeface="OpenDyslexic" pitchFamily="2" charset="77"/>
                        </a:rPr>
                        <a:t>and five ones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9,840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9,800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10,000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9605463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A39D46D-B183-214C-9C48-AFF0DFAF05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3429000"/>
            <a:ext cx="980284" cy="91815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49753AC3-036B-F742-B38C-D9A6D837A6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816" y="3429000"/>
            <a:ext cx="429342" cy="8708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88109B8E-0A49-2E41-8416-259627676F9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281" y="3516004"/>
            <a:ext cx="297156" cy="26744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2DBE16C6-82CF-2442-A9B9-FB0FD82762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9104" y="3429000"/>
            <a:ext cx="429342" cy="8708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BE7D9304-5888-EC4E-86C7-B0B809E7E1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2392" y="3429000"/>
            <a:ext cx="429342" cy="87082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E6E47780-350F-A540-87D5-92B6CD415D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9776" y="3429000"/>
            <a:ext cx="429342" cy="8708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189F7547-0FCF-2D4E-B037-579F06DB924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744" y="3515563"/>
            <a:ext cx="297156" cy="2674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CAF78DFC-FE9D-3740-92E5-5DD8D2C993E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248" y="3920196"/>
            <a:ext cx="297156" cy="2674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EDEFAC0F-479E-D042-9DFA-16E30432833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711" y="3919755"/>
            <a:ext cx="297156" cy="26744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64AA5CDE-23C9-504C-92BD-D81CE0F0A86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1395" y="4557984"/>
            <a:ext cx="595356" cy="615564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EEE63050-E0D2-EB4C-BE49-2C3BB98CC48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4347365"/>
            <a:ext cx="589139" cy="59846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41701F9F-EF20-DF4D-83FD-7B3E7230D64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6747" y="4347153"/>
            <a:ext cx="589414" cy="60002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63429C63-D8C6-7949-9D95-944DC586E310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464" y="4739804"/>
            <a:ext cx="589414" cy="60002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9D43FD09-6513-004E-A932-301111EE1FD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521" y="4377097"/>
            <a:ext cx="593802" cy="60002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1C21B2EB-AE74-C94F-89CE-6C44291F317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820" y="4367456"/>
            <a:ext cx="593802" cy="60002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58B639A4-4518-554E-BE6E-4883CB22C53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316" y="4738963"/>
            <a:ext cx="593802" cy="60002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D564A3D7-85E3-494B-B1CC-9BE497F823E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615" y="4729322"/>
            <a:ext cx="593802" cy="60002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24CE580E-FA4B-4742-B32E-24287923A86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204" y="4764632"/>
            <a:ext cx="589139" cy="598466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6C97E169-CAFB-7942-8EDD-7B8D5FFAF01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2149" y="4354255"/>
            <a:ext cx="589139" cy="598466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xmlns="" id="{63F90557-AD87-FC4A-A35D-B9F70B72B34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8944" y="4771522"/>
            <a:ext cx="589139" cy="598466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xmlns="" id="{0F84CFF4-1D0A-C947-B353-D3D59168A12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1516" y="4363914"/>
            <a:ext cx="589414" cy="60002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xmlns="" id="{3236F91D-A3C7-E342-8D7D-452A179513B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6233" y="4756565"/>
            <a:ext cx="589414" cy="60002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xmlns="" id="{7830DBA2-592D-AE4F-8FD5-A87481FA34F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5232" y="4528864"/>
            <a:ext cx="589414" cy="600020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xmlns="" id="{270A3BF5-E5A2-B641-B701-B1D7D7F461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091" y="3415487"/>
            <a:ext cx="980284" cy="918153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EF36B70E-F09F-9E48-9CFF-2E4C058A727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8843" y="3435756"/>
            <a:ext cx="429342" cy="870825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34648674-BD9E-D14F-8842-1D7E87AAA0F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447" y="3435755"/>
            <a:ext cx="429342" cy="870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9475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Can you think of 5 numbers that round to the number below to the nearest 10?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xmlns="" id="{A882B564-312C-3740-9D7E-9DD0F3342D83}"/>
              </a:ext>
            </a:extLst>
          </p:cNvPr>
          <p:cNvSpPr/>
          <p:nvPr/>
        </p:nvSpPr>
        <p:spPr>
          <a:xfrm>
            <a:off x="4876799" y="3543734"/>
            <a:ext cx="2438401" cy="91511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OpenDyslexic" pitchFamily="2" charset="77"/>
              </a:rPr>
              <a:t>2,200</a:t>
            </a:r>
          </a:p>
        </p:txBody>
      </p:sp>
    </p:spTree>
    <p:extLst>
      <p:ext uri="{BB962C8B-B14F-4D97-AF65-F5344CB8AC3E}">
        <p14:creationId xmlns:p14="http://schemas.microsoft.com/office/powerpoint/2010/main" val="25208183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Can you think of 5 numbers that round to the number below to the nearest 10?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Possibilities include all numbers (inclusive) between 2,195 to 2,204.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xmlns="" id="{A882B564-312C-3740-9D7E-9DD0F3342D83}"/>
              </a:ext>
            </a:extLst>
          </p:cNvPr>
          <p:cNvSpPr/>
          <p:nvPr/>
        </p:nvSpPr>
        <p:spPr>
          <a:xfrm>
            <a:off x="4876799" y="3543734"/>
            <a:ext cx="2438401" cy="91511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OpenDyslexic" pitchFamily="2" charset="77"/>
              </a:rPr>
              <a:t>2,200</a:t>
            </a:r>
          </a:p>
        </p:txBody>
      </p:sp>
    </p:spTree>
    <p:extLst>
      <p:ext uri="{BB962C8B-B14F-4D97-AF65-F5344CB8AC3E}">
        <p14:creationId xmlns:p14="http://schemas.microsoft.com/office/powerpoint/2010/main" val="32764514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Can you think of 5 numbers that round to the number below to the nearest 100?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xmlns="" id="{A882B564-312C-3740-9D7E-9DD0F3342D83}"/>
              </a:ext>
            </a:extLst>
          </p:cNvPr>
          <p:cNvSpPr/>
          <p:nvPr/>
        </p:nvSpPr>
        <p:spPr>
          <a:xfrm>
            <a:off x="4876799" y="3543734"/>
            <a:ext cx="2438401" cy="91511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OpenDyslexic" pitchFamily="2" charset="77"/>
              </a:rPr>
              <a:t>1,100</a:t>
            </a:r>
          </a:p>
        </p:txBody>
      </p:sp>
    </p:spTree>
    <p:extLst>
      <p:ext uri="{BB962C8B-B14F-4D97-AF65-F5344CB8AC3E}">
        <p14:creationId xmlns:p14="http://schemas.microsoft.com/office/powerpoint/2010/main" val="16492366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my knowledge of rounding to the nearest 10 and 100 to round four-digit numbers to the nearest 1,000 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reasoning to explain my responses when using my knowledge of rounding to the nearest 10 and 100 to round four-digit numbers to the nearest 1,000 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194775" cy="365125"/>
          </a:xfrm>
        </p:spPr>
        <p:txBody>
          <a:bodyPr/>
          <a:lstStyle/>
          <a:p>
            <a:r>
              <a:rPr lang="en-GB" dirty="0"/>
              <a:t>Year 5 - Autumn Block 1 - Place Value - Lesson 3 - To be able to round to the nearest 10, 100 and 1,000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Can you think of 5 numbers that round to the number below to the nearest 100?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Possibilities include all numbers (inclusive) between 1,150 to 1,049.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xmlns="" id="{A882B564-312C-3740-9D7E-9DD0F3342D83}"/>
              </a:ext>
            </a:extLst>
          </p:cNvPr>
          <p:cNvSpPr/>
          <p:nvPr/>
        </p:nvSpPr>
        <p:spPr>
          <a:xfrm>
            <a:off x="4876799" y="3543734"/>
            <a:ext cx="2438401" cy="91511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OpenDyslexic" pitchFamily="2" charset="77"/>
              </a:rPr>
              <a:t>1,100</a:t>
            </a:r>
          </a:p>
        </p:txBody>
      </p:sp>
    </p:spTree>
    <p:extLst>
      <p:ext uri="{BB962C8B-B14F-4D97-AF65-F5344CB8AC3E}">
        <p14:creationId xmlns:p14="http://schemas.microsoft.com/office/powerpoint/2010/main" val="21287680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Can you think of 5 numbers that round to the number below to the nearest 100?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xmlns="" id="{A882B564-312C-3740-9D7E-9DD0F3342D83}"/>
              </a:ext>
            </a:extLst>
          </p:cNvPr>
          <p:cNvSpPr/>
          <p:nvPr/>
        </p:nvSpPr>
        <p:spPr>
          <a:xfrm>
            <a:off x="4810539" y="3543734"/>
            <a:ext cx="2597426" cy="91511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OpenDyslexic" pitchFamily="2" charset="77"/>
              </a:rPr>
              <a:t>7,000</a:t>
            </a:r>
          </a:p>
        </p:txBody>
      </p:sp>
    </p:spTree>
    <p:extLst>
      <p:ext uri="{BB962C8B-B14F-4D97-AF65-F5344CB8AC3E}">
        <p14:creationId xmlns:p14="http://schemas.microsoft.com/office/powerpoint/2010/main" val="5185808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Can you think of 5 numbers that round to the number below to the nearest 100?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Possibilities include all numbers (inclusive) between, </a:t>
            </a:r>
            <a:r>
              <a:rPr lang="en-GB" sz="2200">
                <a:solidFill>
                  <a:srgbClr val="FF3860"/>
                </a:solidFill>
              </a:rPr>
              <a:t>and including 6,950 </a:t>
            </a:r>
            <a:r>
              <a:rPr lang="en-GB" sz="2200" dirty="0">
                <a:solidFill>
                  <a:srgbClr val="FF3860"/>
                </a:solidFill>
              </a:rPr>
              <a:t>to 7,049.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xmlns="" id="{A882B564-312C-3740-9D7E-9DD0F3342D83}"/>
              </a:ext>
            </a:extLst>
          </p:cNvPr>
          <p:cNvSpPr/>
          <p:nvPr/>
        </p:nvSpPr>
        <p:spPr>
          <a:xfrm>
            <a:off x="4810539" y="3543734"/>
            <a:ext cx="2597426" cy="91511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OpenDyslexic" pitchFamily="2" charset="77"/>
              </a:rPr>
              <a:t>7,000</a:t>
            </a:r>
          </a:p>
        </p:txBody>
      </p:sp>
    </p:spTree>
    <p:extLst>
      <p:ext uri="{BB962C8B-B14F-4D97-AF65-F5344CB8AC3E}">
        <p14:creationId xmlns:p14="http://schemas.microsoft.com/office/powerpoint/2010/main" val="23954125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Can you think of 5 numbers that round to the number below to the nearest 10?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xmlns="" id="{A882B564-312C-3740-9D7E-9DD0F3342D83}"/>
              </a:ext>
            </a:extLst>
          </p:cNvPr>
          <p:cNvSpPr/>
          <p:nvPr/>
        </p:nvSpPr>
        <p:spPr>
          <a:xfrm>
            <a:off x="4810539" y="3543734"/>
            <a:ext cx="2597426" cy="91511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OpenDyslexic" pitchFamily="2" charset="77"/>
              </a:rPr>
              <a:t>3,000</a:t>
            </a:r>
          </a:p>
        </p:txBody>
      </p:sp>
    </p:spTree>
    <p:extLst>
      <p:ext uri="{BB962C8B-B14F-4D97-AF65-F5344CB8AC3E}">
        <p14:creationId xmlns:p14="http://schemas.microsoft.com/office/powerpoint/2010/main" val="35247324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Can you think of 5 numbers that round to the number below to the nearest 10?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Possibilities include all numbers (inclusive) between 2,995 to 3,004.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xmlns="" id="{A882B564-312C-3740-9D7E-9DD0F3342D83}"/>
              </a:ext>
            </a:extLst>
          </p:cNvPr>
          <p:cNvSpPr/>
          <p:nvPr/>
        </p:nvSpPr>
        <p:spPr>
          <a:xfrm>
            <a:off x="4810539" y="3543734"/>
            <a:ext cx="2597426" cy="91511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OpenDyslexic" pitchFamily="2" charset="77"/>
              </a:rPr>
              <a:t>3,000</a:t>
            </a:r>
          </a:p>
        </p:txBody>
      </p:sp>
    </p:spTree>
    <p:extLst>
      <p:ext uri="{BB962C8B-B14F-4D97-AF65-F5344CB8AC3E}">
        <p14:creationId xmlns:p14="http://schemas.microsoft.com/office/powerpoint/2010/main" val="9735117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Think of five numbers that round to the numbers below to the nearest 100.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xmlns="" id="{A882B564-312C-3740-9D7E-9DD0F3342D83}"/>
              </a:ext>
            </a:extLst>
          </p:cNvPr>
          <p:cNvSpPr/>
          <p:nvPr/>
        </p:nvSpPr>
        <p:spPr>
          <a:xfrm>
            <a:off x="838200" y="3086175"/>
            <a:ext cx="2597426" cy="91511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OpenDyslexic" pitchFamily="2" charset="77"/>
              </a:rPr>
              <a:t>200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xmlns="" id="{AD7170B1-F32F-AF45-9685-BF6FC3918701}"/>
              </a:ext>
            </a:extLst>
          </p:cNvPr>
          <p:cNvSpPr/>
          <p:nvPr/>
        </p:nvSpPr>
        <p:spPr>
          <a:xfrm>
            <a:off x="4797287" y="3086175"/>
            <a:ext cx="2597426" cy="91511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OpenDyslexic" pitchFamily="2" charset="77"/>
              </a:rPr>
              <a:t>8,500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7CE74F1E-72A2-FA4C-B98C-E21FBCDDF9AD}"/>
              </a:ext>
            </a:extLst>
          </p:cNvPr>
          <p:cNvSpPr/>
          <p:nvPr/>
        </p:nvSpPr>
        <p:spPr>
          <a:xfrm>
            <a:off x="8320300" y="3086175"/>
            <a:ext cx="2597426" cy="91511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OpenDyslexic" pitchFamily="2" charset="77"/>
              </a:rPr>
              <a:t>9,000</a:t>
            </a:r>
          </a:p>
        </p:txBody>
      </p:sp>
    </p:spTree>
    <p:extLst>
      <p:ext uri="{BB962C8B-B14F-4D97-AF65-F5344CB8AC3E}">
        <p14:creationId xmlns:p14="http://schemas.microsoft.com/office/powerpoint/2010/main" val="27907071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Think of five numbers that round to the numbers below to the nearest 100.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>
              <a:buClr>
                <a:srgbClr val="23D160"/>
              </a:buClr>
              <a:buSzPct val="85000"/>
            </a:pPr>
            <a:r>
              <a:rPr lang="en-GB" sz="2200" dirty="0">
                <a:solidFill>
                  <a:srgbClr val="FF3860"/>
                </a:solidFill>
              </a:rPr>
              <a:t>200: Possibilities include all numbers (inclusive) between 150 to 249. 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>
                <a:solidFill>
                  <a:srgbClr val="FF3860"/>
                </a:solidFill>
              </a:rPr>
              <a:t>8,500: Possibilities include all numbers (inclusive) between 8,450 to 8,549. 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>
                <a:solidFill>
                  <a:srgbClr val="FF3860"/>
                </a:solidFill>
              </a:rPr>
              <a:t>9,000: Possibilities include all numbers (inclusive) between 8,950 to 9,049. </a:t>
            </a:r>
          </a:p>
          <a:p>
            <a:pPr>
              <a:buClr>
                <a:srgbClr val="23D160"/>
              </a:buClr>
              <a:buSzPct val="85000"/>
            </a:pP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xmlns="" id="{A882B564-312C-3740-9D7E-9DD0F3342D83}"/>
              </a:ext>
            </a:extLst>
          </p:cNvPr>
          <p:cNvSpPr/>
          <p:nvPr/>
        </p:nvSpPr>
        <p:spPr>
          <a:xfrm>
            <a:off x="838200" y="3086175"/>
            <a:ext cx="2597426" cy="91511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OpenDyslexic" pitchFamily="2" charset="77"/>
              </a:rPr>
              <a:t>200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xmlns="" id="{AD7170B1-F32F-AF45-9685-BF6FC3918701}"/>
              </a:ext>
            </a:extLst>
          </p:cNvPr>
          <p:cNvSpPr/>
          <p:nvPr/>
        </p:nvSpPr>
        <p:spPr>
          <a:xfrm>
            <a:off x="4797287" y="3086175"/>
            <a:ext cx="2597426" cy="91511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OpenDyslexic" pitchFamily="2" charset="77"/>
              </a:rPr>
              <a:t>8,500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xmlns="" id="{7CE74F1E-72A2-FA4C-B98C-E21FBCDDF9AD}"/>
              </a:ext>
            </a:extLst>
          </p:cNvPr>
          <p:cNvSpPr/>
          <p:nvPr/>
        </p:nvSpPr>
        <p:spPr>
          <a:xfrm>
            <a:off x="8320300" y="3086175"/>
            <a:ext cx="2597426" cy="915119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sx="1000" sy="1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OpenDyslexic" pitchFamily="2" charset="77"/>
              </a:rPr>
              <a:t>9,000</a:t>
            </a:r>
          </a:p>
        </p:txBody>
      </p:sp>
    </p:spTree>
    <p:extLst>
      <p:ext uri="{BB962C8B-B14F-4D97-AF65-F5344CB8AC3E}">
        <p14:creationId xmlns:p14="http://schemas.microsoft.com/office/powerpoint/2010/main" val="29402332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</a:t>
            </a: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D45B4A8C-73DA-1F4E-BB11-2EE2F69A57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635777"/>
              </p:ext>
            </p:extLst>
          </p:nvPr>
        </p:nvGraphicFramePr>
        <p:xfrm>
          <a:off x="967409" y="2948485"/>
          <a:ext cx="10760765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1476">
                  <a:extLst>
                    <a:ext uri="{9D8B030D-6E8A-4147-A177-3AD203B41FA5}">
                      <a16:colId xmlns:a16="http://schemas.microsoft.com/office/drawing/2014/main" xmlns="" val="329786448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941506358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31473447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2020739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starting number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3714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CDLXXXVI</a:t>
                      </a: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91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8,945</a:t>
                      </a: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022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9,456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9605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305488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</a:t>
            </a: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D45B4A8C-73DA-1F4E-BB11-2EE2F69A5721}"/>
              </a:ext>
            </a:extLst>
          </p:cNvPr>
          <p:cNvGraphicFramePr>
            <a:graphicFrameLocks noGrp="1"/>
          </p:cNvGraphicFramePr>
          <p:nvPr/>
        </p:nvGraphicFramePr>
        <p:xfrm>
          <a:off x="967409" y="2948485"/>
          <a:ext cx="10760765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1476">
                  <a:extLst>
                    <a:ext uri="{9D8B030D-6E8A-4147-A177-3AD203B41FA5}">
                      <a16:colId xmlns:a16="http://schemas.microsoft.com/office/drawing/2014/main" xmlns="" val="329786448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941506358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31473447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2020739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starting number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3714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CDLXXXVI</a:t>
                      </a: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490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500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91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8,945</a:t>
                      </a: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8,950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8,900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9,000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022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9,456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9,460</a:t>
                      </a: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9,500</a:t>
                      </a: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9,000</a:t>
                      </a: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96054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85193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clues below to find the mystery number.</a:t>
            </a:r>
            <a:endParaRPr lang="en-GB" sz="2200" dirty="0">
              <a:solidFill>
                <a:srgbClr val="FF3860"/>
              </a:solidFill>
            </a:endParaRP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Rounded to the nearest 10, the number is 7,450.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Rounded to the nearest 100, the number is 7,400. 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Rounded to the nearest 1,000, the number is 7,000.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Is there more than one possible mystery number? 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</p:spTree>
    <p:extLst>
      <p:ext uri="{BB962C8B-B14F-4D97-AF65-F5344CB8AC3E}">
        <p14:creationId xmlns:p14="http://schemas.microsoft.com/office/powerpoint/2010/main" val="513595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one doesn’t belong?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DE7500FE-9BEC-5C4D-A785-5E2B3682D3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84436" y="2155412"/>
            <a:ext cx="1062594" cy="215523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A70193E8-9A68-8E45-881D-BEE2586DDC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07382" y="3261944"/>
            <a:ext cx="2155234" cy="1034810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xmlns="" id="{B35170EE-3510-D248-978F-787BF32CA071}"/>
              </a:ext>
            </a:extLst>
          </p:cNvPr>
          <p:cNvSpPr/>
          <p:nvPr/>
        </p:nvSpPr>
        <p:spPr>
          <a:xfrm>
            <a:off x="8076980" y="3321789"/>
            <a:ext cx="1740843" cy="915119"/>
          </a:xfrm>
          <a:prstGeom prst="roundRect">
            <a:avLst/>
          </a:prstGeom>
          <a:solidFill>
            <a:srgbClr val="FFDD57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OpenDyslexic" pitchFamily="2" charset="77"/>
              </a:rPr>
              <a:t>CXI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E5E6F4A-C29D-8A43-848E-EB928E7A572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2798" y="2130365"/>
            <a:ext cx="1740843" cy="17590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F8A03616-82E1-8C4A-9055-9C9847B65F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84436" y="2483616"/>
            <a:ext cx="1062594" cy="21552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07C08B5C-B9B9-1341-BE27-F4CDBB0D3D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84437" y="2811979"/>
            <a:ext cx="1062594" cy="21552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B72A778-1EC2-0B49-8987-B85B232FD4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84437" y="3140183"/>
            <a:ext cx="1062594" cy="21552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62EA2B66-AE78-874B-8DE8-22AF09631F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82587" y="3468387"/>
            <a:ext cx="1062594" cy="21552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EC1334DD-4131-2043-8DFF-7656656327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344493" y="2483616"/>
            <a:ext cx="1062594" cy="215523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D082054C-146A-1B4A-9040-25869B70B81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344493" y="2811820"/>
            <a:ext cx="1062594" cy="215523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1932FA0E-080D-ED42-A953-4652E88EBF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344494" y="3140183"/>
            <a:ext cx="1062594" cy="215523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AA2B4F8E-6FE9-614F-9AF2-37A8D5DFA2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344494" y="3468387"/>
            <a:ext cx="1062594" cy="215523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2A404266-B382-7646-B027-97323C6525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66679" y="3261944"/>
            <a:ext cx="2155234" cy="103481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1CC65389-1317-6045-8FFE-3FF308AF610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81874" y="3261944"/>
            <a:ext cx="2155234" cy="103481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E362777F-048B-BE4D-9C5A-FE3B261FE4D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5292" y="3358140"/>
            <a:ext cx="1745401" cy="180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5057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Use the clues below to find the mystery number.</a:t>
            </a:r>
            <a:endParaRPr lang="en-GB" sz="2200" dirty="0">
              <a:solidFill>
                <a:srgbClr val="FF3860"/>
              </a:solidFill>
            </a:endParaRP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Rounded to the nearest 10, the number is 7,450.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Rounded to the nearest 100, the number is 7,400. 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Rounded to the nearest 1,000, the number is 7,000.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Numbers that round to 7,450 to the nearest ten include (inclusive) 7,445 to 7,454; however, to round to 7,400 to the nearest hundred the number must be below 7,450 (a similar rule applies if it is to round down to 7,000 too).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So the mystery number could be 7,445, 7,446, 7,447, 7,448 or 7,449.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</p:spTree>
    <p:extLst>
      <p:ext uri="{BB962C8B-B14F-4D97-AF65-F5344CB8AC3E}">
        <p14:creationId xmlns:p14="http://schemas.microsoft.com/office/powerpoint/2010/main" val="24067646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1318"/>
            <a:ext cx="1099599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 </a:t>
            </a: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3273DC"/>
                </a:solidFill>
              </a:rPr>
              <a:t/>
            </a:r>
            <a:br>
              <a:rPr lang="en-GB" sz="2200" dirty="0">
                <a:solidFill>
                  <a:srgbClr val="3273DC"/>
                </a:solidFill>
              </a:rPr>
            </a:b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3173DC"/>
                </a:solidFill>
              </a:rPr>
              <a:t>Can you spot </a:t>
            </a:r>
            <a:r>
              <a:rPr lang="en-GB" sz="2200" dirty="0" err="1">
                <a:solidFill>
                  <a:srgbClr val="3173DC"/>
                </a:solidFill>
              </a:rPr>
              <a:t>Astrobee’s</a:t>
            </a:r>
            <a:r>
              <a:rPr lang="en-GB" sz="2200" dirty="0">
                <a:solidFill>
                  <a:srgbClr val="3173DC"/>
                </a:solidFill>
              </a:rPr>
              <a:t> mistakes?</a:t>
            </a:r>
            <a:br>
              <a:rPr lang="en-GB" sz="2200" dirty="0">
                <a:solidFill>
                  <a:srgbClr val="3173DC"/>
                </a:solidFill>
              </a:rPr>
            </a:br>
            <a:r>
              <a:rPr lang="en-GB" sz="2200" dirty="0">
                <a:solidFill>
                  <a:srgbClr val="3173DC"/>
                </a:solidFill>
              </a:rPr>
              <a:t>What would you do to correct the mistakes?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C775B79-6FD8-7042-AA4B-5BA485961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437" y="3429000"/>
            <a:ext cx="1689100" cy="12446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ED35BB5-A56E-3444-84FC-CBE2FF9B88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2987" y="1243806"/>
            <a:ext cx="4354694" cy="329505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8862C32-ABC9-F24B-9697-1A3B150F7C3B}"/>
              </a:ext>
            </a:extLst>
          </p:cNvPr>
          <p:cNvSpPr/>
          <p:nvPr/>
        </p:nvSpPr>
        <p:spPr>
          <a:xfrm>
            <a:off x="3058059" y="1730611"/>
            <a:ext cx="33845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" pitchFamily="2" charset="77"/>
              </a:rPr>
              <a:t>7,445 to the nearest 100 is 7,500. </a:t>
            </a:r>
            <a:br>
              <a:rPr lang="en-GB" sz="2400" dirty="0">
                <a:solidFill>
                  <a:srgbClr val="3273DC"/>
                </a:solidFill>
                <a:latin typeface="OpenDyslexic" pitchFamily="2" charset="77"/>
              </a:rPr>
            </a:br>
            <a:r>
              <a:rPr lang="en-GB" sz="2400">
                <a:solidFill>
                  <a:srgbClr val="3273DC"/>
                </a:solidFill>
                <a:latin typeface="OpenDyslexic" pitchFamily="2" charset="77"/>
              </a:rPr>
              <a:t>6,925 to the nearest 1,000 is 7,025.</a:t>
            </a:r>
            <a:endParaRPr lang="en-GB" sz="2400" dirty="0">
              <a:solidFill>
                <a:srgbClr val="3273DC"/>
              </a:solidFill>
              <a:latin typeface="OpenDyslexic" pitchFamily="2" charset="77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8949CA55-E71A-5645-8CFC-4E2680F3A3D9}"/>
              </a:ext>
            </a:extLst>
          </p:cNvPr>
          <p:cNvSpPr txBox="1">
            <a:spLocks/>
          </p:cNvSpPr>
          <p:nvPr/>
        </p:nvSpPr>
        <p:spPr>
          <a:xfrm>
            <a:off x="838200" y="495755"/>
            <a:ext cx="878081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Lato Light" panose="020F0302020204030203" pitchFamily="34" charset="77"/>
                <a:ea typeface="+mj-ea"/>
                <a:cs typeface="+mj-cs"/>
              </a:defRPr>
            </a:lvl1pPr>
          </a:lstStyle>
          <a:p>
            <a:r>
              <a:rPr lang="en-GB" sz="3200" dirty="0"/>
              <a:t>To be able to round to the nearest 10, 100 and 1,000</a:t>
            </a:r>
          </a:p>
        </p:txBody>
      </p:sp>
    </p:spTree>
    <p:extLst>
      <p:ext uri="{BB962C8B-B14F-4D97-AF65-F5344CB8AC3E}">
        <p14:creationId xmlns:p14="http://schemas.microsoft.com/office/powerpoint/2010/main" val="1471136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1318"/>
            <a:ext cx="1099599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 </a:t>
            </a: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3273DC"/>
                </a:solidFill>
              </a:rPr>
              <a:t/>
            </a:r>
            <a:br>
              <a:rPr lang="en-GB" sz="2200" dirty="0">
                <a:solidFill>
                  <a:srgbClr val="3273DC"/>
                </a:solidFill>
              </a:rPr>
            </a:b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FF3860"/>
                </a:solidFill>
              </a:rPr>
              <a:t>7,445 should round down to 7,400 as the digit is less than 5 in the 10s place.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>
                <a:solidFill>
                  <a:srgbClr val="FF3860"/>
                </a:solidFill>
              </a:rPr>
              <a:t>6,925 </a:t>
            </a:r>
            <a:r>
              <a:rPr lang="en-GB" sz="2200" dirty="0">
                <a:solidFill>
                  <a:srgbClr val="FF3860"/>
                </a:solidFill>
              </a:rPr>
              <a:t>should round up to the nearest 1,000, but it should be expressed </a:t>
            </a:r>
            <a:r>
              <a:rPr lang="en-GB" sz="2200">
                <a:solidFill>
                  <a:srgbClr val="FF3860"/>
                </a:solidFill>
              </a:rPr>
              <a:t>as 7,000</a:t>
            </a:r>
            <a:r>
              <a:rPr lang="en-GB" sz="2200" dirty="0">
                <a:solidFill>
                  <a:srgbClr val="FF3860"/>
                </a:solidFill>
              </a:rPr>
              <a:t>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C775B79-6FD8-7042-AA4B-5BA485961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437" y="3429000"/>
            <a:ext cx="1689100" cy="12446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ED35BB5-A56E-3444-84FC-CBE2FF9B88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2987" y="1243806"/>
            <a:ext cx="4354694" cy="329505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8862C32-ABC9-F24B-9697-1A3B150F7C3B}"/>
              </a:ext>
            </a:extLst>
          </p:cNvPr>
          <p:cNvSpPr/>
          <p:nvPr/>
        </p:nvSpPr>
        <p:spPr>
          <a:xfrm>
            <a:off x="3058059" y="1730611"/>
            <a:ext cx="33845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" pitchFamily="2" charset="77"/>
              </a:rPr>
              <a:t>7,445 to the nearest 100 is 7,500. </a:t>
            </a:r>
            <a:br>
              <a:rPr lang="en-GB" sz="2400" dirty="0">
                <a:solidFill>
                  <a:srgbClr val="3273DC"/>
                </a:solidFill>
                <a:latin typeface="OpenDyslexic" pitchFamily="2" charset="77"/>
              </a:rPr>
            </a:br>
            <a:r>
              <a:rPr lang="en-GB" sz="2400" dirty="0">
                <a:solidFill>
                  <a:srgbClr val="3273DC"/>
                </a:solidFill>
                <a:latin typeface="OpenDyslexic" pitchFamily="2" charset="77"/>
              </a:rPr>
              <a:t>6,925 to the nearest 1,000 is 7,025.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8949CA55-E71A-5645-8CFC-4E2680F3A3D9}"/>
              </a:ext>
            </a:extLst>
          </p:cNvPr>
          <p:cNvSpPr txBox="1">
            <a:spLocks/>
          </p:cNvSpPr>
          <p:nvPr/>
        </p:nvSpPr>
        <p:spPr>
          <a:xfrm>
            <a:off x="838200" y="495755"/>
            <a:ext cx="878081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Lato Light" panose="020F0302020204030203" pitchFamily="34" charset="77"/>
                <a:ea typeface="+mj-ea"/>
                <a:cs typeface="+mj-cs"/>
              </a:defRPr>
            </a:lvl1pPr>
          </a:lstStyle>
          <a:p>
            <a:r>
              <a:rPr lang="en-GB" sz="3200" dirty="0"/>
              <a:t>To be able to round to the nearest 10, 100 and 1,000</a:t>
            </a:r>
          </a:p>
        </p:txBody>
      </p:sp>
    </p:spTree>
    <p:extLst>
      <p:ext uri="{BB962C8B-B14F-4D97-AF65-F5344CB8AC3E}">
        <p14:creationId xmlns:p14="http://schemas.microsoft.com/office/powerpoint/2010/main" val="9054655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my knowledge of rounding to the nearest 10 and 100 to round four-digit numbers to the nearest 1,000 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reasoning to explain my responses when using my knowledge of rounding to the nearest 10 and 100 to round four-digit numbers to the nearest 1,000 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8" y="6298060"/>
            <a:ext cx="11194775" cy="365125"/>
          </a:xfrm>
        </p:spPr>
        <p:txBody>
          <a:bodyPr/>
          <a:lstStyle/>
          <a:p>
            <a:r>
              <a:rPr lang="en-GB" dirty="0"/>
              <a:t>Year 5 - Autumn Block 1 - Place Value - Lesson 3 - To be able to round to the nearest 10, 100 and 1,000</a:t>
            </a:r>
          </a:p>
        </p:txBody>
      </p:sp>
    </p:spTree>
    <p:extLst>
      <p:ext uri="{BB962C8B-B14F-4D97-AF65-F5344CB8AC3E}">
        <p14:creationId xmlns:p14="http://schemas.microsoft.com/office/powerpoint/2010/main" val="3538295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one doesn’t belong?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The Numicon Shape doesn’t belong as shows 30. 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The other representations all round to 100 to the nearest 100. 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DE7500FE-9BEC-5C4D-A785-5E2B3682D3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84436" y="2155412"/>
            <a:ext cx="1062594" cy="215523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A70193E8-9A68-8E45-881D-BEE2586DDC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07382" y="3261944"/>
            <a:ext cx="2155234" cy="1034810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xmlns="" id="{B35170EE-3510-D248-978F-787BF32CA071}"/>
              </a:ext>
            </a:extLst>
          </p:cNvPr>
          <p:cNvSpPr/>
          <p:nvPr/>
        </p:nvSpPr>
        <p:spPr>
          <a:xfrm>
            <a:off x="8076980" y="3321789"/>
            <a:ext cx="1740843" cy="915119"/>
          </a:xfrm>
          <a:prstGeom prst="roundRect">
            <a:avLst/>
          </a:prstGeom>
          <a:solidFill>
            <a:srgbClr val="FFDD57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6000" dirty="0">
                <a:solidFill>
                  <a:schemeClr val="tx1"/>
                </a:solidFill>
                <a:latin typeface="OpenDyslexic" pitchFamily="2" charset="77"/>
              </a:rPr>
              <a:t>CXI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8E5E6F4A-C29D-8A43-848E-EB928E7A572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2798" y="2130365"/>
            <a:ext cx="1740843" cy="17590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F8A03616-82E1-8C4A-9055-9C9847B65F8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84436" y="2483616"/>
            <a:ext cx="1062594" cy="21552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07C08B5C-B9B9-1341-BE27-F4CDBB0D3DB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84437" y="2811979"/>
            <a:ext cx="1062594" cy="21552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0B72A778-1EC2-0B49-8987-B85B232FD4B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84437" y="3140183"/>
            <a:ext cx="1062594" cy="21552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62EA2B66-AE78-874B-8DE8-22AF09631FA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82587" y="3468387"/>
            <a:ext cx="1062594" cy="215523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EC1334DD-4131-2043-8DFF-7656656327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344493" y="2483616"/>
            <a:ext cx="1062594" cy="215523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D082054C-146A-1B4A-9040-25869B70B81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344493" y="2811820"/>
            <a:ext cx="1062594" cy="215523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1932FA0E-080D-ED42-A953-4652E88EBF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344494" y="3140183"/>
            <a:ext cx="1062594" cy="215523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AA2B4F8E-6FE9-614F-9AF2-37A8D5DFA2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344494" y="3468387"/>
            <a:ext cx="1062594" cy="215523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2A404266-B382-7646-B027-97323C65251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66679" y="3261944"/>
            <a:ext cx="2155234" cy="103481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1CC65389-1317-6045-8FFE-3FF308AF610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81874" y="3261944"/>
            <a:ext cx="2155234" cy="103481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E362777F-048B-BE4D-9C5A-FE3B261FE4D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75292" y="3358140"/>
            <a:ext cx="1745401" cy="1804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9129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3CD8686B-F37A-5C40-B510-2397171580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580743"/>
              </p:ext>
            </p:extLst>
          </p:nvPr>
        </p:nvGraphicFramePr>
        <p:xfrm>
          <a:off x="967409" y="2948485"/>
          <a:ext cx="10760765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1476">
                  <a:extLst>
                    <a:ext uri="{9D8B030D-6E8A-4147-A177-3AD203B41FA5}">
                      <a16:colId xmlns:a16="http://schemas.microsoft.com/office/drawing/2014/main" xmlns="" val="329786448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941506358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31473447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2020739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starting number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3714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91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022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four thousands,</a:t>
                      </a:r>
                    </a:p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nine hundreds, </a:t>
                      </a:r>
                      <a:br>
                        <a:rPr lang="en-US" sz="2000" dirty="0">
                          <a:latin typeface="OpenDyslexic" pitchFamily="2" charset="77"/>
                        </a:rPr>
                      </a:br>
                      <a:r>
                        <a:rPr lang="en-US" sz="2000" dirty="0">
                          <a:latin typeface="OpenDyslexic" pitchFamily="2" charset="77"/>
                        </a:rPr>
                        <a:t>one ten and five ones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9605463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A39D46D-B183-214C-9C48-AFF0DFAF05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3429000"/>
            <a:ext cx="980284" cy="91815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49753AC3-036B-F742-B38C-D9A6D837A6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816" y="3429000"/>
            <a:ext cx="429342" cy="87082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36778AC4-F556-1046-86D8-48519C936B1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451" y="3515563"/>
            <a:ext cx="961270" cy="76533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88109B8E-0A49-2E41-8416-259627676F9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281" y="3516004"/>
            <a:ext cx="297156" cy="26744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2DBE16C6-82CF-2442-A9B9-FB0FD82762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112" y="3429000"/>
            <a:ext cx="429342" cy="8708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BE7D9304-5888-EC4E-86C7-B0B809E7E1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408" y="3429000"/>
            <a:ext cx="429342" cy="87082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E6E47780-350F-A540-87D5-92B6CD415D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304" y="3429000"/>
            <a:ext cx="429342" cy="8708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189F7547-0FCF-2D4E-B037-579F06DB924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744" y="3515563"/>
            <a:ext cx="297156" cy="2674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CAF78DFC-FE9D-3740-92E5-5DD8D2C993E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248" y="3920196"/>
            <a:ext cx="297156" cy="2674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EDEFAC0F-479E-D042-9DFA-16E30432833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711" y="3919755"/>
            <a:ext cx="297156" cy="26744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0F71EBC6-25F2-8D42-8A10-5F111D15C1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428" y="3754355"/>
            <a:ext cx="297156" cy="26744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64AA5CDE-23C9-504C-92BD-D81CE0F0A86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372825"/>
            <a:ext cx="595356" cy="61556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78A41EE8-C159-DB49-B931-7BA3770BC6F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157" y="4367456"/>
            <a:ext cx="593802" cy="60002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EEE63050-E0D2-EB4C-BE49-2C3BB98CC48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4347365"/>
            <a:ext cx="589139" cy="59846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41701F9F-EF20-DF4D-83FD-7B3E7230D64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6747" y="4347153"/>
            <a:ext cx="589414" cy="60002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63429C63-D8C6-7949-9D95-944DC586E31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464" y="4739804"/>
            <a:ext cx="589414" cy="60002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E56BB1F8-E5FB-BE41-9CCA-AC9B4F15D78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268" y="4580288"/>
            <a:ext cx="589414" cy="60002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9E018C47-810A-F341-BF56-EEC44A4D49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741022"/>
            <a:ext cx="595356" cy="61556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9D43FD09-6513-004E-A932-301111EE1FD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521" y="4377097"/>
            <a:ext cx="593802" cy="60002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1C21B2EB-AE74-C94F-89CE-6C44291F317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820" y="4367456"/>
            <a:ext cx="593802" cy="60002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C8654D86-BA34-3747-AF13-FCCE423B88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952" y="4729322"/>
            <a:ext cx="593802" cy="60002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58B639A4-4518-554E-BE6E-4883CB22C53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316" y="4738963"/>
            <a:ext cx="593802" cy="60002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D564A3D7-85E3-494B-B1CC-9BE497F823E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615" y="4729322"/>
            <a:ext cx="593802" cy="60002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24CE580E-FA4B-4742-B32E-24287923A86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204" y="4764632"/>
            <a:ext cx="589139" cy="59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712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3CD8686B-F37A-5C40-B510-2397171580AB}"/>
              </a:ext>
            </a:extLst>
          </p:cNvPr>
          <p:cNvGraphicFramePr>
            <a:graphicFrameLocks noGrp="1"/>
          </p:cNvGraphicFramePr>
          <p:nvPr/>
        </p:nvGraphicFramePr>
        <p:xfrm>
          <a:off x="967409" y="2948485"/>
          <a:ext cx="10760765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1476">
                  <a:extLst>
                    <a:ext uri="{9D8B030D-6E8A-4147-A177-3AD203B41FA5}">
                      <a16:colId xmlns:a16="http://schemas.microsoft.com/office/drawing/2014/main" xmlns="" val="329786448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941506358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31473447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2020739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starting number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3714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1,150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91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022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four thousands,</a:t>
                      </a:r>
                    </a:p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nine hundreds, </a:t>
                      </a:r>
                      <a:br>
                        <a:rPr lang="en-US" sz="2000" dirty="0">
                          <a:latin typeface="OpenDyslexic" pitchFamily="2" charset="77"/>
                        </a:rPr>
                      </a:br>
                      <a:r>
                        <a:rPr lang="en-US" sz="2000" dirty="0">
                          <a:latin typeface="OpenDyslexic" pitchFamily="2" charset="77"/>
                        </a:rPr>
                        <a:t>one ten and five ones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9605463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A39D46D-B183-214C-9C48-AFF0DFAF05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3429000"/>
            <a:ext cx="980284" cy="91815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49753AC3-036B-F742-B38C-D9A6D837A6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816" y="3429000"/>
            <a:ext cx="429342" cy="87082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36778AC4-F556-1046-86D8-48519C936B1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451" y="3515563"/>
            <a:ext cx="961270" cy="76533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88109B8E-0A49-2E41-8416-259627676F9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281" y="3516004"/>
            <a:ext cx="297156" cy="26744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2DBE16C6-82CF-2442-A9B9-FB0FD82762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112" y="3429000"/>
            <a:ext cx="429342" cy="8708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BE7D9304-5888-EC4E-86C7-B0B809E7E1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408" y="3429000"/>
            <a:ext cx="429342" cy="87082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E6E47780-350F-A540-87D5-92B6CD415D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304" y="3429000"/>
            <a:ext cx="429342" cy="8708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189F7547-0FCF-2D4E-B037-579F06DB924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744" y="3515563"/>
            <a:ext cx="297156" cy="2674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CAF78DFC-FE9D-3740-92E5-5DD8D2C993E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248" y="3920196"/>
            <a:ext cx="297156" cy="2674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EDEFAC0F-479E-D042-9DFA-16E30432833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711" y="3919755"/>
            <a:ext cx="297156" cy="26744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0F71EBC6-25F2-8D42-8A10-5F111D15C1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428" y="3754355"/>
            <a:ext cx="297156" cy="26744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64AA5CDE-23C9-504C-92BD-D81CE0F0A86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372825"/>
            <a:ext cx="595356" cy="61556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78A41EE8-C159-DB49-B931-7BA3770BC6F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157" y="4367456"/>
            <a:ext cx="593802" cy="60002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EEE63050-E0D2-EB4C-BE49-2C3BB98CC48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4347365"/>
            <a:ext cx="589139" cy="59846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41701F9F-EF20-DF4D-83FD-7B3E7230D64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6747" y="4347153"/>
            <a:ext cx="589414" cy="60002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63429C63-D8C6-7949-9D95-944DC586E31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464" y="4739804"/>
            <a:ext cx="589414" cy="60002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E56BB1F8-E5FB-BE41-9CCA-AC9B4F15D78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268" y="4580288"/>
            <a:ext cx="589414" cy="60002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9E018C47-810A-F341-BF56-EEC44A4D49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741022"/>
            <a:ext cx="595356" cy="61556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9D43FD09-6513-004E-A932-301111EE1FD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521" y="4377097"/>
            <a:ext cx="593802" cy="60002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1C21B2EB-AE74-C94F-89CE-6C44291F317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820" y="4367456"/>
            <a:ext cx="593802" cy="60002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C8654D86-BA34-3747-AF13-FCCE423B88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952" y="4729322"/>
            <a:ext cx="593802" cy="60002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58B639A4-4518-554E-BE6E-4883CB22C53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316" y="4738963"/>
            <a:ext cx="593802" cy="60002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D564A3D7-85E3-494B-B1CC-9BE497F823E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615" y="4729322"/>
            <a:ext cx="593802" cy="60002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24CE580E-FA4B-4742-B32E-24287923A86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204" y="4764632"/>
            <a:ext cx="589139" cy="59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30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3CD8686B-F37A-5C40-B510-2397171580AB}"/>
              </a:ext>
            </a:extLst>
          </p:cNvPr>
          <p:cNvGraphicFramePr>
            <a:graphicFrameLocks noGrp="1"/>
          </p:cNvGraphicFramePr>
          <p:nvPr/>
        </p:nvGraphicFramePr>
        <p:xfrm>
          <a:off x="967409" y="2948485"/>
          <a:ext cx="10760765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1476">
                  <a:extLst>
                    <a:ext uri="{9D8B030D-6E8A-4147-A177-3AD203B41FA5}">
                      <a16:colId xmlns:a16="http://schemas.microsoft.com/office/drawing/2014/main" xmlns="" val="329786448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941506358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31473447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2020739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starting number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3714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1,150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91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022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four thousands,</a:t>
                      </a:r>
                    </a:p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nine hundreds, </a:t>
                      </a:r>
                      <a:br>
                        <a:rPr lang="en-US" sz="2000" dirty="0">
                          <a:latin typeface="OpenDyslexic" pitchFamily="2" charset="77"/>
                        </a:rPr>
                      </a:br>
                      <a:r>
                        <a:rPr lang="en-US" sz="2000" dirty="0">
                          <a:latin typeface="OpenDyslexic" pitchFamily="2" charset="77"/>
                        </a:rPr>
                        <a:t>one ten and five ones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9605463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A39D46D-B183-214C-9C48-AFF0DFAF05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3429000"/>
            <a:ext cx="980284" cy="91815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49753AC3-036B-F742-B38C-D9A6D837A6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816" y="3429000"/>
            <a:ext cx="429342" cy="87082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36778AC4-F556-1046-86D8-48519C936B1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451" y="3515563"/>
            <a:ext cx="961270" cy="76533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88109B8E-0A49-2E41-8416-259627676F9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281" y="3516004"/>
            <a:ext cx="297156" cy="26744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2DBE16C6-82CF-2442-A9B9-FB0FD82762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112" y="3429000"/>
            <a:ext cx="429342" cy="8708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BE7D9304-5888-EC4E-86C7-B0B809E7E1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408" y="3429000"/>
            <a:ext cx="429342" cy="87082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E6E47780-350F-A540-87D5-92B6CD415D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304" y="3429000"/>
            <a:ext cx="429342" cy="8708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189F7547-0FCF-2D4E-B037-579F06DB924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744" y="3515563"/>
            <a:ext cx="297156" cy="2674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CAF78DFC-FE9D-3740-92E5-5DD8D2C993E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248" y="3920196"/>
            <a:ext cx="297156" cy="2674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EDEFAC0F-479E-D042-9DFA-16E30432833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711" y="3919755"/>
            <a:ext cx="297156" cy="26744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0F71EBC6-25F2-8D42-8A10-5F111D15C1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428" y="3754355"/>
            <a:ext cx="297156" cy="26744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64AA5CDE-23C9-504C-92BD-D81CE0F0A86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372825"/>
            <a:ext cx="595356" cy="61556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78A41EE8-C159-DB49-B931-7BA3770BC6F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157" y="4367456"/>
            <a:ext cx="593802" cy="60002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EEE63050-E0D2-EB4C-BE49-2C3BB98CC48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4347365"/>
            <a:ext cx="589139" cy="59846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41701F9F-EF20-DF4D-83FD-7B3E7230D64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6747" y="4347153"/>
            <a:ext cx="589414" cy="60002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63429C63-D8C6-7949-9D95-944DC586E31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464" y="4739804"/>
            <a:ext cx="589414" cy="60002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E56BB1F8-E5FB-BE41-9CCA-AC9B4F15D78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268" y="4580288"/>
            <a:ext cx="589414" cy="60002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9E018C47-810A-F341-BF56-EEC44A4D49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741022"/>
            <a:ext cx="595356" cy="61556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9D43FD09-6513-004E-A932-301111EE1FD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521" y="4377097"/>
            <a:ext cx="593802" cy="60002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1C21B2EB-AE74-C94F-89CE-6C44291F317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820" y="4367456"/>
            <a:ext cx="593802" cy="60002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C8654D86-BA34-3747-AF13-FCCE423B88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952" y="4729322"/>
            <a:ext cx="593802" cy="60002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58B639A4-4518-554E-BE6E-4883CB22C53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316" y="4738963"/>
            <a:ext cx="593802" cy="60002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D564A3D7-85E3-494B-B1CC-9BE497F823E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615" y="4729322"/>
            <a:ext cx="593802" cy="60002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24CE580E-FA4B-4742-B32E-24287923A86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204" y="4764632"/>
            <a:ext cx="589139" cy="59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7834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3CD8686B-F37A-5C40-B510-2397171580AB}"/>
              </a:ext>
            </a:extLst>
          </p:cNvPr>
          <p:cNvGraphicFramePr>
            <a:graphicFrameLocks noGrp="1"/>
          </p:cNvGraphicFramePr>
          <p:nvPr/>
        </p:nvGraphicFramePr>
        <p:xfrm>
          <a:off x="967409" y="2948485"/>
          <a:ext cx="10760765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1476">
                  <a:extLst>
                    <a:ext uri="{9D8B030D-6E8A-4147-A177-3AD203B41FA5}">
                      <a16:colId xmlns:a16="http://schemas.microsoft.com/office/drawing/2014/main" xmlns="" val="329786448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941506358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31473447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2020739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starting number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3714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1,150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1,000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91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022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four thousands,</a:t>
                      </a:r>
                    </a:p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nine hundreds, </a:t>
                      </a:r>
                      <a:br>
                        <a:rPr lang="en-US" sz="2000" dirty="0">
                          <a:latin typeface="OpenDyslexic" pitchFamily="2" charset="77"/>
                        </a:rPr>
                      </a:br>
                      <a:r>
                        <a:rPr lang="en-US" sz="2000" dirty="0">
                          <a:latin typeface="OpenDyslexic" pitchFamily="2" charset="77"/>
                        </a:rPr>
                        <a:t>one ten and five ones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9605463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A39D46D-B183-214C-9C48-AFF0DFAF05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3429000"/>
            <a:ext cx="980284" cy="91815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49753AC3-036B-F742-B38C-D9A6D837A6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816" y="3429000"/>
            <a:ext cx="429342" cy="87082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36778AC4-F556-1046-86D8-48519C936B1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451" y="3515563"/>
            <a:ext cx="961270" cy="76533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88109B8E-0A49-2E41-8416-259627676F9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281" y="3516004"/>
            <a:ext cx="297156" cy="26744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2DBE16C6-82CF-2442-A9B9-FB0FD82762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112" y="3429000"/>
            <a:ext cx="429342" cy="8708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BE7D9304-5888-EC4E-86C7-B0B809E7E1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408" y="3429000"/>
            <a:ext cx="429342" cy="87082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E6E47780-350F-A540-87D5-92B6CD415D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304" y="3429000"/>
            <a:ext cx="429342" cy="8708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189F7547-0FCF-2D4E-B037-579F06DB924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744" y="3515563"/>
            <a:ext cx="297156" cy="2674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CAF78DFC-FE9D-3740-92E5-5DD8D2C993E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248" y="3920196"/>
            <a:ext cx="297156" cy="2674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EDEFAC0F-479E-D042-9DFA-16E30432833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711" y="3919755"/>
            <a:ext cx="297156" cy="26744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0F71EBC6-25F2-8D42-8A10-5F111D15C1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428" y="3754355"/>
            <a:ext cx="297156" cy="26744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64AA5CDE-23C9-504C-92BD-D81CE0F0A86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372825"/>
            <a:ext cx="595356" cy="61556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78A41EE8-C159-DB49-B931-7BA3770BC6F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157" y="4367456"/>
            <a:ext cx="593802" cy="60002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EEE63050-E0D2-EB4C-BE49-2C3BB98CC48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4347365"/>
            <a:ext cx="589139" cy="59846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41701F9F-EF20-DF4D-83FD-7B3E7230D64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6747" y="4347153"/>
            <a:ext cx="589414" cy="60002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63429C63-D8C6-7949-9D95-944DC586E31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464" y="4739804"/>
            <a:ext cx="589414" cy="60002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E56BB1F8-E5FB-BE41-9CCA-AC9B4F15D78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268" y="4580288"/>
            <a:ext cx="589414" cy="60002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9E018C47-810A-F341-BF56-EEC44A4D49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741022"/>
            <a:ext cx="595356" cy="61556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9D43FD09-6513-004E-A932-301111EE1FD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521" y="4377097"/>
            <a:ext cx="593802" cy="60002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1C21B2EB-AE74-C94F-89CE-6C44291F317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820" y="4367456"/>
            <a:ext cx="593802" cy="60002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C8654D86-BA34-3747-AF13-FCCE423B88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952" y="4729322"/>
            <a:ext cx="593802" cy="60002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58B639A4-4518-554E-BE6E-4883CB22C53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316" y="4738963"/>
            <a:ext cx="593802" cy="60002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D564A3D7-85E3-494B-B1CC-9BE497F823E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615" y="4729322"/>
            <a:ext cx="593802" cy="60002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24CE580E-FA4B-4742-B32E-24287923A86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204" y="4764632"/>
            <a:ext cx="589139" cy="59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562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table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200" dirty="0"/>
              <a:t>To be able to round to the nearest 10, 100 and 1,000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3CD8686B-F37A-5C40-B510-2397171580AB}"/>
              </a:ext>
            </a:extLst>
          </p:cNvPr>
          <p:cNvGraphicFramePr>
            <a:graphicFrameLocks noGrp="1"/>
          </p:cNvGraphicFramePr>
          <p:nvPr/>
        </p:nvGraphicFramePr>
        <p:xfrm>
          <a:off x="967409" y="2948485"/>
          <a:ext cx="10760765" cy="3413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41476">
                  <a:extLst>
                    <a:ext uri="{9D8B030D-6E8A-4147-A177-3AD203B41FA5}">
                      <a16:colId xmlns:a16="http://schemas.microsoft.com/office/drawing/2014/main" xmlns="" val="329786448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941506358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314734473"/>
                    </a:ext>
                  </a:extLst>
                </a:gridCol>
                <a:gridCol w="2239763">
                  <a:extLst>
                    <a:ext uri="{9D8B030D-6E8A-4147-A177-3AD203B41FA5}">
                      <a16:colId xmlns:a16="http://schemas.microsoft.com/office/drawing/2014/main" xmlns="" val="20207392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starting number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nearest 1,000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863714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1,150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1,100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1,000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910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r>
                        <a:rPr lang="en-US" sz="2000" dirty="0">
                          <a:solidFill>
                            <a:srgbClr val="FF3860"/>
                          </a:solidFill>
                          <a:latin typeface="OpenDyslexic" pitchFamily="2" charset="77"/>
                        </a:rPr>
                        <a:t>2,630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022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four thousands,</a:t>
                      </a:r>
                    </a:p>
                    <a:p>
                      <a:pPr algn="ctr"/>
                      <a:r>
                        <a:rPr lang="en-US" sz="2000" dirty="0">
                          <a:latin typeface="OpenDyslexic" pitchFamily="2" charset="77"/>
                        </a:rPr>
                        <a:t>nine hundreds, </a:t>
                      </a:r>
                      <a:br>
                        <a:rPr lang="en-US" sz="2000" dirty="0">
                          <a:latin typeface="OpenDyslexic" pitchFamily="2" charset="77"/>
                        </a:rPr>
                      </a:br>
                      <a:r>
                        <a:rPr lang="en-US" sz="2000" dirty="0">
                          <a:latin typeface="OpenDyslexic" pitchFamily="2" charset="77"/>
                        </a:rPr>
                        <a:t>one ten and five ones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  <a:p>
                      <a:pPr algn="ctr"/>
                      <a:endParaRPr lang="en-US" sz="2000" dirty="0">
                        <a:solidFill>
                          <a:srgbClr val="FF3860"/>
                        </a:solidFill>
                        <a:latin typeface="OpenDyslexic" pitchFamily="2" charset="77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99605463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AA39D46D-B183-214C-9C48-AFF0DFAF058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3429000"/>
            <a:ext cx="980284" cy="91815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49753AC3-036B-F742-B38C-D9A6D837A60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5816" y="3429000"/>
            <a:ext cx="429342" cy="87082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36778AC4-F556-1046-86D8-48519C936B1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6451" y="3515563"/>
            <a:ext cx="961270" cy="76533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88109B8E-0A49-2E41-8416-259627676F9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3281" y="3516004"/>
            <a:ext cx="297156" cy="26744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2DBE16C6-82CF-2442-A9B9-FB0FD82762C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112" y="3429000"/>
            <a:ext cx="429342" cy="8708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BE7D9304-5888-EC4E-86C7-B0B809E7E1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408" y="3429000"/>
            <a:ext cx="429342" cy="87082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E6E47780-350F-A540-87D5-92B6CD415D8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5304" y="3429000"/>
            <a:ext cx="429342" cy="8708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xmlns="" id="{189F7547-0FCF-2D4E-B037-579F06DB924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744" y="3515563"/>
            <a:ext cx="297156" cy="26744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xmlns="" id="{CAF78DFC-FE9D-3740-92E5-5DD8D2C993E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7248" y="3920196"/>
            <a:ext cx="297156" cy="26744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EDEFAC0F-479E-D042-9DFA-16E30432833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9711" y="3919755"/>
            <a:ext cx="297156" cy="26744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0F71EBC6-25F2-8D42-8A10-5F111D15C15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8428" y="3754355"/>
            <a:ext cx="297156" cy="26744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64AA5CDE-23C9-504C-92BD-D81CE0F0A86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372825"/>
            <a:ext cx="595356" cy="61556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78A41EE8-C159-DB49-B931-7BA3770BC6F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9157" y="4367456"/>
            <a:ext cx="593802" cy="60002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EEE63050-E0D2-EB4C-BE49-2C3BB98CC48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409" y="4347365"/>
            <a:ext cx="589139" cy="598466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41701F9F-EF20-DF4D-83FD-7B3E7230D64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6747" y="4347153"/>
            <a:ext cx="589414" cy="600020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63429C63-D8C6-7949-9D95-944DC586E310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1464" y="4739804"/>
            <a:ext cx="589414" cy="60002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E56BB1F8-E5FB-BE41-9CCA-AC9B4F15D783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268" y="4580288"/>
            <a:ext cx="589414" cy="60002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9E018C47-810A-F341-BF56-EEC44A4D49E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525" y="4741022"/>
            <a:ext cx="595356" cy="615564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xmlns="" id="{9D43FD09-6513-004E-A932-301111EE1FD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8521" y="4377097"/>
            <a:ext cx="593802" cy="60002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xmlns="" id="{1C21B2EB-AE74-C94F-89CE-6C44291F317A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0820" y="4367456"/>
            <a:ext cx="593802" cy="60002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xmlns="" id="{C8654D86-BA34-3747-AF13-FCCE423B88D2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952" y="4729322"/>
            <a:ext cx="593802" cy="60002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xmlns="" id="{58B639A4-4518-554E-BE6E-4883CB22C53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316" y="4738963"/>
            <a:ext cx="593802" cy="60002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xmlns="" id="{D564A3D7-85E3-494B-B1CC-9BE497F823E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7615" y="4729322"/>
            <a:ext cx="593802" cy="60002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xmlns="" id="{24CE580E-FA4B-4742-B32E-24287923A867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204" y="4764632"/>
            <a:ext cx="589139" cy="598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1918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9119</TotalTime>
  <Words>1621</Words>
  <Application>Microsoft Office PowerPoint</Application>
  <PresentationFormat>Custom</PresentationFormat>
  <Paragraphs>619</Paragraphs>
  <Slides>33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Muli</vt:lpstr>
      <vt:lpstr>Wingdings</vt:lpstr>
      <vt:lpstr>OpenDyslexic</vt:lpstr>
      <vt:lpstr>Calibri</vt:lpstr>
      <vt:lpstr>Lato Light</vt:lpstr>
      <vt:lpstr>OpenDyslexicAlta</vt:lpstr>
      <vt:lpstr>Lato</vt:lpstr>
      <vt:lpstr>Office Theme</vt:lpstr>
      <vt:lpstr>PowerPoint Presentation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To be able to round to the nearest 10, 100 and 1,000</vt:lpstr>
      <vt:lpstr>PowerPoint Presentation</vt:lpstr>
      <vt:lpstr>PowerPoint Presentation</vt:lpstr>
      <vt:lpstr>To be able to round to the nearest 10, 100 and 1,000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305</cp:revision>
  <cp:lastPrinted>2019-06-17T16:19:05Z</cp:lastPrinted>
  <dcterms:created xsi:type="dcterms:W3CDTF">2018-08-06T08:16:18Z</dcterms:created>
  <dcterms:modified xsi:type="dcterms:W3CDTF">2020-07-14T09:54:40Z</dcterms:modified>
</cp:coreProperties>
</file>