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21" r:id="rId3"/>
    <p:sldId id="346" r:id="rId4"/>
    <p:sldId id="440" r:id="rId5"/>
    <p:sldId id="413" r:id="rId6"/>
    <p:sldId id="441" r:id="rId7"/>
    <p:sldId id="442" r:id="rId8"/>
    <p:sldId id="443" r:id="rId9"/>
    <p:sldId id="444" r:id="rId10"/>
    <p:sldId id="445" r:id="rId11"/>
    <p:sldId id="419" r:id="rId12"/>
    <p:sldId id="446" r:id="rId13"/>
    <p:sldId id="423" r:id="rId14"/>
    <p:sldId id="447" r:id="rId15"/>
    <p:sldId id="448" r:id="rId16"/>
    <p:sldId id="449" r:id="rId17"/>
    <p:sldId id="450" r:id="rId18"/>
    <p:sldId id="451" r:id="rId19"/>
    <p:sldId id="427" r:id="rId20"/>
    <p:sldId id="452" r:id="rId21"/>
    <p:sldId id="431" r:id="rId22"/>
    <p:sldId id="455" r:id="rId23"/>
    <p:sldId id="454" r:id="rId24"/>
    <p:sldId id="453" r:id="rId25"/>
    <p:sldId id="433" r:id="rId26"/>
    <p:sldId id="456" r:id="rId27"/>
    <p:sldId id="437" r:id="rId28"/>
    <p:sldId id="458" r:id="rId29"/>
    <p:sldId id="435" r:id="rId30"/>
    <p:sldId id="457" r:id="rId31"/>
    <p:sldId id="438" r:id="rId32"/>
    <p:sldId id="459" r:id="rId33"/>
    <p:sldId id="439" r:id="rId34"/>
  </p:sldIdLst>
  <p:sldSz cx="12192000" cy="6858000"/>
  <p:notesSz cx="6858000" cy="9144000"/>
  <p:embeddedFontLst>
    <p:embeddedFont>
      <p:font typeface="OpenDyslexic" panose="020B0604020202020204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DyslexicAlta" panose="020B0604020202020204" charset="0"/>
      <p:regular r:id="rId46"/>
      <p:bold r:id="rId47"/>
      <p:italic r:id="rId48"/>
      <p:boldItalic r:id="rId49"/>
    </p:embeddedFont>
    <p:embeddedFont>
      <p:font typeface="Lato" panose="020F0502020204030203" pitchFamily="34" charset="0"/>
      <p:regular r:id="rId50"/>
      <p:bold r:id="rId51"/>
    </p:embeddedFont>
    <p:embeddedFont>
      <p:font typeface="Muli" panose="020B0604020202020204" charset="0"/>
      <p:regular r:id="rId52"/>
      <p:bold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3173DC"/>
    <a:srgbClr val="369CEF"/>
    <a:srgbClr val="FFDD57"/>
    <a:srgbClr val="23D160"/>
    <a:srgbClr val="7957D5"/>
    <a:srgbClr val="209CEE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285" autoAdjust="0"/>
    <p:restoredTop sz="87347" autoAdjust="0"/>
  </p:normalViewPr>
  <p:slideViewPr>
    <p:cSldViewPr snapToGrid="0" snapToObjects="1">
      <p:cViewPr varScale="1">
        <p:scale>
          <a:sx n="60" d="100"/>
          <a:sy n="60" d="100"/>
        </p:scale>
        <p:origin x="-52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99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7312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456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837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524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713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47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437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9030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466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475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3074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07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132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96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2557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34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885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0152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8717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541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2080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895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832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910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644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007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which numbers would round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631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90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10/07/2019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Year 4 </a:t>
            </a:r>
            <a:br>
              <a:rPr lang="en-GB" dirty="0"/>
            </a:br>
            <a:r>
              <a:rPr lang="en-GB" dirty="0"/>
              <a:t>Autumn Block 1: Place Value</a:t>
            </a:r>
            <a:br>
              <a:rPr lang="en-GB" dirty="0"/>
            </a:br>
            <a:r>
              <a:rPr lang="en-GB" dirty="0"/>
              <a:t>Lesson 3: To be able to round to the nearest 100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Place Value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Autumn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0? And which round up to 100?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34A9D77-F944-5A45-96DE-546F10F00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66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lines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C3CFEC3-F43E-A649-BE54-D2BC79016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000" y="1874425"/>
            <a:ext cx="5760000" cy="28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F3BC8E0-E7D5-4246-A3E7-205A4368C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000" y="3189913"/>
            <a:ext cx="5760000" cy="288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9F04B2D-7250-CB48-9578-66A87D771E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6000" y="4479101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0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lines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6919DEC-ADCC-1C43-929F-55CA49801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000" y="1874425"/>
            <a:ext cx="5760000" cy="288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CC12CA9-C669-9B4C-B212-A0DF0323C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000" y="3175181"/>
            <a:ext cx="5760000" cy="28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42E18FF-D1A6-4E4F-99FA-365F09B487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6000" y="4475937"/>
            <a:ext cx="576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65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373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1741004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373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373 is nearest to 400.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954167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322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1718368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322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322 is nearest to 300.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496118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356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1771959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4C6E7E0-A4E7-3641-90A1-ED3ACC92B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58536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356 closer to 300 or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356 is nearest to 400.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3115965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141FA9-A28B-BA43-98D9-E7F776DAE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00" y="1516518"/>
            <a:ext cx="7200000" cy="360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number line, complete the sentences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833 is nearest to ____.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881 is nearest to ____.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849 is nearest to ____.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795077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round both two-digit and three-digit numbers to the nearest 10 by referring to the ones column and the nearest 100 by referring to the tens column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rounding both two-digit and three-digit numbers to the nearest 10 by referring to the ones column and the the nearest 100 by referring to the tens column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dirty="0"/>
              <a:t>Year 4 - Autumn Block 1 - Place Value - Lesson 3 - 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8141FA9-A28B-BA43-98D9-E7F776DAE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00" y="1516518"/>
            <a:ext cx="7200000" cy="3600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number line, complete the sentences below.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833 is nearest to </a:t>
            </a:r>
            <a:r>
              <a:rPr lang="en-GB" sz="2200" u="sng" dirty="0">
                <a:solidFill>
                  <a:srgbClr val="FF3860"/>
                </a:solidFill>
              </a:rPr>
              <a:t>800</a:t>
            </a:r>
            <a:r>
              <a:rPr lang="en-GB" sz="2200" dirty="0"/>
              <a:t>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881 is nearest to </a:t>
            </a:r>
            <a:r>
              <a:rPr lang="en-GB" sz="2200" u="sng" dirty="0">
                <a:solidFill>
                  <a:srgbClr val="FF3860"/>
                </a:solidFill>
              </a:rPr>
              <a:t>900</a:t>
            </a:r>
            <a:r>
              <a:rPr lang="en-GB" sz="2200" dirty="0"/>
              <a:t>.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849 is nearest to </a:t>
            </a:r>
            <a:r>
              <a:rPr lang="en-GB" sz="2200" u="sng" dirty="0">
                <a:solidFill>
                  <a:srgbClr val="FF3860"/>
                </a:solidFill>
              </a:rPr>
              <a:t>800</a:t>
            </a:r>
            <a:r>
              <a:rPr lang="en-GB" sz="2200" dirty="0"/>
              <a:t>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1291718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93817"/>
              </p:ext>
            </p:extLst>
          </p:nvPr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hundred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XCIV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879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2FB23F-35D5-454D-BADB-B67A7C13D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817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971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hundred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XCIV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879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300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4000" dirty="0">
              <a:solidFill>
                <a:srgbClr val="FF386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2FB23F-35D5-454D-BADB-B67A7C13D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817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33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hundred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XCIV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879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300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184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900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379D1E-BC73-A046-8A31-C896DD65BBC3}"/>
              </a:ext>
            </a:extLst>
          </p:cNvPr>
          <p:cNvSpPr/>
          <p:nvPr/>
        </p:nvSpPr>
        <p:spPr>
          <a:xfrm>
            <a:off x="7655694" y="5219963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4000" dirty="0">
              <a:solidFill>
                <a:srgbClr val="FF386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2FB23F-35D5-454D-BADB-B67A7C13D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817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35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hundred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342950" y="5197995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XCIV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879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CB2FCDE-B44E-6C4E-8D45-0959B9B89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9267" y="3429000"/>
            <a:ext cx="530454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518" y="345221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356" y="345221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851" y="347171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72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300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578777" y="4268529"/>
            <a:ext cx="1184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900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379D1E-BC73-A046-8A31-C896DD65BBC3}"/>
              </a:ext>
            </a:extLst>
          </p:cNvPr>
          <p:cNvSpPr/>
          <p:nvPr/>
        </p:nvSpPr>
        <p:spPr>
          <a:xfrm>
            <a:off x="7655694" y="5219963"/>
            <a:ext cx="11496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100</a:t>
            </a:r>
            <a:endParaRPr lang="en-US" sz="4000" dirty="0">
              <a:solidFill>
                <a:srgbClr val="FF386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2FB23F-35D5-454D-BADB-B67A7C13D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817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760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299667" y="5175291"/>
            <a:ext cx="10935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CXI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845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47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687" y="360405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525" y="360405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20" y="3623551"/>
            <a:ext cx="530454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988BCDA-312A-1749-84BB-B9C4F97E7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168" y="3303132"/>
            <a:ext cx="522273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6EDF32-F8AA-D241-AEFE-C1BE60215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030" y="3593445"/>
            <a:ext cx="522273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14AF5893-766B-7A43-B3BF-A8E798E972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6514" y="3223278"/>
            <a:ext cx="530454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82AF2DE4-F5BA-D045-BAE6-B92FEE9709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7009" y="3242776"/>
            <a:ext cx="530454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8505BEB-D5DF-BB49-93A3-DB08E2457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9005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08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</a:t>
            </a: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A4593E0E-3A84-7F46-991F-72D24FB68AA9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853266"/>
          <a:ext cx="8128000" cy="311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27457252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814773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number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nearest ten</a:t>
                      </a:r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428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787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99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OpenDyslexic" pitchFamily="2" charset="7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986464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3DE8D-9439-DA4C-B389-859D3F9C79B6}"/>
              </a:ext>
            </a:extLst>
          </p:cNvPr>
          <p:cNvSpPr/>
          <p:nvPr/>
        </p:nvSpPr>
        <p:spPr>
          <a:xfrm>
            <a:off x="3299667" y="5175291"/>
            <a:ext cx="10935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CXI</a:t>
            </a:r>
            <a:endParaRPr lang="en-US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E8A5AAC-ECF5-BE4C-9771-DF6A243E9EE2}"/>
              </a:ext>
            </a:extLst>
          </p:cNvPr>
          <p:cNvSpPr/>
          <p:nvPr/>
        </p:nvSpPr>
        <p:spPr>
          <a:xfrm>
            <a:off x="3423901" y="4264366"/>
            <a:ext cx="845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OpenDyslexic" pitchFamily="2" charset="77"/>
              </a:rPr>
              <a:t>47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D91B75F-F2E6-7041-97FE-586D96F33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1" y="3323445"/>
            <a:ext cx="522273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7F8AE0-E8ED-A945-BEAD-7004C9318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566" y="3257550"/>
            <a:ext cx="534404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C5C878B-29A8-DE4F-8C5A-F7EBF67D7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768" y="3607158"/>
            <a:ext cx="534404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47C430-5EE6-8E40-BD6C-F44B403903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383" y="3613758"/>
            <a:ext cx="522273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3AB8414-D060-F34B-8DEC-7D50E8591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685" y="3471711"/>
            <a:ext cx="522273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B63DDB7-3B38-8847-A918-F3B2D6D75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687" y="3604053"/>
            <a:ext cx="530454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F2315E5-9C61-FB40-BAFA-738FFF365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525" y="3604053"/>
            <a:ext cx="530454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78A273-B4E4-874E-BFF3-4D1B43925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20" y="3623551"/>
            <a:ext cx="530454" cy="5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C78DD58-6FB4-E44F-AD31-CA9FD3782E3F}"/>
              </a:ext>
            </a:extLst>
          </p:cNvPr>
          <p:cNvSpPr/>
          <p:nvPr/>
        </p:nvSpPr>
        <p:spPr>
          <a:xfrm>
            <a:off x="7578777" y="3323445"/>
            <a:ext cx="1199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400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BD5B83-89EE-7446-A054-E45B009D397C}"/>
              </a:ext>
            </a:extLst>
          </p:cNvPr>
          <p:cNvSpPr/>
          <p:nvPr/>
        </p:nvSpPr>
        <p:spPr>
          <a:xfrm>
            <a:off x="7916207" y="4251026"/>
            <a:ext cx="8354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50</a:t>
            </a:r>
            <a:endParaRPr lang="en-US" sz="4000" dirty="0">
              <a:solidFill>
                <a:srgbClr val="FF38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C379D1E-BC73-A046-8A31-C896DD65BBC3}"/>
              </a:ext>
            </a:extLst>
          </p:cNvPr>
          <p:cNvSpPr/>
          <p:nvPr/>
        </p:nvSpPr>
        <p:spPr>
          <a:xfrm>
            <a:off x="7628470" y="5219963"/>
            <a:ext cx="11496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3860"/>
                </a:solidFill>
                <a:latin typeface="OpenDyslexic" pitchFamily="2" charset="77"/>
              </a:rPr>
              <a:t>100</a:t>
            </a:r>
            <a:endParaRPr lang="en-US" sz="4000" dirty="0">
              <a:solidFill>
                <a:srgbClr val="FF386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B988BCDA-312A-1749-84BB-B9C4F97E7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168" y="3303132"/>
            <a:ext cx="522273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F6EDF32-F8AA-D241-AEFE-C1BE60215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030" y="3593445"/>
            <a:ext cx="522273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14AF5893-766B-7A43-B3BF-A8E798E972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6514" y="3223278"/>
            <a:ext cx="530454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82AF2DE4-F5BA-D045-BAE6-B92FEE9709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7009" y="3242776"/>
            <a:ext cx="530454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8505BEB-D5DF-BB49-93A3-DB08E2457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9005" y="3257550"/>
            <a:ext cx="53440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37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When a number is rounded to the nearest 100 it is 200, when it is rounded to the nearest 10, it is 190.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How many possibilities can you think of?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42516735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When a number is rounded to the nearest 100 it is 200, when it is rounded to the nearest 10, it is 190.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How many possibilities can you think of?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number could be 185, 186, 187, 188, 189, 190, 191, 192, 193 or 194.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3361425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 mystery number rounds to 900 to the nearest hundred.</a:t>
            </a:r>
            <a:br>
              <a:rPr lang="en-GB" sz="2200" dirty="0"/>
            </a:br>
            <a:r>
              <a:rPr lang="en-GB" sz="2200" dirty="0"/>
              <a:t>It has a digit total of 11.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mystery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Write down as many possibilities as you can find…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2241405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all of these representations have in common?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E7500FE-9BEC-5C4D-A785-5E2B3682D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390015" y="1638715"/>
            <a:ext cx="1575661" cy="31958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0193E8-9A68-8E45-881D-BEE2586DD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39" y="2832236"/>
            <a:ext cx="2155234" cy="103481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B35170EE-3510-D248-978F-787BF32CA071}"/>
              </a:ext>
            </a:extLst>
          </p:cNvPr>
          <p:cNvSpPr/>
          <p:nvPr/>
        </p:nvSpPr>
        <p:spPr>
          <a:xfrm>
            <a:off x="8912938" y="3290977"/>
            <a:ext cx="2305879" cy="848159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XXVII</a:t>
            </a:r>
            <a:endParaRPr lang="en-US" sz="9600" dirty="0">
              <a:solidFill>
                <a:schemeClr val="tx1"/>
              </a:solidFill>
              <a:latin typeface="OpenDyslexic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13A1E5-000F-784A-AD2C-3F22EF40E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39" y="3715057"/>
            <a:ext cx="2155234" cy="1034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18B4F6-E03E-2F48-AA50-8330DEE0C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390015" y="2136619"/>
            <a:ext cx="1575661" cy="3195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465451D-B014-CD44-B0B0-5CE7A739C9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402196" y="2634523"/>
            <a:ext cx="1575661" cy="31958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EFE127A-B618-A144-A05B-2948568C2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523" y="4391330"/>
            <a:ext cx="592358" cy="5331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138B3E5-AD0A-CD4C-BDC6-D2BE385428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3112" y="4391330"/>
            <a:ext cx="592358" cy="5331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327A108-DE31-FE42-AF96-308D0B0C1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9382" y="4391330"/>
            <a:ext cx="592358" cy="53312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04ACAB2F-F760-8741-8C63-9007DAF9D6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6267" y="2615744"/>
            <a:ext cx="2155234" cy="10348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A651D6-5E8F-0B44-B88B-89DAA3F8C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8448" y="3145540"/>
            <a:ext cx="2155234" cy="10348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27F7524-128B-A04F-8F79-5F2CE98D6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2721" y="3675336"/>
            <a:ext cx="2155234" cy="10348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5C1928E-817F-994A-8C16-18DB6C2301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4674" y="2899204"/>
            <a:ext cx="2155234" cy="103481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0EA7815-8E4E-5146-8DFA-D039D8DC30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8947" y="3429000"/>
            <a:ext cx="2155234" cy="10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A mystery number rounds to 900 to the nearest hundred.</a:t>
            </a:r>
            <a:br>
              <a:rPr lang="en-GB" sz="2200" dirty="0"/>
            </a:br>
            <a:r>
              <a:rPr lang="en-GB" sz="2200" dirty="0"/>
              <a:t>It has a digit total of 11.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might the mystery number be?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>Write down as many possibilities as you can find…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FF3860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902, 911 and 920.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1652266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Are the following statements always, sometimes or never true?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r>
              <a:rPr lang="en-GB" sz="2200" dirty="0">
                <a:solidFill>
                  <a:srgbClr val="3273DC"/>
                </a:solidFill>
              </a:rPr>
              <a:t>A number with 4 in the ones column rounds down to the nearest ten. </a:t>
            </a:r>
          </a:p>
          <a:p>
            <a:endParaRPr lang="en-GB" sz="2200" dirty="0">
              <a:solidFill>
                <a:srgbClr val="3273DC"/>
              </a:solidFill>
            </a:endParaRPr>
          </a:p>
          <a:p>
            <a:r>
              <a:rPr lang="en-GB" sz="2200" dirty="0">
                <a:solidFill>
                  <a:srgbClr val="3273DC"/>
                </a:solidFill>
              </a:rPr>
              <a:t>A number with 4 in the tens column rounds up to the nearest hundred. </a:t>
            </a:r>
          </a:p>
          <a:p>
            <a:endParaRPr lang="en-GB" sz="2200" dirty="0">
              <a:solidFill>
                <a:srgbClr val="3273DC"/>
              </a:solidFill>
            </a:endParaRPr>
          </a:p>
          <a:p>
            <a:r>
              <a:rPr lang="en-GB" sz="2200" dirty="0">
                <a:solidFill>
                  <a:srgbClr val="3273DC"/>
                </a:solidFill>
              </a:rPr>
              <a:t>A number that has 9 in the ones column rounds up to the nearest hundred.</a:t>
            </a:r>
          </a:p>
          <a:p>
            <a:endParaRPr lang="en-GB" sz="2200" dirty="0">
              <a:solidFill>
                <a:srgbClr val="3273DC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2580468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31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 </a:t>
            </a:r>
          </a:p>
          <a:p>
            <a:pPr marL="0" indent="0">
              <a:buNone/>
            </a:pPr>
            <a:r>
              <a:rPr lang="en-GB" sz="2200" dirty="0">
                <a:solidFill>
                  <a:srgbClr val="3273DC"/>
                </a:solidFill>
              </a:rPr>
              <a:t>Are the following statements always, sometimes or never true?</a:t>
            </a:r>
          </a:p>
          <a:p>
            <a:pPr marL="0" indent="0"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r>
              <a:rPr lang="en-GB" sz="2200" dirty="0">
                <a:solidFill>
                  <a:srgbClr val="3273DC"/>
                </a:solidFill>
              </a:rPr>
              <a:t>A number with 4 in the ones column rounds down to the nearest ten. 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Always true – a digit of 4 or less in the ones </a:t>
            </a:r>
            <a:r>
              <a:rPr lang="en-GB" sz="2200">
                <a:solidFill>
                  <a:srgbClr val="FF3860"/>
                </a:solidFill>
              </a:rPr>
              <a:t>column rounds </a:t>
            </a:r>
            <a:r>
              <a:rPr lang="en-GB" sz="2200" dirty="0">
                <a:solidFill>
                  <a:srgbClr val="FF3860"/>
                </a:solidFill>
              </a:rPr>
              <a:t>down to the nearest 10. </a:t>
            </a:r>
          </a:p>
          <a:p>
            <a:r>
              <a:rPr lang="en-GB" sz="2200" dirty="0">
                <a:solidFill>
                  <a:srgbClr val="3273DC"/>
                </a:solidFill>
              </a:rPr>
              <a:t>A number with 4 in the tens column rounds up to the nearest hundred. 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Never true – the digit in the tens column must be 5 or higher to round up to the next hundred. </a:t>
            </a:r>
          </a:p>
          <a:p>
            <a:r>
              <a:rPr lang="en-GB" sz="2200" dirty="0">
                <a:solidFill>
                  <a:srgbClr val="3273DC"/>
                </a:solidFill>
              </a:rPr>
              <a:t>A number that has 9 in the ones column rounds up to the nearest hundred.</a:t>
            </a:r>
            <a:br>
              <a:rPr lang="en-GB" sz="2200" dirty="0">
                <a:solidFill>
                  <a:srgbClr val="3273DC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Sometimes true – for example 799 rounds up to 800, but 349 rounds down to 300. </a:t>
            </a:r>
            <a:endParaRPr lang="en-GB" sz="2200" dirty="0">
              <a:solidFill>
                <a:srgbClr val="3273DC"/>
              </a:solidFill>
            </a:endParaRPr>
          </a:p>
          <a:p>
            <a:endParaRPr lang="en-GB" sz="2200" dirty="0">
              <a:solidFill>
                <a:srgbClr val="3273DC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949CA55-E71A-5645-8CFC-4E2680F3A3D9}"/>
              </a:ext>
            </a:extLst>
          </p:cNvPr>
          <p:cNvSpPr txBox="1">
            <a:spLocks/>
          </p:cNvSpPr>
          <p:nvPr/>
        </p:nvSpPr>
        <p:spPr>
          <a:xfrm>
            <a:off x="838200" y="495755"/>
            <a:ext cx="8780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Lato Light" panose="020F0302020204030203" pitchFamily="34" charset="77"/>
                <a:ea typeface="+mj-ea"/>
                <a:cs typeface="+mj-cs"/>
              </a:defRPr>
            </a:lvl1pPr>
          </a:lstStyle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4911656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round both two-digit and three-digit numbers to the nearest 10 by referring to the ones column and the nearest 100 by referring to the tens column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rounding both two-digit and three-digit numbers to the nearest 10 by referring to the ones column and the the nearest 100 by referring to the tens column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826932" cy="365125"/>
          </a:xfrm>
        </p:spPr>
        <p:txBody>
          <a:bodyPr/>
          <a:lstStyle/>
          <a:p>
            <a:r>
              <a:rPr lang="en-GB" dirty="0"/>
              <a:t>Year 4 - Autumn Block 1 - Place Value - Lesson 3 - 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381305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do all of these representations have in common?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All of the representations round to thirty to the nearest ten – the Base 10 pieces show 33, the Numicon shapes show 25, and the Roman Numerals total 28.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DE7500FE-9BEC-5C4D-A785-5E2B3682D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390015" y="1638715"/>
            <a:ext cx="1575661" cy="319587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70193E8-9A68-8E45-881D-BEE2586DD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39" y="2832236"/>
            <a:ext cx="2155234" cy="103481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B35170EE-3510-D248-978F-787BF32CA071}"/>
              </a:ext>
            </a:extLst>
          </p:cNvPr>
          <p:cNvSpPr/>
          <p:nvPr/>
        </p:nvSpPr>
        <p:spPr>
          <a:xfrm>
            <a:off x="8912938" y="3290977"/>
            <a:ext cx="2305879" cy="848159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OpenDyslexic" pitchFamily="2" charset="77"/>
              </a:rPr>
              <a:t>XXVII</a:t>
            </a:r>
            <a:endParaRPr lang="en-US" sz="9600" dirty="0">
              <a:solidFill>
                <a:schemeClr val="tx1"/>
              </a:solidFill>
              <a:latin typeface="OpenDyslexic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813A1E5-000F-784A-AD2C-3F22EF40E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39" y="3715057"/>
            <a:ext cx="2155234" cy="1034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B18B4F6-E03E-2F48-AA50-8330DEE0C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390015" y="2136619"/>
            <a:ext cx="1575661" cy="3195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465451D-B014-CD44-B0B0-5CE7A739C9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402196" y="2634523"/>
            <a:ext cx="1575661" cy="31958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EFE127A-B618-A144-A05B-2948568C2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523" y="4391330"/>
            <a:ext cx="592358" cy="5331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138B3E5-AD0A-CD4C-BDC6-D2BE385428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3112" y="4391330"/>
            <a:ext cx="592358" cy="5331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327A108-DE31-FE42-AF96-308D0B0C1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9382" y="4391330"/>
            <a:ext cx="592358" cy="53312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04ACAB2F-F760-8741-8C63-9007DAF9D6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6267" y="2615744"/>
            <a:ext cx="2155234" cy="10348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A651D6-5E8F-0B44-B88B-89DAA3F8C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8448" y="3145540"/>
            <a:ext cx="2155234" cy="10348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27F7524-128B-A04F-8F79-5F2CE98D6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2721" y="3675336"/>
            <a:ext cx="2155234" cy="10348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5C1928E-817F-994A-8C16-18DB6C2301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4674" y="2899204"/>
            <a:ext cx="2155234" cy="103481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0EA7815-8E4E-5146-8DFA-D039D8DC30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8947" y="3429000"/>
            <a:ext cx="2155234" cy="10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53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1E21B9B-965D-1F42-BA0E-0EFFC5288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64103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100? And which round up to 200?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C0E269F-F836-AA4A-87F6-AA216877D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82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4A6ECB0-65E7-6D4B-AB56-C48EC03B0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</p:spTree>
    <p:extLst>
      <p:ext uri="{BB962C8B-B14F-4D97-AF65-F5344CB8AC3E}">
        <p14:creationId xmlns:p14="http://schemas.microsoft.com/office/powerpoint/2010/main" val="4134948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numbers would round down to 300? And which round up to 400?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A3CA26E-CDDB-1043-8D7B-B403A3D42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80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multiples of 100 belong on each end of the number line below?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01A5B2A4-15B8-D141-AA2F-507D33677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755"/>
            <a:ext cx="8780813" cy="1325563"/>
          </a:xfrm>
        </p:spPr>
        <p:txBody>
          <a:bodyPr>
            <a:normAutofit/>
          </a:bodyPr>
          <a:lstStyle/>
          <a:p>
            <a:r>
              <a:rPr lang="en-GB" sz="3200" dirty="0"/>
              <a:t>To be able to round to the nearest 100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A0514C8-4199-974E-BEFD-C1B41156C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0" y="1016242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16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8502</TotalTime>
  <Words>1339</Words>
  <Application>Microsoft Office PowerPoint</Application>
  <PresentationFormat>Custom</PresentationFormat>
  <Paragraphs>430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Wingdings</vt:lpstr>
      <vt:lpstr>OpenDyslexic</vt:lpstr>
      <vt:lpstr>Lato Light</vt:lpstr>
      <vt:lpstr>Calibri</vt:lpstr>
      <vt:lpstr>OpenDyslexicAlta</vt:lpstr>
      <vt:lpstr>Lato</vt:lpstr>
      <vt:lpstr>Muli</vt:lpstr>
      <vt:lpstr>Office Theme</vt:lpstr>
      <vt:lpstr>PowerPoint Presentation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To be able to round to the nearest 100</vt:lpstr>
      <vt:lpstr>PowerPoint Presentation</vt:lpstr>
      <vt:lpstr>PowerPoint Presentation</vt:lpstr>
      <vt:lpstr>To be able to round to the nearest 100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297</cp:revision>
  <cp:lastPrinted>2019-06-17T16:19:05Z</cp:lastPrinted>
  <dcterms:created xsi:type="dcterms:W3CDTF">2018-08-06T08:16:18Z</dcterms:created>
  <dcterms:modified xsi:type="dcterms:W3CDTF">2020-07-14T08:46:30Z</dcterms:modified>
</cp:coreProperties>
</file>