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webextensions/taskpanes.xml" ContentType="application/vnd.ms-office.webextensiontaskpanes+xml"/>
  <Override PartName="/ppt/webextensions/webextension1.xml" ContentType="application/vnd.ms-office.webextension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45"/>
  </p:notesMasterIdLst>
  <p:handoutMasterIdLst>
    <p:handoutMasterId r:id="rId46"/>
  </p:handoutMasterIdLst>
  <p:sldIdLst>
    <p:sldId id="320" r:id="rId2"/>
    <p:sldId id="321" r:id="rId3"/>
    <p:sldId id="346" r:id="rId4"/>
    <p:sldId id="347" r:id="rId5"/>
    <p:sldId id="348" r:id="rId6"/>
    <p:sldId id="378" r:id="rId7"/>
    <p:sldId id="349" r:id="rId8"/>
    <p:sldId id="379" r:id="rId9"/>
    <p:sldId id="380" r:id="rId10"/>
    <p:sldId id="381" r:id="rId11"/>
    <p:sldId id="351" r:id="rId12"/>
    <p:sldId id="382" r:id="rId13"/>
    <p:sldId id="352" r:id="rId14"/>
    <p:sldId id="383" r:id="rId15"/>
    <p:sldId id="353" r:id="rId16"/>
    <p:sldId id="384" r:id="rId17"/>
    <p:sldId id="354" r:id="rId18"/>
    <p:sldId id="385" r:id="rId19"/>
    <p:sldId id="355" r:id="rId20"/>
    <p:sldId id="356" r:id="rId21"/>
    <p:sldId id="359" r:id="rId22"/>
    <p:sldId id="386" r:id="rId23"/>
    <p:sldId id="387" r:id="rId24"/>
    <p:sldId id="388" r:id="rId25"/>
    <p:sldId id="376" r:id="rId26"/>
    <p:sldId id="357" r:id="rId27"/>
    <p:sldId id="375" r:id="rId28"/>
    <p:sldId id="358" r:id="rId29"/>
    <p:sldId id="361" r:id="rId30"/>
    <p:sldId id="362" r:id="rId31"/>
    <p:sldId id="363" r:id="rId32"/>
    <p:sldId id="364" r:id="rId33"/>
    <p:sldId id="365" r:id="rId34"/>
    <p:sldId id="366" r:id="rId35"/>
    <p:sldId id="367" r:id="rId36"/>
    <p:sldId id="368" r:id="rId37"/>
    <p:sldId id="369" r:id="rId38"/>
    <p:sldId id="370" r:id="rId39"/>
    <p:sldId id="371" r:id="rId40"/>
    <p:sldId id="372" r:id="rId41"/>
    <p:sldId id="373" r:id="rId42"/>
    <p:sldId id="374" r:id="rId43"/>
    <p:sldId id="377" r:id="rId44"/>
  </p:sldIdLst>
  <p:sldSz cx="12192000" cy="6858000"/>
  <p:notesSz cx="6858000" cy="9144000"/>
  <p:embeddedFontLst>
    <p:embeddedFont>
      <p:font typeface="Calibri" panose="020F0502020204030204" pitchFamily="34" charset="0"/>
      <p:regular r:id="rId47"/>
      <p:bold r:id="rId48"/>
      <p:italic r:id="rId49"/>
      <p:boldItalic r:id="rId50"/>
    </p:embeddedFont>
    <p:embeddedFont>
      <p:font typeface="Muli" panose="020B0604020202020204" charset="0"/>
      <p:regular r:id="rId51"/>
      <p:bold r:id="rId52"/>
    </p:embeddedFont>
    <p:embeddedFont>
      <p:font typeface="OpenDyslexic" panose="020B0604020202020204" charset="0"/>
      <p:regular r:id="rId53"/>
      <p:bold r:id="rId54"/>
      <p:italic r:id="rId55"/>
      <p:boldItalic r:id="rId56"/>
    </p:embeddedFont>
    <p:embeddedFont>
      <p:font typeface="OpenDyslexicAlta" panose="020B0604020202020204" charset="0"/>
      <p:regular r:id="rId57"/>
      <p:bold r:id="rId58"/>
      <p:italic r:id="rId59"/>
      <p:boldItalic r:id="rId60"/>
    </p:embeddedFont>
    <p:embeddedFont>
      <p:font typeface="Lato Light" panose="020F0302020204030203" pitchFamily="34" charset="0"/>
      <p:regular r:id="rId61"/>
    </p:embeddedFont>
    <p:embeddedFont>
      <p:font typeface="Lato" panose="020F0502020204030203" pitchFamily="34" charset="0"/>
      <p:regular r:id="rId62"/>
      <p:bold r:id="rId6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860"/>
    <a:srgbClr val="3273DC"/>
    <a:srgbClr val="FFDD57"/>
    <a:srgbClr val="23D160"/>
    <a:srgbClr val="7957D5"/>
    <a:srgbClr val="209CEE"/>
    <a:srgbClr val="000000"/>
    <a:srgbClr val="121212"/>
    <a:srgbClr val="44A6ED"/>
    <a:srgbClr val="A4BF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285" autoAdjust="0"/>
    <p:restoredTop sz="87211" autoAdjust="0"/>
  </p:normalViewPr>
  <p:slideViewPr>
    <p:cSldViewPr snapToGrid="0" snapToObjects="1">
      <p:cViewPr varScale="1">
        <p:scale>
          <a:sx n="60" d="100"/>
          <a:sy n="60" d="100"/>
        </p:scale>
        <p:origin x="-522" y="-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384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1.fntdata"/><Relationship Id="rId50" Type="http://schemas.openxmlformats.org/officeDocument/2006/relationships/font" Target="fonts/font4.fntdata"/><Relationship Id="rId55" Type="http://schemas.openxmlformats.org/officeDocument/2006/relationships/font" Target="fonts/font9.fntdata"/><Relationship Id="rId63" Type="http://schemas.openxmlformats.org/officeDocument/2006/relationships/font" Target="fonts/font17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3" Type="http://schemas.openxmlformats.org/officeDocument/2006/relationships/font" Target="fonts/font7.fntdata"/><Relationship Id="rId58" Type="http://schemas.openxmlformats.org/officeDocument/2006/relationships/font" Target="fonts/font12.fntdata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font" Target="fonts/font15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2.fntdata"/><Relationship Id="rId56" Type="http://schemas.openxmlformats.org/officeDocument/2006/relationships/font" Target="fonts/font10.fntdata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font" Target="fonts/font5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59" Type="http://schemas.openxmlformats.org/officeDocument/2006/relationships/font" Target="fonts/font13.fntdata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8.fntdata"/><Relationship Id="rId62" Type="http://schemas.openxmlformats.org/officeDocument/2006/relationships/font" Target="fonts/font1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3.fntdata"/><Relationship Id="rId57" Type="http://schemas.openxmlformats.org/officeDocument/2006/relationships/font" Target="fonts/font11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6.fntdata"/><Relationship Id="rId60" Type="http://schemas.openxmlformats.org/officeDocument/2006/relationships/font" Target="fonts/font14.fntdata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AC86F298-EB3E-D446-A729-C248AB8A5D7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F37BEABC-4AC1-4C4F-BDDB-0B8FF7D20C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7DF2A76-21C6-4F49-AC41-288B2976B3A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B0984667-866C-EF45-A262-122686295C4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7A863-B317-0C4D-8D45-833380E639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35931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GB"/>
              <a:t>10/07/2019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Place Value Lesson 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C66A0-413B-D942-BD25-0759297794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5309553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4107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73733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04187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6152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788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6723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4233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6295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35739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70764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47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37941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28479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18699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13349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1456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98513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707155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64006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754529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56746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120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9508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06021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846109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17046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98776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7671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953633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Children could make 500, 410, 320, 230, 140, 401, 311, 302,  221, 212, 131, 122, 113, 104, 41, 32, 23, 14 or 5 (if they figure any others out, let us know!).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76598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509972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Second statement becomes sometimes true when children are introduced to negative numbers, e.g. counting back from 260 in hundreds: 260, 160, 60, -40, -140...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66129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8247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50684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3973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4337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450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7635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7821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Place Value Lesson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7C66A0-413B-D942-BD25-07592977943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548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2666346"/>
            <a:ext cx="9144000" cy="1870364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50000"/>
              </a:lnSpc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xmlns="" id="{B2F3C88D-BF6E-6D4C-9A25-CACB03AA208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44985"/>
            <a:ext cx="3369375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A1D45BA0-7B16-364F-96FA-7CCD74809633}"/>
              </a:ext>
            </a:extLst>
          </p:cNvPr>
          <p:cNvSpPr txBox="1"/>
          <p:nvPr userDrawn="1"/>
        </p:nvSpPr>
        <p:spPr>
          <a:xfrm>
            <a:off x="3283162" y="6261027"/>
            <a:ext cx="71742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Unit: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xmlns="" id="{204E8ED3-ED92-2F44-AA0C-C350097398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001412" y="6244985"/>
            <a:ext cx="641969" cy="369332"/>
          </a:xfrm>
        </p:spPr>
        <p:txBody>
          <a:bodyPr anchor="b">
            <a:normAutofit/>
          </a:bodyPr>
          <a:lstStyle>
            <a:lvl1pPr marL="0" indent="0">
              <a:buNone/>
              <a:defRPr sz="1800" b="0" i="0">
                <a:solidFill>
                  <a:schemeClr val="bg1"/>
                </a:solidFill>
                <a:latin typeface="Muli" pitchFamily="2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543EE4B3-C0E4-AE42-921D-72A75F2D0332}"/>
              </a:ext>
            </a:extLst>
          </p:cNvPr>
          <p:cNvSpPr txBox="1"/>
          <p:nvPr userDrawn="1"/>
        </p:nvSpPr>
        <p:spPr>
          <a:xfrm>
            <a:off x="10038030" y="6261027"/>
            <a:ext cx="963382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Lesson: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B555FC76-808A-0046-94B4-D7D729C67DD3}"/>
              </a:ext>
            </a:extLst>
          </p:cNvPr>
          <p:cNvSpPr txBox="1"/>
          <p:nvPr userDrawn="1"/>
        </p:nvSpPr>
        <p:spPr>
          <a:xfrm>
            <a:off x="236893" y="6261027"/>
            <a:ext cx="787235" cy="33855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GB" sz="1600" b="1" i="0" dirty="0">
                <a:solidFill>
                  <a:schemeClr val="bg1"/>
                </a:solidFill>
                <a:latin typeface="Muli" pitchFamily="2" charset="77"/>
              </a:rPr>
              <a:t>Term: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xmlns="" id="{5F8ED0D7-1D3B-EA40-89A6-FE5BFCF679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5020" y="6247672"/>
            <a:ext cx="2213630" cy="366645"/>
          </a:xfrm>
        </p:spPr>
        <p:txBody>
          <a:bodyPr anchor="b">
            <a:noAutofit/>
          </a:bodyPr>
          <a:lstStyle>
            <a:lvl1pPr marL="0" indent="0">
              <a:buNone/>
              <a:defRPr sz="1800">
                <a:solidFill>
                  <a:schemeClr val="bg1"/>
                </a:solidFill>
                <a:latin typeface="Muli" pitchFamily="2" charset="77"/>
              </a:defRPr>
            </a:lvl1pPr>
            <a:lvl2pPr>
              <a:defRPr sz="1800">
                <a:solidFill>
                  <a:schemeClr val="bg1"/>
                </a:solidFill>
                <a:latin typeface="Muli" pitchFamily="2" charset="77"/>
              </a:defRPr>
            </a:lvl2pPr>
            <a:lvl3pPr>
              <a:defRPr sz="1800">
                <a:solidFill>
                  <a:schemeClr val="bg1"/>
                </a:solidFill>
                <a:latin typeface="Muli" pitchFamily="2" charset="77"/>
              </a:defRPr>
            </a:lvl3pPr>
            <a:lvl4pPr>
              <a:defRPr sz="1800">
                <a:solidFill>
                  <a:schemeClr val="bg1"/>
                </a:solidFill>
                <a:latin typeface="Muli" pitchFamily="2" charset="77"/>
              </a:defRPr>
            </a:lvl4pPr>
            <a:lvl5pPr>
              <a:defRPr sz="1800">
                <a:solidFill>
                  <a:schemeClr val="bg1"/>
                </a:solidFill>
                <a:latin typeface="Muli" pitchFamily="2" charset="77"/>
              </a:defRPr>
            </a:lvl5pPr>
          </a:lstStyle>
          <a:p>
            <a:pPr lvl="0"/>
            <a:endParaRPr lang="en-GB" dirty="0"/>
          </a:p>
        </p:txBody>
      </p:sp>
      <p:pic>
        <p:nvPicPr>
          <p:cNvPr id="10" name="Picture 9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3168000" y="928800"/>
            <a:ext cx="5280660" cy="899795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1961826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2764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809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0442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7579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4426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926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21396605"/>
              </p:ext>
            </p:extLst>
          </p:nvPr>
        </p:nvGraphicFramePr>
        <p:xfrm>
          <a:off x="368075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91130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63622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xmlns="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18167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xmlns="" id="{3A402356-13E0-F64F-AEAF-C92A30D3DD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885" y="1468986"/>
            <a:ext cx="11556570" cy="5039298"/>
          </a:xfrm>
        </p:spPr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562970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D22C0101-D23A-5C4E-A28F-EEE925C2BAFE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5BA0AB86-75A7-554E-9835-D9E30F3233C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077034169"/>
              </p:ext>
            </p:extLst>
          </p:nvPr>
        </p:nvGraphicFramePr>
        <p:xfrm>
          <a:off x="384117" y="335814"/>
          <a:ext cx="9055100" cy="8678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6503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890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33917">
                <a:tc>
                  <a:txBody>
                    <a:bodyPr/>
                    <a:lstStyle/>
                    <a:p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latin typeface="Lato" panose="020F0502020204030203" pitchFamily="34" charset="7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3917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Lato" panose="020F0502020204030203" pitchFamily="34" charset="77"/>
                        </a:rPr>
                        <a:t>Lesson: 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0" name="Text Placeholder 8">
            <a:extLst>
              <a:ext uri="{FF2B5EF4-FFF2-40B4-BE49-F238E27FC236}">
                <a16:creationId xmlns:a16="http://schemas.microsoft.com/office/drawing/2014/main" xmlns="" id="{D89521DD-EB1B-DB4F-AF92-E0AA49E4BF8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7172" y="805579"/>
            <a:ext cx="427037" cy="362803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1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xmlns="" id="{7CCCC1F5-259E-4B4B-BD71-985F500660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79664" y="325965"/>
            <a:ext cx="1154545" cy="419131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r>
              <a:rPr lang="en-GB" dirty="0"/>
              <a:t>Place Value</a:t>
            </a:r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xmlns="" id="{2B829687-5986-4D4A-9EAC-01CD129F7C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34209" y="325967"/>
            <a:ext cx="7900555" cy="867834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latin typeface="Lato" panose="020F0502020204030203" pitchFamily="34" charset="77"/>
              </a:defRPr>
            </a:lvl1pPr>
          </a:lstStyle>
          <a:p>
            <a:pPr lvl="0"/>
            <a:endParaRPr lang="en-GB" dirty="0"/>
          </a:p>
        </p:txBody>
      </p:sp>
      <p:pic>
        <p:nvPicPr>
          <p:cNvPr id="12" name="Picture 11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87758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uli" pitchFamily="2" charset="77"/>
              </a:defRPr>
            </a:lvl1pPr>
            <a:lvl2pPr>
              <a:defRPr>
                <a:latin typeface="Muli" pitchFamily="2" charset="77"/>
              </a:defRPr>
            </a:lvl2pPr>
            <a:lvl3pPr>
              <a:defRPr>
                <a:latin typeface="Muli" pitchFamily="2" charset="77"/>
              </a:defRPr>
            </a:lvl3pPr>
            <a:lvl4pPr>
              <a:defRPr>
                <a:latin typeface="Muli" pitchFamily="2" charset="77"/>
              </a:defRPr>
            </a:lvl4pPr>
            <a:lvl5pPr>
              <a:defRPr>
                <a:latin typeface="Muli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10/07/2019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3990141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CA7A3E8-3E3C-9545-B15C-D2AF00F7E362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808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10/07/2019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Muli" pitchFamily="2" charset="77"/>
              </a:defRPr>
            </a:lvl1pPr>
          </a:lstStyle>
          <a:p>
            <a:r>
              <a:rPr lang="en-GB"/>
              <a:t>Sample Slides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Muli" pitchFamily="2" charset="77"/>
              </a:defRPr>
            </a:lvl1pPr>
          </a:lstStyle>
          <a:p>
            <a:fld id="{29D7F810-DEEF-074C-B140-2A2C318EAFDC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01400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Questio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4403F0EC-BACB-B74E-A7F5-23CAB3DFDA3B}"/>
              </a:ext>
            </a:extLst>
          </p:cNvPr>
          <p:cNvSpPr/>
          <p:nvPr userDrawn="1"/>
        </p:nvSpPr>
        <p:spPr>
          <a:xfrm>
            <a:off x="152400" y="137160"/>
            <a:ext cx="11887200" cy="660483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31925"/>
            <a:ext cx="10515600" cy="1325563"/>
          </a:xfrm>
        </p:spPr>
        <p:txBody>
          <a:bodyPr/>
          <a:lstStyle>
            <a:lvl1pPr algn="ctr">
              <a:defRPr>
                <a:latin typeface="OpenDyslexicAlta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3520441"/>
            <a:ext cx="10515600" cy="2656522"/>
          </a:xfrm>
        </p:spPr>
        <p:txBody>
          <a:bodyPr>
            <a:normAutofit/>
          </a:bodyPr>
          <a:lstStyle>
            <a:lvl1pPr marL="0" indent="0">
              <a:buNone/>
              <a:defRPr sz="4200"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1" name="Picture 10"/>
          <p:cNvPicPr/>
          <p:nvPr userDrawn="1"/>
        </p:nvPicPr>
        <p:blipFill>
          <a:blip r:embed="rId2"/>
          <a:stretch>
            <a:fillRect/>
          </a:stretch>
        </p:blipFill>
        <p:spPr>
          <a:xfrm>
            <a:off x="9720000" y="360000"/>
            <a:ext cx="2159635" cy="1007110"/>
          </a:xfrm>
          <a:prstGeom prst="rect">
            <a:avLst/>
          </a:prstGeom>
          <a:noFill/>
          <a:ln>
            <a:noFill/>
            <a:prstDash/>
          </a:ln>
        </p:spPr>
      </p:pic>
    </p:spTree>
    <p:extLst>
      <p:ext uri="{BB962C8B-B14F-4D97-AF65-F5344CB8AC3E}">
        <p14:creationId xmlns:p14="http://schemas.microsoft.com/office/powerpoint/2010/main" val="2739744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327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537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10/07/2019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Sample Slides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9D7F810-DEEF-074C-B140-2A2C318EAF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335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159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0" r:id="rId4"/>
    <p:sldLayoutId id="2147483664" r:id="rId5"/>
    <p:sldLayoutId id="2147483662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Lato Light" panose="020F0302020204030203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OpenDyslexicAlta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tif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tif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xmlns="" id="{FDEECE2B-4F07-3243-A1BF-25C2CD3354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Year 3 </a:t>
            </a:r>
            <a:br>
              <a:rPr lang="en-GB" dirty="0"/>
            </a:br>
            <a:r>
              <a:rPr lang="en-GB" dirty="0"/>
              <a:t>Autumn Block 1: Place Value</a:t>
            </a:r>
            <a:br>
              <a:rPr lang="en-GB" dirty="0"/>
            </a:br>
            <a:r>
              <a:rPr lang="en-GB" dirty="0"/>
              <a:t>Lesson 1: To be able to count in hundreds up to 1,000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6096D93-4A8A-F349-8E04-EC67E07A6F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917911" y="6221692"/>
            <a:ext cx="3369375" cy="369332"/>
          </a:xfrm>
        </p:spPr>
        <p:txBody>
          <a:bodyPr>
            <a:normAutofit/>
          </a:bodyPr>
          <a:lstStyle/>
          <a:p>
            <a:r>
              <a:rPr lang="en-GB" dirty="0"/>
              <a:t>Block 1 – Place Value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BE0A8668-F4BF-FD46-97FE-DF79A2E595C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1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FFFB0E5C-B4F3-0F47-AF95-9A5EE6D06A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5981" y="1956878"/>
            <a:ext cx="1574800" cy="32893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46C1748E-6744-A341-9185-05FF18F81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735" y="4752914"/>
            <a:ext cx="1689100" cy="1244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EC9A0CFD-E109-4140-B996-30988653C01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3038" y="-288436"/>
            <a:ext cx="1777758" cy="163784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D6DF2BA4-3A7B-0E4E-95B5-A4D9B2FD08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5730" y="4958851"/>
            <a:ext cx="876300" cy="9398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60C74A61-CF8A-0745-B69B-DD1646654FF2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Autumn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C9EFBDC-A8B5-9549-8D36-873513E4D40C}"/>
              </a:ext>
            </a:extLst>
          </p:cNvPr>
          <p:cNvSpPr txBox="1"/>
          <p:nvPr/>
        </p:nvSpPr>
        <p:spPr>
          <a:xfrm>
            <a:off x="596348" y="65333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8D65072-FC35-D84F-937B-70E91C6BD3D3}"/>
              </a:ext>
            </a:extLst>
          </p:cNvPr>
          <p:cNvSpPr txBox="1"/>
          <p:nvPr/>
        </p:nvSpPr>
        <p:spPr>
          <a:xfrm>
            <a:off x="9342783" y="38563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285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red beads are there between each set of white beads on your number string? </a:t>
            </a:r>
            <a:r>
              <a:rPr lang="en-GB" sz="2200" dirty="0">
                <a:solidFill>
                  <a:srgbClr val="FF3860"/>
                </a:solidFill>
              </a:rPr>
              <a:t>There are 10 red beads.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white  beads are there between each set of red beads on your number string? </a:t>
            </a:r>
            <a:r>
              <a:rPr lang="en-GB" sz="2200" dirty="0">
                <a:solidFill>
                  <a:srgbClr val="FF3860"/>
                </a:solidFill>
              </a:rPr>
              <a:t>There are 10 white beads.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red and white beads are there in total on your number string?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In total there are 100 beads on a 100 number bead string.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7737C2F-B88A-3149-965D-C46E8198473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01294"/>
            <a:ext cx="12192000" cy="1354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2604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red pieces (ones pieces) do you need to make a yellow ten piece?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4BA77CF2-E761-A541-961A-91500F5128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9187" y="2913694"/>
            <a:ext cx="1673625" cy="339457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1A84996D-79B8-AE43-8201-FE7DB8D02D5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4402" y="5305503"/>
            <a:ext cx="678750" cy="61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7182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red pieces (ones pieces) do you need to make a yellow ten piece?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You need 10 red ones pieces to </a:t>
            </a:r>
            <a:br>
              <a:rPr lang="en-GB" sz="2200" dirty="0">
                <a:solidFill>
                  <a:srgbClr val="FF3860"/>
                </a:solidFill>
              </a:rPr>
            </a:br>
            <a:r>
              <a:rPr lang="en-GB" sz="2200" dirty="0">
                <a:solidFill>
                  <a:srgbClr val="FF3860"/>
                </a:solidFill>
              </a:rPr>
              <a:t>make 1 yellow tens piece.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4BA77CF2-E761-A541-961A-91500F5128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9187" y="2913694"/>
            <a:ext cx="1673625" cy="339457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1A84996D-79B8-AE43-8201-FE7DB8D02D5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4402" y="5305503"/>
            <a:ext cx="678750" cy="61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7851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yellow tens sticks do you need to make one blue hundred square?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>
              <a:solidFill>
                <a:srgbClr val="FF3860"/>
              </a:solidFill>
            </a:endParaRP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17957B12-F5D4-6540-B42F-6E8CE606C9A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3993" y="2999231"/>
            <a:ext cx="4224014" cy="33630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FD9BA370-C8F0-9148-B96E-21AE534F7A9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7105" y="2983450"/>
            <a:ext cx="1673625" cy="339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6190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yellow tens sticks do you need to make one blue hundred square?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You need 10 yellow tens sticks to make 1 blue hundred square.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17957B12-F5D4-6540-B42F-6E8CE606C9A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3993" y="2999231"/>
            <a:ext cx="4224014" cy="33630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FD9BA370-C8F0-9148-B96E-21AE534F7A9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7105" y="2983450"/>
            <a:ext cx="1673625" cy="339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8148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pennies would you get for a ten pence piece at a bank?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3936C458-DA1B-8E42-B478-9E80B24F11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4057" y="3223832"/>
            <a:ext cx="1570248" cy="15618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F31F0F59-8439-2B45-AFF1-9C2A8ED5584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7697" y="3429000"/>
            <a:ext cx="1134634" cy="1134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4386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pennies would you get for a ten pence piece at a bank?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You need 10 pennies to receive a ten pence piece at a bank.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3936C458-DA1B-8E42-B478-9E80B24F11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4057" y="3223832"/>
            <a:ext cx="1570248" cy="15618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F31F0F59-8439-2B45-AFF1-9C2A8ED5584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7697" y="3429000"/>
            <a:ext cx="1134634" cy="1134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1083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ten pence pieces would you need to swap for a £1 coin in the shop?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3936C458-DA1B-8E42-B478-9E80B24F11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4057" y="3223832"/>
            <a:ext cx="1570248" cy="15618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1E35166E-515A-114F-9DFF-B470A6A1E9B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7696" y="3223832"/>
            <a:ext cx="1554923" cy="1554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2165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ten pence pieces would you need to swap for a £1 coin in the shop?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You would need 10 ten pence pieces to swap for a £1 coin in the shop.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3936C458-DA1B-8E42-B478-9E80B24F112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4057" y="3223832"/>
            <a:ext cx="1570248" cy="15618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1E35166E-515A-114F-9DFF-B470A6A1E9B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7696" y="3223832"/>
            <a:ext cx="1554923" cy="1554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1761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following sentences: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Ex. A) There are </a:t>
            </a:r>
            <a:r>
              <a:rPr lang="en-GB" sz="2200" u="sng" dirty="0"/>
              <a:t>2 tens</a:t>
            </a:r>
            <a:r>
              <a:rPr lang="en-GB" sz="2200" dirty="0"/>
              <a:t> in twenty. </a:t>
            </a:r>
            <a:br>
              <a:rPr lang="en-GB" sz="2200" dirty="0"/>
            </a:br>
            <a:r>
              <a:rPr lang="en-GB" sz="2200" dirty="0"/>
              <a:t>Ex. B) To make </a:t>
            </a:r>
            <a:r>
              <a:rPr lang="en-GB" sz="2200" u="sng" dirty="0"/>
              <a:t>twenty</a:t>
            </a:r>
            <a:r>
              <a:rPr lang="en-GB" sz="2200" dirty="0"/>
              <a:t>, you need 2 tens.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There are </a:t>
            </a:r>
            <a:r>
              <a:rPr lang="en-GB" sz="2200" u="sng" dirty="0"/>
              <a:t>           </a:t>
            </a:r>
            <a:r>
              <a:rPr lang="en-GB" sz="2200" dirty="0"/>
              <a:t> in forty. 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To make </a:t>
            </a:r>
            <a:r>
              <a:rPr lang="en-GB" sz="2200" u="sng" dirty="0"/>
              <a:t>             </a:t>
            </a:r>
            <a:r>
              <a:rPr lang="en-GB" sz="2200" dirty="0"/>
              <a:t>, you need 5 tens.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There are </a:t>
            </a:r>
            <a:r>
              <a:rPr lang="en-GB" sz="2200" u="sng" dirty="0"/>
              <a:t>            </a:t>
            </a:r>
            <a:r>
              <a:rPr lang="en-GB" sz="2200" dirty="0"/>
              <a:t> in seventy. 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If you have 9 tens, you have </a:t>
            </a:r>
            <a:r>
              <a:rPr lang="en-GB" sz="2200" u="sng" dirty="0"/>
              <a:t>            </a:t>
            </a:r>
            <a:r>
              <a:rPr lang="en-GB" sz="2200" dirty="0"/>
              <a:t>. 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To make a hundred, you need </a:t>
            </a:r>
            <a:r>
              <a:rPr lang="en-GB" sz="2200" u="sng" dirty="0"/>
              <a:t>        </a:t>
            </a:r>
            <a:r>
              <a:rPr lang="en-GB" sz="2200" dirty="0"/>
              <a:t> tens. 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</p:spTree>
    <p:extLst>
      <p:ext uri="{BB962C8B-B14F-4D97-AF65-F5344CB8AC3E}">
        <p14:creationId xmlns:p14="http://schemas.microsoft.com/office/powerpoint/2010/main" val="477375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dirty="0"/>
              <a:t> </a:t>
            </a:r>
            <a:r>
              <a:rPr lang="en-GB" sz="2200" dirty="0"/>
              <a:t>I can use concrete equipment to find out how many hundreds make 1,000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 I can explain my reasoning when counting in hundreds up to 1,000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298060"/>
            <a:ext cx="10515599" cy="365125"/>
          </a:xfrm>
        </p:spPr>
        <p:txBody>
          <a:bodyPr/>
          <a:lstStyle/>
          <a:p>
            <a:r>
              <a:rPr lang="en-GB" dirty="0"/>
              <a:t>Year 3 - Autumn Block 1 - Place Value - Lesson 1 - To be able to count in hundreds up to 1,000</a:t>
            </a:r>
          </a:p>
        </p:txBody>
      </p:sp>
    </p:spTree>
    <p:extLst>
      <p:ext uri="{BB962C8B-B14F-4D97-AF65-F5344CB8AC3E}">
        <p14:creationId xmlns:p14="http://schemas.microsoft.com/office/powerpoint/2010/main" val="434688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1: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following sentences: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Ex. A) There are </a:t>
            </a:r>
            <a:r>
              <a:rPr lang="en-GB" sz="2200" u="sng" dirty="0"/>
              <a:t>2 tens</a:t>
            </a:r>
            <a:r>
              <a:rPr lang="en-GB" sz="2200" dirty="0"/>
              <a:t> in twenty. </a:t>
            </a:r>
            <a:br>
              <a:rPr lang="en-GB" sz="2200" dirty="0"/>
            </a:br>
            <a:r>
              <a:rPr lang="en-GB" sz="2200" dirty="0"/>
              <a:t>Ex. B) To make </a:t>
            </a:r>
            <a:r>
              <a:rPr lang="en-GB" sz="2200" u="sng" dirty="0"/>
              <a:t>twenty</a:t>
            </a:r>
            <a:r>
              <a:rPr lang="en-GB" sz="2200" dirty="0"/>
              <a:t>, you need 2 tens.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There are </a:t>
            </a:r>
            <a:r>
              <a:rPr lang="en-GB" sz="2200" u="sng" dirty="0">
                <a:solidFill>
                  <a:srgbClr val="FF3860"/>
                </a:solidFill>
              </a:rPr>
              <a:t>4 tens</a:t>
            </a:r>
            <a:r>
              <a:rPr lang="en-GB" sz="2200" dirty="0">
                <a:solidFill>
                  <a:srgbClr val="FF3860"/>
                </a:solidFill>
              </a:rPr>
              <a:t> </a:t>
            </a:r>
            <a:r>
              <a:rPr lang="en-GB" sz="2200" dirty="0"/>
              <a:t>in forty. 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To make </a:t>
            </a:r>
            <a:r>
              <a:rPr lang="en-GB" sz="2200" u="sng" dirty="0">
                <a:solidFill>
                  <a:srgbClr val="FF3860"/>
                </a:solidFill>
              </a:rPr>
              <a:t>fifty</a:t>
            </a:r>
            <a:r>
              <a:rPr lang="en-GB" sz="2200" dirty="0"/>
              <a:t>, you need 5 tens.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There are</a:t>
            </a:r>
            <a:r>
              <a:rPr lang="en-GB" sz="2200" dirty="0">
                <a:solidFill>
                  <a:srgbClr val="FF3860"/>
                </a:solidFill>
              </a:rPr>
              <a:t> </a:t>
            </a:r>
            <a:r>
              <a:rPr lang="en-GB" sz="2200" u="sng" dirty="0">
                <a:solidFill>
                  <a:srgbClr val="FF3860"/>
                </a:solidFill>
              </a:rPr>
              <a:t>7 tens</a:t>
            </a:r>
            <a:r>
              <a:rPr lang="en-GB" sz="2200" dirty="0">
                <a:solidFill>
                  <a:srgbClr val="FF3860"/>
                </a:solidFill>
              </a:rPr>
              <a:t> </a:t>
            </a:r>
            <a:r>
              <a:rPr lang="en-GB" sz="2200" dirty="0"/>
              <a:t>in seventy. 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If you have 9 tens, you have </a:t>
            </a:r>
            <a:r>
              <a:rPr lang="en-GB" sz="2200" u="sng" dirty="0">
                <a:solidFill>
                  <a:srgbClr val="FF3860"/>
                </a:solidFill>
              </a:rPr>
              <a:t>ninety</a:t>
            </a:r>
            <a:r>
              <a:rPr lang="en-GB" sz="2200" dirty="0"/>
              <a:t>. 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r>
              <a:rPr lang="en-GB" sz="2200" dirty="0"/>
              <a:t>To make a hundred, you need </a:t>
            </a:r>
            <a:r>
              <a:rPr lang="en-GB" sz="2200" u="sng" dirty="0">
                <a:solidFill>
                  <a:srgbClr val="FF3860"/>
                </a:solidFill>
              </a:rPr>
              <a:t>10</a:t>
            </a:r>
            <a:r>
              <a:rPr lang="en-GB" sz="2200" dirty="0"/>
              <a:t> tens. </a:t>
            </a:r>
          </a:p>
          <a:p>
            <a:pPr marL="457200" indent="-457200">
              <a:buClr>
                <a:srgbClr val="23D160"/>
              </a:buClr>
              <a:buSzPct val="85000"/>
              <a:buFont typeface="+mj-lt"/>
              <a:buAutoNum type="alphaLcParenR"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</p:spTree>
    <p:extLst>
      <p:ext uri="{BB962C8B-B14F-4D97-AF65-F5344CB8AC3E}">
        <p14:creationId xmlns:p14="http://schemas.microsoft.com/office/powerpoint/2010/main" val="30613840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hundred squares do you need to make a thousand cube?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F54DA653-94B0-DD4E-8C84-FC9A6B1C0CF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7817" y="2999231"/>
            <a:ext cx="4224014" cy="336301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403F49F3-4075-BC4C-8EB0-BB2FE895AA8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831" y="2446108"/>
            <a:ext cx="4487073" cy="420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4132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Ten hundred squares make a thousand cube.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F54DA653-94B0-DD4E-8C84-FC9A6B1C0CF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7817" y="2999231"/>
            <a:ext cx="4224014" cy="336301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403F49F3-4075-BC4C-8EB0-BB2FE895AA8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831" y="2446108"/>
            <a:ext cx="4487073" cy="420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1927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hundreds counters can you trade for a thousand counter?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07A4E3A-444D-9447-96CC-815D087E032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0318" y="3539244"/>
            <a:ext cx="1740843" cy="17590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6247A69B-7526-B04E-BE7B-E556A60C694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1388" y="3770269"/>
            <a:ext cx="1727172" cy="17545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EAF94E20-356C-3D46-A45E-A3241811E79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7750" y="3770269"/>
            <a:ext cx="1740843" cy="175907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5D19EC43-E6C3-D24D-BE4E-C9A8FA02C56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5182" y="4001294"/>
            <a:ext cx="1740843" cy="1759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9726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hundreds counters can you trade for a thousand counter?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10 hundreds counters would be required to trade for a thousand counter.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07A4E3A-444D-9447-96CC-815D087E032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0318" y="3539244"/>
            <a:ext cx="1740843" cy="175907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6247A69B-7526-B04E-BE7B-E556A60C694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1388" y="3770269"/>
            <a:ext cx="1727172" cy="17545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EAF94E20-356C-3D46-A45E-A3241811E79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7750" y="3770269"/>
            <a:ext cx="1740843" cy="175907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5D19EC43-E6C3-D24D-BE4E-C9A8FA02C56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5182" y="4001294"/>
            <a:ext cx="1740843" cy="1759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1946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There are 100 bananas in each crate.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bananas are there altogether?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i="1" dirty="0"/>
              <a:t>In numerals: </a:t>
            </a:r>
            <a:r>
              <a:rPr lang="en-GB" sz="2200" dirty="0"/>
              <a:t>In total, there are </a:t>
            </a:r>
            <a:r>
              <a:rPr lang="en-GB" sz="2200" u="sng" dirty="0"/>
              <a:t>         </a:t>
            </a:r>
            <a:r>
              <a:rPr lang="en-GB" sz="2200" dirty="0"/>
              <a:t> bananas.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i="1" dirty="0"/>
              <a:t>In words: </a:t>
            </a:r>
            <a:r>
              <a:rPr lang="en-GB" sz="2200" dirty="0"/>
              <a:t>There are </a:t>
            </a:r>
            <a:r>
              <a:rPr lang="en-GB" sz="2200" u="sng" dirty="0"/>
              <a:t>                        </a:t>
            </a:r>
            <a:r>
              <a:rPr lang="en-GB" sz="2200" dirty="0"/>
              <a:t> bananas in total.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2FF1C72-C525-BC46-AB20-F8E9C33B3A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2743200"/>
            <a:ext cx="3810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3103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There are 100 bananas in each crate.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bananas are there altogether?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i="1" dirty="0"/>
              <a:t>In numerals: </a:t>
            </a:r>
            <a:r>
              <a:rPr lang="en-GB" sz="2200" dirty="0"/>
              <a:t>In total, there are </a:t>
            </a:r>
            <a:r>
              <a:rPr lang="en-GB" sz="2200" u="sng" dirty="0">
                <a:solidFill>
                  <a:srgbClr val="FF3860"/>
                </a:solidFill>
              </a:rPr>
              <a:t>300</a:t>
            </a:r>
            <a:r>
              <a:rPr lang="en-GB" sz="2200" dirty="0"/>
              <a:t> bananas.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i="1" dirty="0"/>
              <a:t>In words: </a:t>
            </a:r>
            <a:r>
              <a:rPr lang="en-GB" sz="2200" dirty="0"/>
              <a:t>There are </a:t>
            </a:r>
            <a:r>
              <a:rPr lang="en-GB" sz="2200" u="sng" dirty="0">
                <a:solidFill>
                  <a:srgbClr val="FF3860"/>
                </a:solidFill>
              </a:rPr>
              <a:t>three hundred</a:t>
            </a:r>
            <a:r>
              <a:rPr lang="en-GB" sz="2200" dirty="0">
                <a:solidFill>
                  <a:srgbClr val="FF3860"/>
                </a:solidFill>
              </a:rPr>
              <a:t> </a:t>
            </a:r>
            <a:r>
              <a:rPr lang="en-GB" sz="2200" dirty="0"/>
              <a:t>bananas in total.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2FF1C72-C525-BC46-AB20-F8E9C33B3A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2743200"/>
            <a:ext cx="3810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8946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There are 100 matches in each match box.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matches are there altogether?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i="1" dirty="0"/>
              <a:t>In numerals: </a:t>
            </a:r>
            <a:r>
              <a:rPr lang="en-GB" sz="2200" dirty="0"/>
              <a:t>In total, there are </a:t>
            </a:r>
            <a:r>
              <a:rPr lang="en-GB" sz="2200" u="sng" dirty="0"/>
              <a:t>         </a:t>
            </a:r>
            <a:r>
              <a:rPr lang="en-GB" sz="2200" dirty="0"/>
              <a:t> matches.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i="1" dirty="0"/>
              <a:t>In words: </a:t>
            </a:r>
            <a:r>
              <a:rPr lang="en-GB" sz="2200" dirty="0"/>
              <a:t>There are </a:t>
            </a:r>
            <a:r>
              <a:rPr lang="en-GB" sz="2200" u="sng" dirty="0"/>
              <a:t>                        </a:t>
            </a:r>
            <a:r>
              <a:rPr lang="en-GB" sz="2200" dirty="0"/>
              <a:t> matches in total.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51854236-8631-4845-A00A-1797CB4E90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3606" y="3048794"/>
            <a:ext cx="3810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4731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2: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There are 100 matches in each match box.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matches are there altogether?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i="1" dirty="0"/>
              <a:t>In numerals: </a:t>
            </a:r>
            <a:r>
              <a:rPr lang="en-GB" sz="2200" dirty="0"/>
              <a:t>In total, there are </a:t>
            </a:r>
            <a:r>
              <a:rPr lang="en-GB" sz="2200" u="sng" dirty="0">
                <a:solidFill>
                  <a:srgbClr val="FF3860"/>
                </a:solidFill>
              </a:rPr>
              <a:t>500</a:t>
            </a:r>
            <a:r>
              <a:rPr lang="en-GB" sz="2200" dirty="0"/>
              <a:t> matches.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i="1" dirty="0"/>
              <a:t>In words: </a:t>
            </a:r>
            <a:r>
              <a:rPr lang="en-GB" sz="2200" dirty="0"/>
              <a:t>There are </a:t>
            </a:r>
            <a:r>
              <a:rPr lang="en-GB" sz="2200" u="sng" dirty="0">
                <a:solidFill>
                  <a:srgbClr val="FF3860"/>
                </a:solidFill>
              </a:rPr>
              <a:t>five hundred</a:t>
            </a:r>
            <a:r>
              <a:rPr lang="en-GB" sz="2200" dirty="0">
                <a:solidFill>
                  <a:srgbClr val="FF3860"/>
                </a:solidFill>
              </a:rPr>
              <a:t> </a:t>
            </a:r>
            <a:r>
              <a:rPr lang="en-GB" sz="2200" dirty="0"/>
              <a:t>matches in total.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51854236-8631-4845-A00A-1797CB4E90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3606" y="3048794"/>
            <a:ext cx="3810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3612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number track.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95CE0608-DE2D-9C40-9370-BB89E25259F2}"/>
              </a:ext>
            </a:extLst>
          </p:cNvPr>
          <p:cNvSpPr/>
          <p:nvPr/>
        </p:nvSpPr>
        <p:spPr>
          <a:xfrm>
            <a:off x="24384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7FE5C798-D3D7-3B4E-93B2-0B8052584161}"/>
              </a:ext>
            </a:extLst>
          </p:cNvPr>
          <p:cNvSpPr/>
          <p:nvPr/>
        </p:nvSpPr>
        <p:spPr>
          <a:xfrm>
            <a:off x="33528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OpenDyslexic" pitchFamily="2" charset="77"/>
              </a:rPr>
              <a:t>200</a:t>
            </a:r>
            <a:endParaRPr lang="en-US" dirty="0"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A2F7FBA2-AACF-9B45-84D1-4BF2A91A03D5}"/>
              </a:ext>
            </a:extLst>
          </p:cNvPr>
          <p:cNvSpPr/>
          <p:nvPr/>
        </p:nvSpPr>
        <p:spPr>
          <a:xfrm>
            <a:off x="42672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OpenDyslexic" pitchFamily="2" charset="77"/>
              </a:rPr>
              <a:t>300</a:t>
            </a:r>
            <a:endParaRPr lang="en-US" dirty="0">
              <a:latin typeface="OpenDyslexic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B9DC451C-B344-D847-9284-8636BF2489CA}"/>
              </a:ext>
            </a:extLst>
          </p:cNvPr>
          <p:cNvSpPr/>
          <p:nvPr/>
        </p:nvSpPr>
        <p:spPr>
          <a:xfrm>
            <a:off x="51816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F6EA6A7B-80FA-0E43-849B-2C8FE4A12ED2}"/>
              </a:ext>
            </a:extLst>
          </p:cNvPr>
          <p:cNvSpPr/>
          <p:nvPr/>
        </p:nvSpPr>
        <p:spPr>
          <a:xfrm>
            <a:off x="60960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C3ED37FA-EB11-6546-87E9-D1C55ADBD5FB}"/>
              </a:ext>
            </a:extLst>
          </p:cNvPr>
          <p:cNvSpPr/>
          <p:nvPr/>
        </p:nvSpPr>
        <p:spPr>
          <a:xfrm>
            <a:off x="70104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OpenDyslexic" pitchFamily="2" charset="77"/>
              </a:rPr>
              <a:t>600</a:t>
            </a:r>
            <a:endParaRPr lang="en-US" dirty="0">
              <a:latin typeface="OpenDyslexic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5DA5C018-8346-874C-B111-D127E3EB1E15}"/>
              </a:ext>
            </a:extLst>
          </p:cNvPr>
          <p:cNvSpPr/>
          <p:nvPr/>
        </p:nvSpPr>
        <p:spPr>
          <a:xfrm>
            <a:off x="79248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OpenDyslexic" pitchFamily="2" charset="77"/>
              </a:rPr>
              <a:t>700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D13A357-917A-FF41-BFE7-12B0AA7903B4}"/>
              </a:ext>
            </a:extLst>
          </p:cNvPr>
          <p:cNvSpPr/>
          <p:nvPr/>
        </p:nvSpPr>
        <p:spPr>
          <a:xfrm>
            <a:off x="88392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30279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Which one doesn’t belong?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Explain your answer. 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5894209A-0427-254C-B4D5-7A169AC8C87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2853425"/>
            <a:ext cx="1772744" cy="180464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3751D441-D066-904B-A9AB-AD7A8EED77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6450" y="2853425"/>
            <a:ext cx="1772744" cy="180464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B596CC9F-3D49-A446-90AB-3BF9261BD5E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4700" y="2853425"/>
            <a:ext cx="1772744" cy="180464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0F76E147-2612-E84C-823F-32D16450F65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118767" y="2967797"/>
            <a:ext cx="2155234" cy="103481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D806CB69-8131-CB4C-870E-B9E768211E8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34219"/>
            <a:ext cx="12192000" cy="135401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DE7500FE-9BEC-5C4D-A785-5E2B3682D3E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4761" y="1684685"/>
            <a:ext cx="1575661" cy="3195878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26710D52-D4FB-7045-86DB-2BF5B01EDF8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5550" y="1662508"/>
            <a:ext cx="1575661" cy="3195878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038D7394-6E10-B44F-BC61-3893589AB60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1310" y="1684685"/>
            <a:ext cx="1575661" cy="3195878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213F1F46-887D-DE44-810E-C88AB9244D2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153577" y="2967797"/>
            <a:ext cx="2155234" cy="103481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7F7A467B-9622-AA45-A223-F2103068B24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188387" y="2967797"/>
            <a:ext cx="2155234" cy="1034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4679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number track.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95CE0608-DE2D-9C40-9370-BB89E25259F2}"/>
              </a:ext>
            </a:extLst>
          </p:cNvPr>
          <p:cNvSpPr/>
          <p:nvPr/>
        </p:nvSpPr>
        <p:spPr>
          <a:xfrm>
            <a:off x="24384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100</a:t>
            </a:r>
            <a:endParaRPr lang="en-US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7FE5C798-D3D7-3B4E-93B2-0B8052584161}"/>
              </a:ext>
            </a:extLst>
          </p:cNvPr>
          <p:cNvSpPr/>
          <p:nvPr/>
        </p:nvSpPr>
        <p:spPr>
          <a:xfrm>
            <a:off x="33528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OpenDyslexic" pitchFamily="2" charset="77"/>
              </a:rPr>
              <a:t>200</a:t>
            </a:r>
            <a:endParaRPr lang="en-US" dirty="0"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A2F7FBA2-AACF-9B45-84D1-4BF2A91A03D5}"/>
              </a:ext>
            </a:extLst>
          </p:cNvPr>
          <p:cNvSpPr/>
          <p:nvPr/>
        </p:nvSpPr>
        <p:spPr>
          <a:xfrm>
            <a:off x="42672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OpenDyslexic" pitchFamily="2" charset="77"/>
              </a:rPr>
              <a:t>300</a:t>
            </a:r>
            <a:endParaRPr lang="en-US" dirty="0">
              <a:latin typeface="OpenDyslexic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B9DC451C-B344-D847-9284-8636BF2489CA}"/>
              </a:ext>
            </a:extLst>
          </p:cNvPr>
          <p:cNvSpPr/>
          <p:nvPr/>
        </p:nvSpPr>
        <p:spPr>
          <a:xfrm>
            <a:off x="51816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400</a:t>
            </a:r>
            <a:endParaRPr lang="en-US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F6EA6A7B-80FA-0E43-849B-2C8FE4A12ED2}"/>
              </a:ext>
            </a:extLst>
          </p:cNvPr>
          <p:cNvSpPr/>
          <p:nvPr/>
        </p:nvSpPr>
        <p:spPr>
          <a:xfrm>
            <a:off x="60960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500</a:t>
            </a:r>
            <a:endParaRPr lang="en-US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C3ED37FA-EB11-6546-87E9-D1C55ADBD5FB}"/>
              </a:ext>
            </a:extLst>
          </p:cNvPr>
          <p:cNvSpPr/>
          <p:nvPr/>
        </p:nvSpPr>
        <p:spPr>
          <a:xfrm>
            <a:off x="70104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OpenDyslexic" pitchFamily="2" charset="77"/>
              </a:rPr>
              <a:t>600</a:t>
            </a:r>
            <a:endParaRPr lang="en-US" dirty="0">
              <a:latin typeface="OpenDyslexic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5DA5C018-8346-874C-B111-D127E3EB1E15}"/>
              </a:ext>
            </a:extLst>
          </p:cNvPr>
          <p:cNvSpPr/>
          <p:nvPr/>
        </p:nvSpPr>
        <p:spPr>
          <a:xfrm>
            <a:off x="79248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OpenDyslexic" pitchFamily="2" charset="77"/>
              </a:rPr>
              <a:t>700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D13A357-917A-FF41-BFE7-12B0AA7903B4}"/>
              </a:ext>
            </a:extLst>
          </p:cNvPr>
          <p:cNvSpPr/>
          <p:nvPr/>
        </p:nvSpPr>
        <p:spPr>
          <a:xfrm>
            <a:off x="88392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800</a:t>
            </a:r>
          </a:p>
        </p:txBody>
      </p:sp>
    </p:spTree>
    <p:extLst>
      <p:ext uri="{BB962C8B-B14F-4D97-AF65-F5344CB8AC3E}">
        <p14:creationId xmlns:p14="http://schemas.microsoft.com/office/powerpoint/2010/main" val="16976714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number track.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95CE0608-DE2D-9C40-9370-BB89E25259F2}"/>
              </a:ext>
            </a:extLst>
          </p:cNvPr>
          <p:cNvSpPr/>
          <p:nvPr/>
        </p:nvSpPr>
        <p:spPr>
          <a:xfrm>
            <a:off x="24384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800</a:t>
            </a:r>
            <a:endParaRPr lang="en-US" dirty="0">
              <a:solidFill>
                <a:schemeClr val="tx1"/>
              </a:solidFill>
              <a:latin typeface="OpenDyslexic" pitchFamily="2" charset="77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7FE5C798-D3D7-3B4E-93B2-0B8052584161}"/>
              </a:ext>
            </a:extLst>
          </p:cNvPr>
          <p:cNvSpPr/>
          <p:nvPr/>
        </p:nvSpPr>
        <p:spPr>
          <a:xfrm>
            <a:off x="33528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A2F7FBA2-AACF-9B45-84D1-4BF2A91A03D5}"/>
              </a:ext>
            </a:extLst>
          </p:cNvPr>
          <p:cNvSpPr/>
          <p:nvPr/>
        </p:nvSpPr>
        <p:spPr>
          <a:xfrm>
            <a:off x="42672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B9DC451C-B344-D847-9284-8636BF2489CA}"/>
              </a:ext>
            </a:extLst>
          </p:cNvPr>
          <p:cNvSpPr/>
          <p:nvPr/>
        </p:nvSpPr>
        <p:spPr>
          <a:xfrm>
            <a:off x="51816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500</a:t>
            </a:r>
            <a:endParaRPr lang="en-US" dirty="0">
              <a:solidFill>
                <a:schemeClr val="tx1"/>
              </a:solidFill>
              <a:latin typeface="OpenDyslexic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F6EA6A7B-80FA-0E43-849B-2C8FE4A12ED2}"/>
              </a:ext>
            </a:extLst>
          </p:cNvPr>
          <p:cNvSpPr/>
          <p:nvPr/>
        </p:nvSpPr>
        <p:spPr>
          <a:xfrm>
            <a:off x="60960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400</a:t>
            </a:r>
            <a:endParaRPr lang="en-US" dirty="0">
              <a:solidFill>
                <a:schemeClr val="tx1"/>
              </a:solidFill>
              <a:latin typeface="OpenDyslexic" pitchFamily="2" charset="77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C3ED37FA-EB11-6546-87E9-D1C55ADBD5FB}"/>
              </a:ext>
            </a:extLst>
          </p:cNvPr>
          <p:cNvSpPr/>
          <p:nvPr/>
        </p:nvSpPr>
        <p:spPr>
          <a:xfrm>
            <a:off x="70104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5DA5C018-8346-874C-B111-D127E3EB1E15}"/>
              </a:ext>
            </a:extLst>
          </p:cNvPr>
          <p:cNvSpPr/>
          <p:nvPr/>
        </p:nvSpPr>
        <p:spPr>
          <a:xfrm>
            <a:off x="79248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OpenDyslexic" pitchFamily="2" charset="77"/>
              </a:rPr>
              <a:t>200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D13A357-917A-FF41-BFE7-12B0AA7903B4}"/>
              </a:ext>
            </a:extLst>
          </p:cNvPr>
          <p:cNvSpPr/>
          <p:nvPr/>
        </p:nvSpPr>
        <p:spPr>
          <a:xfrm>
            <a:off x="88392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7450031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number track.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95CE0608-DE2D-9C40-9370-BB89E25259F2}"/>
              </a:ext>
            </a:extLst>
          </p:cNvPr>
          <p:cNvSpPr/>
          <p:nvPr/>
        </p:nvSpPr>
        <p:spPr>
          <a:xfrm>
            <a:off x="24384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800</a:t>
            </a:r>
            <a:endParaRPr lang="en-US" dirty="0">
              <a:solidFill>
                <a:schemeClr val="tx1"/>
              </a:solidFill>
              <a:latin typeface="OpenDyslexic" pitchFamily="2" charset="77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7FE5C798-D3D7-3B4E-93B2-0B8052584161}"/>
              </a:ext>
            </a:extLst>
          </p:cNvPr>
          <p:cNvSpPr/>
          <p:nvPr/>
        </p:nvSpPr>
        <p:spPr>
          <a:xfrm>
            <a:off x="33528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700</a:t>
            </a:r>
            <a:endParaRPr lang="en-US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A2F7FBA2-AACF-9B45-84D1-4BF2A91A03D5}"/>
              </a:ext>
            </a:extLst>
          </p:cNvPr>
          <p:cNvSpPr/>
          <p:nvPr/>
        </p:nvSpPr>
        <p:spPr>
          <a:xfrm>
            <a:off x="42672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600</a:t>
            </a:r>
            <a:endParaRPr lang="en-US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B9DC451C-B344-D847-9284-8636BF2489CA}"/>
              </a:ext>
            </a:extLst>
          </p:cNvPr>
          <p:cNvSpPr/>
          <p:nvPr/>
        </p:nvSpPr>
        <p:spPr>
          <a:xfrm>
            <a:off x="51816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500</a:t>
            </a:r>
            <a:endParaRPr lang="en-US" dirty="0">
              <a:solidFill>
                <a:schemeClr val="tx1"/>
              </a:solidFill>
              <a:latin typeface="OpenDyslexic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F6EA6A7B-80FA-0E43-849B-2C8FE4A12ED2}"/>
              </a:ext>
            </a:extLst>
          </p:cNvPr>
          <p:cNvSpPr/>
          <p:nvPr/>
        </p:nvSpPr>
        <p:spPr>
          <a:xfrm>
            <a:off x="60960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400</a:t>
            </a:r>
            <a:endParaRPr lang="en-US" dirty="0">
              <a:solidFill>
                <a:schemeClr val="tx1"/>
              </a:solidFill>
              <a:latin typeface="OpenDyslexic" pitchFamily="2" charset="77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C3ED37FA-EB11-6546-87E9-D1C55ADBD5FB}"/>
              </a:ext>
            </a:extLst>
          </p:cNvPr>
          <p:cNvSpPr/>
          <p:nvPr/>
        </p:nvSpPr>
        <p:spPr>
          <a:xfrm>
            <a:off x="70104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300</a:t>
            </a:r>
            <a:endParaRPr lang="en-US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5DA5C018-8346-874C-B111-D127E3EB1E15}"/>
              </a:ext>
            </a:extLst>
          </p:cNvPr>
          <p:cNvSpPr/>
          <p:nvPr/>
        </p:nvSpPr>
        <p:spPr>
          <a:xfrm>
            <a:off x="79248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OpenDyslexic" pitchFamily="2" charset="77"/>
              </a:rPr>
              <a:t>200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D13A357-917A-FF41-BFE7-12B0AA7903B4}"/>
              </a:ext>
            </a:extLst>
          </p:cNvPr>
          <p:cNvSpPr/>
          <p:nvPr/>
        </p:nvSpPr>
        <p:spPr>
          <a:xfrm>
            <a:off x="88392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100</a:t>
            </a:r>
          </a:p>
        </p:txBody>
      </p:sp>
    </p:spTree>
    <p:extLst>
      <p:ext uri="{BB962C8B-B14F-4D97-AF65-F5344CB8AC3E}">
        <p14:creationId xmlns:p14="http://schemas.microsoft.com/office/powerpoint/2010/main" val="15762609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number tracks.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95CE0608-DE2D-9C40-9370-BB89E25259F2}"/>
              </a:ext>
            </a:extLst>
          </p:cNvPr>
          <p:cNvSpPr/>
          <p:nvPr/>
        </p:nvSpPr>
        <p:spPr>
          <a:xfrm>
            <a:off x="2464905" y="5262563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7FE5C798-D3D7-3B4E-93B2-0B8052584161}"/>
              </a:ext>
            </a:extLst>
          </p:cNvPr>
          <p:cNvSpPr/>
          <p:nvPr/>
        </p:nvSpPr>
        <p:spPr>
          <a:xfrm>
            <a:off x="3379305" y="5262563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800</a:t>
            </a:r>
            <a:endParaRPr lang="en-US" dirty="0">
              <a:solidFill>
                <a:schemeClr val="tx1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A2F7FBA2-AACF-9B45-84D1-4BF2A91A03D5}"/>
              </a:ext>
            </a:extLst>
          </p:cNvPr>
          <p:cNvSpPr/>
          <p:nvPr/>
        </p:nvSpPr>
        <p:spPr>
          <a:xfrm>
            <a:off x="4293705" y="5262563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B9DC451C-B344-D847-9284-8636BF2489CA}"/>
              </a:ext>
            </a:extLst>
          </p:cNvPr>
          <p:cNvSpPr/>
          <p:nvPr/>
        </p:nvSpPr>
        <p:spPr>
          <a:xfrm>
            <a:off x="5208105" y="5262563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600</a:t>
            </a:r>
            <a:endParaRPr lang="en-US" dirty="0">
              <a:solidFill>
                <a:schemeClr val="tx1"/>
              </a:solidFill>
              <a:latin typeface="OpenDyslexic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F6EA6A7B-80FA-0E43-849B-2C8FE4A12ED2}"/>
              </a:ext>
            </a:extLst>
          </p:cNvPr>
          <p:cNvSpPr/>
          <p:nvPr/>
        </p:nvSpPr>
        <p:spPr>
          <a:xfrm>
            <a:off x="6122505" y="5262563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C3ED37FA-EB11-6546-87E9-D1C55ADBD5FB}"/>
              </a:ext>
            </a:extLst>
          </p:cNvPr>
          <p:cNvSpPr/>
          <p:nvPr/>
        </p:nvSpPr>
        <p:spPr>
          <a:xfrm>
            <a:off x="7036905" y="5262563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5DA5C018-8346-874C-B111-D127E3EB1E15}"/>
              </a:ext>
            </a:extLst>
          </p:cNvPr>
          <p:cNvSpPr/>
          <p:nvPr/>
        </p:nvSpPr>
        <p:spPr>
          <a:xfrm>
            <a:off x="7951305" y="5262563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300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D13A357-917A-FF41-BFE7-12B0AA7903B4}"/>
              </a:ext>
            </a:extLst>
          </p:cNvPr>
          <p:cNvSpPr/>
          <p:nvPr/>
        </p:nvSpPr>
        <p:spPr>
          <a:xfrm>
            <a:off x="8865705" y="5262563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200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CB023F9A-4FBD-B24A-87F6-AC2C3ACC43A2}"/>
              </a:ext>
            </a:extLst>
          </p:cNvPr>
          <p:cNvSpPr/>
          <p:nvPr/>
        </p:nvSpPr>
        <p:spPr>
          <a:xfrm>
            <a:off x="24384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9A524CC1-2336-394B-AA14-0A08135C3B65}"/>
              </a:ext>
            </a:extLst>
          </p:cNvPr>
          <p:cNvSpPr/>
          <p:nvPr/>
        </p:nvSpPr>
        <p:spPr>
          <a:xfrm>
            <a:off x="33528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OpenDyslexic" pitchFamily="2" charset="77"/>
              </a:rPr>
              <a:t>400</a:t>
            </a:r>
            <a:endParaRPr lang="en-US" dirty="0">
              <a:latin typeface="OpenDyslexic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C43A786A-EA05-FD48-82D2-142C4EFE9D2F}"/>
              </a:ext>
            </a:extLst>
          </p:cNvPr>
          <p:cNvSpPr/>
          <p:nvPr/>
        </p:nvSpPr>
        <p:spPr>
          <a:xfrm>
            <a:off x="42672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OpenDyslexic" pitchFamily="2" charset="77"/>
              </a:rPr>
              <a:t>500</a:t>
            </a:r>
            <a:endParaRPr lang="en-US" dirty="0">
              <a:latin typeface="OpenDyslexic" pitchFamily="2" charset="77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7211B484-59C3-614B-A416-F8983B880EB7}"/>
              </a:ext>
            </a:extLst>
          </p:cNvPr>
          <p:cNvSpPr/>
          <p:nvPr/>
        </p:nvSpPr>
        <p:spPr>
          <a:xfrm>
            <a:off x="51816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73796373-40B4-554E-A55C-4549D84909DC}"/>
              </a:ext>
            </a:extLst>
          </p:cNvPr>
          <p:cNvSpPr/>
          <p:nvPr/>
        </p:nvSpPr>
        <p:spPr>
          <a:xfrm>
            <a:off x="60960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4BDD9728-2D69-4440-8626-5AC0EE39E869}"/>
              </a:ext>
            </a:extLst>
          </p:cNvPr>
          <p:cNvSpPr/>
          <p:nvPr/>
        </p:nvSpPr>
        <p:spPr>
          <a:xfrm>
            <a:off x="70104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OpenDyslexic" pitchFamily="2" charset="77"/>
              </a:rPr>
              <a:t>800</a:t>
            </a:r>
            <a:endParaRPr lang="en-US" dirty="0">
              <a:latin typeface="OpenDyslexic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6E693A50-F2D9-CF46-940D-A2FBC1E4969C}"/>
              </a:ext>
            </a:extLst>
          </p:cNvPr>
          <p:cNvSpPr/>
          <p:nvPr/>
        </p:nvSpPr>
        <p:spPr>
          <a:xfrm>
            <a:off x="79248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OpenDyslexic" pitchFamily="2" charset="77"/>
              </a:rPr>
              <a:t>900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BDF8F0D8-9C6A-BF46-8B7B-C15D91F3887D}"/>
              </a:ext>
            </a:extLst>
          </p:cNvPr>
          <p:cNvSpPr/>
          <p:nvPr/>
        </p:nvSpPr>
        <p:spPr>
          <a:xfrm>
            <a:off x="88392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2115240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3: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Complete the number tracks.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95CE0608-DE2D-9C40-9370-BB89E25259F2}"/>
              </a:ext>
            </a:extLst>
          </p:cNvPr>
          <p:cNvSpPr/>
          <p:nvPr/>
        </p:nvSpPr>
        <p:spPr>
          <a:xfrm>
            <a:off x="2464905" y="5262563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900</a:t>
            </a:r>
            <a:endParaRPr lang="en-US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7FE5C798-D3D7-3B4E-93B2-0B8052584161}"/>
              </a:ext>
            </a:extLst>
          </p:cNvPr>
          <p:cNvSpPr/>
          <p:nvPr/>
        </p:nvSpPr>
        <p:spPr>
          <a:xfrm>
            <a:off x="3379305" y="5262563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800</a:t>
            </a:r>
            <a:endParaRPr lang="en-US" dirty="0">
              <a:solidFill>
                <a:schemeClr val="tx1"/>
              </a:solidFill>
              <a:latin typeface="OpenDyslexic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A2F7FBA2-AACF-9B45-84D1-4BF2A91A03D5}"/>
              </a:ext>
            </a:extLst>
          </p:cNvPr>
          <p:cNvSpPr/>
          <p:nvPr/>
        </p:nvSpPr>
        <p:spPr>
          <a:xfrm>
            <a:off x="4293705" y="5262563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700</a:t>
            </a:r>
            <a:endParaRPr lang="en-US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B9DC451C-B344-D847-9284-8636BF2489CA}"/>
              </a:ext>
            </a:extLst>
          </p:cNvPr>
          <p:cNvSpPr/>
          <p:nvPr/>
        </p:nvSpPr>
        <p:spPr>
          <a:xfrm>
            <a:off x="5208105" y="5262563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600</a:t>
            </a:r>
            <a:endParaRPr lang="en-US" dirty="0">
              <a:solidFill>
                <a:schemeClr val="tx1"/>
              </a:solidFill>
              <a:latin typeface="OpenDyslexic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F6EA6A7B-80FA-0E43-849B-2C8FE4A12ED2}"/>
              </a:ext>
            </a:extLst>
          </p:cNvPr>
          <p:cNvSpPr/>
          <p:nvPr/>
        </p:nvSpPr>
        <p:spPr>
          <a:xfrm>
            <a:off x="6122505" y="5262563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500</a:t>
            </a:r>
            <a:endParaRPr lang="en-US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C3ED37FA-EB11-6546-87E9-D1C55ADBD5FB}"/>
              </a:ext>
            </a:extLst>
          </p:cNvPr>
          <p:cNvSpPr/>
          <p:nvPr/>
        </p:nvSpPr>
        <p:spPr>
          <a:xfrm>
            <a:off x="7036905" y="5262563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400</a:t>
            </a:r>
            <a:endParaRPr lang="en-US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5DA5C018-8346-874C-B111-D127E3EB1E15}"/>
              </a:ext>
            </a:extLst>
          </p:cNvPr>
          <p:cNvSpPr/>
          <p:nvPr/>
        </p:nvSpPr>
        <p:spPr>
          <a:xfrm>
            <a:off x="7951305" y="5262563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300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5D13A357-917A-FF41-BFE7-12B0AA7903B4}"/>
              </a:ext>
            </a:extLst>
          </p:cNvPr>
          <p:cNvSpPr/>
          <p:nvPr/>
        </p:nvSpPr>
        <p:spPr>
          <a:xfrm>
            <a:off x="8865705" y="5262563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OpenDyslexic" pitchFamily="2" charset="77"/>
              </a:rPr>
              <a:t>200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CB023F9A-4FBD-B24A-87F6-AC2C3ACC43A2}"/>
              </a:ext>
            </a:extLst>
          </p:cNvPr>
          <p:cNvSpPr/>
          <p:nvPr/>
        </p:nvSpPr>
        <p:spPr>
          <a:xfrm>
            <a:off x="24384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300</a:t>
            </a:r>
            <a:endParaRPr lang="en-US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9A524CC1-2336-394B-AA14-0A08135C3B65}"/>
              </a:ext>
            </a:extLst>
          </p:cNvPr>
          <p:cNvSpPr/>
          <p:nvPr/>
        </p:nvSpPr>
        <p:spPr>
          <a:xfrm>
            <a:off x="33528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OpenDyslexic" pitchFamily="2" charset="77"/>
              </a:rPr>
              <a:t>400</a:t>
            </a:r>
            <a:endParaRPr lang="en-US" dirty="0">
              <a:latin typeface="OpenDyslexic" pitchFamily="2" charset="77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C43A786A-EA05-FD48-82D2-142C4EFE9D2F}"/>
              </a:ext>
            </a:extLst>
          </p:cNvPr>
          <p:cNvSpPr/>
          <p:nvPr/>
        </p:nvSpPr>
        <p:spPr>
          <a:xfrm>
            <a:off x="42672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OpenDyslexic" pitchFamily="2" charset="77"/>
              </a:rPr>
              <a:t>500</a:t>
            </a:r>
            <a:endParaRPr lang="en-US" dirty="0">
              <a:latin typeface="OpenDyslexic" pitchFamily="2" charset="77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xmlns="" id="{7211B484-59C3-614B-A416-F8983B880EB7}"/>
              </a:ext>
            </a:extLst>
          </p:cNvPr>
          <p:cNvSpPr/>
          <p:nvPr/>
        </p:nvSpPr>
        <p:spPr>
          <a:xfrm>
            <a:off x="51816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600</a:t>
            </a:r>
            <a:endParaRPr lang="en-US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73796373-40B4-554E-A55C-4549D84909DC}"/>
              </a:ext>
            </a:extLst>
          </p:cNvPr>
          <p:cNvSpPr/>
          <p:nvPr/>
        </p:nvSpPr>
        <p:spPr>
          <a:xfrm>
            <a:off x="60960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700</a:t>
            </a:r>
            <a:endParaRPr lang="en-US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xmlns="" id="{4BDD9728-2D69-4440-8626-5AC0EE39E869}"/>
              </a:ext>
            </a:extLst>
          </p:cNvPr>
          <p:cNvSpPr/>
          <p:nvPr/>
        </p:nvSpPr>
        <p:spPr>
          <a:xfrm>
            <a:off x="70104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OpenDyslexic" pitchFamily="2" charset="77"/>
              </a:rPr>
              <a:t>800</a:t>
            </a:r>
            <a:endParaRPr lang="en-US" dirty="0">
              <a:latin typeface="OpenDyslexic" pitchFamily="2" charset="77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6E693A50-F2D9-CF46-940D-A2FBC1E4969C}"/>
              </a:ext>
            </a:extLst>
          </p:cNvPr>
          <p:cNvSpPr/>
          <p:nvPr/>
        </p:nvSpPr>
        <p:spPr>
          <a:xfrm>
            <a:off x="79248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latin typeface="OpenDyslexic" pitchFamily="2" charset="77"/>
              </a:rPr>
              <a:t>900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BDF8F0D8-9C6A-BF46-8B7B-C15D91F3887D}"/>
              </a:ext>
            </a:extLst>
          </p:cNvPr>
          <p:cNvSpPr/>
          <p:nvPr/>
        </p:nvSpPr>
        <p:spPr>
          <a:xfrm>
            <a:off x="8839200" y="3429000"/>
            <a:ext cx="914400" cy="914400"/>
          </a:xfrm>
          <a:prstGeom prst="rect">
            <a:avLst/>
          </a:prstGeom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rgbClr val="FF3860"/>
              </a:solidFill>
              <a:latin typeface="OpenDyslexic" pitchFamily="2" charset="77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250810FA-6B60-144D-9195-CF347FEDA7D9}"/>
              </a:ext>
            </a:extLst>
          </p:cNvPr>
          <p:cNvSpPr/>
          <p:nvPr/>
        </p:nvSpPr>
        <p:spPr>
          <a:xfrm>
            <a:off x="8772941" y="3648526"/>
            <a:ext cx="10631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3860"/>
                </a:solidFill>
                <a:latin typeface="OpenDyslexic" pitchFamily="2" charset="77"/>
              </a:rPr>
              <a:t>1,000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434290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Brooke thinks the place value grid below shows the number six hundred.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Do you agree with Brooke? </a:t>
            </a:r>
            <a:br>
              <a:rPr lang="en-GB" sz="2200" dirty="0"/>
            </a:br>
            <a:r>
              <a:rPr lang="en-GB" sz="2200" dirty="0"/>
              <a:t>Explain your answer.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66525574-47CC-1C43-B01A-87D44405FF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7490105"/>
              </p:ext>
            </p:extLst>
          </p:nvPr>
        </p:nvGraphicFramePr>
        <p:xfrm>
          <a:off x="2032000" y="2859380"/>
          <a:ext cx="8127999" cy="2108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xmlns="" val="846116373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xmlns="" val="165459443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xmlns="" val="11440464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90982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48393909"/>
                  </a:ext>
                </a:extLst>
              </a:tr>
            </a:tbl>
          </a:graphicData>
        </a:graphic>
      </p:graphicFrame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5B1A61C1-2D5E-144A-871D-41C99516F68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9800" y="3254254"/>
            <a:ext cx="795856" cy="80419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6F9A1FE3-6CBE-CE47-8948-3CF2E2AE88C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1528" y="3254254"/>
            <a:ext cx="795856" cy="80419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2E93A96B-0699-3C44-83CC-1D33EB49A5C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5672" y="3262484"/>
            <a:ext cx="795856" cy="80419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4F61BEBF-DB19-444B-84AE-C9428F28A9E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9800" y="4056069"/>
            <a:ext cx="795856" cy="80419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101702FD-5454-5846-88B1-4AC050F4919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1528" y="4056069"/>
            <a:ext cx="795856" cy="80419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6C9D6264-B2D2-4841-8C6E-DE79F05D132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5672" y="4064299"/>
            <a:ext cx="795856" cy="804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18214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Brooke thinks the place value grid below shows the number six hundred.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Brooke is correct – there are six 100s counters in the hundreds column. Therefore, the place value grid shows six hundred.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66525574-47CC-1C43-B01A-87D44405FFE0}"/>
              </a:ext>
            </a:extLst>
          </p:cNvPr>
          <p:cNvGraphicFramePr>
            <a:graphicFrameLocks noGrp="1"/>
          </p:cNvGraphicFramePr>
          <p:nvPr/>
        </p:nvGraphicFramePr>
        <p:xfrm>
          <a:off x="2032000" y="2859380"/>
          <a:ext cx="8127999" cy="2108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xmlns="" val="846116373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xmlns="" val="165459443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xmlns="" val="11440464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90982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48393909"/>
                  </a:ext>
                </a:extLst>
              </a:tr>
            </a:tbl>
          </a:graphicData>
        </a:graphic>
      </p:graphicFrame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5B1A61C1-2D5E-144A-871D-41C99516F68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9800" y="3254254"/>
            <a:ext cx="795856" cy="80419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6F9A1FE3-6CBE-CE47-8948-3CF2E2AE88C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1528" y="3254254"/>
            <a:ext cx="795856" cy="80419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2E93A96B-0699-3C44-83CC-1D33EB49A5C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5672" y="3262484"/>
            <a:ext cx="795856" cy="80419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4F61BEBF-DB19-444B-84AE-C9428F28A9E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9800" y="4056069"/>
            <a:ext cx="795856" cy="80419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101702FD-5454-5846-88B1-4AC050F4919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1528" y="4056069"/>
            <a:ext cx="795856" cy="80419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6C9D6264-B2D2-4841-8C6E-DE79F05D132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5672" y="4064299"/>
            <a:ext cx="795856" cy="804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6127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Martin says, “The place value grid shows the number 500.”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Do you agree with Martin? </a:t>
            </a:r>
            <a:br>
              <a:rPr lang="en-GB" sz="2200" dirty="0"/>
            </a:br>
            <a:r>
              <a:rPr lang="en-GB" sz="2200" dirty="0"/>
              <a:t>Explain your answer.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66525574-47CC-1C43-B01A-87D44405FFE0}"/>
              </a:ext>
            </a:extLst>
          </p:cNvPr>
          <p:cNvGraphicFramePr>
            <a:graphicFrameLocks noGrp="1"/>
          </p:cNvGraphicFramePr>
          <p:nvPr/>
        </p:nvGraphicFramePr>
        <p:xfrm>
          <a:off x="2032000" y="2859380"/>
          <a:ext cx="8127999" cy="2108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xmlns="" val="846116373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xmlns="" val="165459443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xmlns="" val="11440464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90982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48393909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C94F3225-36C8-2549-8BCB-BA1C5EF4CA5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4247" y="3223568"/>
            <a:ext cx="820118" cy="83487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8482A4B6-E48C-5D43-8FA0-64EEC6CF705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7287" y="4076626"/>
            <a:ext cx="820118" cy="8348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19C1F8FF-C29F-234E-BF1E-0DD4D754630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2100" y="3223568"/>
            <a:ext cx="820118" cy="83487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D5482850-45DD-A94E-A8FC-7F6312EB482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4597" y="4095574"/>
            <a:ext cx="820118" cy="83487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8480F0EF-A3EA-DF4D-A3BA-1B90CA8A773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9092" y="3223568"/>
            <a:ext cx="820118" cy="8348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24BA2310-00E3-E947-A084-FD907854BC23}"/>
              </a:ext>
            </a:extLst>
          </p:cNvPr>
          <p:cNvSpPr/>
          <p:nvPr/>
        </p:nvSpPr>
        <p:spPr>
          <a:xfrm>
            <a:off x="7288697" y="5161916"/>
            <a:ext cx="4651512" cy="1200329"/>
          </a:xfrm>
          <a:prstGeom prst="rect">
            <a:avLst/>
          </a:prstGeom>
          <a:solidFill>
            <a:srgbClr val="FF3860"/>
          </a:solidFill>
          <a:effectLst>
            <a:glow rad="63500">
              <a:schemeClr val="accent3">
                <a:satMod val="175000"/>
                <a:alpha val="40000"/>
              </a:schemeClr>
            </a:glow>
            <a:softEdge rad="0"/>
          </a:effectLst>
        </p:spPr>
        <p:txBody>
          <a:bodyPr wrap="square">
            <a:spAutoFit/>
          </a:bodyPr>
          <a:lstStyle/>
          <a:p>
            <a:pPr algn="just">
              <a:buClr>
                <a:srgbClr val="23D160"/>
              </a:buClr>
              <a:buSzPct val="85000"/>
            </a:pPr>
            <a:r>
              <a:rPr lang="en-GB" dirty="0">
                <a:solidFill>
                  <a:schemeClr val="bg1"/>
                </a:solidFill>
                <a:latin typeface="OpenDyslexic" pitchFamily="2" charset="77"/>
              </a:rPr>
              <a:t>Using the same amount of counters as above in a place value grid, make the smallest number you can!</a:t>
            </a:r>
          </a:p>
          <a:p>
            <a:pPr algn="just">
              <a:buClr>
                <a:srgbClr val="23D160"/>
              </a:buClr>
              <a:buSzPct val="85000"/>
            </a:pPr>
            <a:r>
              <a:rPr lang="en-GB" dirty="0">
                <a:solidFill>
                  <a:schemeClr val="bg1"/>
                </a:solidFill>
                <a:latin typeface="OpenDyslexic" pitchFamily="2" charset="77"/>
              </a:rPr>
              <a:t>What other numbers can you make?</a:t>
            </a:r>
          </a:p>
        </p:txBody>
      </p:sp>
    </p:spTree>
    <p:extLst>
      <p:ext uri="{BB962C8B-B14F-4D97-AF65-F5344CB8AC3E}">
        <p14:creationId xmlns:p14="http://schemas.microsoft.com/office/powerpoint/2010/main" val="91724458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Activity 4: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Martin says, “The place value grid shows the number 500.”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Martin has confused his place value columns.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Instead, the place value grid shows 5 tens or 50.</a:t>
            </a: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66525574-47CC-1C43-B01A-87D44405FFE0}"/>
              </a:ext>
            </a:extLst>
          </p:cNvPr>
          <p:cNvGraphicFramePr>
            <a:graphicFrameLocks noGrp="1"/>
          </p:cNvGraphicFramePr>
          <p:nvPr/>
        </p:nvGraphicFramePr>
        <p:xfrm>
          <a:off x="2032000" y="2859380"/>
          <a:ext cx="8127999" cy="2108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xmlns="" val="846116373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xmlns="" val="1654594438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xmlns="" val="11440464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hundreds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tens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OpenDyslexic" pitchFamily="2" charset="77"/>
                        </a:rPr>
                        <a:t>ones</a:t>
                      </a:r>
                    </a:p>
                  </a:txBody>
                  <a:tcPr>
                    <a:solidFill>
                      <a:srgbClr val="FFDD5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90982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48393909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C94F3225-36C8-2549-8BCB-BA1C5EF4CA5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4247" y="3223568"/>
            <a:ext cx="820118" cy="83487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8482A4B6-E48C-5D43-8FA0-64EEC6CF705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7287" y="4076626"/>
            <a:ext cx="820118" cy="83487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19C1F8FF-C29F-234E-BF1E-0DD4D754630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2100" y="3223568"/>
            <a:ext cx="820118" cy="83487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D5482850-45DD-A94E-A8FC-7F6312EB482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4597" y="4095574"/>
            <a:ext cx="820118" cy="83487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8480F0EF-A3EA-DF4D-A3BA-1B90CA8A773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9092" y="3223568"/>
            <a:ext cx="820118" cy="83487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24BA2310-00E3-E947-A084-FD907854BC23}"/>
              </a:ext>
            </a:extLst>
          </p:cNvPr>
          <p:cNvSpPr/>
          <p:nvPr/>
        </p:nvSpPr>
        <p:spPr>
          <a:xfrm>
            <a:off x="7288697" y="5161916"/>
            <a:ext cx="4274654" cy="1323439"/>
          </a:xfrm>
          <a:prstGeom prst="rect">
            <a:avLst/>
          </a:prstGeom>
          <a:solidFill>
            <a:srgbClr val="FF3860"/>
          </a:solidFill>
          <a:effectLst>
            <a:glow rad="63500">
              <a:schemeClr val="accent3">
                <a:satMod val="175000"/>
                <a:alpha val="40000"/>
              </a:schemeClr>
            </a:glow>
            <a:softEdge rad="0"/>
          </a:effectLst>
        </p:spPr>
        <p:txBody>
          <a:bodyPr wrap="square">
            <a:spAutoFit/>
          </a:bodyPr>
          <a:lstStyle/>
          <a:p>
            <a:pPr algn="just">
              <a:buClr>
                <a:srgbClr val="23D160"/>
              </a:buClr>
              <a:buSzPct val="85000"/>
            </a:pPr>
            <a:r>
              <a:rPr lang="en-GB" sz="2000" dirty="0">
                <a:solidFill>
                  <a:schemeClr val="bg1"/>
                </a:solidFill>
                <a:latin typeface="OpenDyslexic" pitchFamily="2" charset="77"/>
              </a:rPr>
              <a:t>The smallest possible number would be made by putting all the counters in the ones column to make 5!</a:t>
            </a:r>
          </a:p>
        </p:txBody>
      </p:sp>
    </p:spTree>
    <p:extLst>
      <p:ext uri="{BB962C8B-B14F-4D97-AF65-F5344CB8AC3E}">
        <p14:creationId xmlns:p14="http://schemas.microsoft.com/office/powerpoint/2010/main" val="26674313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Activity 5:</a:t>
            </a:r>
          </a:p>
          <a:p>
            <a:pPr marL="0" indent="0">
              <a:buNone/>
            </a:pPr>
            <a:r>
              <a:rPr lang="en-GB" sz="2200" b="1" dirty="0"/>
              <a:t>Are the sentences below always true, sometimes true or never true?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/>
              <a:t>When counting in tens, we count in 2-digit numbers. </a:t>
            </a:r>
            <a:br>
              <a:rPr lang="en-GB" sz="2200" dirty="0"/>
            </a:br>
            <a:endParaRPr lang="en-GB" sz="2200" dirty="0"/>
          </a:p>
          <a:p>
            <a:pPr>
              <a:buClr>
                <a:srgbClr val="23D160"/>
              </a:buClr>
              <a:buSzPct val="85000"/>
            </a:pPr>
            <a:r>
              <a:rPr lang="en-GB" sz="2200" dirty="0"/>
              <a:t>When counting in hundreds,  the digit in the tens column changes. </a:t>
            </a:r>
            <a:br>
              <a:rPr lang="en-GB" sz="2200" dirty="0"/>
            </a:br>
            <a:endParaRPr lang="en-GB" sz="2200" dirty="0"/>
          </a:p>
          <a:p>
            <a:pPr>
              <a:buClr>
                <a:srgbClr val="23D160"/>
              </a:buClr>
              <a:buSzPct val="85000"/>
            </a:pPr>
            <a:r>
              <a:rPr lang="en-GB" sz="2200" dirty="0"/>
              <a:t>When counting in tens, the digit in the hundreds column changes. </a:t>
            </a:r>
            <a:br>
              <a:rPr lang="en-GB" sz="2200" dirty="0"/>
            </a:br>
            <a:endParaRPr lang="en-GB" sz="2200" dirty="0"/>
          </a:p>
          <a:p>
            <a:pPr>
              <a:buClr>
                <a:srgbClr val="23D160"/>
              </a:buClr>
              <a:buSzPct val="85000"/>
            </a:pPr>
            <a:r>
              <a:rPr lang="en-GB" sz="2200" dirty="0"/>
              <a:t>When counting in hundreds, the digit in the thousands column changes. </a:t>
            </a:r>
            <a:br>
              <a:rPr lang="en-GB" sz="2200" dirty="0"/>
            </a:b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</p:spTree>
    <p:extLst>
      <p:ext uri="{BB962C8B-B14F-4D97-AF65-F5344CB8AC3E}">
        <p14:creationId xmlns:p14="http://schemas.microsoft.com/office/powerpoint/2010/main" val="16770151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xmlns="" id="{D806CB69-8131-CB4C-870E-B9E768211E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34219"/>
            <a:ext cx="12192000" cy="135401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Starter: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Which one doesn’t belong?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The number bead string does not belong as it shows 20, whereas the Numicon Shapes, the Base 10 pieces and the place value counters all show 30. 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xmlns="" id="{5894209A-0427-254C-B4D5-7A169AC8C87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2853425"/>
            <a:ext cx="1772744" cy="180464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3751D441-D066-904B-A9AB-AD7A8EED77B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6450" y="2853425"/>
            <a:ext cx="1772744" cy="180464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B596CC9F-3D49-A446-90AB-3BF9261BD5E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4700" y="2853425"/>
            <a:ext cx="1772744" cy="180464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0F76E147-2612-E84C-823F-32D16450F65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118767" y="2967797"/>
            <a:ext cx="2155234" cy="103481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xmlns="" id="{DE7500FE-9BEC-5C4D-A785-5E2B3682D3E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4761" y="1684685"/>
            <a:ext cx="1575661" cy="3195878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xmlns="" id="{26710D52-D4FB-7045-86DB-2BF5B01EDF8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5550" y="1662508"/>
            <a:ext cx="1575661" cy="3195878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xmlns="" id="{038D7394-6E10-B44F-BC61-3893589AB60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1310" y="1684685"/>
            <a:ext cx="1575661" cy="3195878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xmlns="" id="{213F1F46-887D-DE44-810E-C88AB9244D2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153577" y="2967797"/>
            <a:ext cx="2155234" cy="103481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xmlns="" id="{7F7A467B-9622-AA45-A223-F2103068B24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188387" y="2967797"/>
            <a:ext cx="2155234" cy="1034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4665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730948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Activity 5:</a:t>
            </a:r>
          </a:p>
          <a:p>
            <a:pPr marL="0" indent="0">
              <a:buNone/>
            </a:pPr>
            <a:r>
              <a:rPr lang="en-GB" sz="2200" b="1" dirty="0"/>
              <a:t>Are the sentences below always true, sometimes true or never true?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/>
              <a:t>When counting in tens, we count in 2-digit numbers. </a:t>
            </a:r>
            <a:br>
              <a:rPr lang="en-GB" sz="2200" dirty="0"/>
            </a:br>
            <a:r>
              <a:rPr lang="en-GB" sz="2200" dirty="0">
                <a:solidFill>
                  <a:srgbClr val="FF3860"/>
                </a:solidFill>
              </a:rPr>
              <a:t>Sometimes – if you count in tens below 100 it is true, when you go over 100…</a:t>
            </a:r>
            <a:endParaRPr lang="en-GB" sz="2200" dirty="0"/>
          </a:p>
          <a:p>
            <a:pPr>
              <a:buClr>
                <a:srgbClr val="23D160"/>
              </a:buClr>
              <a:buSzPct val="85000"/>
            </a:pPr>
            <a:r>
              <a:rPr lang="en-GB" sz="2200" dirty="0"/>
              <a:t>When counting in hundreds,  the tens column changes. </a:t>
            </a:r>
            <a:br>
              <a:rPr lang="en-GB" sz="2200" dirty="0"/>
            </a:br>
            <a:r>
              <a:rPr lang="en-GB" sz="2200" dirty="0">
                <a:solidFill>
                  <a:srgbClr val="FF3860"/>
                </a:solidFill>
              </a:rPr>
              <a:t>Never true – the digit in the hundreds (or thousands or above) changes.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/>
              <a:t>When counting in tens, the digit in the hundreds column changes. </a:t>
            </a:r>
            <a:br>
              <a:rPr lang="en-GB" sz="2200" dirty="0"/>
            </a:br>
            <a:r>
              <a:rPr lang="en-GB" sz="2200" dirty="0">
                <a:solidFill>
                  <a:srgbClr val="FF3860"/>
                </a:solidFill>
              </a:rPr>
              <a:t>Sometimes – such as when you count from 190 to 200, the 100s digit changes. </a:t>
            </a:r>
          </a:p>
          <a:p>
            <a:pPr>
              <a:buClr>
                <a:srgbClr val="23D160"/>
              </a:buClr>
              <a:buSzPct val="85000"/>
            </a:pPr>
            <a:r>
              <a:rPr lang="en-GB" sz="2200" dirty="0"/>
              <a:t>When counting in hundreds, the digit in the thousands column changes. </a:t>
            </a:r>
            <a:br>
              <a:rPr lang="en-GB" sz="2200" dirty="0"/>
            </a:br>
            <a:r>
              <a:rPr lang="en-GB" sz="2200" dirty="0">
                <a:solidFill>
                  <a:srgbClr val="FF3860"/>
                </a:solidFill>
              </a:rPr>
              <a:t>Sometimes – for example. when you count from 2,900 to 3,000 the 1000s digit changes. 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</p:spTree>
    <p:extLst>
      <p:ext uri="{BB962C8B-B14F-4D97-AF65-F5344CB8AC3E}">
        <p14:creationId xmlns:p14="http://schemas.microsoft.com/office/powerpoint/2010/main" val="29310366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131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 </a:t>
            </a: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r>
              <a:rPr lang="en-GB" sz="2200" dirty="0">
                <a:solidFill>
                  <a:srgbClr val="3273DC"/>
                </a:solidFill>
              </a:rPr>
              <a:t/>
            </a:r>
            <a:br>
              <a:rPr lang="en-GB" sz="2200" dirty="0">
                <a:solidFill>
                  <a:srgbClr val="3273DC"/>
                </a:solidFill>
              </a:rPr>
            </a:b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r>
              <a:rPr lang="en-GB" sz="2200" dirty="0">
                <a:solidFill>
                  <a:srgbClr val="3273DC"/>
                </a:solidFill>
              </a:rPr>
              <a:t>Is </a:t>
            </a:r>
            <a:r>
              <a:rPr lang="en-GB" sz="2200" dirty="0" err="1">
                <a:solidFill>
                  <a:srgbClr val="3273DC"/>
                </a:solidFill>
              </a:rPr>
              <a:t>Astrobee’s</a:t>
            </a:r>
            <a:r>
              <a:rPr lang="en-GB" sz="2200" dirty="0">
                <a:solidFill>
                  <a:srgbClr val="3273DC"/>
                </a:solidFill>
              </a:rPr>
              <a:t> statement true or false?</a:t>
            </a:r>
          </a:p>
          <a:p>
            <a:pPr marL="0" indent="0">
              <a:buNone/>
            </a:pPr>
            <a:r>
              <a:rPr lang="en-GB" sz="2200" dirty="0">
                <a:solidFill>
                  <a:srgbClr val="3273DC"/>
                </a:solidFill>
              </a:rPr>
              <a:t>Explain your answer. 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C775B79-6FD8-7042-AA4B-5BA4859614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3750" y="3442494"/>
            <a:ext cx="1689100" cy="12446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6ED35BB5-A56E-3444-84FC-CBE2FF9B88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8300" y="1257300"/>
            <a:ext cx="4354694" cy="329505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58862C32-ABC9-F24B-9697-1A3B150F7C3B}"/>
              </a:ext>
            </a:extLst>
          </p:cNvPr>
          <p:cNvSpPr/>
          <p:nvPr/>
        </p:nvSpPr>
        <p:spPr>
          <a:xfrm>
            <a:off x="4635500" y="1867126"/>
            <a:ext cx="33845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400" dirty="0">
                <a:solidFill>
                  <a:srgbClr val="3273DC"/>
                </a:solidFill>
                <a:latin typeface="OpenDyslexic" pitchFamily="2" charset="77"/>
              </a:rPr>
              <a:t>When counting back from 1,000 in 100s to 0, each number is an odd number.</a:t>
            </a:r>
          </a:p>
        </p:txBody>
      </p:sp>
    </p:spTree>
    <p:extLst>
      <p:ext uri="{BB962C8B-B14F-4D97-AF65-F5344CB8AC3E}">
        <p14:creationId xmlns:p14="http://schemas.microsoft.com/office/powerpoint/2010/main" val="9076155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89125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>
                <a:solidFill>
                  <a:srgbClr val="3273DC"/>
                </a:solidFill>
              </a:rPr>
              <a:t>Evaluation: </a:t>
            </a: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r>
              <a:rPr lang="en-GB" sz="2200" dirty="0">
                <a:solidFill>
                  <a:srgbClr val="3273DC"/>
                </a:solidFill>
              </a:rPr>
              <a:t/>
            </a:r>
            <a:br>
              <a:rPr lang="en-GB" sz="2200" dirty="0">
                <a:solidFill>
                  <a:srgbClr val="3273DC"/>
                </a:solidFill>
              </a:rPr>
            </a:b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endParaRPr lang="en-GB" sz="2200" dirty="0">
              <a:solidFill>
                <a:srgbClr val="3273DC"/>
              </a:solidFill>
            </a:endParaRPr>
          </a:p>
          <a:p>
            <a:pPr marL="0" indent="0">
              <a:buNone/>
            </a:pPr>
            <a:r>
              <a:rPr lang="en-GB" sz="2200" dirty="0" err="1">
                <a:solidFill>
                  <a:srgbClr val="FF3860"/>
                </a:solidFill>
              </a:rPr>
              <a:t>Astrobee</a:t>
            </a:r>
            <a:r>
              <a:rPr lang="en-GB" sz="2200" dirty="0">
                <a:solidFill>
                  <a:srgbClr val="FF3860"/>
                </a:solidFill>
              </a:rPr>
              <a:t> is incorrect on this occasion. If I count back from 1,000 in 100s, I count 900, 800, 700, 600, 500, 400, 300, 200, 100 and 0. All of the numbers counted end in zero and are therefore even. So, </a:t>
            </a:r>
            <a:r>
              <a:rPr lang="en-GB" sz="2200" dirty="0" err="1">
                <a:solidFill>
                  <a:srgbClr val="FF3860"/>
                </a:solidFill>
              </a:rPr>
              <a:t>Astrobee</a:t>
            </a:r>
            <a:r>
              <a:rPr lang="en-GB" sz="2200" dirty="0">
                <a:solidFill>
                  <a:srgbClr val="FF3860"/>
                </a:solidFill>
              </a:rPr>
              <a:t> is wrong today!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C775B79-6FD8-7042-AA4B-5BA4859614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3750" y="3442494"/>
            <a:ext cx="1689100" cy="12446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6ED35BB5-A56E-3444-84FC-CBE2FF9B88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8300" y="1257300"/>
            <a:ext cx="4354694" cy="329505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58862C32-ABC9-F24B-9697-1A3B150F7C3B}"/>
              </a:ext>
            </a:extLst>
          </p:cNvPr>
          <p:cNvSpPr/>
          <p:nvPr/>
        </p:nvSpPr>
        <p:spPr>
          <a:xfrm>
            <a:off x="4635500" y="1867126"/>
            <a:ext cx="33845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23D160"/>
              </a:buClr>
              <a:buSzPct val="85000"/>
            </a:pPr>
            <a:r>
              <a:rPr lang="en-GB" sz="2400" dirty="0">
                <a:solidFill>
                  <a:srgbClr val="3273DC"/>
                </a:solidFill>
                <a:latin typeface="OpenDyslexic" pitchFamily="2" charset="77"/>
              </a:rPr>
              <a:t>When counting back from 1,000 in 100s to 0, each number is an odd number.</a:t>
            </a:r>
          </a:p>
        </p:txBody>
      </p:sp>
    </p:spTree>
    <p:extLst>
      <p:ext uri="{BB962C8B-B14F-4D97-AF65-F5344CB8AC3E}">
        <p14:creationId xmlns:p14="http://schemas.microsoft.com/office/powerpoint/2010/main" val="313403215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3BF3FE4-F6EA-5C4D-8ABC-31EA6D2AF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Success criteria: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dirty="0"/>
              <a:t> </a:t>
            </a:r>
            <a:r>
              <a:rPr lang="en-GB" sz="2200" dirty="0"/>
              <a:t>I can use concrete equipment to find out how many hundreds make 1,000</a:t>
            </a:r>
          </a:p>
          <a:p>
            <a:pPr>
              <a:buClr>
                <a:srgbClr val="23D160"/>
              </a:buClr>
              <a:buSzPct val="85000"/>
              <a:buFont typeface="Wingdings" pitchFamily="2" charset="2"/>
              <a:buChar char="ü"/>
            </a:pPr>
            <a:r>
              <a:rPr lang="en-GB" sz="2200" dirty="0"/>
              <a:t> I can explain my reasoning when counting in hundreds up to 1,000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49F46F5-B8A3-5848-8248-C9D634933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8199" y="6298060"/>
            <a:ext cx="10515599" cy="365125"/>
          </a:xfrm>
        </p:spPr>
        <p:txBody>
          <a:bodyPr/>
          <a:lstStyle/>
          <a:p>
            <a:r>
              <a:rPr lang="en-GB" dirty="0"/>
              <a:t>Year 3 - Autumn Block 1 - Place Value - Lesson 1 - To be able to count in hundreds up to 1,000</a:t>
            </a:r>
          </a:p>
        </p:txBody>
      </p:sp>
    </p:spTree>
    <p:extLst>
      <p:ext uri="{BB962C8B-B14F-4D97-AF65-F5344CB8AC3E}">
        <p14:creationId xmlns:p14="http://schemas.microsoft.com/office/powerpoint/2010/main" val="3710536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orange pieces (ones pieces) do you need to make a blue ten piece?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147F7A29-3FCE-7343-89A5-8D8C318A8B4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3633350"/>
            <a:ext cx="2155234" cy="10348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A92C15BA-8F1C-A94A-9DD5-753E356B459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8383" y="3483889"/>
            <a:ext cx="2155234" cy="1034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34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orange pieces (ones pieces) do you need to make a blue ten piece?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>
                <a:solidFill>
                  <a:srgbClr val="FF3860"/>
                </a:solidFill>
              </a:rPr>
              <a:t>You need ten orange ones pieces, to make one blue ten piece.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147F7A29-3FCE-7343-89A5-8D8C318A8B4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3633350"/>
            <a:ext cx="2155234" cy="10348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A92C15BA-8F1C-A94A-9DD5-753E356B459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8383" y="3483889"/>
            <a:ext cx="2155234" cy="1034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908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red beads are there between each set of white beads on your number string?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white  beads are there between each set of red beads on your number string?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red and white beads are there in total on your number string?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7737C2F-B88A-3149-965D-C46E8198473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01294"/>
            <a:ext cx="12192000" cy="1354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326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red beads are there between each set of white beads on your number string? </a:t>
            </a:r>
            <a:r>
              <a:rPr lang="en-GB" sz="2200" dirty="0">
                <a:solidFill>
                  <a:srgbClr val="FF3860"/>
                </a:solidFill>
              </a:rPr>
              <a:t>There are 10 red beads.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white  beads are there between each set of red beads on your number string?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red and white beads are there in total on your number string?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7737C2F-B88A-3149-965D-C46E8198473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01294"/>
            <a:ext cx="12192000" cy="1354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0471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F491D1F-0097-3F4A-B04E-14B5096ADC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Talking Time: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red beads are there between each set of white beads on your number string? </a:t>
            </a:r>
            <a:r>
              <a:rPr lang="en-GB" sz="2200" dirty="0">
                <a:solidFill>
                  <a:srgbClr val="FF3860"/>
                </a:solidFill>
              </a:rPr>
              <a:t>There are 10 red beads.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white  beads are there between each set of red beads on your number string? </a:t>
            </a:r>
            <a:r>
              <a:rPr lang="en-GB" sz="2200" dirty="0">
                <a:solidFill>
                  <a:srgbClr val="FF3860"/>
                </a:solidFill>
              </a:rPr>
              <a:t>There are 10 white beads. 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r>
              <a:rPr lang="en-GB" sz="2200" dirty="0"/>
              <a:t>How many red and white beads are there in total on your number string?</a:t>
            </a:r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  <a:p>
            <a:pPr marL="0" indent="0">
              <a:buClr>
                <a:srgbClr val="23D160"/>
              </a:buClr>
              <a:buSzPct val="85000"/>
              <a:buNone/>
            </a:pPr>
            <a:endParaRPr lang="en-GB" sz="2200" dirty="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xmlns="" id="{01A5B2A4-15B8-D141-AA2F-507D33677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95755"/>
            <a:ext cx="8780813" cy="1325563"/>
          </a:xfrm>
        </p:spPr>
        <p:txBody>
          <a:bodyPr>
            <a:normAutofit/>
          </a:bodyPr>
          <a:lstStyle/>
          <a:p>
            <a:r>
              <a:rPr lang="en-GB" sz="3600" dirty="0"/>
              <a:t>To be able to count in hundreds up to 1,000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7737C2F-B88A-3149-965D-C46E8198473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01294"/>
            <a:ext cx="12192000" cy="1354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8271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ths Shed" id="{5DF74AD8-8BDD-4844-8C46-FFB9DBA0E41D}" vid="{0802D904-F1CF-8847-94FE-D7F26B26A31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E0FFBD23-49EF-F148-9BF8-7DB3477A79E2}">
  <we:reference id="wa104380121" version="2.0.0.0" store="en-GB" storeType="OMEX"/>
  <we:alternateReferences>
    <we:reference id="wa104380121" version="2.0.0.0" store="wa104380121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8220</TotalTime>
  <Words>2058</Words>
  <Application>Microsoft Office PowerPoint</Application>
  <PresentationFormat>Custom</PresentationFormat>
  <Paragraphs>629</Paragraphs>
  <Slides>43</Slides>
  <Notes>40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2" baseType="lpstr">
      <vt:lpstr>Arial</vt:lpstr>
      <vt:lpstr>Wingdings</vt:lpstr>
      <vt:lpstr>Calibri</vt:lpstr>
      <vt:lpstr>Muli</vt:lpstr>
      <vt:lpstr>OpenDyslexic</vt:lpstr>
      <vt:lpstr>OpenDyslexicAlta</vt:lpstr>
      <vt:lpstr>Lato Light</vt:lpstr>
      <vt:lpstr>Lato</vt:lpstr>
      <vt:lpstr>Office Theme</vt:lpstr>
      <vt:lpstr>PowerPoint Presentation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  <vt:lpstr>To be able to count in hundreds up to 1,000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Spelling Shed 🐝</dc:title>
  <dc:creator>Rob Smith</dc:creator>
  <cp:lastModifiedBy>Susan</cp:lastModifiedBy>
  <cp:revision>257</cp:revision>
  <cp:lastPrinted>2019-06-17T16:19:05Z</cp:lastPrinted>
  <dcterms:created xsi:type="dcterms:W3CDTF">2018-08-06T08:16:18Z</dcterms:created>
  <dcterms:modified xsi:type="dcterms:W3CDTF">2020-07-13T19:01:35Z</dcterms:modified>
</cp:coreProperties>
</file>