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20" r:id="rId2"/>
    <p:sldId id="321" r:id="rId3"/>
    <p:sldId id="346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91" r:id="rId14"/>
    <p:sldId id="392" r:id="rId15"/>
    <p:sldId id="393" r:id="rId16"/>
    <p:sldId id="390" r:id="rId17"/>
    <p:sldId id="389" r:id="rId18"/>
    <p:sldId id="394" r:id="rId19"/>
    <p:sldId id="395" r:id="rId20"/>
    <p:sldId id="396" r:id="rId21"/>
    <p:sldId id="398" r:id="rId22"/>
    <p:sldId id="397" r:id="rId23"/>
    <p:sldId id="399" r:id="rId24"/>
    <p:sldId id="400" r:id="rId25"/>
    <p:sldId id="404" r:id="rId26"/>
    <p:sldId id="405" r:id="rId27"/>
    <p:sldId id="403" r:id="rId28"/>
    <p:sldId id="402" r:id="rId29"/>
    <p:sldId id="378" r:id="rId30"/>
    <p:sldId id="406" r:id="rId31"/>
    <p:sldId id="379" r:id="rId32"/>
  </p:sldIdLst>
  <p:sldSz cx="12192000" cy="6858000"/>
  <p:notesSz cx="6858000" cy="9144000"/>
  <p:embeddedFontLst>
    <p:embeddedFont>
      <p:font typeface="Muli" panose="020B0604020202020204" charset="0"/>
      <p:regular r:id="rId35"/>
      <p:bold r:id="rId36"/>
    </p:embeddedFont>
    <p:embeddedFont>
      <p:font typeface="OpenDyslexicAlta" panose="020B0604020202020204" charset="0"/>
      <p:regular r:id="rId37"/>
      <p:bold r:id="rId38"/>
      <p:italic r:id="rId39"/>
      <p:boldItalic r:id="rId40"/>
    </p:embeddedFont>
    <p:embeddedFont>
      <p:font typeface="Lato Light" panose="020F0302020204030203" pitchFamily="34" charset="0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OpenDyslexic" panose="020B0604020202020204" charset="0"/>
      <p:regular r:id="rId46"/>
      <p:bold r:id="rId47"/>
      <p:italic r:id="rId48"/>
      <p:boldItalic r:id="rId49"/>
    </p:embeddedFont>
    <p:embeddedFont>
      <p:font typeface="Lato" panose="020F0502020204030203" pitchFamily="34" charset="0"/>
      <p:regular r:id="rId50"/>
      <p:bold r:id="rId5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83" userDrawn="1">
          <p15:clr>
            <a:srgbClr val="A4A3A4"/>
          </p15:clr>
        </p15:guide>
        <p15:guide id="2" pos="379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3273DC"/>
    <a:srgbClr val="FFDD57"/>
    <a:srgbClr val="23D160"/>
    <a:srgbClr val="7957D5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85" autoAdjust="0"/>
    <p:restoredTop sz="87211" autoAdjust="0"/>
  </p:normalViewPr>
  <p:slideViewPr>
    <p:cSldViewPr snapToGrid="0" snapToObjects="1">
      <p:cViewPr varScale="1">
        <p:scale>
          <a:sx n="60" d="100"/>
          <a:sy n="60" d="100"/>
        </p:scale>
        <p:origin x="-522" y="-84"/>
      </p:cViewPr>
      <p:guideLst>
        <p:guide orient="horz" pos="2183"/>
        <p:guide pos="379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0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8" Type="http://schemas.openxmlformats.org/officeDocument/2006/relationships/slide" Target="slides/slide7.xml"/><Relationship Id="rId51" Type="http://schemas.openxmlformats.org/officeDocument/2006/relationships/font" Target="fonts/font1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font" Target="fonts/font7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49" Type="http://schemas.openxmlformats.org/officeDocument/2006/relationships/font" Target="fonts/font1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0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857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90885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80834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810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446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6877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50248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29618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1167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4395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8984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95336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0471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51907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7782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4014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80650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responses on the board.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0763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49713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392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0590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95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887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843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1063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1559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912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tiff"/><Relationship Id="rId9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Year 2 </a:t>
            </a:r>
            <a:br>
              <a:rPr lang="en-GB" dirty="0"/>
            </a:br>
            <a:r>
              <a:rPr lang="en-GB" dirty="0"/>
              <a:t>Autumn Block 1: Place Value</a:t>
            </a:r>
            <a:br>
              <a:rPr lang="en-GB" dirty="0"/>
            </a:br>
            <a:r>
              <a:rPr lang="en-GB" dirty="0"/>
              <a:t>Lesson 4: To be able to partition numbers into tens and ones (2)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Place Value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 + 40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30 + 13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42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25 + 20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43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45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42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38566198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 + 40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30 + 13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42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25 + 20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43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45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42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44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C4A96C7-B4D0-5A44-BCBB-22B0C5E63CCE}"/>
              </a:ext>
            </a:extLst>
          </p:cNvPr>
          <p:cNvCxnSpPr>
            <a:cxnSpLocks/>
            <a:stCxn id="44" idx="0"/>
            <a:endCxn id="30" idx="2"/>
          </p:cNvCxnSpPr>
          <p:nvPr/>
        </p:nvCxnSpPr>
        <p:spPr>
          <a:xfrm flipH="1" flipV="1">
            <a:off x="1733550" y="3788580"/>
            <a:ext cx="87249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D1A3171-8FD8-2146-AEFA-F8A0DF27F6F6}"/>
              </a:ext>
            </a:extLst>
          </p:cNvPr>
          <p:cNvCxnSpPr>
            <a:cxnSpLocks/>
            <a:stCxn id="43" idx="0"/>
            <a:endCxn id="37" idx="2"/>
          </p:cNvCxnSpPr>
          <p:nvPr/>
        </p:nvCxnSpPr>
        <p:spPr>
          <a:xfrm flipV="1">
            <a:off x="7562852" y="3788580"/>
            <a:ext cx="0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B61BE3EF-E184-D34D-9EC3-3ECCE41ED81D}"/>
              </a:ext>
            </a:extLst>
          </p:cNvPr>
          <p:cNvCxnSpPr>
            <a:cxnSpLocks/>
            <a:stCxn id="41" idx="0"/>
            <a:endCxn id="31" idx="2"/>
          </p:cNvCxnSpPr>
          <p:nvPr/>
        </p:nvCxnSpPr>
        <p:spPr>
          <a:xfrm flipV="1">
            <a:off x="1733550" y="3788580"/>
            <a:ext cx="2895600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712D2502-7A86-AC46-8B9C-C2AECE44B8FC}"/>
              </a:ext>
            </a:extLst>
          </p:cNvPr>
          <p:cNvCxnSpPr>
            <a:cxnSpLocks/>
            <a:stCxn id="42" idx="0"/>
            <a:endCxn id="40" idx="2"/>
          </p:cNvCxnSpPr>
          <p:nvPr/>
        </p:nvCxnSpPr>
        <p:spPr>
          <a:xfrm flipV="1">
            <a:off x="4629150" y="3788580"/>
            <a:ext cx="58293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456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+ ____ =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+ ____ =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B96C58B-6D0B-2140-9D29-8D7230BCF2A8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26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05BA53DC-DFAB-B942-8FF3-2FED028E27F5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4BFAB6C-2D61-DE4D-8D2A-6CA4F8A5BA9E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9111A4FF-625C-3748-9109-386C2E144070}"/>
              </a:ext>
            </a:extLst>
          </p:cNvPr>
          <p:cNvCxnSpPr>
            <a:stCxn id="17" idx="0"/>
            <a:endCxn id="16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B274ADE9-41A3-FA4F-AE5D-2B96BE66466D}"/>
              </a:ext>
            </a:extLst>
          </p:cNvPr>
          <p:cNvCxnSpPr>
            <a:cxnSpLocks/>
            <a:stCxn id="18" idx="0"/>
            <a:endCxn id="16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226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+ ____ =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B96C58B-6D0B-2140-9D29-8D7230BCF2A8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26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05BA53DC-DFAB-B942-8FF3-2FED028E27F5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4BFAB6C-2D61-DE4D-8D2A-6CA4F8A5BA9E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9111A4FF-625C-3748-9109-386C2E144070}"/>
              </a:ext>
            </a:extLst>
          </p:cNvPr>
          <p:cNvCxnSpPr>
            <a:stCxn id="17" idx="0"/>
            <a:endCxn id="16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B274ADE9-41A3-FA4F-AE5D-2B96BE66466D}"/>
              </a:ext>
            </a:extLst>
          </p:cNvPr>
          <p:cNvCxnSpPr>
            <a:cxnSpLocks/>
            <a:stCxn id="18" idx="0"/>
            <a:endCxn id="16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7771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B96C58B-6D0B-2140-9D29-8D7230BCF2A8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26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05BA53DC-DFAB-B942-8FF3-2FED028E27F5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4BFAB6C-2D61-DE4D-8D2A-6CA4F8A5BA9E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9111A4FF-625C-3748-9109-386C2E144070}"/>
              </a:ext>
            </a:extLst>
          </p:cNvPr>
          <p:cNvCxnSpPr>
            <a:stCxn id="17" idx="0"/>
            <a:endCxn id="16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B274ADE9-41A3-FA4F-AE5D-2B96BE66466D}"/>
              </a:ext>
            </a:extLst>
          </p:cNvPr>
          <p:cNvCxnSpPr>
            <a:cxnSpLocks/>
            <a:stCxn id="18" idx="0"/>
            <a:endCxn id="16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28361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26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B96C58B-6D0B-2140-9D29-8D7230BCF2A8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26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05BA53DC-DFAB-B942-8FF3-2FED028E27F5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4BFAB6C-2D61-DE4D-8D2A-6CA4F8A5BA9E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9111A4FF-625C-3748-9109-386C2E144070}"/>
              </a:ext>
            </a:extLst>
          </p:cNvPr>
          <p:cNvCxnSpPr>
            <a:stCxn id="17" idx="0"/>
            <a:endCxn id="16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B274ADE9-41A3-FA4F-AE5D-2B96BE66466D}"/>
              </a:ext>
            </a:extLst>
          </p:cNvPr>
          <p:cNvCxnSpPr>
            <a:cxnSpLocks/>
            <a:stCxn id="18" idx="0"/>
            <a:endCxn id="16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568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26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26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6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20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xmlns="" id="{7B96C58B-6D0B-2140-9D29-8D7230BCF2A8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26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xmlns="" id="{05BA53DC-DFAB-B942-8FF3-2FED028E27F5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xmlns="" id="{64BFAB6C-2D61-DE4D-8D2A-6CA4F8A5BA9E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xmlns="" id="{9111A4FF-625C-3748-9109-386C2E144070}"/>
              </a:ext>
            </a:extLst>
          </p:cNvPr>
          <p:cNvCxnSpPr>
            <a:stCxn id="17" idx="0"/>
            <a:endCxn id="16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xmlns="" id="{B274ADE9-41A3-FA4F-AE5D-2B96BE66466D}"/>
              </a:ext>
            </a:extLst>
          </p:cNvPr>
          <p:cNvCxnSpPr>
            <a:cxnSpLocks/>
            <a:stCxn id="18" idx="0"/>
            <a:endCxn id="16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1063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+ ____ =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+ ____ =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____ = ____ + ____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US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US" sz="2200" dirty="0"/>
              <a:t>Can you think of different ways to complete a 49 part-whole model?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FE3CA50B-6AAF-4642-9BC6-731A5ACAE540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49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97D8ACD3-2059-9740-B1EB-286384DB4843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40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BCF81DC1-2E66-3F43-8878-F15CA935FABD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748D143-E1B3-204C-889F-C40F84B52ED6}"/>
              </a:ext>
            </a:extLst>
          </p:cNvPr>
          <p:cNvCxnSpPr>
            <a:stCxn id="10" idx="0"/>
            <a:endCxn id="9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88E754F8-5620-3045-AB93-1ACC92F3A0AE}"/>
              </a:ext>
            </a:extLst>
          </p:cNvPr>
          <p:cNvCxnSpPr>
            <a:cxnSpLocks/>
            <a:stCxn id="11" idx="0"/>
            <a:endCxn id="9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75487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part-whole model and matching number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9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40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49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40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9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49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49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40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9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u="sng" dirty="0">
                <a:solidFill>
                  <a:srgbClr val="FF3860"/>
                </a:solidFill>
              </a:rPr>
              <a:t>49</a:t>
            </a:r>
            <a:r>
              <a:rPr lang="en-GB" sz="2200" dirty="0"/>
              <a:t> = </a:t>
            </a:r>
            <a:r>
              <a:rPr lang="en-GB" sz="2200" u="sng" dirty="0">
                <a:solidFill>
                  <a:srgbClr val="FF3860"/>
                </a:solidFill>
              </a:rPr>
              <a:t>9</a:t>
            </a:r>
            <a:r>
              <a:rPr lang="en-GB" sz="2200" dirty="0"/>
              <a:t> + </a:t>
            </a:r>
            <a:r>
              <a:rPr lang="en-GB" sz="2200" u="sng" dirty="0">
                <a:solidFill>
                  <a:srgbClr val="FF3860"/>
                </a:solidFill>
              </a:rPr>
              <a:t>40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Others include 39 + 10 = 49; 29 + 20 = 49…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xmlns="" id="{FE3CA50B-6AAF-4642-9BC6-731A5ACAE540}"/>
              </a:ext>
            </a:extLst>
          </p:cNvPr>
          <p:cNvSpPr/>
          <p:nvPr/>
        </p:nvSpPr>
        <p:spPr>
          <a:xfrm>
            <a:off x="9057126" y="28671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49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xmlns="" id="{97D8ACD3-2059-9740-B1EB-286384DB4843}"/>
              </a:ext>
            </a:extLst>
          </p:cNvPr>
          <p:cNvSpPr/>
          <p:nvPr/>
        </p:nvSpPr>
        <p:spPr>
          <a:xfrm>
            <a:off x="8288808" y="4207477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40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xmlns="" id="{BCF81DC1-2E66-3F43-8878-F15CA935FABD}"/>
              </a:ext>
            </a:extLst>
          </p:cNvPr>
          <p:cNvSpPr/>
          <p:nvPr/>
        </p:nvSpPr>
        <p:spPr>
          <a:xfrm>
            <a:off x="9825113" y="4207476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9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4748D143-E1B3-204C-889F-C40F84B52ED6}"/>
              </a:ext>
            </a:extLst>
          </p:cNvPr>
          <p:cNvCxnSpPr>
            <a:stCxn id="10" idx="0"/>
            <a:endCxn id="9" idx="3"/>
          </p:cNvCxnSpPr>
          <p:nvPr/>
        </p:nvCxnSpPr>
        <p:spPr>
          <a:xfrm flipV="1">
            <a:off x="8850695" y="3826313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88E754F8-5620-3045-AB93-1ACC92F3A0AE}"/>
              </a:ext>
            </a:extLst>
          </p:cNvPr>
          <p:cNvCxnSpPr>
            <a:cxnSpLocks/>
            <a:stCxn id="11" idx="0"/>
            <a:endCxn id="9" idx="5"/>
          </p:cNvCxnSpPr>
          <p:nvPr/>
        </p:nvCxnSpPr>
        <p:spPr>
          <a:xfrm flipH="1" flipV="1">
            <a:off x="10016326" y="3826313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58556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Haroon has 14 grapes and Jamal has 20 grapes. </a:t>
            </a:r>
            <a:br>
              <a:rPr lang="en-GB" sz="2200" dirty="0"/>
            </a:br>
            <a:r>
              <a:rPr lang="en-GB" sz="2200" dirty="0"/>
              <a:t>How can we represent the grapes using: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mathematics equipment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part-whole model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number sentence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</p:spTree>
    <p:extLst>
      <p:ext uri="{BB962C8B-B14F-4D97-AF65-F5344CB8AC3E}">
        <p14:creationId xmlns:p14="http://schemas.microsoft.com/office/powerpoint/2010/main" val="676247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part-whole models to explore how tens and ones can combine to make a total, as well as the use of the + symbol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using part-whole models to explore how tens and ones can combine to make a total, as well as the use of the + symbol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1247784" cy="365125"/>
          </a:xfrm>
        </p:spPr>
        <p:txBody>
          <a:bodyPr/>
          <a:lstStyle/>
          <a:p>
            <a:r>
              <a:rPr lang="en-GB" dirty="0"/>
              <a:t>Year 2 - Autumn Block 1 - Place Value - Lesson 4 - To be able to partition numbers into tens and ones (2)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Haroon has 14 grapes and Jamal has 20 grapes. </a:t>
            </a:r>
            <a:br>
              <a:rPr lang="en-GB" sz="2200" dirty="0"/>
            </a:br>
            <a:r>
              <a:rPr lang="en-GB" sz="2200" dirty="0"/>
              <a:t>How can we represent the grapes using: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mathematics equipment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part-whole model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number sentence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2DA288A-38EC-914D-A252-6455D3A019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265" y="3933289"/>
            <a:ext cx="554053" cy="1123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6BBD991-C1B5-3643-A6BE-BA66EA6F3E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776" y="4281611"/>
            <a:ext cx="224700" cy="2022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BF58C85-DF6D-3844-9796-60C2B50674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427" y="4476126"/>
            <a:ext cx="224700" cy="2022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6FA4035-7F04-7B44-8AEE-53A184454C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531" y="3933289"/>
            <a:ext cx="554053" cy="11237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CBB9D27-26C3-9446-86F5-D2BAE0AAEA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090" y="4552437"/>
            <a:ext cx="224700" cy="2022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CDF740F-CB91-CA45-AC8A-C462F95419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662" y="3933289"/>
            <a:ext cx="554053" cy="11237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2D72639-E8A0-A447-B7F0-F677D0D6F5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186" y="4240074"/>
            <a:ext cx="224700" cy="2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6395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Haroon has 14 grapes and Jamal has 20 grapes. </a:t>
            </a:r>
            <a:br>
              <a:rPr lang="en-GB" sz="2200" dirty="0"/>
            </a:br>
            <a:r>
              <a:rPr lang="en-GB" sz="2200" dirty="0"/>
              <a:t>How can we represent the grapes using: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mathematics equipment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part-whole model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number sentence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E4D5345C-9AA9-C145-9F4E-A091F95BC817}"/>
              </a:ext>
            </a:extLst>
          </p:cNvPr>
          <p:cNvSpPr/>
          <p:nvPr/>
        </p:nvSpPr>
        <p:spPr>
          <a:xfrm>
            <a:off x="9053831" y="240964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817EFE4C-BB73-AD45-8E61-3E079E8F5FF8}"/>
              </a:ext>
            </a:extLst>
          </p:cNvPr>
          <p:cNvSpPr/>
          <p:nvPr/>
        </p:nvSpPr>
        <p:spPr>
          <a:xfrm>
            <a:off x="8285513" y="375000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ADF9BE56-B7E2-B740-B261-B3B0967921F5}"/>
              </a:ext>
            </a:extLst>
          </p:cNvPr>
          <p:cNvSpPr/>
          <p:nvPr/>
        </p:nvSpPr>
        <p:spPr>
          <a:xfrm>
            <a:off x="9821818" y="375000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B9B7E69-DA73-734C-B3D5-27B251B4F552}"/>
              </a:ext>
            </a:extLst>
          </p:cNvPr>
          <p:cNvCxnSpPr>
            <a:stCxn id="6" idx="0"/>
            <a:endCxn id="5" idx="3"/>
          </p:cNvCxnSpPr>
          <p:nvPr/>
        </p:nvCxnSpPr>
        <p:spPr>
          <a:xfrm flipV="1">
            <a:off x="8847400" y="336884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BFF42C0E-DEEF-114E-BC75-EA590A7AA661}"/>
              </a:ext>
            </a:extLst>
          </p:cNvPr>
          <p:cNvCxnSpPr>
            <a:cxnSpLocks/>
            <a:stCxn id="7" idx="0"/>
            <a:endCxn id="5" idx="5"/>
          </p:cNvCxnSpPr>
          <p:nvPr/>
        </p:nvCxnSpPr>
        <p:spPr>
          <a:xfrm flipH="1" flipV="1">
            <a:off x="10013031" y="336884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2DA288A-38EC-914D-A252-6455D3A019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265" y="3933289"/>
            <a:ext cx="554053" cy="1123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6BBD991-C1B5-3643-A6BE-BA66EA6F3E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776" y="4281611"/>
            <a:ext cx="224700" cy="2022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BF58C85-DF6D-3844-9796-60C2B50674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427" y="4476126"/>
            <a:ext cx="224700" cy="2022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6FA4035-7F04-7B44-8AEE-53A184454C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531" y="3933289"/>
            <a:ext cx="554053" cy="11237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CBB9D27-26C3-9446-86F5-D2BAE0AAEA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090" y="4552437"/>
            <a:ext cx="224700" cy="2022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CDF740F-CB91-CA45-AC8A-C462F95419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662" y="3933289"/>
            <a:ext cx="554053" cy="11237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2D72639-E8A0-A447-B7F0-F677D0D6F5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186" y="4240074"/>
            <a:ext cx="224700" cy="2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7933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Haroon has 14 grapes and Jamal has 20 grapes. </a:t>
            </a:r>
            <a:br>
              <a:rPr lang="en-GB" sz="2200" dirty="0"/>
            </a:br>
            <a:r>
              <a:rPr lang="en-GB" sz="2200" dirty="0"/>
              <a:t>How can we represent the grapes using: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mathematics equipment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part-whole model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number sentence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BA1BC5A2-52EB-C74E-ADFF-933DEE2DBA7E}"/>
              </a:ext>
            </a:extLst>
          </p:cNvPr>
          <p:cNvSpPr/>
          <p:nvPr/>
        </p:nvSpPr>
        <p:spPr>
          <a:xfrm>
            <a:off x="8285513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14 + 20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E4D5345C-9AA9-C145-9F4E-A091F95BC817}"/>
              </a:ext>
            </a:extLst>
          </p:cNvPr>
          <p:cNvSpPr/>
          <p:nvPr/>
        </p:nvSpPr>
        <p:spPr>
          <a:xfrm>
            <a:off x="9053831" y="240964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34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817EFE4C-BB73-AD45-8E61-3E079E8F5FF8}"/>
              </a:ext>
            </a:extLst>
          </p:cNvPr>
          <p:cNvSpPr/>
          <p:nvPr/>
        </p:nvSpPr>
        <p:spPr>
          <a:xfrm>
            <a:off x="8285513" y="375000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14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ADF9BE56-B7E2-B740-B261-B3B0967921F5}"/>
              </a:ext>
            </a:extLst>
          </p:cNvPr>
          <p:cNvSpPr/>
          <p:nvPr/>
        </p:nvSpPr>
        <p:spPr>
          <a:xfrm>
            <a:off x="9821818" y="375000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20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B9B7E69-DA73-734C-B3D5-27B251B4F552}"/>
              </a:ext>
            </a:extLst>
          </p:cNvPr>
          <p:cNvCxnSpPr>
            <a:stCxn id="6" idx="0"/>
            <a:endCxn id="5" idx="3"/>
          </p:cNvCxnSpPr>
          <p:nvPr/>
        </p:nvCxnSpPr>
        <p:spPr>
          <a:xfrm flipV="1">
            <a:off x="8847400" y="336884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BFF42C0E-DEEF-114E-BC75-EA590A7AA661}"/>
              </a:ext>
            </a:extLst>
          </p:cNvPr>
          <p:cNvCxnSpPr>
            <a:cxnSpLocks/>
            <a:stCxn id="7" idx="0"/>
            <a:endCxn id="5" idx="5"/>
          </p:cNvCxnSpPr>
          <p:nvPr/>
        </p:nvCxnSpPr>
        <p:spPr>
          <a:xfrm flipH="1" flipV="1">
            <a:off x="10013031" y="336884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2DA288A-38EC-914D-A252-6455D3A019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265" y="3933289"/>
            <a:ext cx="554053" cy="1123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6BBD991-C1B5-3643-A6BE-BA66EA6F3E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776" y="4281611"/>
            <a:ext cx="224700" cy="2022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BF58C85-DF6D-3844-9796-60C2B50674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427" y="4476126"/>
            <a:ext cx="224700" cy="2022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6FA4035-7F04-7B44-8AEE-53A184454C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531" y="3933289"/>
            <a:ext cx="554053" cy="11237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CBB9D27-26C3-9446-86F5-D2BAE0AAEA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090" y="4552437"/>
            <a:ext cx="224700" cy="2022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CDF740F-CB91-CA45-AC8A-C462F95419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662" y="3933289"/>
            <a:ext cx="554053" cy="11237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2D72639-E8A0-A447-B7F0-F677D0D6F5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186" y="4240074"/>
            <a:ext cx="224700" cy="2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789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Adam has 16 cherries and Roshni has 30 grapes. </a:t>
            </a:r>
            <a:br>
              <a:rPr lang="en-GB" sz="2200" dirty="0"/>
            </a:br>
            <a:r>
              <a:rPr lang="en-GB" sz="2200" dirty="0"/>
              <a:t>How can we represent the grapes using: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mathematics equipment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part-whole model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number sentence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</p:spTree>
    <p:extLst>
      <p:ext uri="{BB962C8B-B14F-4D97-AF65-F5344CB8AC3E}">
        <p14:creationId xmlns:p14="http://schemas.microsoft.com/office/powerpoint/2010/main" val="1884375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Adam has 16 cherries and Roshni has 30 grapes.</a:t>
            </a:r>
            <a:br>
              <a:rPr lang="en-GB" sz="2200" dirty="0"/>
            </a:br>
            <a:r>
              <a:rPr lang="en-GB" sz="2200" dirty="0"/>
              <a:t>How can we represent the grapes using: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mathematics equipment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part-whole model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a number sentence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xmlns="" id="{BA1BC5A2-52EB-C74E-ADFF-933DEE2DBA7E}"/>
              </a:ext>
            </a:extLst>
          </p:cNvPr>
          <p:cNvSpPr/>
          <p:nvPr/>
        </p:nvSpPr>
        <p:spPr>
          <a:xfrm>
            <a:off x="8285513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16 + 30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xmlns="" id="{E4D5345C-9AA9-C145-9F4E-A091F95BC817}"/>
              </a:ext>
            </a:extLst>
          </p:cNvPr>
          <p:cNvSpPr/>
          <p:nvPr/>
        </p:nvSpPr>
        <p:spPr>
          <a:xfrm>
            <a:off x="9053831" y="240964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46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xmlns="" id="{817EFE4C-BB73-AD45-8E61-3E079E8F5FF8}"/>
              </a:ext>
            </a:extLst>
          </p:cNvPr>
          <p:cNvSpPr/>
          <p:nvPr/>
        </p:nvSpPr>
        <p:spPr>
          <a:xfrm>
            <a:off x="8285513" y="375000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16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xmlns="" id="{ADF9BE56-B7E2-B740-B261-B3B0967921F5}"/>
              </a:ext>
            </a:extLst>
          </p:cNvPr>
          <p:cNvSpPr/>
          <p:nvPr/>
        </p:nvSpPr>
        <p:spPr>
          <a:xfrm>
            <a:off x="9821818" y="375000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7B9B7E69-DA73-734C-B3D5-27B251B4F552}"/>
              </a:ext>
            </a:extLst>
          </p:cNvPr>
          <p:cNvCxnSpPr>
            <a:stCxn id="6" idx="0"/>
            <a:endCxn id="5" idx="3"/>
          </p:cNvCxnSpPr>
          <p:nvPr/>
        </p:nvCxnSpPr>
        <p:spPr>
          <a:xfrm flipV="1">
            <a:off x="8847400" y="336884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BFF42C0E-DEEF-114E-BC75-EA590A7AA661}"/>
              </a:ext>
            </a:extLst>
          </p:cNvPr>
          <p:cNvCxnSpPr>
            <a:cxnSpLocks/>
            <a:stCxn id="7" idx="0"/>
            <a:endCxn id="5" idx="5"/>
          </p:cNvCxnSpPr>
          <p:nvPr/>
        </p:nvCxnSpPr>
        <p:spPr>
          <a:xfrm flipH="1" flipV="1">
            <a:off x="10013031" y="336884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52DA288A-38EC-914D-A252-6455D3A019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1265" y="3933289"/>
            <a:ext cx="554053" cy="11237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76BBD991-C1B5-3643-A6BE-BA66EA6F3E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6776" y="4395911"/>
            <a:ext cx="224700" cy="2022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4BF58C85-DF6D-3844-9796-60C2B50674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427" y="4590426"/>
            <a:ext cx="224700" cy="2022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D6FA4035-7F04-7B44-8AEE-53A184454C8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7531" y="3933289"/>
            <a:ext cx="554053" cy="11237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CBB9D27-26C3-9446-86F5-D2BAE0AAEA4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090" y="4666737"/>
            <a:ext cx="224700" cy="20223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5CDF740F-CB91-CA45-AC8A-C462F95419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4662" y="3933289"/>
            <a:ext cx="554053" cy="112377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2D72639-E8A0-A447-B7F0-F677D0D6F5A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186" y="4354374"/>
            <a:ext cx="224700" cy="20223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EECE5356-F41E-B245-8390-226476DE788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607" y="3933289"/>
            <a:ext cx="554053" cy="112377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72437F10-4599-5640-9545-5EE9563E959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6427" y="4100637"/>
            <a:ext cx="224700" cy="2022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30ED0326-76BC-AA47-8BD4-79A715ED33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090" y="4176948"/>
            <a:ext cx="224700" cy="20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9301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gaps to complete the statements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E7DF7433-3757-9946-811F-C460CC0B39ED}"/>
              </a:ext>
            </a:extLst>
          </p:cNvPr>
          <p:cNvSpPr/>
          <p:nvPr/>
        </p:nvSpPr>
        <p:spPr>
          <a:xfrm>
            <a:off x="838200" y="2878919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0 tens + 2 ones = </a:t>
            </a:r>
            <a:r>
              <a:rPr lang="en-US" sz="4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__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E1AF73EF-CAF5-7A4F-892D-26297A83B609}"/>
              </a:ext>
            </a:extLst>
          </p:cNvPr>
          <p:cNvSpPr/>
          <p:nvPr/>
        </p:nvSpPr>
        <p:spPr>
          <a:xfrm>
            <a:off x="838200" y="3832213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______ + 2 ones = 22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03270112-23DC-4B48-A4E4-9F6BD3212FA2}"/>
              </a:ext>
            </a:extLst>
          </p:cNvPr>
          <p:cNvSpPr/>
          <p:nvPr/>
        </p:nvSpPr>
        <p:spPr>
          <a:xfrm>
            <a:off x="838200" y="484187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 ten + 2 ones = __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BC716AF0-4644-7B49-8A2A-226343D746FD}"/>
              </a:ext>
            </a:extLst>
          </p:cNvPr>
          <p:cNvSpPr/>
          <p:nvPr/>
        </p:nvSpPr>
        <p:spPr>
          <a:xfrm>
            <a:off x="838200" y="577371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 tens + _____ = 21</a:t>
            </a:r>
          </a:p>
        </p:txBody>
      </p:sp>
    </p:spTree>
    <p:extLst>
      <p:ext uri="{BB962C8B-B14F-4D97-AF65-F5344CB8AC3E}">
        <p14:creationId xmlns:p14="http://schemas.microsoft.com/office/powerpoint/2010/main" val="23962304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gaps to complete the statements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E7DF7433-3757-9946-811F-C460CC0B39ED}"/>
              </a:ext>
            </a:extLst>
          </p:cNvPr>
          <p:cNvSpPr/>
          <p:nvPr/>
        </p:nvSpPr>
        <p:spPr>
          <a:xfrm>
            <a:off x="838200" y="2878919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0 tens + 2 ones = </a:t>
            </a:r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2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E1AF73EF-CAF5-7A4F-892D-26297A83B609}"/>
              </a:ext>
            </a:extLst>
          </p:cNvPr>
          <p:cNvSpPr/>
          <p:nvPr/>
        </p:nvSpPr>
        <p:spPr>
          <a:xfrm>
            <a:off x="838200" y="3832213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2 tens </a:t>
            </a:r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+ 2 ones = 22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03270112-23DC-4B48-A4E4-9F6BD3212FA2}"/>
              </a:ext>
            </a:extLst>
          </p:cNvPr>
          <p:cNvSpPr/>
          <p:nvPr/>
        </p:nvSpPr>
        <p:spPr>
          <a:xfrm>
            <a:off x="838200" y="484187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 ten + 2 ones = </a:t>
            </a:r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12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BC716AF0-4644-7B49-8A2A-226343D746FD}"/>
              </a:ext>
            </a:extLst>
          </p:cNvPr>
          <p:cNvSpPr/>
          <p:nvPr/>
        </p:nvSpPr>
        <p:spPr>
          <a:xfrm>
            <a:off x="838200" y="577371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 tens + </a:t>
            </a:r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1 one </a:t>
            </a:r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= 21</a:t>
            </a:r>
          </a:p>
        </p:txBody>
      </p:sp>
    </p:spTree>
    <p:extLst>
      <p:ext uri="{BB962C8B-B14F-4D97-AF65-F5344CB8AC3E}">
        <p14:creationId xmlns:p14="http://schemas.microsoft.com/office/powerpoint/2010/main" val="40306342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gaps to complete the statements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E7DF7433-3757-9946-811F-C460CC0B39ED}"/>
              </a:ext>
            </a:extLst>
          </p:cNvPr>
          <p:cNvSpPr/>
          <p:nvPr/>
        </p:nvSpPr>
        <p:spPr>
          <a:xfrm>
            <a:off x="838200" y="2878919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 ten + 5 ones = __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E1AF73EF-CAF5-7A4F-892D-26297A83B609}"/>
              </a:ext>
            </a:extLst>
          </p:cNvPr>
          <p:cNvSpPr/>
          <p:nvPr/>
        </p:nvSpPr>
        <p:spPr>
          <a:xfrm>
            <a:off x="838200" y="3832213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______ + 1 one = 51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03270112-23DC-4B48-A4E4-9F6BD3212FA2}"/>
              </a:ext>
            </a:extLst>
          </p:cNvPr>
          <p:cNvSpPr/>
          <p:nvPr/>
        </p:nvSpPr>
        <p:spPr>
          <a:xfrm>
            <a:off x="838200" y="484187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 tens + 5 ones = __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BC716AF0-4644-7B49-8A2A-226343D746FD}"/>
              </a:ext>
            </a:extLst>
          </p:cNvPr>
          <p:cNvSpPr/>
          <p:nvPr/>
        </p:nvSpPr>
        <p:spPr>
          <a:xfrm>
            <a:off x="838200" y="577371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 tens + ______ = 50</a:t>
            </a:r>
          </a:p>
        </p:txBody>
      </p:sp>
    </p:spTree>
    <p:extLst>
      <p:ext uri="{BB962C8B-B14F-4D97-AF65-F5344CB8AC3E}">
        <p14:creationId xmlns:p14="http://schemas.microsoft.com/office/powerpoint/2010/main" val="13526737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Fill in the gaps to complete the statements below.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xmlns="" id="{E7DF7433-3757-9946-811F-C460CC0B39ED}"/>
              </a:ext>
            </a:extLst>
          </p:cNvPr>
          <p:cNvSpPr/>
          <p:nvPr/>
        </p:nvSpPr>
        <p:spPr>
          <a:xfrm>
            <a:off x="838200" y="2878919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 ten + 5 ones = </a:t>
            </a:r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15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xmlns="" id="{E1AF73EF-CAF5-7A4F-892D-26297A83B609}"/>
              </a:ext>
            </a:extLst>
          </p:cNvPr>
          <p:cNvSpPr/>
          <p:nvPr/>
        </p:nvSpPr>
        <p:spPr>
          <a:xfrm>
            <a:off x="838200" y="3832213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5 tens </a:t>
            </a:r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+ 1 one = 51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xmlns="" id="{03270112-23DC-4B48-A4E4-9F6BD3212FA2}"/>
              </a:ext>
            </a:extLst>
          </p:cNvPr>
          <p:cNvSpPr/>
          <p:nvPr/>
        </p:nvSpPr>
        <p:spPr>
          <a:xfrm>
            <a:off x="838200" y="484187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 tens + 5 ones = </a:t>
            </a:r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55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BC716AF0-4644-7B49-8A2A-226343D746FD}"/>
              </a:ext>
            </a:extLst>
          </p:cNvPr>
          <p:cNvSpPr/>
          <p:nvPr/>
        </p:nvSpPr>
        <p:spPr>
          <a:xfrm>
            <a:off x="838200" y="5773714"/>
            <a:ext cx="105156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5 tens + </a:t>
            </a:r>
            <a:r>
              <a:rPr lang="en-US" sz="4000" dirty="0">
                <a:solidFill>
                  <a:srgbClr val="FF3860"/>
                </a:solidFill>
                <a:latin typeface="OpenDyslexic" pitchFamily="2" charset="77"/>
              </a:rPr>
              <a:t>0 ones </a:t>
            </a:r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= 50</a:t>
            </a:r>
          </a:p>
        </p:txBody>
      </p:sp>
    </p:spTree>
    <p:extLst>
      <p:ext uri="{BB962C8B-B14F-4D97-AF65-F5344CB8AC3E}">
        <p14:creationId xmlns:p14="http://schemas.microsoft.com/office/powerpoint/2010/main" val="41753228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70AA4F8A-C163-C745-BD82-63ECF8CE3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0" y="3442494"/>
            <a:ext cx="1689100" cy="1244600"/>
          </a:xfrm>
          <a:prstGeom prst="rect">
            <a:avLst/>
          </a:prstGeo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xmlns="" id="{CBBDAECE-920E-BD42-94E1-1F49D458F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D3412704-9153-4546-A1DD-0E2F340F4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31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 err="1">
                <a:solidFill>
                  <a:srgbClr val="3273DC"/>
                </a:solidFill>
              </a:rPr>
              <a:t>Astrobee</a:t>
            </a:r>
            <a:r>
              <a:rPr lang="en-GB" sz="2200" dirty="0">
                <a:solidFill>
                  <a:srgbClr val="3273DC"/>
                </a:solidFill>
              </a:rPr>
              <a:t> has made a mistake. Have you spotted it?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What should </a:t>
            </a:r>
            <a:r>
              <a:rPr lang="en-GB" sz="2200" dirty="0" err="1">
                <a:solidFill>
                  <a:srgbClr val="3273DC"/>
                </a:solidFill>
              </a:rPr>
              <a:t>Astrobee</a:t>
            </a:r>
            <a:r>
              <a:rPr lang="en-GB" sz="2200" dirty="0">
                <a:solidFill>
                  <a:srgbClr val="3273DC"/>
                </a:solidFill>
              </a:rPr>
              <a:t> say to be correct? Use equipment to prove your answer.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4599E3D-876C-8D43-AD3A-A74A91191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1257300"/>
            <a:ext cx="4354694" cy="329505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1CAFE374-886C-2144-B0BC-CEA04C24F506}"/>
              </a:ext>
            </a:extLst>
          </p:cNvPr>
          <p:cNvSpPr/>
          <p:nvPr/>
        </p:nvSpPr>
        <p:spPr>
          <a:xfrm>
            <a:off x="4663372" y="2119996"/>
            <a:ext cx="3384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I have completed the following calculation:</a:t>
            </a:r>
          </a:p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30 + 3 = 303</a:t>
            </a:r>
          </a:p>
        </p:txBody>
      </p:sp>
    </p:spTree>
    <p:extLst>
      <p:ext uri="{BB962C8B-B14F-4D97-AF65-F5344CB8AC3E}">
        <p14:creationId xmlns:p14="http://schemas.microsoft.com/office/powerpoint/2010/main" val="4218495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</a:t>
            </a:r>
            <a:br>
              <a:rPr lang="en-GB" sz="2200" dirty="0"/>
            </a:b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C086EC7-B7F9-C044-9A25-88080D1AC1DC}"/>
              </a:ext>
            </a:extLst>
          </p:cNvPr>
          <p:cNvSpPr/>
          <p:nvPr/>
        </p:nvSpPr>
        <p:spPr>
          <a:xfrm>
            <a:off x="4177261" y="406681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33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196008CA-F384-9C41-B57B-797889F78411}"/>
              </a:ext>
            </a:extLst>
          </p:cNvPr>
          <p:cNvSpPr/>
          <p:nvPr/>
        </p:nvSpPr>
        <p:spPr>
          <a:xfrm>
            <a:off x="3408943" y="540717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AC0BA306-0825-BF4A-A8C5-99D847764D90}"/>
              </a:ext>
            </a:extLst>
          </p:cNvPr>
          <p:cNvSpPr/>
          <p:nvPr/>
        </p:nvSpPr>
        <p:spPr>
          <a:xfrm>
            <a:off x="4945248" y="540717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8D1C12B-3581-CC46-B6DE-FA78BBD894C4}"/>
              </a:ext>
            </a:extLst>
          </p:cNvPr>
          <p:cNvCxnSpPr>
            <a:stCxn id="29" idx="0"/>
            <a:endCxn id="27" idx="3"/>
          </p:cNvCxnSpPr>
          <p:nvPr/>
        </p:nvCxnSpPr>
        <p:spPr>
          <a:xfrm flipV="1">
            <a:off x="3970830" y="502601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1AA61AE-4A1D-2248-B84A-66B06899D828}"/>
              </a:ext>
            </a:extLst>
          </p:cNvPr>
          <p:cNvCxnSpPr>
            <a:cxnSpLocks/>
            <a:stCxn id="32" idx="0"/>
            <a:endCxn id="27" idx="5"/>
          </p:cNvCxnSpPr>
          <p:nvPr/>
        </p:nvCxnSpPr>
        <p:spPr>
          <a:xfrm flipH="1" flipV="1">
            <a:off x="5136461" y="502601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093ECCA4-93C1-2D49-BA6B-18CC3E07D6F9}"/>
              </a:ext>
            </a:extLst>
          </p:cNvPr>
          <p:cNvSpPr/>
          <p:nvPr/>
        </p:nvSpPr>
        <p:spPr>
          <a:xfrm>
            <a:off x="1284462" y="4031550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3677FD05-BABB-8C4F-AE0D-09A1014959EE}"/>
              </a:ext>
            </a:extLst>
          </p:cNvPr>
          <p:cNvSpPr/>
          <p:nvPr/>
        </p:nvSpPr>
        <p:spPr>
          <a:xfrm>
            <a:off x="516144" y="5371914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57E6DA16-72BC-CC4C-9E41-7A1FBFF13C4A}"/>
              </a:ext>
            </a:extLst>
          </p:cNvPr>
          <p:cNvSpPr/>
          <p:nvPr/>
        </p:nvSpPr>
        <p:spPr>
          <a:xfrm>
            <a:off x="2052449" y="53719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292132D8-B9D9-BA42-BEDB-5150F668F040}"/>
              </a:ext>
            </a:extLst>
          </p:cNvPr>
          <p:cNvCxnSpPr>
            <a:stCxn id="36" idx="0"/>
            <a:endCxn id="35" idx="3"/>
          </p:cNvCxnSpPr>
          <p:nvPr/>
        </p:nvCxnSpPr>
        <p:spPr>
          <a:xfrm flipV="1">
            <a:off x="1078031" y="4990750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3BE2AE23-FBFD-4B4A-B77B-E544B8094F08}"/>
              </a:ext>
            </a:extLst>
          </p:cNvPr>
          <p:cNvCxnSpPr>
            <a:cxnSpLocks/>
            <a:stCxn id="38" idx="0"/>
            <a:endCxn id="35" idx="5"/>
          </p:cNvCxnSpPr>
          <p:nvPr/>
        </p:nvCxnSpPr>
        <p:spPr>
          <a:xfrm flipH="1" flipV="1">
            <a:off x="2243662" y="4990750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390AFFA9-1088-684C-A18F-02A19C0900E0}"/>
              </a:ext>
            </a:extLst>
          </p:cNvPr>
          <p:cNvSpPr/>
          <p:nvPr/>
        </p:nvSpPr>
        <p:spPr>
          <a:xfrm>
            <a:off x="9574719" y="4031550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34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9373C5A2-77B3-004C-BD02-35711C152FD2}"/>
              </a:ext>
            </a:extLst>
          </p:cNvPr>
          <p:cNvSpPr/>
          <p:nvPr/>
        </p:nvSpPr>
        <p:spPr>
          <a:xfrm>
            <a:off x="8806401" y="5371914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8C5D8162-DFCD-B341-B82B-1D73D19CBD17}"/>
              </a:ext>
            </a:extLst>
          </p:cNvPr>
          <p:cNvSpPr/>
          <p:nvPr/>
        </p:nvSpPr>
        <p:spPr>
          <a:xfrm>
            <a:off x="10342706" y="53719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1A7F09A0-370B-0D49-8200-0E7C816D9F46}"/>
              </a:ext>
            </a:extLst>
          </p:cNvPr>
          <p:cNvCxnSpPr>
            <a:stCxn id="53" idx="0"/>
            <a:endCxn id="52" idx="3"/>
          </p:cNvCxnSpPr>
          <p:nvPr/>
        </p:nvCxnSpPr>
        <p:spPr>
          <a:xfrm flipV="1">
            <a:off x="9368288" y="4990750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33D7189E-D472-1F4A-B5DE-A905F3E7DC7F}"/>
              </a:ext>
            </a:extLst>
          </p:cNvPr>
          <p:cNvCxnSpPr>
            <a:cxnSpLocks/>
            <a:stCxn id="54" idx="0"/>
            <a:endCxn id="52" idx="5"/>
          </p:cNvCxnSpPr>
          <p:nvPr/>
        </p:nvCxnSpPr>
        <p:spPr>
          <a:xfrm flipH="1" flipV="1">
            <a:off x="10533919" y="4990750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7D9603B-45F7-AB4F-B973-EA85284DE9D7}"/>
              </a:ext>
            </a:extLst>
          </p:cNvPr>
          <p:cNvSpPr/>
          <p:nvPr/>
        </p:nvSpPr>
        <p:spPr>
          <a:xfrm>
            <a:off x="1358073" y="4265712"/>
            <a:ext cx="976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thirty-</a:t>
            </a:r>
            <a:br>
              <a:rPr lang="en-US" dirty="0">
                <a:latin typeface="OpenDyslexic" pitchFamily="2" charset="77"/>
              </a:rPr>
            </a:br>
            <a:r>
              <a:rPr lang="en-US" dirty="0">
                <a:latin typeface="OpenDyslexic" pitchFamily="2" charset="77"/>
              </a:rPr>
              <a:t>three</a:t>
            </a:r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5C5E8EF3-C321-664B-B3BD-DBA5D291DA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403" y="5427367"/>
            <a:ext cx="554053" cy="112377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AE8F5915-C376-C444-BE36-DE7E87C148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434" y="5790635"/>
            <a:ext cx="224700" cy="20223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D8FE3450-1366-2C45-B245-4ABE9545F3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2085" y="5985150"/>
            <a:ext cx="224700" cy="20223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FB0A0D55-C2CF-2F4C-9D90-214307F2CD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669" y="5427367"/>
            <a:ext cx="554053" cy="112377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E5CD81E-35FE-B04A-8E5D-A9E159CF2A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234" y="5407177"/>
            <a:ext cx="554053" cy="11237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88D882BE-32B0-BE49-A4BB-74E055B6F5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448" y="6099561"/>
            <a:ext cx="224700" cy="202230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FF043478-83ED-4B42-9047-0338E761E1A1}"/>
              </a:ext>
            </a:extLst>
          </p:cNvPr>
          <p:cNvSpPr/>
          <p:nvPr/>
        </p:nvSpPr>
        <p:spPr>
          <a:xfrm>
            <a:off x="6096000" y="4588877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30 + 3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BAD8B86-A0B5-1D44-A34F-C2047E19736A}"/>
              </a:ext>
            </a:extLst>
          </p:cNvPr>
          <p:cNvSpPr/>
          <p:nvPr/>
        </p:nvSpPr>
        <p:spPr>
          <a:xfrm>
            <a:off x="534199" y="5800484"/>
            <a:ext cx="106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twenty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30975F6-4A4F-0F4B-A8BB-E62B9FF73B7B}"/>
              </a:ext>
            </a:extLst>
          </p:cNvPr>
          <p:cNvSpPr/>
          <p:nvPr/>
        </p:nvSpPr>
        <p:spPr>
          <a:xfrm>
            <a:off x="2044289" y="5800484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thirteen</a:t>
            </a:r>
          </a:p>
        </p:txBody>
      </p:sp>
    </p:spTree>
    <p:extLst>
      <p:ext uri="{BB962C8B-B14F-4D97-AF65-F5344CB8AC3E}">
        <p14:creationId xmlns:p14="http://schemas.microsoft.com/office/powerpoint/2010/main" val="2769467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70AA4F8A-C163-C745-BD82-63ECF8CE3F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0" y="3442494"/>
            <a:ext cx="1689100" cy="1244600"/>
          </a:xfrm>
          <a:prstGeom prst="rect">
            <a:avLst/>
          </a:prstGeom>
        </p:spPr>
      </p:pic>
      <p:sp>
        <p:nvSpPr>
          <p:cNvPr id="42" name="Title 1">
            <a:extLst>
              <a:ext uri="{FF2B5EF4-FFF2-40B4-BE49-F238E27FC236}">
                <a16:creationId xmlns:a16="http://schemas.microsoft.com/office/drawing/2014/main" xmlns="" id="{CBBDAECE-920E-BD42-94E1-1F49D458F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xmlns="" id="{D3412704-9153-4546-A1DD-0E2F340F4A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31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has placed the digit 3 after the digits 3 and 0 to make 303.</a:t>
            </a:r>
          </a:p>
          <a:p>
            <a:pPr marL="0" indent="0"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should have said: 30 + 3 = 33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84599E3D-876C-8D43-AD3A-A74A911910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1257300"/>
            <a:ext cx="4354694" cy="3295052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1CAFE374-886C-2144-B0BC-CEA04C24F506}"/>
              </a:ext>
            </a:extLst>
          </p:cNvPr>
          <p:cNvSpPr/>
          <p:nvPr/>
        </p:nvSpPr>
        <p:spPr>
          <a:xfrm>
            <a:off x="4663372" y="2119996"/>
            <a:ext cx="33845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I have completed the following calculation:</a:t>
            </a:r>
          </a:p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30 + 3 = 303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098ECA6-1E46-7E45-8B4B-FF12BC6281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0646" y="4634352"/>
            <a:ext cx="1044546" cy="2118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0ADE6FDD-AFC7-7D41-86CA-DAB31FB5A5C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4149" y="5191219"/>
            <a:ext cx="423623" cy="3812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D460686A-652B-4E43-9E3B-3D70BC95CFA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49259" y="5381849"/>
            <a:ext cx="423623" cy="38126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20F880A3-EA7A-F945-893D-EBE88552538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5077" y="4605423"/>
            <a:ext cx="1044546" cy="2118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6380F322-7D9D-D647-A9CE-5D3AA4C1365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7283" y="5634041"/>
            <a:ext cx="423623" cy="38126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DC3B91AD-62E5-9344-9C1A-1D3C436B8811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93272" y="3125376"/>
            <a:ext cx="2155234" cy="10348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167C332-58AF-DA43-B2D6-5DADCBB950CE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6372" y="2607971"/>
            <a:ext cx="2155234" cy="103481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F9B6DB88-8402-1C43-AB25-B6048045D1D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67752" y="3125376"/>
            <a:ext cx="2155234" cy="103481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8F00F6A9-7853-9F46-9095-F1373ACF527E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413" y="1690688"/>
            <a:ext cx="1044546" cy="1080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E6CE6584-5670-B449-89A3-0A4E86F2431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5666" y="1690688"/>
            <a:ext cx="1060909" cy="108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39C1C98-571A-7648-A4C6-B9D51D12FF88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461" y="2427039"/>
            <a:ext cx="1060909" cy="108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7360047E-46E2-9441-89B2-C65B5CE52372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6461" y="3231859"/>
            <a:ext cx="1060909" cy="108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98DB4306-B5B3-CA4C-83F8-51114B53A1F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0413" y="2479578"/>
            <a:ext cx="1044546" cy="108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76E1A52A-CE69-8746-BCF6-F20F8C17FAAA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98165" y="3253042"/>
            <a:ext cx="1044546" cy="10800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0C642D28-D985-394F-89C5-B7CBF078CD8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0181" y="4626607"/>
            <a:ext cx="1044546" cy="211863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xmlns="" id="{696271CE-25FB-5A49-9899-7E72673A8216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30633" y="3151570"/>
            <a:ext cx="2155234" cy="103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434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part-whole models to explore how tens and ones can combine to make a total, as well as the use of the + symbol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I can use reasoning to explain my responses when using part-whole models to explore how tens and ones can combine to make a total, as well as the use of the + symbol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endParaRPr lang="en-GB" sz="2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1247784" cy="365125"/>
          </a:xfrm>
        </p:spPr>
        <p:txBody>
          <a:bodyPr/>
          <a:lstStyle/>
          <a:p>
            <a:r>
              <a:rPr lang="en-GB" dirty="0"/>
              <a:t>Year 2 - Autumn Block 1 - Place Value - Lesson 4 - To be able to partition numbers into tens and ones (2)</a:t>
            </a:r>
          </a:p>
        </p:txBody>
      </p:sp>
    </p:spTree>
    <p:extLst>
      <p:ext uri="{BB962C8B-B14F-4D97-AF65-F5344CB8AC3E}">
        <p14:creationId xmlns:p14="http://schemas.microsoft.com/office/powerpoint/2010/main" val="790413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The final part-whole model doesn’t belong as its total is 34.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The other three representations have a total of 33.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xmlns="" id="{DC086EC7-B7F9-C044-9A25-88080D1AC1DC}"/>
              </a:ext>
            </a:extLst>
          </p:cNvPr>
          <p:cNvSpPr/>
          <p:nvPr/>
        </p:nvSpPr>
        <p:spPr>
          <a:xfrm>
            <a:off x="4177261" y="4066815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33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196008CA-F384-9C41-B57B-797889F78411}"/>
              </a:ext>
            </a:extLst>
          </p:cNvPr>
          <p:cNvSpPr/>
          <p:nvPr/>
        </p:nvSpPr>
        <p:spPr>
          <a:xfrm>
            <a:off x="3408943" y="5407179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xmlns="" id="{AC0BA306-0825-BF4A-A8C5-99D847764D90}"/>
              </a:ext>
            </a:extLst>
          </p:cNvPr>
          <p:cNvSpPr/>
          <p:nvPr/>
        </p:nvSpPr>
        <p:spPr>
          <a:xfrm>
            <a:off x="4945248" y="5407178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68D1C12B-3581-CC46-B6DE-FA78BBD894C4}"/>
              </a:ext>
            </a:extLst>
          </p:cNvPr>
          <p:cNvCxnSpPr>
            <a:stCxn id="29" idx="0"/>
            <a:endCxn id="27" idx="3"/>
          </p:cNvCxnSpPr>
          <p:nvPr/>
        </p:nvCxnSpPr>
        <p:spPr>
          <a:xfrm flipV="1">
            <a:off x="3970830" y="5026015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xmlns="" id="{11AA61AE-4A1D-2248-B84A-66B06899D828}"/>
              </a:ext>
            </a:extLst>
          </p:cNvPr>
          <p:cNvCxnSpPr>
            <a:cxnSpLocks/>
            <a:stCxn id="32" idx="0"/>
            <a:endCxn id="27" idx="5"/>
          </p:cNvCxnSpPr>
          <p:nvPr/>
        </p:nvCxnSpPr>
        <p:spPr>
          <a:xfrm flipH="1" flipV="1">
            <a:off x="5136461" y="5026015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xmlns="" id="{093ECCA4-93C1-2D49-BA6B-18CC3E07D6F9}"/>
              </a:ext>
            </a:extLst>
          </p:cNvPr>
          <p:cNvSpPr/>
          <p:nvPr/>
        </p:nvSpPr>
        <p:spPr>
          <a:xfrm>
            <a:off x="1284462" y="4031550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xmlns="" id="{3677FD05-BABB-8C4F-AE0D-09A1014959EE}"/>
              </a:ext>
            </a:extLst>
          </p:cNvPr>
          <p:cNvSpPr/>
          <p:nvPr/>
        </p:nvSpPr>
        <p:spPr>
          <a:xfrm>
            <a:off x="516144" y="5371914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xmlns="" id="{57E6DA16-72BC-CC4C-9E41-7A1FBFF13C4A}"/>
              </a:ext>
            </a:extLst>
          </p:cNvPr>
          <p:cNvSpPr/>
          <p:nvPr/>
        </p:nvSpPr>
        <p:spPr>
          <a:xfrm>
            <a:off x="2052449" y="53719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292132D8-B9D9-BA42-BEDB-5150F668F040}"/>
              </a:ext>
            </a:extLst>
          </p:cNvPr>
          <p:cNvCxnSpPr>
            <a:stCxn id="36" idx="0"/>
            <a:endCxn id="35" idx="3"/>
          </p:cNvCxnSpPr>
          <p:nvPr/>
        </p:nvCxnSpPr>
        <p:spPr>
          <a:xfrm flipV="1">
            <a:off x="1078031" y="4990750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xmlns="" id="{3BE2AE23-FBFD-4B4A-B77B-E544B8094F08}"/>
              </a:ext>
            </a:extLst>
          </p:cNvPr>
          <p:cNvCxnSpPr>
            <a:cxnSpLocks/>
            <a:stCxn id="38" idx="0"/>
            <a:endCxn id="35" idx="5"/>
          </p:cNvCxnSpPr>
          <p:nvPr/>
        </p:nvCxnSpPr>
        <p:spPr>
          <a:xfrm flipH="1" flipV="1">
            <a:off x="2243662" y="4990750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Oval 51">
            <a:extLst>
              <a:ext uri="{FF2B5EF4-FFF2-40B4-BE49-F238E27FC236}">
                <a16:creationId xmlns:a16="http://schemas.microsoft.com/office/drawing/2014/main" xmlns="" id="{390AFFA9-1088-684C-A18F-02A19C0900E0}"/>
              </a:ext>
            </a:extLst>
          </p:cNvPr>
          <p:cNvSpPr/>
          <p:nvPr/>
        </p:nvSpPr>
        <p:spPr>
          <a:xfrm>
            <a:off x="9574719" y="4031550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34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xmlns="" id="{9373C5A2-77B3-004C-BD02-35711C152FD2}"/>
              </a:ext>
            </a:extLst>
          </p:cNvPr>
          <p:cNvSpPr/>
          <p:nvPr/>
        </p:nvSpPr>
        <p:spPr>
          <a:xfrm>
            <a:off x="8806401" y="5371914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30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xmlns="" id="{8C5D8162-DFCD-B341-B82B-1D73D19CBD17}"/>
              </a:ext>
            </a:extLst>
          </p:cNvPr>
          <p:cNvSpPr/>
          <p:nvPr/>
        </p:nvSpPr>
        <p:spPr>
          <a:xfrm>
            <a:off x="10342706" y="5371913"/>
            <a:ext cx="1123773" cy="112377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xmlns="" id="{1A7F09A0-370B-0D49-8200-0E7C816D9F46}"/>
              </a:ext>
            </a:extLst>
          </p:cNvPr>
          <p:cNvCxnSpPr>
            <a:stCxn id="53" idx="0"/>
            <a:endCxn id="52" idx="3"/>
          </p:cNvCxnSpPr>
          <p:nvPr/>
        </p:nvCxnSpPr>
        <p:spPr>
          <a:xfrm flipV="1">
            <a:off x="9368288" y="4990750"/>
            <a:ext cx="371004" cy="3811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xmlns="" id="{33D7189E-D472-1F4A-B5DE-A905F3E7DC7F}"/>
              </a:ext>
            </a:extLst>
          </p:cNvPr>
          <p:cNvCxnSpPr>
            <a:cxnSpLocks/>
            <a:stCxn id="54" idx="0"/>
            <a:endCxn id="52" idx="5"/>
          </p:cNvCxnSpPr>
          <p:nvPr/>
        </p:nvCxnSpPr>
        <p:spPr>
          <a:xfrm flipH="1" flipV="1">
            <a:off x="10533919" y="4990750"/>
            <a:ext cx="370674" cy="381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7D9603B-45F7-AB4F-B973-EA85284DE9D7}"/>
              </a:ext>
            </a:extLst>
          </p:cNvPr>
          <p:cNvSpPr/>
          <p:nvPr/>
        </p:nvSpPr>
        <p:spPr>
          <a:xfrm>
            <a:off x="1358073" y="4265712"/>
            <a:ext cx="9765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thirty-</a:t>
            </a:r>
            <a:br>
              <a:rPr lang="en-US" dirty="0">
                <a:latin typeface="OpenDyslexic" pitchFamily="2" charset="77"/>
              </a:rPr>
            </a:br>
            <a:r>
              <a:rPr lang="en-US" dirty="0">
                <a:latin typeface="OpenDyslexic" pitchFamily="2" charset="77"/>
              </a:rPr>
              <a:t>three</a:t>
            </a:r>
            <a:endParaRPr lang="en-US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xmlns="" id="{5C5E8EF3-C321-664B-B3BD-DBA5D291DA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1403" y="5427367"/>
            <a:ext cx="554053" cy="1123774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xmlns="" id="{AE8F5915-C376-C444-BE36-DE7E87C1481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2434" y="5790635"/>
            <a:ext cx="224700" cy="20223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xmlns="" id="{D8FE3450-1366-2C45-B245-4ABE9545F3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2085" y="5985150"/>
            <a:ext cx="224700" cy="202230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xmlns="" id="{FB0A0D55-C2CF-2F4C-9D90-214307F2CDD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669" y="5427367"/>
            <a:ext cx="554053" cy="1123774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7E5CD81E-35FE-B04A-8E5D-A9E159CF2A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0234" y="5407177"/>
            <a:ext cx="554053" cy="112377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88D882BE-32B0-BE49-A4BB-74E055B6F5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9448" y="6099561"/>
            <a:ext cx="224700" cy="202230"/>
          </a:xfrm>
          <a:prstGeom prst="rect">
            <a:avLst/>
          </a:prstGeom>
        </p:spPr>
      </p:pic>
      <p:sp>
        <p:nvSpPr>
          <p:cNvPr id="28" name="Rounded Rectangle 27">
            <a:extLst>
              <a:ext uri="{FF2B5EF4-FFF2-40B4-BE49-F238E27FC236}">
                <a16:creationId xmlns:a16="http://schemas.microsoft.com/office/drawing/2014/main" xmlns="" id="{FF043478-83ED-4B42-9047-0338E761E1A1}"/>
              </a:ext>
            </a:extLst>
          </p:cNvPr>
          <p:cNvSpPr/>
          <p:nvPr/>
        </p:nvSpPr>
        <p:spPr>
          <a:xfrm>
            <a:off x="6096000" y="4588877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30 + 3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BAD8B86-A0B5-1D44-A34F-C2047E19736A}"/>
              </a:ext>
            </a:extLst>
          </p:cNvPr>
          <p:cNvSpPr/>
          <p:nvPr/>
        </p:nvSpPr>
        <p:spPr>
          <a:xfrm>
            <a:off x="534199" y="5800484"/>
            <a:ext cx="1066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twenty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30975F6-4A4F-0F4B-A8BB-E62B9FF73B7B}"/>
              </a:ext>
            </a:extLst>
          </p:cNvPr>
          <p:cNvSpPr/>
          <p:nvPr/>
        </p:nvSpPr>
        <p:spPr>
          <a:xfrm>
            <a:off x="2044289" y="5800484"/>
            <a:ext cx="1170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OpenDyslexic" pitchFamily="2" charset="77"/>
              </a:rPr>
              <a:t>thirteen</a:t>
            </a:r>
          </a:p>
        </p:txBody>
      </p:sp>
    </p:spTree>
    <p:extLst>
      <p:ext uri="{BB962C8B-B14F-4D97-AF65-F5344CB8AC3E}">
        <p14:creationId xmlns:p14="http://schemas.microsoft.com/office/powerpoint/2010/main" val="540607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10 + 11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13 + 10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23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1657155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10 + 11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13 + 10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23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C4A96C7-B4D0-5A44-BCBB-22B0C5E63CCE}"/>
              </a:ext>
            </a:extLst>
          </p:cNvPr>
          <p:cNvCxnSpPr>
            <a:cxnSpLocks/>
            <a:stCxn id="44" idx="0"/>
            <a:endCxn id="30" idx="2"/>
          </p:cNvCxnSpPr>
          <p:nvPr/>
        </p:nvCxnSpPr>
        <p:spPr>
          <a:xfrm flipH="1" flipV="1">
            <a:off x="1733550" y="3788580"/>
            <a:ext cx="87249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61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10 + 11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13 + 10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23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C4A96C7-B4D0-5A44-BCBB-22B0C5E63CCE}"/>
              </a:ext>
            </a:extLst>
          </p:cNvPr>
          <p:cNvCxnSpPr>
            <a:cxnSpLocks/>
            <a:stCxn id="44" idx="0"/>
            <a:endCxn id="30" idx="2"/>
          </p:cNvCxnSpPr>
          <p:nvPr/>
        </p:nvCxnSpPr>
        <p:spPr>
          <a:xfrm flipH="1" flipV="1">
            <a:off x="1733550" y="3788580"/>
            <a:ext cx="87249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D1A3171-8FD8-2146-AEFA-F8A0DF27F6F6}"/>
              </a:ext>
            </a:extLst>
          </p:cNvPr>
          <p:cNvCxnSpPr>
            <a:cxnSpLocks/>
            <a:stCxn id="43" idx="0"/>
            <a:endCxn id="31" idx="2"/>
          </p:cNvCxnSpPr>
          <p:nvPr/>
        </p:nvCxnSpPr>
        <p:spPr>
          <a:xfrm flipH="1" flipV="1">
            <a:off x="4629150" y="3788580"/>
            <a:ext cx="29337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665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10 + 11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13 + 10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23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C4A96C7-B4D0-5A44-BCBB-22B0C5E63CCE}"/>
              </a:ext>
            </a:extLst>
          </p:cNvPr>
          <p:cNvCxnSpPr>
            <a:cxnSpLocks/>
            <a:stCxn id="44" idx="0"/>
            <a:endCxn id="30" idx="2"/>
          </p:cNvCxnSpPr>
          <p:nvPr/>
        </p:nvCxnSpPr>
        <p:spPr>
          <a:xfrm flipH="1" flipV="1">
            <a:off x="1733550" y="3788580"/>
            <a:ext cx="87249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D1A3171-8FD8-2146-AEFA-F8A0DF27F6F6}"/>
              </a:ext>
            </a:extLst>
          </p:cNvPr>
          <p:cNvCxnSpPr>
            <a:cxnSpLocks/>
            <a:stCxn id="43" idx="0"/>
            <a:endCxn id="31" idx="2"/>
          </p:cNvCxnSpPr>
          <p:nvPr/>
        </p:nvCxnSpPr>
        <p:spPr>
          <a:xfrm flipH="1" flipV="1">
            <a:off x="4629150" y="3788580"/>
            <a:ext cx="29337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B61BE3EF-E184-D34D-9EC3-3ECCE41ED81D}"/>
              </a:ext>
            </a:extLst>
          </p:cNvPr>
          <p:cNvCxnSpPr>
            <a:cxnSpLocks/>
            <a:stCxn id="41" idx="0"/>
            <a:endCxn id="37" idx="2"/>
          </p:cNvCxnSpPr>
          <p:nvPr/>
        </p:nvCxnSpPr>
        <p:spPr>
          <a:xfrm flipV="1">
            <a:off x="1733550" y="3788580"/>
            <a:ext cx="58293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8280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Match each number sentence to its total. </a:t>
            </a: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xmlns="" id="{E9B29BE6-B9B7-E744-8ABC-0DF29CFC4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>
            <a:normAutofit/>
          </a:bodyPr>
          <a:lstStyle/>
          <a:p>
            <a:r>
              <a:rPr lang="en-GB" sz="2800" dirty="0"/>
              <a:t>To be able to partition numbers into tens and ones (2)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xmlns="" id="{C9596501-5D94-A54D-ABE5-92233426863D}"/>
              </a:ext>
            </a:extLst>
          </p:cNvPr>
          <p:cNvSpPr/>
          <p:nvPr/>
        </p:nvSpPr>
        <p:spPr>
          <a:xfrm>
            <a:off x="4000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+ 2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xmlns="" id="{E2A4F151-991A-1140-8AE7-E2E559FA84A3}"/>
              </a:ext>
            </a:extLst>
          </p:cNvPr>
          <p:cNvSpPr/>
          <p:nvPr/>
        </p:nvSpPr>
        <p:spPr>
          <a:xfrm>
            <a:off x="3295650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10 + 11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xmlns="" id="{CF8AFD52-71AC-2F43-B231-34D519747E5D}"/>
              </a:ext>
            </a:extLst>
          </p:cNvPr>
          <p:cNvSpPr/>
          <p:nvPr/>
        </p:nvSpPr>
        <p:spPr>
          <a:xfrm>
            <a:off x="62293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 + 0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xmlns="" id="{D75A9EEC-4826-AC40-AEBB-FAE8EEA8BEB2}"/>
              </a:ext>
            </a:extLst>
          </p:cNvPr>
          <p:cNvSpPr/>
          <p:nvPr/>
        </p:nvSpPr>
        <p:spPr>
          <a:xfrm>
            <a:off x="9124952" y="3069419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13 + 10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xmlns="" id="{E8954B41-3824-134B-BF43-2B720E60C213}"/>
              </a:ext>
            </a:extLst>
          </p:cNvPr>
          <p:cNvSpPr/>
          <p:nvPr/>
        </p:nvSpPr>
        <p:spPr>
          <a:xfrm>
            <a:off x="4000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20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xmlns="" id="{E4D9721B-3DF8-8541-B8EC-07E747D338B0}"/>
              </a:ext>
            </a:extLst>
          </p:cNvPr>
          <p:cNvSpPr/>
          <p:nvPr/>
        </p:nvSpPr>
        <p:spPr>
          <a:xfrm>
            <a:off x="3295650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23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xmlns="" id="{409D167F-3ADB-4344-8DAA-F2932ACE9993}"/>
              </a:ext>
            </a:extLst>
          </p:cNvPr>
          <p:cNvSpPr/>
          <p:nvPr/>
        </p:nvSpPr>
        <p:spPr>
          <a:xfrm>
            <a:off x="62293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21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xmlns="" id="{78428972-59FF-E045-9512-1C2ECAC1A94B}"/>
              </a:ext>
            </a:extLst>
          </p:cNvPr>
          <p:cNvSpPr/>
          <p:nvPr/>
        </p:nvSpPr>
        <p:spPr>
          <a:xfrm>
            <a:off x="9124952" y="5457802"/>
            <a:ext cx="2667000" cy="719161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en-US" sz="4000" dirty="0">
                <a:solidFill>
                  <a:schemeClr val="tx1"/>
                </a:solidFill>
                <a:latin typeface="OpenDyslexic" pitchFamily="2" charset="77"/>
              </a:rPr>
              <a:t>22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C4A96C7-B4D0-5A44-BCBB-22B0C5E63CCE}"/>
              </a:ext>
            </a:extLst>
          </p:cNvPr>
          <p:cNvCxnSpPr>
            <a:cxnSpLocks/>
            <a:stCxn id="44" idx="0"/>
            <a:endCxn id="30" idx="2"/>
          </p:cNvCxnSpPr>
          <p:nvPr/>
        </p:nvCxnSpPr>
        <p:spPr>
          <a:xfrm flipH="1" flipV="1">
            <a:off x="1733550" y="3788580"/>
            <a:ext cx="87249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7D1A3171-8FD8-2146-AEFA-F8A0DF27F6F6}"/>
              </a:ext>
            </a:extLst>
          </p:cNvPr>
          <p:cNvCxnSpPr>
            <a:cxnSpLocks/>
            <a:stCxn id="43" idx="0"/>
            <a:endCxn id="31" idx="2"/>
          </p:cNvCxnSpPr>
          <p:nvPr/>
        </p:nvCxnSpPr>
        <p:spPr>
          <a:xfrm flipH="1" flipV="1">
            <a:off x="4629150" y="3788580"/>
            <a:ext cx="29337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B61BE3EF-E184-D34D-9EC3-3ECCE41ED81D}"/>
              </a:ext>
            </a:extLst>
          </p:cNvPr>
          <p:cNvCxnSpPr>
            <a:cxnSpLocks/>
            <a:stCxn id="41" idx="0"/>
            <a:endCxn id="37" idx="2"/>
          </p:cNvCxnSpPr>
          <p:nvPr/>
        </p:nvCxnSpPr>
        <p:spPr>
          <a:xfrm flipV="1">
            <a:off x="1733550" y="3788580"/>
            <a:ext cx="58293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xmlns="" id="{712D2502-7A86-AC46-8B9C-C2AECE44B8FC}"/>
              </a:ext>
            </a:extLst>
          </p:cNvPr>
          <p:cNvCxnSpPr>
            <a:cxnSpLocks/>
            <a:stCxn id="42" idx="0"/>
            <a:endCxn id="40" idx="2"/>
          </p:cNvCxnSpPr>
          <p:nvPr/>
        </p:nvCxnSpPr>
        <p:spPr>
          <a:xfrm flipV="1">
            <a:off x="4629150" y="3788580"/>
            <a:ext cx="5829302" cy="1669222"/>
          </a:xfrm>
          <a:prstGeom prst="line">
            <a:avLst/>
          </a:prstGeom>
          <a:ln w="28575">
            <a:solidFill>
              <a:srgbClr val="FF386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4610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8282</TotalTime>
  <Words>1611</Words>
  <Application>Microsoft Office PowerPoint</Application>
  <PresentationFormat>Custom</PresentationFormat>
  <Paragraphs>472</Paragraphs>
  <Slides>31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Muli</vt:lpstr>
      <vt:lpstr>Wingdings</vt:lpstr>
      <vt:lpstr>OpenDyslexicAlta</vt:lpstr>
      <vt:lpstr>Lato Light</vt:lpstr>
      <vt:lpstr>Calibri</vt:lpstr>
      <vt:lpstr>OpenDyslexic</vt:lpstr>
      <vt:lpstr>Lato</vt:lpstr>
      <vt:lpstr>Office Theme</vt:lpstr>
      <vt:lpstr>PowerPoint Presentation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  <vt:lpstr>To be able to partition numbers into tens and ones (2)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289</cp:revision>
  <cp:lastPrinted>2019-06-17T16:19:05Z</cp:lastPrinted>
  <dcterms:created xsi:type="dcterms:W3CDTF">2018-08-06T08:16:18Z</dcterms:created>
  <dcterms:modified xsi:type="dcterms:W3CDTF">2020-07-13T17:40:13Z</dcterms:modified>
</cp:coreProperties>
</file>