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0" r:id="rId2"/>
    <p:sldId id="321" r:id="rId3"/>
    <p:sldId id="346" r:id="rId4"/>
    <p:sldId id="376" r:id="rId5"/>
    <p:sldId id="379" r:id="rId6"/>
    <p:sldId id="380" r:id="rId7"/>
    <p:sldId id="383" r:id="rId8"/>
    <p:sldId id="384" r:id="rId9"/>
    <p:sldId id="381" r:id="rId10"/>
    <p:sldId id="382" r:id="rId11"/>
    <p:sldId id="385" r:id="rId12"/>
    <p:sldId id="386" r:id="rId13"/>
    <p:sldId id="387" r:id="rId14"/>
    <p:sldId id="391" r:id="rId15"/>
    <p:sldId id="390" r:id="rId16"/>
    <p:sldId id="389" r:id="rId17"/>
    <p:sldId id="388" r:id="rId18"/>
    <p:sldId id="392" r:id="rId19"/>
    <p:sldId id="393" r:id="rId20"/>
    <p:sldId id="394" r:id="rId21"/>
    <p:sldId id="398" r:id="rId22"/>
    <p:sldId id="397" r:id="rId23"/>
    <p:sldId id="396" r:id="rId24"/>
    <p:sldId id="395" r:id="rId25"/>
    <p:sldId id="399" r:id="rId26"/>
    <p:sldId id="401" r:id="rId27"/>
    <p:sldId id="400" r:id="rId28"/>
    <p:sldId id="403" r:id="rId29"/>
    <p:sldId id="374" r:id="rId30"/>
    <p:sldId id="378" r:id="rId31"/>
    <p:sldId id="375" r:id="rId32"/>
  </p:sldIdLst>
  <p:sldSz cx="12192000" cy="6858000"/>
  <p:notesSz cx="6858000" cy="9144000"/>
  <p:embeddedFontLst>
    <p:embeddedFont>
      <p:font typeface="Muli" panose="020B0604020202020204" charset="0"/>
      <p:regular r:id="rId35"/>
      <p:bold r:id="rId36"/>
    </p:embeddedFont>
    <p:embeddedFont>
      <p:font typeface="OpenDyslexicAlta" panose="020B0604020202020204" charset="0"/>
      <p:regular r:id="rId37"/>
      <p:bold r:id="rId38"/>
      <p:italic r:id="rId39"/>
      <p:boldItalic r:id="rId40"/>
    </p:embeddedFont>
    <p:embeddedFont>
      <p:font typeface="Lato Light" panose="020F0302020204030203" pitchFamily="3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Dyslexic" panose="020B0604020202020204" charset="0"/>
      <p:regular r:id="rId46"/>
      <p:bold r:id="rId47"/>
      <p:italic r:id="rId48"/>
      <p:boldItalic r:id="rId49"/>
    </p:embeddedFont>
    <p:embeddedFont>
      <p:font typeface="Lato" panose="020F0502020204030203" pitchFamily="34" charset="0"/>
      <p:regular r:id="rId50"/>
      <p:bold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3273DC"/>
    <a:srgbClr val="23D160"/>
    <a:srgbClr val="FFDD57"/>
    <a:srgbClr val="7957D5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85" autoAdjust="0"/>
    <p:restoredTop sz="87211" autoAdjust="0"/>
  </p:normalViewPr>
  <p:slideViewPr>
    <p:cSldViewPr snapToGrid="0" snapToObjects="1">
      <p:cViewPr varScale="1">
        <p:scale>
          <a:sx n="60" d="100"/>
          <a:sy n="60" d="100"/>
        </p:scale>
        <p:origin x="-52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432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422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234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811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603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472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5443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Equipment above is not a model answer, merely an illustration of different equipment that could be used.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953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970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745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960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6800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6279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67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0559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3410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19486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Various responses, e.g. 30, 39, 90, 93 </a:t>
            </a:r>
          </a:p>
          <a:p>
            <a:r>
              <a:rPr lang="en-US" dirty="0"/>
              <a:t>30 is the smallest possible two-digit number.</a:t>
            </a:r>
          </a:p>
          <a:p>
            <a:r>
              <a:rPr lang="en-US" dirty="0"/>
              <a:t>93 is the largest possible two-digit number. </a:t>
            </a:r>
          </a:p>
          <a:p>
            <a:endParaRPr lang="en-US" dirty="0"/>
          </a:p>
          <a:p>
            <a:r>
              <a:rPr lang="en-US" dirty="0"/>
              <a:t>We can’t use the o in the tens place as it would make a one-digit, rather than a two-digit, number.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740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2745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497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997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176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293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676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042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608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278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20.png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5" Type="http://schemas.openxmlformats.org/officeDocument/2006/relationships/image" Target="../media/image10.tiff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Relationship Id="rId14" Type="http://schemas.openxmlformats.org/officeDocument/2006/relationships/image" Target="../media/image9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tiff"/><Relationship Id="rId4" Type="http://schemas.openxmlformats.org/officeDocument/2006/relationships/image" Target="../media/image29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tiff"/><Relationship Id="rId4" Type="http://schemas.openxmlformats.org/officeDocument/2006/relationships/image" Target="../media/image29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tiff"/><Relationship Id="rId4" Type="http://schemas.openxmlformats.org/officeDocument/2006/relationships/image" Target="../media/image29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33.tiff"/><Relationship Id="rId7" Type="http://schemas.openxmlformats.org/officeDocument/2006/relationships/image" Target="../media/image9.tiff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tiff"/><Relationship Id="rId10" Type="http://schemas.openxmlformats.org/officeDocument/2006/relationships/image" Target="../media/image15.png"/><Relationship Id="rId4" Type="http://schemas.openxmlformats.org/officeDocument/2006/relationships/image" Target="../media/image9.tiff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33.tiff"/><Relationship Id="rId7" Type="http://schemas.openxmlformats.org/officeDocument/2006/relationships/image" Target="../media/image9.tiff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tiff"/><Relationship Id="rId10" Type="http://schemas.openxmlformats.org/officeDocument/2006/relationships/image" Target="../media/image15.png"/><Relationship Id="rId4" Type="http://schemas.openxmlformats.org/officeDocument/2006/relationships/image" Target="../media/image9.tiff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Year 2 </a:t>
            </a:r>
            <a:br>
              <a:rPr lang="en-GB" dirty="0"/>
            </a:br>
            <a:r>
              <a:rPr lang="en-GB" dirty="0"/>
              <a:t>Autumn Block 1: Place Value</a:t>
            </a:r>
            <a:br>
              <a:rPr lang="en-GB" dirty="0"/>
            </a:br>
            <a:r>
              <a:rPr lang="en-GB" dirty="0"/>
              <a:t>Lesson 2: To be able to represent numbers up to 100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Place Value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is </a:t>
            </a:r>
            <a:r>
              <a:rPr lang="en-GB" sz="2200" u="sng" dirty="0">
                <a:solidFill>
                  <a:srgbClr val="FF3860"/>
                </a:solidFill>
              </a:rPr>
              <a:t>1</a:t>
            </a:r>
            <a:r>
              <a:rPr lang="en-GB" sz="2200" dirty="0"/>
              <a:t> ten and </a:t>
            </a:r>
            <a:r>
              <a:rPr lang="en-GB" sz="2200" u="sng" dirty="0">
                <a:solidFill>
                  <a:srgbClr val="FF3860"/>
                </a:solidFill>
              </a:rPr>
              <a:t>5</a:t>
            </a:r>
            <a:r>
              <a:rPr lang="en-GB" sz="2200" dirty="0"/>
              <a:t> ones.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</a:t>
            </a:r>
            <a:r>
              <a:rPr lang="en-GB" sz="2200" u="sng" dirty="0">
                <a:solidFill>
                  <a:srgbClr val="FF3860"/>
                </a:solidFill>
              </a:rPr>
              <a:t>15</a:t>
            </a:r>
            <a:r>
              <a:rPr lang="en-GB" sz="2200" dirty="0"/>
              <a:t>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5037"/>
            <a:ext cx="121920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0400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420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640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860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5080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300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520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2740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60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1180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1202" y="2749099"/>
            <a:ext cx="626180" cy="6384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5946F64-D548-FB4C-B69E-5D5C72CA0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2004" y="2749099"/>
            <a:ext cx="626180" cy="6384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4F3DC68B-3521-3949-9F8B-374110275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2806" y="2749099"/>
            <a:ext cx="626180" cy="63845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598672B2-8EDD-C74A-B1DB-93AD87516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3608" y="274909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40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are __ tens and __ ones.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__.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a bead string make the following numbers: 36, 54 and 87.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0330" y="2505037"/>
            <a:ext cx="131064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592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9792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812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6032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5252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472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692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912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2132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352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572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594" y="2749099"/>
            <a:ext cx="626180" cy="6384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5946F64-D548-FB4C-B69E-5D5C72CA0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1396" y="2749099"/>
            <a:ext cx="626180" cy="6384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4F3DC68B-3521-3949-9F8B-374110275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2198" y="2749099"/>
            <a:ext cx="626180" cy="63845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598672B2-8EDD-C74A-B1DB-93AD87516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3000" y="2749099"/>
            <a:ext cx="626180" cy="63845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D6E742B-FED8-F945-8958-AEB5C6AF0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802" y="2749099"/>
            <a:ext cx="626180" cy="63845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C116681-AACB-C247-B97D-092213809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4604" y="2749099"/>
            <a:ext cx="626180" cy="63845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7A3FC065-D35A-B94B-8227-20C1F58FD2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5406" y="2749099"/>
            <a:ext cx="626180" cy="63845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76DCBC08-18CB-0947-BAE1-B6CD06711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6208" y="2749099"/>
            <a:ext cx="626180" cy="63845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B13CE5F3-313D-AE40-B2DF-17FE9E64AC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7012" y="2749099"/>
            <a:ext cx="626180" cy="6384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C736C-1703-4F44-99D8-D158736B2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4484" y="2749098"/>
            <a:ext cx="644598" cy="6384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37D131B-DE43-5B41-A23D-1DA8428F8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1018" y="2749098"/>
            <a:ext cx="644598" cy="63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40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are </a:t>
            </a:r>
            <a:r>
              <a:rPr lang="en-GB" sz="2200" u="sng" dirty="0">
                <a:solidFill>
                  <a:srgbClr val="FF3860"/>
                </a:solidFill>
              </a:rPr>
              <a:t>2</a:t>
            </a:r>
            <a:r>
              <a:rPr lang="en-GB" sz="2200" dirty="0"/>
              <a:t> tens and </a:t>
            </a:r>
            <a:r>
              <a:rPr lang="en-GB" sz="2200" u="sng" dirty="0">
                <a:solidFill>
                  <a:srgbClr val="FF3860"/>
                </a:solidFill>
              </a:rPr>
              <a:t>2</a:t>
            </a:r>
            <a:r>
              <a:rPr lang="en-GB" sz="2200" dirty="0"/>
              <a:t> ones.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</a:t>
            </a:r>
            <a:r>
              <a:rPr lang="en-GB" sz="2200" u="sng" dirty="0">
                <a:solidFill>
                  <a:srgbClr val="FF3860"/>
                </a:solidFill>
              </a:rPr>
              <a:t>22</a:t>
            </a:r>
            <a:r>
              <a:rPr lang="en-GB" sz="2200" dirty="0"/>
              <a:t>.</a:t>
            </a:r>
            <a:endParaRPr lang="en-GB" sz="2200" u="sng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/>
              <a:t>Using a </a:t>
            </a:r>
            <a:r>
              <a:rPr lang="en-GB" sz="2200" dirty="0"/>
              <a:t>bead string make the following numbers: 36, 54 and 87.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0330" y="2505037"/>
            <a:ext cx="131064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592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9792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812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6032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5252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472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692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912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2132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352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572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594" y="2749099"/>
            <a:ext cx="626180" cy="6384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5946F64-D548-FB4C-B69E-5D5C72CA0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1396" y="2749099"/>
            <a:ext cx="626180" cy="6384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4F3DC68B-3521-3949-9F8B-374110275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2198" y="2749099"/>
            <a:ext cx="626180" cy="63845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598672B2-8EDD-C74A-B1DB-93AD87516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3000" y="2749099"/>
            <a:ext cx="626180" cy="63845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D6E742B-FED8-F945-8958-AEB5C6AF0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802" y="2749099"/>
            <a:ext cx="626180" cy="63845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C116681-AACB-C247-B97D-092213809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4604" y="2749099"/>
            <a:ext cx="626180" cy="63845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7A3FC065-D35A-B94B-8227-20C1F58FD2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5406" y="2749099"/>
            <a:ext cx="626180" cy="63845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76DCBC08-18CB-0947-BAE1-B6CD06711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6208" y="2749099"/>
            <a:ext cx="626180" cy="63845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B13CE5F3-313D-AE40-B2DF-17FE9E64AC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7012" y="2749099"/>
            <a:ext cx="626180" cy="6384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C736C-1703-4F44-99D8-D158736B2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4484" y="2749098"/>
            <a:ext cx="644598" cy="6384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37D131B-DE43-5B41-A23D-1DA8428F8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1018" y="2749098"/>
            <a:ext cx="644598" cy="63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433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83B600CE-DA9C-6648-B1FC-8994008D1E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352" y="2762539"/>
            <a:ext cx="1044546" cy="10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representation to the correct number…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xmlns="" id="{95111792-7876-5442-BC3A-FF8A78AD2A8F}"/>
              </a:ext>
            </a:extLst>
          </p:cNvPr>
          <p:cNvSpPr/>
          <p:nvPr/>
        </p:nvSpPr>
        <p:spPr>
          <a:xfrm>
            <a:off x="808955" y="5932039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two tens and three ones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A4F02726-C414-5B4A-822A-BC2E20F27892}"/>
              </a:ext>
            </a:extLst>
          </p:cNvPr>
          <p:cNvSpPr/>
          <p:nvPr/>
        </p:nvSpPr>
        <p:spPr>
          <a:xfrm>
            <a:off x="4765962" y="5927104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" pitchFamily="2" charset="77"/>
              </a:rPr>
              <a:t>32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xmlns="" id="{35344F2E-1708-DE46-B880-B3EC56F7A546}"/>
              </a:ext>
            </a:extLst>
          </p:cNvPr>
          <p:cNvSpPr/>
          <p:nvPr/>
        </p:nvSpPr>
        <p:spPr>
          <a:xfrm>
            <a:off x="8611927" y="5936147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OpenDyslexic" pitchFamily="2" charset="77"/>
              </a:rPr>
              <a:t>twenty-two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61B636C-9386-AD49-BAAB-A61567E3D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2614515"/>
            <a:ext cx="2160000" cy="162897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EB27326-D7EE-5B4D-825C-F55A1654D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348" y="3172588"/>
            <a:ext cx="2160000" cy="16289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A2CE078-F2F1-B146-A840-7CB2A6B23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955" y="3532292"/>
            <a:ext cx="2160000" cy="162179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CCE1F9F1-F4CE-CF4E-8FE6-0EA18D1A7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355" y="3684692"/>
            <a:ext cx="2160000" cy="162179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D656DA43-0A30-0F47-82BA-1E772EA948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749" y="3469759"/>
            <a:ext cx="1044546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27F2038-CBBE-BA44-B08C-C3D6413AB3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840" y="3106872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447AE1E-BB0C-D440-A9D4-D8374C7539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635" y="3843223"/>
            <a:ext cx="1060909" cy="108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BBDD7C5-C8D2-214F-9D16-872DD4225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396" y="4144696"/>
            <a:ext cx="1044546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B07201B8-F627-B346-ACC1-788D26A9D41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7377" y="1871972"/>
            <a:ext cx="1419924" cy="28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82DA29C-9DF8-A047-8CFE-455B44730B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317" y="1871972"/>
            <a:ext cx="1419924" cy="28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C9525704-7326-DC44-AFA8-FBA404EAFC4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625" y="4004372"/>
            <a:ext cx="552162" cy="49694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834B1179-66E1-6843-B1F8-7D1197E2CA0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019" y="3451099"/>
            <a:ext cx="552162" cy="4969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B3535720-BE4D-B14D-8316-A38D889A92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641" y="1895907"/>
            <a:ext cx="1419924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35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83B600CE-DA9C-6648-B1FC-8994008D1E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352" y="2762539"/>
            <a:ext cx="1044546" cy="10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representation to the correct number…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A4F02726-C414-5B4A-822A-BC2E20F27892}"/>
              </a:ext>
            </a:extLst>
          </p:cNvPr>
          <p:cNvSpPr/>
          <p:nvPr/>
        </p:nvSpPr>
        <p:spPr>
          <a:xfrm>
            <a:off x="4765962" y="5927104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" pitchFamily="2" charset="77"/>
              </a:rPr>
              <a:t>32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61B636C-9386-AD49-BAAB-A61567E3D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2614515"/>
            <a:ext cx="2160000" cy="162897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EB27326-D7EE-5B4D-825C-F55A1654D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348" y="3172588"/>
            <a:ext cx="2160000" cy="16289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A2CE078-F2F1-B146-A840-7CB2A6B23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955" y="3532292"/>
            <a:ext cx="2160000" cy="162179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CCE1F9F1-F4CE-CF4E-8FE6-0EA18D1A7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355" y="3684692"/>
            <a:ext cx="2160000" cy="162179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D656DA43-0A30-0F47-82BA-1E772EA948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749" y="3469759"/>
            <a:ext cx="1044546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27F2038-CBBE-BA44-B08C-C3D6413AB3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840" y="3106872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447AE1E-BB0C-D440-A9D4-D8374C7539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635" y="3843223"/>
            <a:ext cx="1060909" cy="108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BBDD7C5-C8D2-214F-9D16-872DD4225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396" y="4144696"/>
            <a:ext cx="1044546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B07201B8-F627-B346-ACC1-788D26A9D41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7377" y="1871972"/>
            <a:ext cx="1419924" cy="28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82DA29C-9DF8-A047-8CFE-455B44730B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317" y="1871972"/>
            <a:ext cx="1419924" cy="28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C9525704-7326-DC44-AFA8-FBA404EAFC4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625" y="4004372"/>
            <a:ext cx="552162" cy="49694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834B1179-66E1-6843-B1F8-7D1197E2CA0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019" y="3451099"/>
            <a:ext cx="552162" cy="4969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B3535720-BE4D-B14D-8316-A38D889A92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641" y="1895907"/>
            <a:ext cx="1419924" cy="288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xmlns="" id="{796C7021-8C0D-9C42-A7E0-6C139FBCF1B4}"/>
              </a:ext>
            </a:extLst>
          </p:cNvPr>
          <p:cNvSpPr/>
          <p:nvPr/>
        </p:nvSpPr>
        <p:spPr>
          <a:xfrm>
            <a:off x="8611927" y="5936147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OpenDyslexic" pitchFamily="2" charset="77"/>
              </a:rPr>
              <a:t>twenty-two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0A60B59F-4A97-4947-9D49-029EE4472116}"/>
              </a:ext>
            </a:extLst>
          </p:cNvPr>
          <p:cNvCxnSpPr>
            <a:cxnSpLocks/>
          </p:cNvCxnSpPr>
          <p:nvPr/>
        </p:nvCxnSpPr>
        <p:spPr>
          <a:xfrm>
            <a:off x="2706100" y="4669971"/>
            <a:ext cx="7239327" cy="1266176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xmlns="" id="{0620A114-1C40-4241-A511-3CDA17D83383}"/>
              </a:ext>
            </a:extLst>
          </p:cNvPr>
          <p:cNvSpPr/>
          <p:nvPr/>
        </p:nvSpPr>
        <p:spPr>
          <a:xfrm>
            <a:off x="808955" y="5932039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two tens and three ones</a:t>
            </a:r>
          </a:p>
        </p:txBody>
      </p:sp>
    </p:spTree>
    <p:extLst>
      <p:ext uri="{BB962C8B-B14F-4D97-AF65-F5344CB8AC3E}">
        <p14:creationId xmlns:p14="http://schemas.microsoft.com/office/powerpoint/2010/main" val="2875224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83B600CE-DA9C-6648-B1FC-8994008D1E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352" y="2762539"/>
            <a:ext cx="1044546" cy="10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representation to the correct number…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A4F02726-C414-5B4A-822A-BC2E20F27892}"/>
              </a:ext>
            </a:extLst>
          </p:cNvPr>
          <p:cNvSpPr/>
          <p:nvPr/>
        </p:nvSpPr>
        <p:spPr>
          <a:xfrm>
            <a:off x="4765962" y="5927104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" pitchFamily="2" charset="77"/>
              </a:rPr>
              <a:t>32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61B636C-9386-AD49-BAAB-A61567E3D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2614515"/>
            <a:ext cx="2160000" cy="162897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EB27326-D7EE-5B4D-825C-F55A1654D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348" y="3172588"/>
            <a:ext cx="2160000" cy="16289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A2CE078-F2F1-B146-A840-7CB2A6B23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955" y="3532292"/>
            <a:ext cx="2160000" cy="162179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CCE1F9F1-F4CE-CF4E-8FE6-0EA18D1A7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355" y="3684692"/>
            <a:ext cx="2160000" cy="162179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D656DA43-0A30-0F47-82BA-1E772EA948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749" y="3469759"/>
            <a:ext cx="1044546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27F2038-CBBE-BA44-B08C-C3D6413AB3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840" y="3106872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447AE1E-BB0C-D440-A9D4-D8374C7539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635" y="3843223"/>
            <a:ext cx="1060909" cy="108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BBDD7C5-C8D2-214F-9D16-872DD4225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396" y="4144696"/>
            <a:ext cx="1044546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B07201B8-F627-B346-ACC1-788D26A9D41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7377" y="1871972"/>
            <a:ext cx="1419924" cy="28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82DA29C-9DF8-A047-8CFE-455B44730B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317" y="1871972"/>
            <a:ext cx="1419924" cy="28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C9525704-7326-DC44-AFA8-FBA404EAFC4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625" y="4004372"/>
            <a:ext cx="552162" cy="49694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834B1179-66E1-6843-B1F8-7D1197E2CA0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019" y="3451099"/>
            <a:ext cx="552162" cy="4969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B3535720-BE4D-B14D-8316-A38D889A92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641" y="1895907"/>
            <a:ext cx="1419924" cy="288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xmlns="" id="{E12E6EE3-F74F-FC4F-BEC9-58AD09D45435}"/>
              </a:ext>
            </a:extLst>
          </p:cNvPr>
          <p:cNvSpPr/>
          <p:nvPr/>
        </p:nvSpPr>
        <p:spPr>
          <a:xfrm>
            <a:off x="8611927" y="5936147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OpenDyslexic" pitchFamily="2" charset="77"/>
              </a:rPr>
              <a:t>twenty-two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19C7E858-F0C0-AD47-8A9B-9D15790F55CF}"/>
              </a:ext>
            </a:extLst>
          </p:cNvPr>
          <p:cNvCxnSpPr>
            <a:cxnSpLocks/>
          </p:cNvCxnSpPr>
          <p:nvPr/>
        </p:nvCxnSpPr>
        <p:spPr>
          <a:xfrm>
            <a:off x="2706100" y="4669971"/>
            <a:ext cx="7239327" cy="1266176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xmlns="" id="{449704C0-4A63-ED4D-86C2-0C2819A4DE4F}"/>
              </a:ext>
            </a:extLst>
          </p:cNvPr>
          <p:cNvSpPr/>
          <p:nvPr/>
        </p:nvSpPr>
        <p:spPr>
          <a:xfrm>
            <a:off x="808955" y="5932039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two tens and three ones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627FB418-9C69-2A4D-95B5-46A616EC90D9}"/>
              </a:ext>
            </a:extLst>
          </p:cNvPr>
          <p:cNvCxnSpPr>
            <a:cxnSpLocks/>
          </p:cNvCxnSpPr>
          <p:nvPr/>
        </p:nvCxnSpPr>
        <p:spPr>
          <a:xfrm flipH="1">
            <a:off x="2142455" y="4889280"/>
            <a:ext cx="3804607" cy="1042759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004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83B600CE-DA9C-6648-B1FC-8994008D1E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352" y="2762539"/>
            <a:ext cx="1044546" cy="10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representation to the correct number…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A4F02726-C414-5B4A-822A-BC2E20F27892}"/>
              </a:ext>
            </a:extLst>
          </p:cNvPr>
          <p:cNvSpPr/>
          <p:nvPr/>
        </p:nvSpPr>
        <p:spPr>
          <a:xfrm>
            <a:off x="4765962" y="5927104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" pitchFamily="2" charset="77"/>
              </a:rPr>
              <a:t>32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9ECA3C77-50F6-7C43-8D7C-2A509A8B5A93}"/>
              </a:ext>
            </a:extLst>
          </p:cNvPr>
          <p:cNvCxnSpPr>
            <a:cxnSpLocks/>
            <a:endCxn id="33" idx="0"/>
          </p:cNvCxnSpPr>
          <p:nvPr/>
        </p:nvCxnSpPr>
        <p:spPr>
          <a:xfrm flipH="1">
            <a:off x="6099462" y="4603343"/>
            <a:ext cx="3855817" cy="1323761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61B636C-9386-AD49-BAAB-A61567E3D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2614515"/>
            <a:ext cx="2160000" cy="162897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EB27326-D7EE-5B4D-825C-F55A1654D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348" y="3172588"/>
            <a:ext cx="2160000" cy="16289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A2CE078-F2F1-B146-A840-7CB2A6B23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955" y="3532292"/>
            <a:ext cx="2160000" cy="162179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CCE1F9F1-F4CE-CF4E-8FE6-0EA18D1A7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355" y="3684692"/>
            <a:ext cx="2160000" cy="162179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D656DA43-0A30-0F47-82BA-1E772EA948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749" y="3469759"/>
            <a:ext cx="1044546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27F2038-CBBE-BA44-B08C-C3D6413AB3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840" y="3106872"/>
            <a:ext cx="1060909" cy="108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447AE1E-BB0C-D440-A9D4-D8374C7539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635" y="3843223"/>
            <a:ext cx="1060909" cy="108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BBDD7C5-C8D2-214F-9D16-872DD4225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396" y="4144696"/>
            <a:ext cx="1044546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B07201B8-F627-B346-ACC1-788D26A9D41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7377" y="1871972"/>
            <a:ext cx="1419924" cy="28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82DA29C-9DF8-A047-8CFE-455B44730B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317" y="1871972"/>
            <a:ext cx="1419924" cy="28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C9525704-7326-DC44-AFA8-FBA404EAFC4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625" y="4004372"/>
            <a:ext cx="552162" cy="49694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834B1179-66E1-6843-B1F8-7D1197E2CA0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019" y="3451099"/>
            <a:ext cx="552162" cy="4969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B3535720-BE4D-B14D-8316-A38D889A92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641" y="1895907"/>
            <a:ext cx="1419924" cy="2880000"/>
          </a:xfrm>
          <a:prstGeom prst="rect">
            <a:avLst/>
          </a:prstGeom>
        </p:spPr>
      </p:pic>
      <p:sp>
        <p:nvSpPr>
          <p:cNvPr id="25" name="Rounded Rectangle 24">
            <a:extLst>
              <a:ext uri="{FF2B5EF4-FFF2-40B4-BE49-F238E27FC236}">
                <a16:creationId xmlns:a16="http://schemas.microsoft.com/office/drawing/2014/main" xmlns="" id="{2A64D406-7FDE-D646-9EBF-20F3266798D3}"/>
              </a:ext>
            </a:extLst>
          </p:cNvPr>
          <p:cNvSpPr/>
          <p:nvPr/>
        </p:nvSpPr>
        <p:spPr>
          <a:xfrm>
            <a:off x="8611927" y="5936147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OpenDyslexic" pitchFamily="2" charset="77"/>
              </a:rPr>
              <a:t>twenty-two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BA44CDAF-57AE-9E4F-B829-D8399546C385}"/>
              </a:ext>
            </a:extLst>
          </p:cNvPr>
          <p:cNvCxnSpPr>
            <a:cxnSpLocks/>
          </p:cNvCxnSpPr>
          <p:nvPr/>
        </p:nvCxnSpPr>
        <p:spPr>
          <a:xfrm>
            <a:off x="2706100" y="4669971"/>
            <a:ext cx="7239327" cy="1266176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xmlns="" id="{435CFD17-F474-B34B-A957-AED0FFF577B5}"/>
              </a:ext>
            </a:extLst>
          </p:cNvPr>
          <p:cNvSpPr/>
          <p:nvPr/>
        </p:nvSpPr>
        <p:spPr>
          <a:xfrm>
            <a:off x="808955" y="5932039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two tens and three ones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63059292-98B5-D34E-BDB5-2663B96A3C2A}"/>
              </a:ext>
            </a:extLst>
          </p:cNvPr>
          <p:cNvCxnSpPr>
            <a:cxnSpLocks/>
          </p:cNvCxnSpPr>
          <p:nvPr/>
        </p:nvCxnSpPr>
        <p:spPr>
          <a:xfrm flipH="1">
            <a:off x="2142455" y="4889280"/>
            <a:ext cx="3804607" cy="1042759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050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representation to the correct number…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xmlns="" id="{95111792-7876-5442-BC3A-FF8A78AD2A8F}"/>
              </a:ext>
            </a:extLst>
          </p:cNvPr>
          <p:cNvSpPr/>
          <p:nvPr/>
        </p:nvSpPr>
        <p:spPr>
          <a:xfrm>
            <a:off x="808955" y="5932039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" pitchFamily="2" charset="77"/>
              </a:rPr>
              <a:t>45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A4F02726-C414-5B4A-822A-BC2E20F27892}"/>
              </a:ext>
            </a:extLst>
          </p:cNvPr>
          <p:cNvSpPr/>
          <p:nvPr/>
        </p:nvSpPr>
        <p:spPr>
          <a:xfrm>
            <a:off x="4765962" y="5927104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OpenDyslexic" pitchFamily="2" charset="77"/>
              </a:rPr>
              <a:t>fifty-four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xmlns="" id="{D2C52F72-12B7-7941-824C-9883EEB2F80D}"/>
              </a:ext>
            </a:extLst>
          </p:cNvPr>
          <p:cNvSpPr/>
          <p:nvPr/>
        </p:nvSpPr>
        <p:spPr>
          <a:xfrm>
            <a:off x="8609533" y="5936147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four tens and four ones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2C356B5D-5E80-DB4E-8E1F-9428DFAE2A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3093" y="3068640"/>
            <a:ext cx="620097" cy="62009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EF2D9E7-2D8D-6042-8C5E-B219790C81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111" y="2692155"/>
            <a:ext cx="858168" cy="85359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7B369E48-35C1-3745-8074-5539D3EE76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111" y="3253887"/>
            <a:ext cx="858168" cy="85359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D51E242-9AFF-C049-B5FC-65AC880D0D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867" y="3828982"/>
            <a:ext cx="858168" cy="85359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274A9AB6-CA28-BC43-8E07-097FA6F20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1026" y="4366819"/>
            <a:ext cx="858168" cy="85359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F15CB452-352C-5844-9B19-BF8447A95E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96" y="3528158"/>
            <a:ext cx="620097" cy="62009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1711B8F9-5703-A644-BA35-90EAD4F2AA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0752" y="3908732"/>
            <a:ext cx="620097" cy="62009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B0EDFBCC-ADEB-8345-9DA6-89810F0A5E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508" y="4335212"/>
            <a:ext cx="620097" cy="62009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9127B9D6-87D7-904C-A917-A2178B5380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070" y="2565851"/>
            <a:ext cx="1419924" cy="28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BC3E5E83-FCDC-6F49-9634-C527996AA6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010" y="2565851"/>
            <a:ext cx="1419924" cy="288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92FE3D84-4286-C64F-8648-F21659EB4F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964" y="3582554"/>
            <a:ext cx="552162" cy="4969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E624AD23-0DF6-CF4A-AA5E-FE6E646835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318" y="4698251"/>
            <a:ext cx="552162" cy="4969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763283B-F26E-204B-92E3-56DB3CB2D2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712" y="4144978"/>
            <a:ext cx="552162" cy="49694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325E3EA6-5995-1C4A-AEC9-5D3792E5C3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213" y="2557613"/>
            <a:ext cx="1419924" cy="28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8305266-34D2-B141-8939-6A5F2FC170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69" y="2552959"/>
            <a:ext cx="1419924" cy="28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6BE8A47-92E3-7043-B426-C7D66C3EF9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78" y="2552959"/>
            <a:ext cx="1419924" cy="28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E285554-BA80-0546-BA10-648AE1F99D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628" y="3101301"/>
            <a:ext cx="552162" cy="49694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E780F5F7-3FAB-5142-A6C7-F8FC3A65DA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7355" y="2773800"/>
            <a:ext cx="1272518" cy="61098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408A0227-DCAC-B547-AEF3-5AB5414E897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036" y="3664199"/>
            <a:ext cx="1272518" cy="610984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485E5245-DED4-BE42-A4C0-1C432DE9B5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296" y="3351110"/>
            <a:ext cx="1272518" cy="61098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E377384-0868-4C4C-9A0F-00A5A56C63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357" y="3950963"/>
            <a:ext cx="1272518" cy="61098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F39CE1B9-9526-9048-A685-35EC2BF5D75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296" y="4528273"/>
            <a:ext cx="1272518" cy="61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50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representation to the correct number…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xmlns="" id="{95111792-7876-5442-BC3A-FF8A78AD2A8F}"/>
              </a:ext>
            </a:extLst>
          </p:cNvPr>
          <p:cNvSpPr/>
          <p:nvPr/>
        </p:nvSpPr>
        <p:spPr>
          <a:xfrm>
            <a:off x="808955" y="5932039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" pitchFamily="2" charset="77"/>
              </a:rPr>
              <a:t>45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A4F02726-C414-5B4A-822A-BC2E20F27892}"/>
              </a:ext>
            </a:extLst>
          </p:cNvPr>
          <p:cNvSpPr/>
          <p:nvPr/>
        </p:nvSpPr>
        <p:spPr>
          <a:xfrm>
            <a:off x="4765962" y="5927104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OpenDyslexic" pitchFamily="2" charset="77"/>
              </a:rPr>
              <a:t>fifty-four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9ECA3C77-50F6-7C43-8D7C-2A509A8B5A93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3094103" y="5175763"/>
            <a:ext cx="3005359" cy="751341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xmlns="" id="{C36FABBE-0470-4F44-9480-8E93841A323A}"/>
              </a:ext>
            </a:extLst>
          </p:cNvPr>
          <p:cNvCxnSpPr>
            <a:cxnSpLocks/>
            <a:endCxn id="31" idx="0"/>
          </p:cNvCxnSpPr>
          <p:nvPr/>
        </p:nvCxnSpPr>
        <p:spPr>
          <a:xfrm flipH="1">
            <a:off x="2142455" y="5046482"/>
            <a:ext cx="2788080" cy="885557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xmlns="" id="{60E72E28-9A39-AA45-AC84-0B4E24025F5C}"/>
              </a:ext>
            </a:extLst>
          </p:cNvPr>
          <p:cNvCxnSpPr>
            <a:cxnSpLocks/>
          </p:cNvCxnSpPr>
          <p:nvPr/>
        </p:nvCxnSpPr>
        <p:spPr>
          <a:xfrm>
            <a:off x="9885650" y="4762442"/>
            <a:ext cx="59777" cy="1173705"/>
          </a:xfrm>
          <a:prstGeom prst="straightConnector1">
            <a:avLst/>
          </a:prstGeom>
          <a:ln w="38100">
            <a:solidFill>
              <a:srgbClr val="FF38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xmlns="" id="{D2C52F72-12B7-7941-824C-9883EEB2F80D}"/>
              </a:ext>
            </a:extLst>
          </p:cNvPr>
          <p:cNvSpPr/>
          <p:nvPr/>
        </p:nvSpPr>
        <p:spPr>
          <a:xfrm>
            <a:off x="8609533" y="5936147"/>
            <a:ext cx="2667000" cy="719161"/>
          </a:xfrm>
          <a:prstGeom prst="roundRect">
            <a:avLst/>
          </a:prstGeom>
          <a:solidFill>
            <a:srgbClr val="369CE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" pitchFamily="2" charset="77"/>
              </a:rPr>
              <a:t>four tens and four ones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2C356B5D-5E80-DB4E-8E1F-9428DFAE2A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3093" y="3068640"/>
            <a:ext cx="620097" cy="62009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EF2D9E7-2D8D-6042-8C5E-B219790C81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111" y="2692155"/>
            <a:ext cx="858168" cy="85359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7B369E48-35C1-3745-8074-5539D3EE76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111" y="3253887"/>
            <a:ext cx="858168" cy="85359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D51E242-9AFF-C049-B5FC-65AC880D0D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867" y="3828982"/>
            <a:ext cx="858168" cy="85359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274A9AB6-CA28-BC43-8E07-097FA6F20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1026" y="4366819"/>
            <a:ext cx="858168" cy="85359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F15CB452-352C-5844-9B19-BF8447A95E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96" y="3528158"/>
            <a:ext cx="620097" cy="62009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1711B8F9-5703-A644-BA35-90EAD4F2AA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0752" y="3908732"/>
            <a:ext cx="620097" cy="62009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B0EDFBCC-ADEB-8345-9DA6-89810F0A5E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508" y="4335212"/>
            <a:ext cx="620097" cy="62009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9127B9D6-87D7-904C-A917-A2178B5380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070" y="2565851"/>
            <a:ext cx="1419924" cy="28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BC3E5E83-FCDC-6F49-9634-C527996AA6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010" y="2565851"/>
            <a:ext cx="1419924" cy="288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92FE3D84-4286-C64F-8648-F21659EB4F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964" y="3582554"/>
            <a:ext cx="552162" cy="4969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E624AD23-0DF6-CF4A-AA5E-FE6E646835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318" y="4698251"/>
            <a:ext cx="552162" cy="4969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763283B-F26E-204B-92E3-56DB3CB2D2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712" y="4144978"/>
            <a:ext cx="552162" cy="49694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325E3EA6-5995-1C4A-AEC9-5D3792E5C3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213" y="2557613"/>
            <a:ext cx="1419924" cy="288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8305266-34D2-B141-8939-6A5F2FC170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69" y="2552959"/>
            <a:ext cx="1419924" cy="288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6BE8A47-92E3-7043-B426-C7D66C3EF9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78" y="2552959"/>
            <a:ext cx="1419924" cy="288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E285554-BA80-0546-BA10-648AE1F99D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628" y="3101301"/>
            <a:ext cx="552162" cy="49694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E780F5F7-3FAB-5142-A6C7-F8FC3A65DA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7355" y="2773800"/>
            <a:ext cx="1272518" cy="61098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408A0227-DCAC-B547-AEF3-5AB5414E897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036" y="3664199"/>
            <a:ext cx="1272518" cy="610984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485E5245-DED4-BE42-A4C0-1C432DE9B5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296" y="3351110"/>
            <a:ext cx="1272518" cy="61098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E377384-0868-4C4C-9A0F-00A5A56C63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357" y="3950963"/>
            <a:ext cx="1272518" cy="61098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F39CE1B9-9526-9048-A685-35EC2BF5D75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296" y="4528273"/>
            <a:ext cx="1272518" cy="61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18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as many different pieces of equipment to show the following numbers: </a:t>
            </a:r>
            <a:br>
              <a:rPr lang="en-GB" sz="2200" dirty="0"/>
            </a:br>
            <a:r>
              <a:rPr lang="en-GB" sz="2200" dirty="0"/>
              <a:t>27, 72 and 77.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Sketch your representations into your exercise book.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D51E242-9AFF-C049-B5FC-65AC880D0D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9315" y="5135274"/>
            <a:ext cx="858168" cy="85359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1711B8F9-5703-A644-BA35-90EAD4F2AA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581" y="5215024"/>
            <a:ext cx="620097" cy="62009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9127B9D6-87D7-904C-A917-A2178B5380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070" y="4019098"/>
            <a:ext cx="1419924" cy="288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E624AD23-0DF6-CF4A-AA5E-FE6E646835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318" y="6151498"/>
            <a:ext cx="552162" cy="49694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0E273434-50B5-834A-A02E-731164A797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013" y="4908865"/>
            <a:ext cx="1060909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974556A-337C-C648-BB54-1C530B77238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3342" y="4893916"/>
            <a:ext cx="1044546" cy="108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9B200060-B0DE-F643-A20A-9D59336DE1C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5962" y="4391460"/>
            <a:ext cx="2151511" cy="10348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42F3524B-CA6B-5149-831A-14E829996B4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687" y="5525072"/>
            <a:ext cx="2155234" cy="10348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3448F427-B605-FB42-871F-35C34F778B0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39826"/>
            <a:ext cx="12192000" cy="115832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30AB625F-F5AC-9C4B-919F-94E584DBF88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8200" y="3483887"/>
            <a:ext cx="644598" cy="63845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3827BC97-D1E9-D141-B7FA-ED94583A10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30400" y="3483888"/>
            <a:ext cx="626180" cy="63845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F14082FC-58A7-DD47-BA78-0FF09880E58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67420" y="3483887"/>
            <a:ext cx="644598" cy="63845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ECD8169B-80A2-3043-A4BE-B9EE7B454A3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96640" y="3483887"/>
            <a:ext cx="644598" cy="638459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2A5AF638-87A6-7D41-9867-B9D75F7E06B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25860" y="3483887"/>
            <a:ext cx="644598" cy="63845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69B42831-31DE-284B-82C9-4DA6886C05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55080" y="3483887"/>
            <a:ext cx="644598" cy="63845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77464078-C677-764A-B2E1-7ED1B1404D8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84300" y="3483887"/>
            <a:ext cx="644598" cy="63845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AA7885BD-767B-F74F-B6DD-954832521C0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13520" y="3483887"/>
            <a:ext cx="644598" cy="63845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2A730AA9-8546-FE42-9B26-9D8F386FB06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2740" y="3483887"/>
            <a:ext cx="644598" cy="63845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3FE6A588-BD71-014A-8717-A30D33B155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71960" y="3483887"/>
            <a:ext cx="644598" cy="63845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B810ABCF-EB78-3D44-8001-3BAA173D440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01180" y="3483887"/>
            <a:ext cx="644598" cy="63845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398D0CB1-F54B-A141-B21A-19AEEA65EA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41202" y="3483888"/>
            <a:ext cx="626180" cy="63845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FBF619CD-4F19-0A42-A46F-F889818073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52004" y="3483888"/>
            <a:ext cx="626180" cy="63845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7127E47-3151-A848-BD47-794C4F1698B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62806" y="3483888"/>
            <a:ext cx="626180" cy="638458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E54E5A33-CC25-8143-A24F-4E7A04CBD5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73608" y="3483888"/>
            <a:ext cx="626180" cy="63845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1A872463-EBBF-604E-92C7-B9D9A1C4CCE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212" y="4407790"/>
            <a:ext cx="2160000" cy="162897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9C3B93C7-555A-9F48-A5C6-2961C0AB279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4112" y="5107133"/>
            <a:ext cx="2160000" cy="162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0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represent numbers up to 100 using various mathematical equipment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representing numbers up to 100 using various mathematics equipment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2 - Autumn Block 1 - Place Value - Lesson 2 - To be able to represent numbers up to 100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15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6FCE25C-953E-1744-A143-033E80C0CD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2715985"/>
            <a:ext cx="5760000" cy="28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BC6C2F0-F9ED-0447-99A5-BDEEBCDBCD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4462803"/>
            <a:ext cx="576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91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15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6FCE25C-953E-1744-A143-033E80C0CD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2715985"/>
            <a:ext cx="5760000" cy="28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BC6C2F0-F9ED-0447-99A5-BDEEBCDBCD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4462803"/>
            <a:ext cx="5760000" cy="2880000"/>
          </a:xfrm>
          <a:prstGeom prst="rect">
            <a:avLst/>
          </a:prstGeom>
        </p:spPr>
      </p:pic>
      <p:sp>
        <p:nvSpPr>
          <p:cNvPr id="27" name="Down Arrow 26">
            <a:extLst>
              <a:ext uri="{FF2B5EF4-FFF2-40B4-BE49-F238E27FC236}">
                <a16:creationId xmlns:a16="http://schemas.microsoft.com/office/drawing/2014/main" xmlns="" id="{CFA38629-9906-374B-9223-4BED2586507F}"/>
              </a:ext>
            </a:extLst>
          </p:cNvPr>
          <p:cNvSpPr/>
          <p:nvPr/>
        </p:nvSpPr>
        <p:spPr>
          <a:xfrm>
            <a:off x="6256383" y="1683208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481E708-5626-DD4F-AA60-A66CE0DB9F74}"/>
              </a:ext>
            </a:extLst>
          </p:cNvPr>
          <p:cNvSpPr/>
          <p:nvPr/>
        </p:nvSpPr>
        <p:spPr>
          <a:xfrm>
            <a:off x="6096000" y="2553844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9540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15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6FCE25C-953E-1744-A143-033E80C0CD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2715985"/>
            <a:ext cx="5760000" cy="28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BC6C2F0-F9ED-0447-99A5-BDEEBCDBCD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4462803"/>
            <a:ext cx="5760000" cy="2880000"/>
          </a:xfrm>
          <a:prstGeom prst="rect">
            <a:avLst/>
          </a:prstGeom>
        </p:spPr>
      </p:pic>
      <p:sp>
        <p:nvSpPr>
          <p:cNvPr id="27" name="Down Arrow 26">
            <a:extLst>
              <a:ext uri="{FF2B5EF4-FFF2-40B4-BE49-F238E27FC236}">
                <a16:creationId xmlns:a16="http://schemas.microsoft.com/office/drawing/2014/main" xmlns="" id="{CFA38629-9906-374B-9223-4BED2586507F}"/>
              </a:ext>
            </a:extLst>
          </p:cNvPr>
          <p:cNvSpPr/>
          <p:nvPr/>
        </p:nvSpPr>
        <p:spPr>
          <a:xfrm>
            <a:off x="6256383" y="1683208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>
            <a:extLst>
              <a:ext uri="{FF2B5EF4-FFF2-40B4-BE49-F238E27FC236}">
                <a16:creationId xmlns:a16="http://schemas.microsoft.com/office/drawing/2014/main" xmlns="" id="{86FAAFEB-5572-CB45-897F-9AE68C2267CC}"/>
              </a:ext>
            </a:extLst>
          </p:cNvPr>
          <p:cNvSpPr/>
          <p:nvPr/>
        </p:nvSpPr>
        <p:spPr>
          <a:xfrm>
            <a:off x="7930474" y="3344696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E7218CE6-7970-C24B-90CB-51A29AB3BB5D}"/>
              </a:ext>
            </a:extLst>
          </p:cNvPr>
          <p:cNvSpPr/>
          <p:nvPr/>
        </p:nvSpPr>
        <p:spPr>
          <a:xfrm>
            <a:off x="7739754" y="4279086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481E708-5626-DD4F-AA60-A66CE0DB9F74}"/>
              </a:ext>
            </a:extLst>
          </p:cNvPr>
          <p:cNvSpPr/>
          <p:nvPr/>
        </p:nvSpPr>
        <p:spPr>
          <a:xfrm>
            <a:off x="6096000" y="2553844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09F56E18-AE8A-1447-8267-7C18C24CF740}"/>
              </a:ext>
            </a:extLst>
          </p:cNvPr>
          <p:cNvSpPr/>
          <p:nvPr/>
        </p:nvSpPr>
        <p:spPr>
          <a:xfrm>
            <a:off x="7739754" y="6037514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16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15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6FCE25C-953E-1744-A143-033E80C0CD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2715985"/>
            <a:ext cx="5760000" cy="28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BC6C2F0-F9ED-0447-99A5-BDEEBCDBCD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4462803"/>
            <a:ext cx="5760000" cy="2880000"/>
          </a:xfrm>
          <a:prstGeom prst="rect">
            <a:avLst/>
          </a:prstGeom>
        </p:spPr>
      </p:pic>
      <p:sp>
        <p:nvSpPr>
          <p:cNvPr id="27" name="Down Arrow 26">
            <a:extLst>
              <a:ext uri="{FF2B5EF4-FFF2-40B4-BE49-F238E27FC236}">
                <a16:creationId xmlns:a16="http://schemas.microsoft.com/office/drawing/2014/main" xmlns="" id="{CFA38629-9906-374B-9223-4BED2586507F}"/>
              </a:ext>
            </a:extLst>
          </p:cNvPr>
          <p:cNvSpPr/>
          <p:nvPr/>
        </p:nvSpPr>
        <p:spPr>
          <a:xfrm>
            <a:off x="6256383" y="1683208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>
            <a:extLst>
              <a:ext uri="{FF2B5EF4-FFF2-40B4-BE49-F238E27FC236}">
                <a16:creationId xmlns:a16="http://schemas.microsoft.com/office/drawing/2014/main" xmlns="" id="{86FAAFEB-5572-CB45-897F-9AE68C2267CC}"/>
              </a:ext>
            </a:extLst>
          </p:cNvPr>
          <p:cNvSpPr/>
          <p:nvPr/>
        </p:nvSpPr>
        <p:spPr>
          <a:xfrm>
            <a:off x="7930474" y="3344696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E7218CE6-7970-C24B-90CB-51A29AB3BB5D}"/>
              </a:ext>
            </a:extLst>
          </p:cNvPr>
          <p:cNvSpPr/>
          <p:nvPr/>
        </p:nvSpPr>
        <p:spPr>
          <a:xfrm>
            <a:off x="7739754" y="4279086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481E708-5626-DD4F-AA60-A66CE0DB9F74}"/>
              </a:ext>
            </a:extLst>
          </p:cNvPr>
          <p:cNvSpPr/>
          <p:nvPr/>
        </p:nvSpPr>
        <p:spPr>
          <a:xfrm>
            <a:off x="6096000" y="2553844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09F56E18-AE8A-1447-8267-7C18C24CF740}"/>
              </a:ext>
            </a:extLst>
          </p:cNvPr>
          <p:cNvSpPr/>
          <p:nvPr/>
        </p:nvSpPr>
        <p:spPr>
          <a:xfrm>
            <a:off x="7739754" y="6037514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chemeClr val="bg1">
                    <a:lumMod val="50000"/>
                  </a:schemeClr>
                </a:solidFill>
                <a:latin typeface="OpenDyslexic" pitchFamily="2" charset="77"/>
              </a:rPr>
              <a:t>10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2938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15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6FCE25C-953E-1744-A143-033E80C0CD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2715985"/>
            <a:ext cx="5760000" cy="28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BC6C2F0-F9ED-0447-99A5-BDEEBCDBCD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4462803"/>
            <a:ext cx="5760000" cy="2880000"/>
          </a:xfrm>
          <a:prstGeom prst="rect">
            <a:avLst/>
          </a:prstGeom>
        </p:spPr>
      </p:pic>
      <p:sp>
        <p:nvSpPr>
          <p:cNvPr id="27" name="Down Arrow 26">
            <a:extLst>
              <a:ext uri="{FF2B5EF4-FFF2-40B4-BE49-F238E27FC236}">
                <a16:creationId xmlns:a16="http://schemas.microsoft.com/office/drawing/2014/main" xmlns="" id="{CFA38629-9906-374B-9223-4BED2586507F}"/>
              </a:ext>
            </a:extLst>
          </p:cNvPr>
          <p:cNvSpPr/>
          <p:nvPr/>
        </p:nvSpPr>
        <p:spPr>
          <a:xfrm>
            <a:off x="6256383" y="1683208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>
            <a:extLst>
              <a:ext uri="{FF2B5EF4-FFF2-40B4-BE49-F238E27FC236}">
                <a16:creationId xmlns:a16="http://schemas.microsoft.com/office/drawing/2014/main" xmlns="" id="{86FAAFEB-5572-CB45-897F-9AE68C2267CC}"/>
              </a:ext>
            </a:extLst>
          </p:cNvPr>
          <p:cNvSpPr/>
          <p:nvPr/>
        </p:nvSpPr>
        <p:spPr>
          <a:xfrm>
            <a:off x="7930474" y="3344696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>
            <a:extLst>
              <a:ext uri="{FF2B5EF4-FFF2-40B4-BE49-F238E27FC236}">
                <a16:creationId xmlns:a16="http://schemas.microsoft.com/office/drawing/2014/main" xmlns="" id="{44493E13-F1CC-6A47-9CAA-8F551DEF67DD}"/>
              </a:ext>
            </a:extLst>
          </p:cNvPr>
          <p:cNvSpPr/>
          <p:nvPr/>
        </p:nvSpPr>
        <p:spPr>
          <a:xfrm>
            <a:off x="9108718" y="5157078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E7218CE6-7970-C24B-90CB-51A29AB3BB5D}"/>
              </a:ext>
            </a:extLst>
          </p:cNvPr>
          <p:cNvSpPr/>
          <p:nvPr/>
        </p:nvSpPr>
        <p:spPr>
          <a:xfrm>
            <a:off x="7739754" y="4279086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481E708-5626-DD4F-AA60-A66CE0DB9F74}"/>
              </a:ext>
            </a:extLst>
          </p:cNvPr>
          <p:cNvSpPr/>
          <p:nvPr/>
        </p:nvSpPr>
        <p:spPr>
          <a:xfrm>
            <a:off x="6096000" y="2553844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CEC31B94-464F-3344-A18C-1685B34604B7}"/>
              </a:ext>
            </a:extLst>
          </p:cNvPr>
          <p:cNvSpPr/>
          <p:nvPr/>
        </p:nvSpPr>
        <p:spPr>
          <a:xfrm>
            <a:off x="8965881" y="6037514"/>
            <a:ext cx="737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15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09F56E18-AE8A-1447-8267-7C18C24CF740}"/>
              </a:ext>
            </a:extLst>
          </p:cNvPr>
          <p:cNvSpPr/>
          <p:nvPr/>
        </p:nvSpPr>
        <p:spPr>
          <a:xfrm>
            <a:off x="7739754" y="6037514"/>
            <a:ext cx="752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chemeClr val="bg1">
                    <a:lumMod val="50000"/>
                  </a:schemeClr>
                </a:solidFill>
                <a:latin typeface="OpenDyslexic" pitchFamily="2" charset="77"/>
              </a:rPr>
              <a:t>10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385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1F2C07F-6DD5-964E-8382-902E9FA62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5" y="2715985"/>
            <a:ext cx="5760000" cy="28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7DB4746-5452-FD4C-A172-55F06F8F6A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5" y="4462803"/>
            <a:ext cx="5760000" cy="28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49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39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1F2C07F-6DD5-964E-8382-902E9FA62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5" y="2715985"/>
            <a:ext cx="5760000" cy="28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7DB4746-5452-FD4C-A172-55F06F8F6A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5" y="4462803"/>
            <a:ext cx="5760000" cy="28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49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09F56E18-AE8A-1447-8267-7C18C24CF740}"/>
              </a:ext>
            </a:extLst>
          </p:cNvPr>
          <p:cNvSpPr/>
          <p:nvPr/>
        </p:nvSpPr>
        <p:spPr>
          <a:xfrm>
            <a:off x="7677180" y="5316173"/>
            <a:ext cx="7697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chemeClr val="bg1">
                    <a:lumMod val="50000"/>
                  </a:schemeClr>
                </a:solidFill>
                <a:latin typeface="OpenDyslexic" pitchFamily="2" charset="77"/>
              </a:rPr>
              <a:t>50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038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1F2C07F-6DD5-964E-8382-902E9FA62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5" y="2715985"/>
            <a:ext cx="5760000" cy="28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7DB4746-5452-FD4C-A172-55F06F8F6A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5" y="4462803"/>
            <a:ext cx="5760000" cy="28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Show the number 49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on the number lines…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6DB379-7287-F243-AAA7-C3321D5E4D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1027906"/>
            <a:ext cx="5760000" cy="2880000"/>
          </a:xfrm>
          <a:prstGeom prst="rect">
            <a:avLst/>
          </a:prstGeom>
        </p:spPr>
      </p:pic>
      <p:sp>
        <p:nvSpPr>
          <p:cNvPr id="27" name="Down Arrow 26">
            <a:extLst>
              <a:ext uri="{FF2B5EF4-FFF2-40B4-BE49-F238E27FC236}">
                <a16:creationId xmlns:a16="http://schemas.microsoft.com/office/drawing/2014/main" xmlns="" id="{CFA38629-9906-374B-9223-4BED2586507F}"/>
              </a:ext>
            </a:extLst>
          </p:cNvPr>
          <p:cNvSpPr/>
          <p:nvPr/>
        </p:nvSpPr>
        <p:spPr>
          <a:xfrm>
            <a:off x="7832499" y="1716396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>
            <a:extLst>
              <a:ext uri="{FF2B5EF4-FFF2-40B4-BE49-F238E27FC236}">
                <a16:creationId xmlns:a16="http://schemas.microsoft.com/office/drawing/2014/main" xmlns="" id="{44493E13-F1CC-6A47-9CAA-8F551DEF67DD}"/>
              </a:ext>
            </a:extLst>
          </p:cNvPr>
          <p:cNvSpPr/>
          <p:nvPr/>
        </p:nvSpPr>
        <p:spPr>
          <a:xfrm>
            <a:off x="7641780" y="5140559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481E708-5626-DD4F-AA60-A66CE0DB9F74}"/>
              </a:ext>
            </a:extLst>
          </p:cNvPr>
          <p:cNvSpPr/>
          <p:nvPr/>
        </p:nvSpPr>
        <p:spPr>
          <a:xfrm>
            <a:off x="7641779" y="2522198"/>
            <a:ext cx="7970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49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CEC31B94-464F-3344-A18C-1685B34604B7}"/>
              </a:ext>
            </a:extLst>
          </p:cNvPr>
          <p:cNvSpPr/>
          <p:nvPr/>
        </p:nvSpPr>
        <p:spPr>
          <a:xfrm>
            <a:off x="7451060" y="6037514"/>
            <a:ext cx="7970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49</a:t>
            </a:r>
            <a:endParaRPr lang="en-US" sz="3600" dirty="0">
              <a:solidFill>
                <a:srgbClr val="FF386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09F56E18-AE8A-1447-8267-7C18C24CF740}"/>
              </a:ext>
            </a:extLst>
          </p:cNvPr>
          <p:cNvSpPr/>
          <p:nvPr/>
        </p:nvSpPr>
        <p:spPr>
          <a:xfrm>
            <a:off x="7677180" y="5316173"/>
            <a:ext cx="7697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chemeClr val="bg1">
                    <a:lumMod val="50000"/>
                  </a:schemeClr>
                </a:solidFill>
                <a:latin typeface="OpenDyslexic" pitchFamily="2" charset="77"/>
              </a:rPr>
              <a:t>50</a:t>
            </a:r>
            <a:endParaRPr 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xmlns="" id="{70F5DE31-E682-FA4B-BB2D-084729B07233}"/>
              </a:ext>
            </a:extLst>
          </p:cNvPr>
          <p:cNvSpPr/>
          <p:nvPr/>
        </p:nvSpPr>
        <p:spPr>
          <a:xfrm>
            <a:off x="9803016" y="3404847"/>
            <a:ext cx="356263" cy="719248"/>
          </a:xfrm>
          <a:prstGeom prst="downArrow">
            <a:avLst/>
          </a:prstGeom>
          <a:solidFill>
            <a:srgbClr val="FF3860"/>
          </a:solidFill>
          <a:ln>
            <a:solidFill>
              <a:srgbClr val="FF38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1E084389-802C-CC49-BE25-CFE2EB668F13}"/>
              </a:ext>
            </a:extLst>
          </p:cNvPr>
          <p:cNvSpPr/>
          <p:nvPr/>
        </p:nvSpPr>
        <p:spPr>
          <a:xfrm>
            <a:off x="9612296" y="4210649"/>
            <a:ext cx="7970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3860"/>
                </a:solidFill>
                <a:latin typeface="OpenDyslexic" pitchFamily="2" charset="77"/>
              </a:rPr>
              <a:t>49</a:t>
            </a:r>
            <a:endParaRPr lang="en-US" sz="3600" dirty="0">
              <a:solidFill>
                <a:srgbClr val="FF3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977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the three digit cards shown below, how many different two-digit numbers can you make? Who can make the most?</a:t>
            </a:r>
            <a:br>
              <a:rPr lang="en-GB" sz="2200" dirty="0"/>
            </a:br>
            <a:r>
              <a:rPr lang="en-GB" sz="2200" dirty="0"/>
              <a:t>What’s the largest two-digit number possible? Prove using concrete resources.</a:t>
            </a:r>
            <a:br>
              <a:rPr lang="en-GB" sz="2200" dirty="0"/>
            </a:br>
            <a:r>
              <a:rPr lang="en-GB" sz="2200" dirty="0"/>
              <a:t>What’s the smallest two-digit number possible? Prove using concrete resources.</a:t>
            </a:r>
            <a:br>
              <a:rPr lang="en-GB" sz="2200" dirty="0"/>
            </a:br>
            <a:r>
              <a:rPr lang="en-GB" sz="2200" dirty="0"/>
              <a:t>Can you use the zero in the tens place? Why? Why not?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19B0AC-7450-834F-B8F1-BA2C2865B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7B95FF0-F26E-9247-B3E5-C115AAF51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325" y="3975455"/>
            <a:ext cx="2673350" cy="27559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EB0B95E-E8DE-604E-AAA7-CAE140F8BE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1606" y="3975455"/>
            <a:ext cx="2667000" cy="27559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29415CD3-C494-1D41-9D22-E435377EC5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6325" y="3975455"/>
            <a:ext cx="2667000" cy="275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531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241EA85-1501-5344-9F98-A97FDFEEEA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33" y="2662766"/>
            <a:ext cx="3064934" cy="15324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C73F065-E00F-2040-B2D6-B4E1DCDC58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33" y="3916629"/>
            <a:ext cx="3064934" cy="15324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300088A-A766-824E-B577-93C0DD0122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427" y="4770337"/>
            <a:ext cx="480000" cy="43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97FE581F-A8D8-8D4D-8A7A-07A9CB3060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762" y="4396245"/>
            <a:ext cx="480000" cy="43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8EDC6A14-CB93-F343-94D0-D23349DB27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484" y="2607196"/>
            <a:ext cx="1419924" cy="28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F296E74-BAAD-464F-A284-6A9874B39B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476" y="4022461"/>
            <a:ext cx="480000" cy="432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B5FA121D-F27F-1E44-8200-8E071BF019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476" y="3667851"/>
            <a:ext cx="480000" cy="432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11383F8-33CE-9548-99D6-9F060EB0D42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99" y="2907505"/>
            <a:ext cx="487629" cy="4876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DAB9078-3B77-8A45-BAD1-522CE219DE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427" y="2907505"/>
            <a:ext cx="487629" cy="4876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9A55632E-3C4C-3944-BEA7-5A72415FFD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985" y="2907505"/>
            <a:ext cx="487629" cy="48762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463BC8DE-440E-D847-9C41-E3970B6742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49" y="2907504"/>
            <a:ext cx="487629" cy="4876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C0FED1CA-DFA4-B34E-88CE-2C0A470141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333" y="2907504"/>
            <a:ext cx="487629" cy="4876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E20228A3-12D1-B342-A595-35E68BFE043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99" y="3429000"/>
            <a:ext cx="487629" cy="4876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992541AD-DE8B-CD4C-8CC4-94725ED84BB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427" y="3429000"/>
            <a:ext cx="487629" cy="4876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EB251355-0523-4048-B53F-5A01C90424A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985" y="3429000"/>
            <a:ext cx="487629" cy="4876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F36BBE23-8B34-6D4C-8A9D-2AB26BB56B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49" y="3428999"/>
            <a:ext cx="487629" cy="48762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14D71924-89ED-9E42-BB35-92748BEE665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333" y="3428999"/>
            <a:ext cx="487629" cy="48762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C88E70F9-CDCF-4344-8111-2CC84A7DEC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99" y="4160442"/>
            <a:ext cx="487629" cy="4876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D1AF41FA-D678-2F41-992E-97A40E1041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427" y="4160442"/>
            <a:ext cx="487629" cy="48762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19F0ECEE-4EC9-904E-B95C-D2840D1C5F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985" y="4160442"/>
            <a:ext cx="487629" cy="4876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3B3F0BD-A69F-C541-9C73-D7B2E159B2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49" y="4160441"/>
            <a:ext cx="487629" cy="48762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0441605-92AD-CE4C-B466-7070A6C256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333" y="4160441"/>
            <a:ext cx="487629" cy="487629"/>
          </a:xfrm>
          <a:prstGeom prst="rect">
            <a:avLst/>
          </a:prstGeom>
        </p:spPr>
      </p:pic>
      <p:sp>
        <p:nvSpPr>
          <p:cNvPr id="55" name="Title 1">
            <a:extLst>
              <a:ext uri="{FF2B5EF4-FFF2-40B4-BE49-F238E27FC236}">
                <a16:creationId xmlns:a16="http://schemas.microsoft.com/office/drawing/2014/main" xmlns="" id="{806ADAA4-ED93-FC43-8497-D3CAC662C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C4FFAF6-1246-5242-AAFD-F533E47FEE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9935" y="2767275"/>
            <a:ext cx="2160000" cy="162897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74C2C55-98D0-1244-9037-A773E05D6A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3" y="3433233"/>
            <a:ext cx="2160000" cy="162179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3BBFA0CF-DE31-644D-93FA-A09F55208D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4511" y="3643564"/>
            <a:ext cx="2160000" cy="162179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C1983FE2-FCB6-0A40-ABEC-7746AA2B812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3716" y="3990468"/>
            <a:ext cx="2155234" cy="10348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50C3806-5DA5-7C40-974A-D704A8BB47D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989129" y="3429615"/>
            <a:ext cx="2155234" cy="10348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78D0080F-285B-9244-A2E2-023D7A75ECD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5051" y="3354683"/>
            <a:ext cx="1060909" cy="108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7F70430-AD5D-D549-986B-F1A7CBB4D8F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9380" y="3339734"/>
            <a:ext cx="104454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58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94EF02F8-FBB4-FD48-80A7-3C56955F2C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5936" y="2081902"/>
            <a:ext cx="1419924" cy="28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1056E84-9653-0844-8AA5-460E06C6EF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2614515"/>
            <a:ext cx="2160000" cy="16289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E8EC857-546C-5149-9852-3C3091E9A7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1300" y="3098605"/>
            <a:ext cx="2160000" cy="16217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387F0AF-8992-EF4D-A150-5FF663289B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500" y="3403405"/>
            <a:ext cx="2160000" cy="162897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8534B68-A303-0F4A-B0A8-0BBDA0E60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3700" y="3251005"/>
            <a:ext cx="2160000" cy="162179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7CB4F72-0ED5-C342-9375-4CC1B299A2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100" y="3403405"/>
            <a:ext cx="2160000" cy="162179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6998D4C-4F6C-A542-8457-6E803F4151D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354928" y="3125377"/>
            <a:ext cx="2155234" cy="10348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57A3256-E84B-884D-9BC6-0CCFA2CE30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4000" y="3724329"/>
            <a:ext cx="2155234" cy="103481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BFE78A0F-E5BA-9B47-B892-8A9547385A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229413" y="3125376"/>
            <a:ext cx="2155234" cy="103481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539196E7-9C9A-D147-A366-F890DF963D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7994" y="2608438"/>
            <a:ext cx="1044546" cy="108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CD205A6-7133-174A-A34A-E5BD35ACAB7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7085" y="2245551"/>
            <a:ext cx="1060909" cy="108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5C670CD3-2CF3-2F42-AE07-10C00B1850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7880" y="2981902"/>
            <a:ext cx="1060909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74D12C1A-E7D1-C642-A403-0F7A3FBA3BD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7880" y="3786722"/>
            <a:ext cx="1060909" cy="10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43D48562-2988-514F-961F-66CC12843AA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7994" y="3397328"/>
            <a:ext cx="1044546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26CF3-A3DE-BA45-96A5-0C88F419DF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876" y="2081902"/>
            <a:ext cx="1419924" cy="288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C227F01D-03B1-3143-BCE9-19EDEA9DFBF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4830" y="3098605"/>
            <a:ext cx="552162" cy="4969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9AABF21-BB9D-2247-8183-5B52F88DA8C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3184" y="4214302"/>
            <a:ext cx="552162" cy="49694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4CFDA44-1C5B-9D4D-9531-5750E0B53F0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9578" y="3661029"/>
            <a:ext cx="552162" cy="49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All the representations show numbers with a 1 in the tens place. They are different as there is a different digit in the ones place for each representation.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241EA85-1501-5344-9F98-A97FDFEEEA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33" y="2662766"/>
            <a:ext cx="3064934" cy="15324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C73F065-E00F-2040-B2D6-B4E1DCDC58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33" y="3916629"/>
            <a:ext cx="3064934" cy="15324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300088A-A766-824E-B577-93C0DD0122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427" y="4770337"/>
            <a:ext cx="480000" cy="43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97FE581F-A8D8-8D4D-8A7A-07A9CB3060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762" y="4396245"/>
            <a:ext cx="480000" cy="43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8EDC6A14-CB93-F343-94D0-D23349DB27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484" y="2607196"/>
            <a:ext cx="1419924" cy="28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F296E74-BAAD-464F-A284-6A9874B39B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476" y="4022461"/>
            <a:ext cx="480000" cy="432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B5FA121D-F27F-1E44-8200-8E071BF019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476" y="3667851"/>
            <a:ext cx="480000" cy="432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11383F8-33CE-9548-99D6-9F060EB0D42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99" y="2907505"/>
            <a:ext cx="487629" cy="4876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DAB9078-3B77-8A45-BAD1-522CE219DE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427" y="2907505"/>
            <a:ext cx="487629" cy="4876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9A55632E-3C4C-3944-BEA7-5A72415FFD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985" y="2907505"/>
            <a:ext cx="487629" cy="48762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463BC8DE-440E-D847-9C41-E3970B6742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49" y="2907504"/>
            <a:ext cx="487629" cy="4876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C0FED1CA-DFA4-B34E-88CE-2C0A470141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333" y="2907504"/>
            <a:ext cx="487629" cy="4876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E20228A3-12D1-B342-A595-35E68BFE043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99" y="3429000"/>
            <a:ext cx="487629" cy="4876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992541AD-DE8B-CD4C-8CC4-94725ED84BB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427" y="3429000"/>
            <a:ext cx="487629" cy="4876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EB251355-0523-4048-B53F-5A01C90424A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985" y="3429000"/>
            <a:ext cx="487629" cy="4876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F36BBE23-8B34-6D4C-8A9D-2AB26BB56B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49" y="3428999"/>
            <a:ext cx="487629" cy="48762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14D71924-89ED-9E42-BB35-92748BEE665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333" y="3428999"/>
            <a:ext cx="487629" cy="48762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C88E70F9-CDCF-4344-8111-2CC84A7DEC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99" y="4160442"/>
            <a:ext cx="487629" cy="4876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D1AF41FA-D678-2F41-992E-97A40E1041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427" y="4160442"/>
            <a:ext cx="487629" cy="48762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19F0ECEE-4EC9-904E-B95C-D2840D1C5F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985" y="4160442"/>
            <a:ext cx="487629" cy="4876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3B3F0BD-A69F-C541-9C73-D7B2E159B2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49" y="4160441"/>
            <a:ext cx="487629" cy="48762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0441605-92AD-CE4C-B466-7070A6C256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333" y="4160441"/>
            <a:ext cx="487629" cy="487629"/>
          </a:xfrm>
          <a:prstGeom prst="rect">
            <a:avLst/>
          </a:prstGeom>
        </p:spPr>
      </p:pic>
      <p:sp>
        <p:nvSpPr>
          <p:cNvPr id="55" name="Title 1">
            <a:extLst>
              <a:ext uri="{FF2B5EF4-FFF2-40B4-BE49-F238E27FC236}">
                <a16:creationId xmlns:a16="http://schemas.microsoft.com/office/drawing/2014/main" xmlns="" id="{806ADAA4-ED93-FC43-8497-D3CAC662C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C4FFAF6-1246-5242-AAFD-F533E47FEE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9935" y="2767275"/>
            <a:ext cx="2160000" cy="162897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74C2C55-98D0-1244-9037-A773E05D6A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3" y="3433233"/>
            <a:ext cx="2160000" cy="162179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3BBFA0CF-DE31-644D-93FA-A09F55208D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4511" y="3643564"/>
            <a:ext cx="2160000" cy="162179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C1983FE2-FCB6-0A40-ABEC-7746AA2B812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3716" y="3990468"/>
            <a:ext cx="2155234" cy="10348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50C3806-5DA5-7C40-974A-D704A8BB47D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989129" y="3429615"/>
            <a:ext cx="2155234" cy="10348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78D0080F-285B-9244-A2E2-023D7A75ECD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5051" y="3354683"/>
            <a:ext cx="1060909" cy="108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47F70430-AD5D-D549-986B-F1A7CBB4D8F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9380" y="3339734"/>
            <a:ext cx="104454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954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represent numbers up to 100 using various mathematical equipment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representing numbers up to 100 using various maths equipment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2 - Autumn Block 1 - Place Value - Lesson 2 - To be able to represent numbers up to 100</a:t>
            </a:r>
          </a:p>
        </p:txBody>
      </p:sp>
    </p:spTree>
    <p:extLst>
      <p:ext uri="{BB962C8B-B14F-4D97-AF65-F5344CB8AC3E}">
        <p14:creationId xmlns:p14="http://schemas.microsoft.com/office/powerpoint/2010/main" val="3417360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94EF02F8-FBB4-FD48-80A7-3C56955F2C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5936" y="2081902"/>
            <a:ext cx="1419924" cy="288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place value counters don’t belong.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straws, </a:t>
            </a:r>
            <a:r>
              <a:rPr lang="en-GB" sz="2200" dirty="0" err="1">
                <a:solidFill>
                  <a:srgbClr val="FF3860"/>
                </a:solidFill>
              </a:rPr>
              <a:t>numicon</a:t>
            </a:r>
            <a:r>
              <a:rPr lang="en-GB" sz="2200" dirty="0">
                <a:solidFill>
                  <a:srgbClr val="FF3860"/>
                </a:solidFill>
              </a:rPr>
              <a:t> shapes and Base 10 pieces show 23, whereas the place value counters show 32. The tens and ones are in the opposite order.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1056E84-9653-0844-8AA5-460E06C6EF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2614515"/>
            <a:ext cx="2160000" cy="16289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E8EC857-546C-5149-9852-3C3091E9A7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1300" y="3098605"/>
            <a:ext cx="2160000" cy="16217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387F0AF-8992-EF4D-A150-5FF663289B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500" y="3403405"/>
            <a:ext cx="2160000" cy="162897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8534B68-A303-0F4A-B0A8-0BBDA0E60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3700" y="3251005"/>
            <a:ext cx="2160000" cy="162179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7CB4F72-0ED5-C342-9375-4CC1B299A2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100" y="3403405"/>
            <a:ext cx="2160000" cy="162179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6998D4C-4F6C-A542-8457-6E803F4151D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354928" y="3125377"/>
            <a:ext cx="2155234" cy="10348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57A3256-E84B-884D-9BC6-0CCFA2CE30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4000" y="3724329"/>
            <a:ext cx="2155234" cy="103481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BFE78A0F-E5BA-9B47-B892-8A9547385A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229413" y="3125376"/>
            <a:ext cx="2155234" cy="103481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539196E7-9C9A-D147-A366-F890DF963D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7994" y="2608438"/>
            <a:ext cx="1044546" cy="108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CD205A6-7133-174A-A34A-E5BD35ACAB7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7085" y="2245551"/>
            <a:ext cx="1060909" cy="108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5C670CD3-2CF3-2F42-AE07-10C00B1850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7880" y="2981902"/>
            <a:ext cx="1060909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74D12C1A-E7D1-C642-A403-0F7A3FBA3BD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7880" y="3786722"/>
            <a:ext cx="1060909" cy="108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43D48562-2988-514F-961F-66CC12843AA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7994" y="3397328"/>
            <a:ext cx="1044546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26CF3-A3DE-BA45-96A5-0C88F419DF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876" y="2081902"/>
            <a:ext cx="1419924" cy="288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C227F01D-03B1-3143-BCE9-19EDEA9DFBF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4830" y="3098605"/>
            <a:ext cx="552162" cy="4969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89AABF21-BB9D-2247-8183-5B52F88DA8C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3184" y="4214302"/>
            <a:ext cx="552162" cy="49694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4CFDA44-1C5B-9D4D-9531-5750E0B53F0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9578" y="3661029"/>
            <a:ext cx="552162" cy="49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187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is __ ten and __ ones.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__.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5037"/>
            <a:ext cx="121920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0400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420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640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860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5080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300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520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2740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60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1180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1202" y="274909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96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is </a:t>
            </a:r>
            <a:r>
              <a:rPr lang="en-GB" sz="2200" u="sng" dirty="0">
                <a:solidFill>
                  <a:srgbClr val="FF3860"/>
                </a:solidFill>
              </a:rPr>
              <a:t>1</a:t>
            </a:r>
            <a:r>
              <a:rPr lang="en-GB" sz="2200" dirty="0"/>
              <a:t> ten and </a:t>
            </a:r>
            <a:r>
              <a:rPr lang="en-GB" sz="2200" u="sng" dirty="0">
                <a:solidFill>
                  <a:srgbClr val="FF3860"/>
                </a:solidFill>
              </a:rPr>
              <a:t>2</a:t>
            </a:r>
            <a:r>
              <a:rPr lang="en-GB" sz="2200" dirty="0"/>
              <a:t> ones.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</a:t>
            </a:r>
            <a:r>
              <a:rPr lang="en-GB" sz="2200" u="sng" dirty="0">
                <a:solidFill>
                  <a:srgbClr val="FF3860"/>
                </a:solidFill>
              </a:rPr>
              <a:t>12</a:t>
            </a:r>
            <a:r>
              <a:rPr lang="en-GB" sz="2200" dirty="0"/>
              <a:t>.</a:t>
            </a:r>
            <a:endParaRPr lang="en-GB" sz="2200" u="sng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5037"/>
            <a:ext cx="121920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0400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420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640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860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5080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300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520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2740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60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1180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1202" y="274909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451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are __ tens and __ one.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__.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0330" y="2505037"/>
            <a:ext cx="131064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68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7068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088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308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528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48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0968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188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408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628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7848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7870" y="2749099"/>
            <a:ext cx="626180" cy="6384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5946F64-D548-FB4C-B69E-5D5C72CA0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8672" y="2749099"/>
            <a:ext cx="626180" cy="6384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4F3DC68B-3521-3949-9F8B-374110275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9474" y="2749099"/>
            <a:ext cx="626180" cy="63845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598672B2-8EDD-C74A-B1DB-93AD87516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0276" y="2749099"/>
            <a:ext cx="626180" cy="63845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D6E742B-FED8-F945-8958-AEB5C6AF0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1078" y="2749099"/>
            <a:ext cx="626180" cy="63845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C116681-AACB-C247-B97D-092213809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1880" y="2749099"/>
            <a:ext cx="626180" cy="63845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7A3FC065-D35A-B94B-8227-20C1F58FD2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2682" y="2749099"/>
            <a:ext cx="626180" cy="63845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76DCBC08-18CB-0947-BAE1-B6CD06711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3484" y="2749099"/>
            <a:ext cx="626180" cy="63845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B13CE5F3-313D-AE40-B2DF-17FE9E64AC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4288" y="2749099"/>
            <a:ext cx="626180" cy="6384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C736C-1703-4F44-99D8-D158736B2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1760" y="2749098"/>
            <a:ext cx="644598" cy="63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11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are </a:t>
            </a:r>
            <a:r>
              <a:rPr lang="en-GB" sz="2200" u="sng" dirty="0">
                <a:solidFill>
                  <a:srgbClr val="FF3860"/>
                </a:solidFill>
              </a:rPr>
              <a:t>2</a:t>
            </a:r>
            <a:r>
              <a:rPr lang="en-GB" sz="2200" dirty="0"/>
              <a:t> tens and </a:t>
            </a:r>
            <a:r>
              <a:rPr lang="en-GB" sz="2200" u="sng" dirty="0">
                <a:solidFill>
                  <a:srgbClr val="FF3860"/>
                </a:solidFill>
              </a:rPr>
              <a:t>1</a:t>
            </a:r>
            <a:r>
              <a:rPr lang="en-GB" sz="2200" dirty="0"/>
              <a:t> one.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</a:t>
            </a:r>
            <a:r>
              <a:rPr lang="en-GB" sz="2200" u="sng" dirty="0">
                <a:solidFill>
                  <a:srgbClr val="FF3860"/>
                </a:solidFill>
              </a:rPr>
              <a:t>21</a:t>
            </a:r>
            <a:r>
              <a:rPr lang="en-GB" sz="2200" dirty="0"/>
              <a:t>.</a:t>
            </a:r>
            <a:endParaRPr lang="en-GB" sz="2200" u="sng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0330" y="2505037"/>
            <a:ext cx="131064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68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7068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088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308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528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48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0968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188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408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628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7848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7870" y="2749099"/>
            <a:ext cx="626180" cy="6384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5946F64-D548-FB4C-B69E-5D5C72CA0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8672" y="2749099"/>
            <a:ext cx="626180" cy="6384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4F3DC68B-3521-3949-9F8B-374110275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9474" y="2749099"/>
            <a:ext cx="626180" cy="63845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598672B2-8EDD-C74A-B1DB-93AD87516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0276" y="2749099"/>
            <a:ext cx="626180" cy="63845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D6E742B-FED8-F945-8958-AEB5C6AF0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1078" y="2749099"/>
            <a:ext cx="626180" cy="63845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C116681-AACB-C247-B97D-092213809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1880" y="2749099"/>
            <a:ext cx="626180" cy="63845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7A3FC065-D35A-B94B-8227-20C1F58FD2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2682" y="2749099"/>
            <a:ext cx="626180" cy="63845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76DCBC08-18CB-0947-BAE1-B6CD06711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3484" y="2749099"/>
            <a:ext cx="626180" cy="63845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B13CE5F3-313D-AE40-B2DF-17FE9E64AC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4288" y="2749099"/>
            <a:ext cx="626180" cy="6384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C736C-1703-4F44-99D8-D158736B2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1760" y="2749098"/>
            <a:ext cx="644598" cy="63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77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Looking at the length of the bead string below, complete the sentences below…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There is __ ten and __ ones.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total is __.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51ACEBF-9339-2444-BB4D-EFD0D28A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100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5E39284-D91F-C84C-975D-1D5D04D305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5037"/>
            <a:ext cx="12192000" cy="1158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F582B56-EEF3-B040-BB4A-C9541068A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749098"/>
            <a:ext cx="644598" cy="63845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1180404C-4E52-7345-9223-F920B8434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0400" y="274909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40BDCC9-98CE-B846-8F96-30E4213BA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420" y="274909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F2CE2BD-E30F-9C4B-A528-E56A9EB1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640" y="274909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31BD5EC-B493-1C49-A725-EDA82759D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860" y="274909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3484131-E65F-0A48-BAE2-2118B9D8C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5080" y="2749098"/>
            <a:ext cx="644598" cy="6384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49AEB03-4655-A042-B82F-33536F7EE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300" y="2749098"/>
            <a:ext cx="644598" cy="6384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68B0D885-8C6D-2343-9983-9898E743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520" y="2749098"/>
            <a:ext cx="644598" cy="638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E15F6BF6-7474-BB40-983A-FCEA9F484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2740" y="2749098"/>
            <a:ext cx="644598" cy="6384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4A3503F-080D-4546-8B3D-3D095D76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60" y="2749098"/>
            <a:ext cx="644598" cy="63845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F3C6D22C-B945-0E4F-8440-A2772F962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1180" y="2749098"/>
            <a:ext cx="644598" cy="63845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B811D46C-F345-6345-A4D2-B55D4B2DC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1202" y="2749099"/>
            <a:ext cx="626180" cy="63845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55946F64-D548-FB4C-B69E-5D5C72CA0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2004" y="2749099"/>
            <a:ext cx="626180" cy="6384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4F3DC68B-3521-3949-9F8B-374110275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2806" y="2749099"/>
            <a:ext cx="626180" cy="63845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598672B2-8EDD-C74A-B1DB-93AD87516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3608" y="274909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68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8155</TotalTime>
  <Words>1257</Words>
  <Application>Microsoft Office PowerPoint</Application>
  <PresentationFormat>Custom</PresentationFormat>
  <Paragraphs>337</Paragraphs>
  <Slides>31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Muli</vt:lpstr>
      <vt:lpstr>Wingdings</vt:lpstr>
      <vt:lpstr>OpenDyslexicAlta</vt:lpstr>
      <vt:lpstr>Lato Light</vt:lpstr>
      <vt:lpstr>Calibri</vt:lpstr>
      <vt:lpstr>OpenDyslexic</vt:lpstr>
      <vt:lpstr>Lato</vt:lpstr>
      <vt:lpstr>Office Theme</vt:lpstr>
      <vt:lpstr>PowerPoint Presentation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  <vt:lpstr>To be able to represent numbers up to 100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257</cp:revision>
  <cp:lastPrinted>2019-06-17T16:19:05Z</cp:lastPrinted>
  <dcterms:created xsi:type="dcterms:W3CDTF">2018-08-06T08:16:18Z</dcterms:created>
  <dcterms:modified xsi:type="dcterms:W3CDTF">2020-07-13T17:38:59Z</dcterms:modified>
</cp:coreProperties>
</file>