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0" r:id="rId2"/>
    <p:sldId id="321" r:id="rId3"/>
    <p:sldId id="347" r:id="rId4"/>
    <p:sldId id="376" r:id="rId5"/>
    <p:sldId id="377" r:id="rId6"/>
    <p:sldId id="380" r:id="rId7"/>
    <p:sldId id="379" r:id="rId8"/>
    <p:sldId id="378" r:id="rId9"/>
    <p:sldId id="381" r:id="rId10"/>
    <p:sldId id="382" r:id="rId11"/>
    <p:sldId id="383" r:id="rId12"/>
    <p:sldId id="386" r:id="rId13"/>
    <p:sldId id="384" r:id="rId14"/>
    <p:sldId id="387" r:id="rId15"/>
    <p:sldId id="388" r:id="rId16"/>
    <p:sldId id="389" r:id="rId17"/>
    <p:sldId id="374" r:id="rId18"/>
    <p:sldId id="390" r:id="rId19"/>
    <p:sldId id="375" r:id="rId20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uli" panose="020B0604020202020204" charset="0"/>
      <p:regular r:id="rId27"/>
      <p:bold r:id="rId28"/>
    </p:embeddedFont>
    <p:embeddedFont>
      <p:font typeface="OpenDyslexic" panose="020B0604020202020204" charset="0"/>
      <p:regular r:id="rId29"/>
      <p:bold r:id="rId30"/>
      <p:italic r:id="rId31"/>
      <p:boldItalic r:id="rId32"/>
    </p:embeddedFont>
    <p:embeddedFont>
      <p:font typeface="OpenDyslexicAlta" panose="020B0604020202020204" charset="0"/>
      <p:regular r:id="rId33"/>
      <p:bold r:id="rId34"/>
      <p:italic r:id="rId35"/>
      <p:boldItalic r:id="rId36"/>
    </p:embeddedFont>
    <p:embeddedFont>
      <p:font typeface="Lato Light" panose="020F0302020204030203" pitchFamily="34" charset="0"/>
      <p:regular r:id="rId37"/>
    </p:embeddedFont>
    <p:embeddedFont>
      <p:font typeface="Lato" panose="020F0502020204030203" pitchFamily="34" charset="0"/>
      <p:regular r:id="rId38"/>
      <p:bold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73DC"/>
    <a:srgbClr val="FF3860"/>
    <a:srgbClr val="FFDD57"/>
    <a:srgbClr val="23D160"/>
    <a:srgbClr val="7957D5"/>
    <a:srgbClr val="209CEE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28" autoAdjust="0"/>
    <p:restoredTop sz="87211" autoAdjust="0"/>
  </p:normalViewPr>
  <p:slideViewPr>
    <p:cSldViewPr snapToGrid="0" snapToObjects="1">
      <p:cViewPr varScale="1">
        <p:scale>
          <a:sx n="60" d="100"/>
          <a:sy n="60" d="100"/>
        </p:scale>
        <p:origin x="-618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4379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3827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830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19420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1687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Children could sketch possible solutions in their books – there could be one hundred, five tens and five ones pieces, or 15 tens and five ones, or 155 ones and many more besides!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859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53973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232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561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8513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462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0331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408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609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197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0155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1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1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Year 3 </a:t>
            </a:r>
            <a:br>
              <a:rPr lang="en-GB" dirty="0"/>
            </a:br>
            <a:r>
              <a:rPr lang="en-GB" dirty="0"/>
              <a:t>Autumn Block 1: Place Value</a:t>
            </a:r>
            <a:br>
              <a:rPr lang="en-GB" dirty="0"/>
            </a:br>
            <a:r>
              <a:rPr lang="en-GB" dirty="0"/>
              <a:t>Lesson 2: To be able to represent numbers up to 1,000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1 – Place Value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Autumn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424BE076-265E-CA4D-B7F3-7031A1C52030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42381"/>
          <a:ext cx="10515600" cy="3413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2">
                  <a:extLst>
                    <a:ext uri="{9D8B030D-6E8A-4147-A177-3AD203B41FA5}">
                      <a16:colId xmlns:a16="http://schemas.microsoft.com/office/drawing/2014/main" xmlns="" val="4197792565"/>
                    </a:ext>
                  </a:extLst>
                </a:gridCol>
                <a:gridCol w="8381998">
                  <a:extLst>
                    <a:ext uri="{9D8B030D-6E8A-4147-A177-3AD203B41FA5}">
                      <a16:colId xmlns:a16="http://schemas.microsoft.com/office/drawing/2014/main" xmlns="" val="2364884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representation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02154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r>
                        <a:rPr lang="en-US" sz="20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400</a:t>
                      </a: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660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r>
                        <a:rPr lang="en-US" sz="20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414</a:t>
                      </a: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778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r>
                        <a:rPr lang="en-US" sz="20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444</a:t>
                      </a: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2806159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0E4B567-85BF-4649-A722-07E830549A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3216728"/>
            <a:ext cx="1356502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F124F7A8-26E2-A04B-9737-4217E1CCE4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3216728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D8832FC8-59FE-2E48-BC6F-CE8B105C7E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3216728"/>
            <a:ext cx="1356502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55F1D63-EED1-1143-89CA-E39B9F666A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4208914"/>
            <a:ext cx="1356502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23DF29A9-BBAE-DB46-91BE-6AD983E96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4208914"/>
            <a:ext cx="1356502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F41A797-75C8-AF4D-9009-0C5BEFC7BF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4208914"/>
            <a:ext cx="1356502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0D41CD2C-35B8-8B44-983A-D6DBB82A30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5233258"/>
            <a:ext cx="1356502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D7D9ECB6-97CC-BE42-B84F-27562DC1EB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5233258"/>
            <a:ext cx="1356502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4A7ABED-A094-3F48-ADC9-6DC3A6626A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5233258"/>
            <a:ext cx="1356502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70ED379-66DF-7841-9704-6BFD3292FF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4299" y="5227232"/>
            <a:ext cx="532471" cy="108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2242CA18-371E-1B4A-91C6-F9382E053A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1039" y="5232780"/>
            <a:ext cx="532471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AEB815E3-E557-9845-9E7E-5168098489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0534" y="5226565"/>
            <a:ext cx="532471" cy="108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D840073-D5EE-764B-AE84-C699786ABD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007" y="5003589"/>
            <a:ext cx="182012" cy="16381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6BACD8AE-2971-4B4A-8564-6714536DFC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007" y="4830506"/>
            <a:ext cx="182012" cy="16381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FFDFD5C3-1126-264D-A2DB-BAA47C8E46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007" y="4662059"/>
            <a:ext cx="182012" cy="163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0DE78F59-2B34-B247-B35B-7BD18807D1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7268" y="6032295"/>
            <a:ext cx="182012" cy="16381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E47AA650-3D81-2D45-9838-68E386B287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7268" y="5859212"/>
            <a:ext cx="182012" cy="1638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8B2ADB4E-E7CB-AD42-8475-DF40DD8542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7268" y="5690765"/>
            <a:ext cx="182012" cy="16381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A71739B-94A3-1045-982E-5CA1FC4AA5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295" y="3216728"/>
            <a:ext cx="1356502" cy="108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61A70ADD-624B-C945-93EB-A2480EF5B0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295" y="4212244"/>
            <a:ext cx="1356502" cy="108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BCA8986F-6BB8-B943-8A73-C726BCBBFF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295" y="5227232"/>
            <a:ext cx="1356502" cy="108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096C5DA7-B3DE-B545-A905-AD2DD78367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4071" y="4212244"/>
            <a:ext cx="532471" cy="108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6ED5251-D3EC-8040-B0A3-3CEF19A9C7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007" y="4485361"/>
            <a:ext cx="182012" cy="16381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2DA45689-20BF-4641-86CA-640121F739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771" y="5235068"/>
            <a:ext cx="532471" cy="10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6425B0CB-8067-BE4B-A83D-E292C4E39C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7268" y="5526954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792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Base 10 to make the numbers below, sketching what you make…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407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447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470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704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707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744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747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777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ADD189CE-C585-864C-859C-D5DC0BBEC2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7520" y="2765425"/>
            <a:ext cx="1666927" cy="132715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83E6A77C-8B12-B641-9F97-A557A9B1DB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2434" y="2810015"/>
            <a:ext cx="683566" cy="138646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90E5DB31-D8EF-C04A-BFC6-3CA6E469B8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7685" y="3960446"/>
            <a:ext cx="251438" cy="226294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72A5AFBA-CEB9-3848-BEE1-F0448F041B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2920" y="2775268"/>
            <a:ext cx="1666927" cy="132715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E166CC67-C7E7-BB4E-ABDD-5E712B89DC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7520" y="4001294"/>
            <a:ext cx="1666927" cy="132715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E898A179-F550-3340-87D1-C401C46F31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2920" y="4001294"/>
            <a:ext cx="1666927" cy="132715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802A93A3-C277-C64B-B920-C5297B3654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4834" y="2962415"/>
            <a:ext cx="683566" cy="138646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DA6E81C6-7D3A-3642-8510-C64FA454C1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7234" y="3114815"/>
            <a:ext cx="683566" cy="138646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E94D3BAD-2B48-FA44-B50C-FEC1605A79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634" y="3267215"/>
            <a:ext cx="683566" cy="138646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95E39E6E-BEC2-EA41-9EB1-A1E8FE785D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2034" y="3419615"/>
            <a:ext cx="683566" cy="138646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EF7BC2BA-71C5-3F40-BD77-147A9985BD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434" y="3572015"/>
            <a:ext cx="683566" cy="1386462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BB0200AC-4EB4-544E-A821-4A6700005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6834" y="3724415"/>
            <a:ext cx="683566" cy="1386462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B837ED2A-24AC-1E4C-AF3A-3306641B2F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0085" y="4112846"/>
            <a:ext cx="251438" cy="226294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C114D6E7-C94B-BC4A-A164-2B869E69F2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2485" y="4265246"/>
            <a:ext cx="251438" cy="22629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06033136-61C6-F545-ADE5-1059FA8D9B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4885" y="4417646"/>
            <a:ext cx="251438" cy="22629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BAAAE4D-C547-6240-B914-F93CCD626893}"/>
              </a:ext>
            </a:extLst>
          </p:cNvPr>
          <p:cNvSpPr/>
          <p:nvPr/>
        </p:nvSpPr>
        <p:spPr>
          <a:xfrm>
            <a:off x="5628451" y="5671752"/>
            <a:ext cx="10919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latin typeface="OpenDyslexic" pitchFamily="2" charset="77"/>
              </a:rPr>
              <a:t>474</a:t>
            </a:r>
            <a:endParaRPr lang="en-US" sz="3600" dirty="0">
              <a:latin typeface="OpenDyslexi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36396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Krishna is sketching some numbers, but hasn’t quite finished yet.</a:t>
            </a:r>
            <a:br>
              <a:rPr lang="en-GB" sz="2200" dirty="0"/>
            </a:br>
            <a:r>
              <a:rPr lang="en-GB" sz="2200" dirty="0"/>
              <a:t>What needs to be added to the representations below to match their numbers?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xmlns="" id="{F3E3E466-0694-7E47-8AD3-F4D414A154BE}"/>
              </a:ext>
            </a:extLst>
          </p:cNvPr>
          <p:cNvSpPr/>
          <p:nvPr/>
        </p:nvSpPr>
        <p:spPr>
          <a:xfrm>
            <a:off x="838200" y="3301242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xmlns="" id="{4E05BDA7-09CD-0845-8A46-90AC175B27DE}"/>
              </a:ext>
            </a:extLst>
          </p:cNvPr>
          <p:cNvSpPr/>
          <p:nvPr/>
        </p:nvSpPr>
        <p:spPr>
          <a:xfrm>
            <a:off x="4658139" y="3301241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xmlns="" id="{305C4296-B7C8-8E4A-B8C6-F4D3760EBFA3}"/>
              </a:ext>
            </a:extLst>
          </p:cNvPr>
          <p:cNvSpPr/>
          <p:nvPr/>
        </p:nvSpPr>
        <p:spPr>
          <a:xfrm>
            <a:off x="8478078" y="3287126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0AC344-3C78-7D43-8AA6-0F5C59B32594}"/>
              </a:ext>
            </a:extLst>
          </p:cNvPr>
          <p:cNvSpPr/>
          <p:nvPr/>
        </p:nvSpPr>
        <p:spPr>
          <a:xfrm>
            <a:off x="1906407" y="5715297"/>
            <a:ext cx="73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122</a:t>
            </a:r>
            <a:endParaRPr lang="en-US" sz="2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10DAD625-7DDA-744C-99B2-B85B8C5B869D}"/>
              </a:ext>
            </a:extLst>
          </p:cNvPr>
          <p:cNvSpPr/>
          <p:nvPr/>
        </p:nvSpPr>
        <p:spPr>
          <a:xfrm>
            <a:off x="5726346" y="5715297"/>
            <a:ext cx="73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212</a:t>
            </a:r>
            <a:endParaRPr lang="en-US" sz="2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E938F73-3A01-6545-93DC-68D172AD4AB0}"/>
              </a:ext>
            </a:extLst>
          </p:cNvPr>
          <p:cNvSpPr/>
          <p:nvPr/>
        </p:nvSpPr>
        <p:spPr>
          <a:xfrm>
            <a:off x="9542278" y="5722356"/>
            <a:ext cx="74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222</a:t>
            </a:r>
            <a:endParaRPr lang="en-US" sz="2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2C49120C-5D03-FE43-B6ED-83A9D833DC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043" y="3463694"/>
            <a:ext cx="1312007" cy="104457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C0CDA45B-6808-F44F-8382-5F92D9DF46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02" y="3842413"/>
            <a:ext cx="197902" cy="17811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223A9F4A-1FCF-1E4B-8E30-1CDECFEDBE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502" y="3994813"/>
            <a:ext cx="197902" cy="1781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3A91D1A2-4CE6-6B45-9C1D-5B90EFE41E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982" y="3524961"/>
            <a:ext cx="1312007" cy="104457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0309E854-4713-4748-A561-8A36D66A52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963" y="3548423"/>
            <a:ext cx="538022" cy="109125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71112A4B-4A67-2A49-85F0-799F6E01E5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5505" y="3961565"/>
            <a:ext cx="197902" cy="17811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8A9613AD-8041-2245-B498-4EDADF7683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8427" y="3606308"/>
            <a:ext cx="538022" cy="109125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6085370B-FAFB-7B4E-8C4E-1AAF84007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8446" y="4566154"/>
            <a:ext cx="1312007" cy="104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Krishna is sketching some numbers, but hasn’t quite finished yet.</a:t>
            </a:r>
            <a:br>
              <a:rPr lang="en-GB" sz="2200" dirty="0"/>
            </a:br>
            <a:r>
              <a:rPr lang="en-GB" sz="2200" dirty="0"/>
              <a:t>What needs to be added to the representations below to match their numbers?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xmlns="" id="{F3E3E466-0694-7E47-8AD3-F4D414A154BE}"/>
              </a:ext>
            </a:extLst>
          </p:cNvPr>
          <p:cNvSpPr/>
          <p:nvPr/>
        </p:nvSpPr>
        <p:spPr>
          <a:xfrm>
            <a:off x="838200" y="3301242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xmlns="" id="{4E05BDA7-09CD-0845-8A46-90AC175B27DE}"/>
              </a:ext>
            </a:extLst>
          </p:cNvPr>
          <p:cNvSpPr/>
          <p:nvPr/>
        </p:nvSpPr>
        <p:spPr>
          <a:xfrm>
            <a:off x="4658139" y="3301241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xmlns="" id="{305C4296-B7C8-8E4A-B8C6-F4D3760EBFA3}"/>
              </a:ext>
            </a:extLst>
          </p:cNvPr>
          <p:cNvSpPr/>
          <p:nvPr/>
        </p:nvSpPr>
        <p:spPr>
          <a:xfrm>
            <a:off x="8478078" y="3287126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0AC344-3C78-7D43-8AA6-0F5C59B32594}"/>
              </a:ext>
            </a:extLst>
          </p:cNvPr>
          <p:cNvSpPr/>
          <p:nvPr/>
        </p:nvSpPr>
        <p:spPr>
          <a:xfrm>
            <a:off x="1906407" y="5715297"/>
            <a:ext cx="73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122</a:t>
            </a:r>
            <a:endParaRPr lang="en-US" sz="2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10DAD625-7DDA-744C-99B2-B85B8C5B869D}"/>
              </a:ext>
            </a:extLst>
          </p:cNvPr>
          <p:cNvSpPr/>
          <p:nvPr/>
        </p:nvSpPr>
        <p:spPr>
          <a:xfrm>
            <a:off x="5726346" y="5715297"/>
            <a:ext cx="73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212</a:t>
            </a:r>
            <a:endParaRPr lang="en-US" sz="2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E938F73-3A01-6545-93DC-68D172AD4AB0}"/>
              </a:ext>
            </a:extLst>
          </p:cNvPr>
          <p:cNvSpPr/>
          <p:nvPr/>
        </p:nvSpPr>
        <p:spPr>
          <a:xfrm>
            <a:off x="9542278" y="5722356"/>
            <a:ext cx="74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222</a:t>
            </a:r>
            <a:endParaRPr lang="en-US" sz="2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2C49120C-5D03-FE43-B6ED-83A9D833DC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043" y="3463694"/>
            <a:ext cx="1312007" cy="104457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C0CDA45B-6808-F44F-8382-5F92D9DF46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02" y="3842413"/>
            <a:ext cx="197902" cy="17811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35F0A537-83C4-3C4B-9CCB-85062D9579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977" y="3474896"/>
            <a:ext cx="538022" cy="109125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D21B8ABB-A76F-F244-989A-B0AC4C2A87D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0024" y="3487156"/>
            <a:ext cx="538022" cy="109125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223A9F4A-1FCF-1E4B-8E30-1CDECFEDBE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502" y="3994813"/>
            <a:ext cx="197902" cy="1781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3A91D1A2-4CE6-6B45-9C1D-5B90EFE41E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982" y="3524961"/>
            <a:ext cx="1312007" cy="104457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1FBEA6B1-FFC5-F14E-92CB-891FC5E229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7041" y="3903680"/>
            <a:ext cx="197902" cy="17811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0309E854-4713-4748-A561-8A36D66A52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963" y="3548423"/>
            <a:ext cx="538022" cy="109125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3EF213C1-8CD1-3B4A-A731-2643FAAB09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441" y="4056080"/>
            <a:ext cx="197902" cy="17811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C627DC8A-3D3B-6A47-BF50-5E02C117C8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982" y="4508269"/>
            <a:ext cx="1312007" cy="104457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E1957D8C-8818-004F-A0C5-C55920612D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8446" y="3582846"/>
            <a:ext cx="1312007" cy="104457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71112A4B-4A67-2A49-85F0-799F6E01E5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5505" y="3961565"/>
            <a:ext cx="197902" cy="17811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8A9613AD-8041-2245-B498-4EDADF7683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8427" y="3606308"/>
            <a:ext cx="538022" cy="109125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C0B04F10-1CE4-6245-A21F-70E6B31390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7905" y="4113965"/>
            <a:ext cx="197902" cy="17811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6085370B-FAFB-7B4E-8C4E-1AAF84007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8446" y="4566154"/>
            <a:ext cx="1312007" cy="104457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B4F2F12C-3A1B-F740-9D89-4F4A1EA12D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8427" y="4616982"/>
            <a:ext cx="538022" cy="109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33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Krishna is sketching some numbers, but hasn’t quite finished yet.</a:t>
            </a:r>
            <a:br>
              <a:rPr lang="en-GB" sz="2200" dirty="0"/>
            </a:br>
            <a:r>
              <a:rPr lang="en-GB" sz="2200" dirty="0"/>
              <a:t>What needs to be added to the representations below to match their numbers?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xmlns="" id="{F3E3E466-0694-7E47-8AD3-F4D414A154BE}"/>
              </a:ext>
            </a:extLst>
          </p:cNvPr>
          <p:cNvSpPr/>
          <p:nvPr/>
        </p:nvSpPr>
        <p:spPr>
          <a:xfrm>
            <a:off x="838200" y="3301242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xmlns="" id="{4E05BDA7-09CD-0845-8A46-90AC175B27DE}"/>
              </a:ext>
            </a:extLst>
          </p:cNvPr>
          <p:cNvSpPr/>
          <p:nvPr/>
        </p:nvSpPr>
        <p:spPr>
          <a:xfrm>
            <a:off x="4658139" y="3301241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xmlns="" id="{305C4296-B7C8-8E4A-B8C6-F4D3760EBFA3}"/>
              </a:ext>
            </a:extLst>
          </p:cNvPr>
          <p:cNvSpPr/>
          <p:nvPr/>
        </p:nvSpPr>
        <p:spPr>
          <a:xfrm>
            <a:off x="8478078" y="3287126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0AC344-3C78-7D43-8AA6-0F5C59B32594}"/>
              </a:ext>
            </a:extLst>
          </p:cNvPr>
          <p:cNvSpPr/>
          <p:nvPr/>
        </p:nvSpPr>
        <p:spPr>
          <a:xfrm>
            <a:off x="1906407" y="5715297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333</a:t>
            </a:r>
            <a:endParaRPr lang="en-US" sz="2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10DAD625-7DDA-744C-99B2-B85B8C5B869D}"/>
              </a:ext>
            </a:extLst>
          </p:cNvPr>
          <p:cNvSpPr/>
          <p:nvPr/>
        </p:nvSpPr>
        <p:spPr>
          <a:xfrm>
            <a:off x="5726346" y="5715297"/>
            <a:ext cx="769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303</a:t>
            </a:r>
            <a:endParaRPr lang="en-US" sz="2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E938F73-3A01-6545-93DC-68D172AD4AB0}"/>
              </a:ext>
            </a:extLst>
          </p:cNvPr>
          <p:cNvSpPr/>
          <p:nvPr/>
        </p:nvSpPr>
        <p:spPr>
          <a:xfrm>
            <a:off x="9542278" y="5722356"/>
            <a:ext cx="760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353</a:t>
            </a:r>
            <a:endParaRPr lang="en-US" sz="2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2C49120C-5D03-FE43-B6ED-83A9D833DC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043" y="3463694"/>
            <a:ext cx="1312007" cy="104457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C0CDA45B-6808-F44F-8382-5F92D9DF46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02" y="3842413"/>
            <a:ext cx="197902" cy="17811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223A9F4A-1FCF-1E4B-8E30-1CDECFEDBE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502" y="3994813"/>
            <a:ext cx="197902" cy="1781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3A91D1A2-4CE6-6B45-9C1D-5B90EFE41E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982" y="3524961"/>
            <a:ext cx="1312007" cy="104457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3EF213C1-8CD1-3B4A-A731-2643FAAB09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441" y="4056080"/>
            <a:ext cx="197902" cy="1781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E1957D8C-8818-004F-A0C5-C55920612D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8446" y="3582846"/>
            <a:ext cx="1312007" cy="104457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71112A4B-4A67-2A49-85F0-799F6E01E5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5505" y="3961565"/>
            <a:ext cx="197902" cy="17811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8A9613AD-8041-2245-B498-4EDADF7683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8427" y="3606308"/>
            <a:ext cx="538022" cy="109125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B4F2F12C-3A1B-F740-9D89-4F4A1EA12D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8427" y="4616982"/>
            <a:ext cx="538022" cy="109125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83C48122-AC81-8D49-8DDC-5026FAC770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190" y="3836051"/>
            <a:ext cx="1312007" cy="10445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2424F078-E5BD-4D45-9CB0-9C6CF9B271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02" y="4147213"/>
            <a:ext cx="197902" cy="17811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12060C44-FE5D-9141-99A5-E89D33736D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0305" y="4266365"/>
            <a:ext cx="197902" cy="17811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1280BF38-FB18-0144-B856-FCC4EDD206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1496" y="4533183"/>
            <a:ext cx="1312007" cy="104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41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Krishna is sketching some numbers, but hasn’t quite finished yet.</a:t>
            </a:r>
            <a:br>
              <a:rPr lang="en-GB" sz="2200" dirty="0"/>
            </a:br>
            <a:r>
              <a:rPr lang="en-GB" sz="2200" dirty="0"/>
              <a:t>What needs to be added to the representations below to match their numbers?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xmlns="" id="{F3E3E466-0694-7E47-8AD3-F4D414A154BE}"/>
              </a:ext>
            </a:extLst>
          </p:cNvPr>
          <p:cNvSpPr/>
          <p:nvPr/>
        </p:nvSpPr>
        <p:spPr>
          <a:xfrm>
            <a:off x="838200" y="3301242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xmlns="" id="{4E05BDA7-09CD-0845-8A46-90AC175B27DE}"/>
              </a:ext>
            </a:extLst>
          </p:cNvPr>
          <p:cNvSpPr/>
          <p:nvPr/>
        </p:nvSpPr>
        <p:spPr>
          <a:xfrm>
            <a:off x="4658139" y="3301241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xmlns="" id="{305C4296-B7C8-8E4A-B8C6-F4D3760EBFA3}"/>
              </a:ext>
            </a:extLst>
          </p:cNvPr>
          <p:cNvSpPr/>
          <p:nvPr/>
        </p:nvSpPr>
        <p:spPr>
          <a:xfrm>
            <a:off x="8478078" y="3287126"/>
            <a:ext cx="2875721" cy="287572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0AC344-3C78-7D43-8AA6-0F5C59B32594}"/>
              </a:ext>
            </a:extLst>
          </p:cNvPr>
          <p:cNvSpPr/>
          <p:nvPr/>
        </p:nvSpPr>
        <p:spPr>
          <a:xfrm>
            <a:off x="1906407" y="5715297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333</a:t>
            </a:r>
            <a:endParaRPr lang="en-US" sz="2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10DAD625-7DDA-744C-99B2-B85B8C5B869D}"/>
              </a:ext>
            </a:extLst>
          </p:cNvPr>
          <p:cNvSpPr/>
          <p:nvPr/>
        </p:nvSpPr>
        <p:spPr>
          <a:xfrm>
            <a:off x="5726346" y="5715297"/>
            <a:ext cx="769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303</a:t>
            </a:r>
            <a:endParaRPr lang="en-US" sz="2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E938F73-3A01-6545-93DC-68D172AD4AB0}"/>
              </a:ext>
            </a:extLst>
          </p:cNvPr>
          <p:cNvSpPr/>
          <p:nvPr/>
        </p:nvSpPr>
        <p:spPr>
          <a:xfrm>
            <a:off x="9542278" y="5722356"/>
            <a:ext cx="760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" pitchFamily="2" charset="77"/>
              </a:rPr>
              <a:t>353</a:t>
            </a:r>
            <a:endParaRPr lang="en-US" sz="2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2C49120C-5D03-FE43-B6ED-83A9D833DC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043" y="3463694"/>
            <a:ext cx="1312007" cy="104457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C0CDA45B-6808-F44F-8382-5F92D9DF46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102" y="3842413"/>
            <a:ext cx="197902" cy="17811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35F0A537-83C4-3C4B-9CCB-85062D9579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069" y="3513004"/>
            <a:ext cx="538022" cy="109125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D21B8ABB-A76F-F244-989A-B0AC4C2A87D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2171" y="3493227"/>
            <a:ext cx="538022" cy="109125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223A9F4A-1FCF-1E4B-8E30-1CDECFEDBE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502" y="3994813"/>
            <a:ext cx="197902" cy="1781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3A91D1A2-4CE6-6B45-9C1D-5B90EFE41E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982" y="3524961"/>
            <a:ext cx="1312007" cy="104457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1FBEA6B1-FFC5-F14E-92CB-891FC5E229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7041" y="3903680"/>
            <a:ext cx="197902" cy="17811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3EF213C1-8CD1-3B4A-A731-2643FAAB09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441" y="4056080"/>
            <a:ext cx="197902" cy="17811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C627DC8A-3D3B-6A47-BF50-5E02C117C8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129" y="3853904"/>
            <a:ext cx="1312007" cy="104457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E1957D8C-8818-004F-A0C5-C55920612D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8446" y="3582846"/>
            <a:ext cx="1312007" cy="104457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71112A4B-4A67-2A49-85F0-799F6E01E5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5505" y="3961565"/>
            <a:ext cx="197902" cy="17811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8A9613AD-8041-2245-B498-4EDADF7683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8427" y="3606308"/>
            <a:ext cx="538022" cy="109125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C0B04F10-1CE4-6245-A21F-70E6B31390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7905" y="4113965"/>
            <a:ext cx="197902" cy="17811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6085370B-FAFB-7B4E-8C4E-1AAF84007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85" y="3985981"/>
            <a:ext cx="1312007" cy="104457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B4F2F12C-3A1B-F740-9D89-4F4A1EA12D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8427" y="4616982"/>
            <a:ext cx="538022" cy="109125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83C48122-AC81-8D49-8DDC-5026FAC770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190" y="3836051"/>
            <a:ext cx="1312007" cy="104457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07E46DEC-0A74-7342-8D85-1229012B80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957" y="4266294"/>
            <a:ext cx="1312007" cy="104457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EF99959-49E1-DF4E-894F-E0DA0CEE37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1120" y="3753725"/>
            <a:ext cx="538022" cy="109125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2424F078-E5BD-4D45-9CB0-9C6CF9B271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02" y="4147213"/>
            <a:ext cx="197902" cy="17811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1EC0B899-A101-4640-A87E-BB5D1B91B9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4857" y="4131514"/>
            <a:ext cx="1312007" cy="104457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C041004D-6D43-C143-98FE-8713CD6923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841" y="4208480"/>
            <a:ext cx="197902" cy="17811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12060C44-FE5D-9141-99A5-E89D33736D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0305" y="4266365"/>
            <a:ext cx="197902" cy="17811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A237B471-16D6-B544-8C9A-4DA458FD9E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5479" y="3594048"/>
            <a:ext cx="538022" cy="109125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6684CCA1-3263-0848-938D-7AE78817AF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8579" y="4602034"/>
            <a:ext cx="538022" cy="109125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28619DCD-6DB5-FD40-829D-F88545594E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8206" y="4131514"/>
            <a:ext cx="538022" cy="109125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1280BF38-FB18-0144-B856-FCC4EDD206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1496" y="4533183"/>
            <a:ext cx="1312007" cy="104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957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Tommy has sketched the </a:t>
            </a:r>
            <a:r>
              <a:rPr lang="en-GB" sz="2200"/>
              <a:t>number </a:t>
            </a:r>
            <a:r>
              <a:rPr lang="en-GB" sz="2200" dirty="0"/>
              <a:t>1</a:t>
            </a:r>
            <a:r>
              <a:rPr lang="en-GB" sz="2200"/>
              <a:t>55 </a:t>
            </a:r>
            <a:r>
              <a:rPr lang="en-GB" sz="2200" dirty="0"/>
              <a:t>as Base Ten, but has spilt some paint on his page.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could be beneath the splat?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solutions can you think of?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DF1D08FA-B36C-AD40-9878-E17B2A6B70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2324" y="2750808"/>
            <a:ext cx="1312007" cy="10445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7C40F206-2C5F-AC4C-B4CC-D03A901618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753" y="3038931"/>
            <a:ext cx="1312007" cy="104457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D1E4CB7-997C-894A-9C23-10F629A556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79" y="3378347"/>
            <a:ext cx="1312007" cy="104457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716137C-0189-D544-AA74-85C32D0F7A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2351" y="3675991"/>
            <a:ext cx="1312007" cy="1044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D8FD25F-B0F9-A14E-8B74-32CBE6B295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1739" y="2639074"/>
            <a:ext cx="4898522" cy="2449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3737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9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/>
            </a:r>
            <a:br>
              <a:rPr lang="en-GB" sz="2200" dirty="0">
                <a:solidFill>
                  <a:srgbClr val="3273DC"/>
                </a:solidFill>
              </a:rPr>
            </a:b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 with </a:t>
            </a:r>
            <a:r>
              <a:rPr lang="en-GB" sz="2200" dirty="0" err="1">
                <a:solidFill>
                  <a:srgbClr val="3273DC"/>
                </a:solidFill>
              </a:rPr>
              <a:t>Astrobee</a:t>
            </a:r>
            <a:r>
              <a:rPr lang="en-GB" sz="2200" dirty="0">
                <a:solidFill>
                  <a:srgbClr val="3273DC"/>
                </a:solidFill>
              </a:rPr>
              <a:t>?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C775B79-6FD8-7042-AA4B-5BA485961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325" y="3442494"/>
            <a:ext cx="1689100" cy="1244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ED35BB5-A56E-3444-84FC-CBE2FF9B8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875" y="1257300"/>
            <a:ext cx="4354694" cy="32950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8862C32-ABC9-F24B-9697-1A3B150F7C3B}"/>
              </a:ext>
            </a:extLst>
          </p:cNvPr>
          <p:cNvSpPr/>
          <p:nvPr/>
        </p:nvSpPr>
        <p:spPr>
          <a:xfrm>
            <a:off x="2893947" y="2119996"/>
            <a:ext cx="33845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" pitchFamily="2" charset="77"/>
              </a:rPr>
              <a:t>Both representations show the number 242.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C227640-D80F-174B-8D54-D756FDB35EA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441" y="1895151"/>
            <a:ext cx="1356502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F86137C-516C-6C46-BEDA-CE07942693A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9767" y="1888458"/>
            <a:ext cx="532471" cy="10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FD0BF3E-661A-BE4F-AF08-A6FA892B50C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0639" y="2654431"/>
            <a:ext cx="182012" cy="1638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CC6FFA69-C39E-BF48-83AE-0F1B69481A6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0639" y="2481348"/>
            <a:ext cx="182012" cy="1638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F9A5F60F-DB3C-8C4C-B82E-3A56E29662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309" y="1889125"/>
            <a:ext cx="1356502" cy="108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D38B407-EABA-284F-B3BC-A3E1515875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004" y="1896961"/>
            <a:ext cx="532471" cy="108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6E291DC9-941E-8C4D-ABFF-6C72F04D52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1667" y="1888458"/>
            <a:ext cx="532471" cy="108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586CFCB3-14CC-304F-84F0-029AD6C086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7261" y="1888458"/>
            <a:ext cx="532471" cy="108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6E7463B-5464-C347-AA09-3643D19270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0390" y="3429000"/>
            <a:ext cx="1356502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9AC9AD6A-57BC-AB44-9227-41C3FD8F863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2413" y="3416026"/>
            <a:ext cx="532471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EFC9A4C-8A57-3F4D-87BA-261E512736C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3650" y="3424529"/>
            <a:ext cx="532471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A85864D9-E4D2-9D46-B5A4-665C637F58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313" y="3416026"/>
            <a:ext cx="53247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36BB6FD-D874-1948-972F-0EEBB466E09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9907" y="3416026"/>
            <a:ext cx="532471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0B8810B7-B660-E84C-8E73-5040E81262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871" y="3413154"/>
            <a:ext cx="532471" cy="108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53FE1829-D7BE-6C44-A4A3-63AAEE25365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6108" y="3421657"/>
            <a:ext cx="532471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00FECCF6-4339-9843-A777-0DA4BE5CEB4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6771" y="3413154"/>
            <a:ext cx="532471" cy="108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30EAF7F2-CCCA-DE44-9702-30FBF1861E6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365" y="3413154"/>
            <a:ext cx="532471" cy="108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534C2FA2-550C-6544-A66E-2EB23E30701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0815" y="3412487"/>
            <a:ext cx="532471" cy="108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8EEDD8F-412B-934D-B487-E40B6315D5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2052" y="3420990"/>
            <a:ext cx="532471" cy="108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1949A34B-EB74-B145-BA28-3C068FD5C31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715" y="3412487"/>
            <a:ext cx="532471" cy="108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AAFF10F-B792-7648-B52A-EA599B58AE0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8309" y="3412487"/>
            <a:ext cx="532471" cy="10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7722C57C-37A4-F34A-A45A-EA364AC9562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5444" y="3391834"/>
            <a:ext cx="532471" cy="108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BDE054CE-517D-7C4F-BAC7-98BB2BE058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938" y="3391834"/>
            <a:ext cx="532471" cy="108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478A522-9491-DC47-9395-2330722798B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9508" y="4198311"/>
            <a:ext cx="182012" cy="16381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4DFBF07-4A5D-AE48-ADBE-DACFC578D89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9508" y="4025228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321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9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/>
            </a:r>
            <a:br>
              <a:rPr lang="en-GB" sz="2200" dirty="0">
                <a:solidFill>
                  <a:srgbClr val="3273DC"/>
                </a:solidFill>
              </a:rPr>
            </a:b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 is correct - both two hundreds, four tens and two ones </a:t>
            </a:r>
            <a:r>
              <a:rPr lang="en-GB" sz="2200" u="sng" dirty="0">
                <a:solidFill>
                  <a:srgbClr val="FF3860"/>
                </a:solidFill>
              </a:rPr>
              <a:t>and</a:t>
            </a:r>
            <a:r>
              <a:rPr lang="en-GB" sz="2200" dirty="0">
                <a:solidFill>
                  <a:srgbClr val="FF3860"/>
                </a:solidFill>
              </a:rPr>
              <a:t> three hundreds, twelve tens and two ones show the number 242. Well done!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C775B79-6FD8-7042-AA4B-5BA485961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325" y="3442494"/>
            <a:ext cx="1689100" cy="1244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ED35BB5-A56E-3444-84FC-CBE2FF9B8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875" y="1257300"/>
            <a:ext cx="4354694" cy="32950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8862C32-ABC9-F24B-9697-1A3B150F7C3B}"/>
              </a:ext>
            </a:extLst>
          </p:cNvPr>
          <p:cNvSpPr/>
          <p:nvPr/>
        </p:nvSpPr>
        <p:spPr>
          <a:xfrm>
            <a:off x="2893947" y="2119996"/>
            <a:ext cx="33845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" pitchFamily="2" charset="77"/>
              </a:rPr>
              <a:t>Both representations show the number 242.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C227640-D80F-174B-8D54-D756FDB35EA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441" y="1895151"/>
            <a:ext cx="1356502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F86137C-516C-6C46-BEDA-CE07942693A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9767" y="1888458"/>
            <a:ext cx="532471" cy="10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FD0BF3E-661A-BE4F-AF08-A6FA892B50C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0639" y="2654431"/>
            <a:ext cx="182012" cy="1638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CC6FFA69-C39E-BF48-83AE-0F1B69481A6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0639" y="2481348"/>
            <a:ext cx="182012" cy="1638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F9A5F60F-DB3C-8C4C-B82E-3A56E29662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309" y="1889125"/>
            <a:ext cx="1356502" cy="108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D38B407-EABA-284F-B3BC-A3E1515875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004" y="1896961"/>
            <a:ext cx="532471" cy="108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6E291DC9-941E-8C4D-ABFF-6C72F04D52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1667" y="1888458"/>
            <a:ext cx="532471" cy="108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586CFCB3-14CC-304F-84F0-029AD6C086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7261" y="1888458"/>
            <a:ext cx="532471" cy="108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6E7463B-5464-C347-AA09-3643D19270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0390" y="3429000"/>
            <a:ext cx="1356502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9AC9AD6A-57BC-AB44-9227-41C3FD8F863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2413" y="3416026"/>
            <a:ext cx="532471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EEFC9A4C-8A57-3F4D-87BA-261E512736C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3650" y="3424529"/>
            <a:ext cx="532471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A85864D9-E4D2-9D46-B5A4-665C637F58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313" y="3416026"/>
            <a:ext cx="532471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36BB6FD-D874-1948-972F-0EEBB466E09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9907" y="3416026"/>
            <a:ext cx="532471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0B8810B7-B660-E84C-8E73-5040E81262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871" y="3413154"/>
            <a:ext cx="532471" cy="108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53FE1829-D7BE-6C44-A4A3-63AAEE25365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6108" y="3421657"/>
            <a:ext cx="532471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00FECCF6-4339-9843-A777-0DA4BE5CEB4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6771" y="3413154"/>
            <a:ext cx="532471" cy="108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30EAF7F2-CCCA-DE44-9702-30FBF1861E6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365" y="3413154"/>
            <a:ext cx="532471" cy="108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534C2FA2-550C-6544-A66E-2EB23E30701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0815" y="3412487"/>
            <a:ext cx="532471" cy="108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8EEDD8F-412B-934D-B487-E40B6315D5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2052" y="3420990"/>
            <a:ext cx="532471" cy="108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1949A34B-EB74-B145-BA28-3C068FD5C31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715" y="3412487"/>
            <a:ext cx="532471" cy="108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AAFF10F-B792-7648-B52A-EA599B58AE0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8309" y="3412487"/>
            <a:ext cx="532471" cy="10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7722C57C-37A4-F34A-A45A-EA364AC9562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5444" y="3391834"/>
            <a:ext cx="532471" cy="108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BDE054CE-517D-7C4F-BAC7-98BB2BE058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938" y="3391834"/>
            <a:ext cx="532471" cy="108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478A522-9491-DC47-9395-2330722798B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9508" y="4198311"/>
            <a:ext cx="182012" cy="16381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4DFBF07-4A5D-AE48-ADBE-DACFC578D89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9508" y="4025228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893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concrete equipment and pictorial representations to represent numbers up to 1,000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concrete equipment and pictorial representations to represent numbers up to 1,000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dirty="0"/>
              <a:t>Year 3 - Autumn Block 1 - Place Value - Lesson 2 - To be able to represent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1494349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concrete equipment and pictorial representations to represent numbers up to 1,000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concrete equipment and pictorial representations to represent numbers up to 1,000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dirty="0"/>
              <a:t>Year 3 - Autumn Block 1 - Place Value - Lesson 2 - To be able to represent numbers up to 1,000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D890D5F4-FEAF-084B-BCC1-6FF93B8450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960" y="3105151"/>
            <a:ext cx="1554923" cy="15549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899B812-AF1D-514D-8C53-B6EC544C17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764" y="3070599"/>
            <a:ext cx="1554923" cy="155492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DD3DE5D-47EE-7347-B384-6813E760E9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1687" y="3001876"/>
            <a:ext cx="1554923" cy="15549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77F58A8-1B71-D843-8153-0DD6835F23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9531" y="2357432"/>
            <a:ext cx="1740843" cy="17590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2992BF0-19E6-704C-BC92-3AD10D265F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6157" y="2357432"/>
            <a:ext cx="1740843" cy="17590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6C182E8A-3B7B-FB4C-9261-48D6D2C042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9013" y="3449464"/>
            <a:ext cx="1740843" cy="17590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A4F4A14-D14B-6C47-A4FC-1EE3779D84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18" y="2756799"/>
            <a:ext cx="2260837" cy="180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6341BC0F-A153-9849-928B-0DB5AD7913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797" y="3002982"/>
            <a:ext cx="2260837" cy="180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C0460B10-98A6-E341-A1F2-26B2803017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159" y="3249165"/>
            <a:ext cx="2260837" cy="180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47DF0AEF-0F42-7740-A639-661F136A48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2879" y="3495348"/>
            <a:ext cx="2260837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6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Base 10 pieces don’t belong as there are four of them representing 400, whereas the place value counters show 300 and three £1 coins are worth 300p.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3532DA0-4A49-4D4F-AB01-407390A553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18" y="2756799"/>
            <a:ext cx="2260837" cy="18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F1CBD7C-65BA-414F-94E4-8AECD59CC5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797" y="3002982"/>
            <a:ext cx="2260837" cy="18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B2BD8DA-BC64-8347-8B38-635694F0CA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159" y="3249165"/>
            <a:ext cx="2260837" cy="18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D890D5F4-FEAF-084B-BCC1-6FF93B8450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960" y="3105151"/>
            <a:ext cx="1554923" cy="15549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899B812-AF1D-514D-8C53-B6EC544C17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764" y="3070599"/>
            <a:ext cx="1554923" cy="155492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DD3DE5D-47EE-7347-B384-6813E760E9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1687" y="3001876"/>
            <a:ext cx="1554923" cy="15549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CFDB0FBF-E12E-2741-A8AE-EF0BFFF4E6A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9531" y="2357432"/>
            <a:ext cx="1740843" cy="17590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D8DA547-04B1-F347-81EE-1158080EFB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6157" y="2357432"/>
            <a:ext cx="1740843" cy="17590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24EC0E64-183A-0B42-89FE-8A3370C446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9013" y="3449464"/>
            <a:ext cx="1740843" cy="17590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7641C6EB-612E-B941-B085-159E7EB494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2879" y="3495348"/>
            <a:ext cx="2260837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046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424BE076-265E-CA4D-B7F3-7031A1C520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525841"/>
              </p:ext>
            </p:extLst>
          </p:nvPr>
        </p:nvGraphicFramePr>
        <p:xfrm>
          <a:off x="838198" y="2842381"/>
          <a:ext cx="10515600" cy="3413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2">
                  <a:extLst>
                    <a:ext uri="{9D8B030D-6E8A-4147-A177-3AD203B41FA5}">
                      <a16:colId xmlns:a16="http://schemas.microsoft.com/office/drawing/2014/main" xmlns="" val="4197792565"/>
                    </a:ext>
                  </a:extLst>
                </a:gridCol>
                <a:gridCol w="8381998">
                  <a:extLst>
                    <a:ext uri="{9D8B030D-6E8A-4147-A177-3AD203B41FA5}">
                      <a16:colId xmlns:a16="http://schemas.microsoft.com/office/drawing/2014/main" xmlns="" val="2364884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representation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02154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660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778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2806159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0E4B567-85BF-4649-A722-07E830549A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3216728"/>
            <a:ext cx="1356502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F124F7A8-26E2-A04B-9737-4217E1CCE4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3216728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D8832FC8-59FE-2E48-BC6F-CE8B105C7E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3216728"/>
            <a:ext cx="1356502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55F1D63-EED1-1143-89CA-E39B9F666A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4208914"/>
            <a:ext cx="1356502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23DF29A9-BBAE-DB46-91BE-6AD983E96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4208914"/>
            <a:ext cx="1356502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F41A797-75C8-AF4D-9009-0C5BEFC7BF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4208914"/>
            <a:ext cx="1356502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0D41CD2C-35B8-8B44-983A-D6DBB82A30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5233258"/>
            <a:ext cx="1356502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D7D9ECB6-97CC-BE42-B84F-27562DC1EB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5233258"/>
            <a:ext cx="1356502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4A7ABED-A094-3F48-ADC9-6DC3A6626A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5233258"/>
            <a:ext cx="1356502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70ED379-66DF-7841-9704-6BFD3292FF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295" y="5217429"/>
            <a:ext cx="532471" cy="108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2242CA18-371E-1B4A-91C6-F9382E053A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2220" y="5232727"/>
            <a:ext cx="532471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AEB815E3-E557-9845-9E7E-5168098489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530" y="5226701"/>
            <a:ext cx="532471" cy="108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D840073-D5EE-764B-AE84-C699786ABD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5003058"/>
            <a:ext cx="182012" cy="16381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6BACD8AE-2971-4B4A-8564-6714536DFC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4829975"/>
            <a:ext cx="182012" cy="16381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FFDFD5C3-1126-264D-A2DB-BAA47C8E46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4661528"/>
            <a:ext cx="182012" cy="163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0DE78F59-2B34-B247-B35B-7BD18807D1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6031764"/>
            <a:ext cx="182012" cy="16381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E47AA650-3D81-2D45-9838-68E386B287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5858681"/>
            <a:ext cx="182012" cy="1638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8B2ADB4E-E7CB-AD42-8475-DF40DD8542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5690234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85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424BE076-265E-CA4D-B7F3-7031A1C52030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42381"/>
          <a:ext cx="10515600" cy="3413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2">
                  <a:extLst>
                    <a:ext uri="{9D8B030D-6E8A-4147-A177-3AD203B41FA5}">
                      <a16:colId xmlns:a16="http://schemas.microsoft.com/office/drawing/2014/main" xmlns="" val="4197792565"/>
                    </a:ext>
                  </a:extLst>
                </a:gridCol>
                <a:gridCol w="8381998">
                  <a:extLst>
                    <a:ext uri="{9D8B030D-6E8A-4147-A177-3AD203B41FA5}">
                      <a16:colId xmlns:a16="http://schemas.microsoft.com/office/drawing/2014/main" xmlns="" val="2364884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representation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02154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r>
                        <a:rPr lang="en-US" sz="20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300</a:t>
                      </a: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660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778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2806159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0E4B567-85BF-4649-A722-07E830549A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3216728"/>
            <a:ext cx="1356502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F124F7A8-26E2-A04B-9737-4217E1CCE4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3216728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D8832FC8-59FE-2E48-BC6F-CE8B105C7E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3216728"/>
            <a:ext cx="1356502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55F1D63-EED1-1143-89CA-E39B9F666A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4208914"/>
            <a:ext cx="1356502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23DF29A9-BBAE-DB46-91BE-6AD983E96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4208914"/>
            <a:ext cx="1356502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F41A797-75C8-AF4D-9009-0C5BEFC7BF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4208914"/>
            <a:ext cx="1356502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0D41CD2C-35B8-8B44-983A-D6DBB82A30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5233258"/>
            <a:ext cx="1356502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D7D9ECB6-97CC-BE42-B84F-27562DC1EB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5233258"/>
            <a:ext cx="1356502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4A7ABED-A094-3F48-ADC9-6DC3A6626A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5233258"/>
            <a:ext cx="1356502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70ED379-66DF-7841-9704-6BFD3292FF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295" y="5217429"/>
            <a:ext cx="532471" cy="108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2242CA18-371E-1B4A-91C6-F9382E053A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2220" y="5232727"/>
            <a:ext cx="532471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AEB815E3-E557-9845-9E7E-5168098489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530" y="5226701"/>
            <a:ext cx="532471" cy="108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D840073-D5EE-764B-AE84-C699786ABD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5003058"/>
            <a:ext cx="182012" cy="16381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6BACD8AE-2971-4B4A-8564-6714536DFC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4829975"/>
            <a:ext cx="182012" cy="16381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FFDFD5C3-1126-264D-A2DB-BAA47C8E46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4661528"/>
            <a:ext cx="182012" cy="163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0DE78F59-2B34-B247-B35B-7BD18807D1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6031764"/>
            <a:ext cx="182012" cy="16381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E47AA650-3D81-2D45-9838-68E386B287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5858681"/>
            <a:ext cx="182012" cy="1638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8B2ADB4E-E7CB-AD42-8475-DF40DD8542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5690234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3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424BE076-265E-CA4D-B7F3-7031A1C52030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42381"/>
          <a:ext cx="10515600" cy="3413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2">
                  <a:extLst>
                    <a:ext uri="{9D8B030D-6E8A-4147-A177-3AD203B41FA5}">
                      <a16:colId xmlns:a16="http://schemas.microsoft.com/office/drawing/2014/main" xmlns="" val="4197792565"/>
                    </a:ext>
                  </a:extLst>
                </a:gridCol>
                <a:gridCol w="8381998">
                  <a:extLst>
                    <a:ext uri="{9D8B030D-6E8A-4147-A177-3AD203B41FA5}">
                      <a16:colId xmlns:a16="http://schemas.microsoft.com/office/drawing/2014/main" xmlns="" val="2364884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representation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02154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r>
                        <a:rPr lang="en-US" sz="20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300</a:t>
                      </a: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660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r>
                        <a:rPr lang="en-US" sz="20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303</a:t>
                      </a: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778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2806159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0E4B567-85BF-4649-A722-07E830549A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3216728"/>
            <a:ext cx="1356502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F124F7A8-26E2-A04B-9737-4217E1CCE4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3216728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D8832FC8-59FE-2E48-BC6F-CE8B105C7E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3216728"/>
            <a:ext cx="1356502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55F1D63-EED1-1143-89CA-E39B9F666A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4208914"/>
            <a:ext cx="1356502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23DF29A9-BBAE-DB46-91BE-6AD983E96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4208914"/>
            <a:ext cx="1356502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F41A797-75C8-AF4D-9009-0C5BEFC7BF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4208914"/>
            <a:ext cx="1356502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0D41CD2C-35B8-8B44-983A-D6DBB82A30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5233258"/>
            <a:ext cx="1356502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D7D9ECB6-97CC-BE42-B84F-27562DC1EB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5233258"/>
            <a:ext cx="1356502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4A7ABED-A094-3F48-ADC9-6DC3A6626A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5233258"/>
            <a:ext cx="1356502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70ED379-66DF-7841-9704-6BFD3292FF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295" y="5217429"/>
            <a:ext cx="532471" cy="108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2242CA18-371E-1B4A-91C6-F9382E053A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2220" y="5232727"/>
            <a:ext cx="532471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AEB815E3-E557-9845-9E7E-5168098489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530" y="5226701"/>
            <a:ext cx="532471" cy="108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D840073-D5EE-764B-AE84-C699786ABD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5003058"/>
            <a:ext cx="182012" cy="16381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6BACD8AE-2971-4B4A-8564-6714536DFC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4829975"/>
            <a:ext cx="182012" cy="16381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FFDFD5C3-1126-264D-A2DB-BAA47C8E46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4661528"/>
            <a:ext cx="182012" cy="163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0DE78F59-2B34-B247-B35B-7BD18807D1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6031764"/>
            <a:ext cx="182012" cy="16381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E47AA650-3D81-2D45-9838-68E386B287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5858681"/>
            <a:ext cx="182012" cy="1638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8B2ADB4E-E7CB-AD42-8475-DF40DD8542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5690234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407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424BE076-265E-CA4D-B7F3-7031A1C52030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42381"/>
          <a:ext cx="10515600" cy="3413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2">
                  <a:extLst>
                    <a:ext uri="{9D8B030D-6E8A-4147-A177-3AD203B41FA5}">
                      <a16:colId xmlns:a16="http://schemas.microsoft.com/office/drawing/2014/main" xmlns="" val="4197792565"/>
                    </a:ext>
                  </a:extLst>
                </a:gridCol>
                <a:gridCol w="8381998">
                  <a:extLst>
                    <a:ext uri="{9D8B030D-6E8A-4147-A177-3AD203B41FA5}">
                      <a16:colId xmlns:a16="http://schemas.microsoft.com/office/drawing/2014/main" xmlns="" val="2364884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representation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02154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r>
                        <a:rPr lang="en-US" sz="20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300</a:t>
                      </a: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660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r>
                        <a:rPr lang="en-US" sz="20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303</a:t>
                      </a: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778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r>
                        <a:rPr lang="en-US" sz="2000" dirty="0">
                          <a:solidFill>
                            <a:srgbClr val="FF3860"/>
                          </a:solidFill>
                          <a:latin typeface="OpenDyslexic" pitchFamily="2" charset="77"/>
                        </a:rPr>
                        <a:t>333</a:t>
                      </a: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2806159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0E4B567-85BF-4649-A722-07E830549A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3216728"/>
            <a:ext cx="1356502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F124F7A8-26E2-A04B-9737-4217E1CCE4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3216728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D8832FC8-59FE-2E48-BC6F-CE8B105C7E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3216728"/>
            <a:ext cx="1356502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55F1D63-EED1-1143-89CA-E39B9F666A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4208914"/>
            <a:ext cx="1356502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23DF29A9-BBAE-DB46-91BE-6AD983E96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4208914"/>
            <a:ext cx="1356502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F41A797-75C8-AF4D-9009-0C5BEFC7BF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4208914"/>
            <a:ext cx="1356502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0D41CD2C-35B8-8B44-983A-D6DBB82A30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5233258"/>
            <a:ext cx="1356502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D7D9ECB6-97CC-BE42-B84F-27562DC1EB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5233258"/>
            <a:ext cx="1356502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4A7ABED-A094-3F48-ADC9-6DC3A6626A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5233258"/>
            <a:ext cx="1356502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70ED379-66DF-7841-9704-6BFD3292FF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295" y="5217429"/>
            <a:ext cx="532471" cy="108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2242CA18-371E-1B4A-91C6-F9382E053A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2220" y="5232727"/>
            <a:ext cx="532471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AEB815E3-E557-9845-9E7E-5168098489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530" y="5226701"/>
            <a:ext cx="532471" cy="108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D840073-D5EE-764B-AE84-C699786ABD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5003058"/>
            <a:ext cx="182012" cy="16381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6BACD8AE-2971-4B4A-8564-6714536DFC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4829975"/>
            <a:ext cx="182012" cy="16381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FFDFD5C3-1126-264D-A2DB-BAA47C8E46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24" y="4661528"/>
            <a:ext cx="182012" cy="163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0DE78F59-2B34-B247-B35B-7BD18807D1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6031764"/>
            <a:ext cx="182012" cy="16381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E47AA650-3D81-2D45-9838-68E386B287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5858681"/>
            <a:ext cx="182012" cy="1638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8B2ADB4E-E7CB-AD42-8475-DF40DD8542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3785" y="5690234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19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600" dirty="0"/>
              <a:t>To be able to represent numbers up to 1,000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424BE076-265E-CA4D-B7F3-7031A1C520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295129"/>
              </p:ext>
            </p:extLst>
          </p:nvPr>
        </p:nvGraphicFramePr>
        <p:xfrm>
          <a:off x="838198" y="2842381"/>
          <a:ext cx="10515600" cy="3413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2">
                  <a:extLst>
                    <a:ext uri="{9D8B030D-6E8A-4147-A177-3AD203B41FA5}">
                      <a16:colId xmlns:a16="http://schemas.microsoft.com/office/drawing/2014/main" xmlns="" val="4197792565"/>
                    </a:ext>
                  </a:extLst>
                </a:gridCol>
                <a:gridCol w="8381998">
                  <a:extLst>
                    <a:ext uri="{9D8B030D-6E8A-4147-A177-3AD203B41FA5}">
                      <a16:colId xmlns:a16="http://schemas.microsoft.com/office/drawing/2014/main" xmlns="" val="2364884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penDyslexic" pitchFamily="2" charset="77"/>
                        </a:rPr>
                        <a:t>representation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02154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660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778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  <a:p>
                      <a:pPr algn="ctr"/>
                      <a:endParaRPr lang="en-US" sz="2000" dirty="0">
                        <a:solidFill>
                          <a:srgbClr val="FF3860"/>
                        </a:solidFill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2806159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0E4B567-85BF-4649-A722-07E830549A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3216728"/>
            <a:ext cx="1356502" cy="108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F124F7A8-26E2-A04B-9737-4217E1CCE4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3216728"/>
            <a:ext cx="1356502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D8832FC8-59FE-2E48-BC6F-CE8B105C7E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3216728"/>
            <a:ext cx="1356502" cy="108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55F1D63-EED1-1143-89CA-E39B9F666A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4208914"/>
            <a:ext cx="1356502" cy="108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23DF29A9-BBAE-DB46-91BE-6AD983E96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4208914"/>
            <a:ext cx="1356502" cy="108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FF41A797-75C8-AF4D-9009-0C5BEFC7BF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4208914"/>
            <a:ext cx="1356502" cy="108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0D41CD2C-35B8-8B44-983A-D6DBB82A30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789" y="5233258"/>
            <a:ext cx="1356502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D7D9ECB6-97CC-BE42-B84F-27562DC1EB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91" y="5233258"/>
            <a:ext cx="1356502" cy="108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4A7ABED-A094-3F48-ADC9-6DC3A6626A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793" y="5233258"/>
            <a:ext cx="1356502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70ED379-66DF-7841-9704-6BFD3292FF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4299" y="5227232"/>
            <a:ext cx="532471" cy="108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2242CA18-371E-1B4A-91C6-F9382E053A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1039" y="5232780"/>
            <a:ext cx="532471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AEB815E3-E557-9845-9E7E-5168098489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0534" y="5226565"/>
            <a:ext cx="532471" cy="108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D840073-D5EE-764B-AE84-C699786ABD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007" y="5003589"/>
            <a:ext cx="182012" cy="16381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6BACD8AE-2971-4B4A-8564-6714536DFC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007" y="4830506"/>
            <a:ext cx="182012" cy="16381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FFDFD5C3-1126-264D-A2DB-BAA47C8E46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007" y="4662059"/>
            <a:ext cx="182012" cy="163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0DE78F59-2B34-B247-B35B-7BD18807D1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7268" y="6032295"/>
            <a:ext cx="182012" cy="16381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E47AA650-3D81-2D45-9838-68E386B287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7268" y="5859212"/>
            <a:ext cx="182012" cy="16381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8B2ADB4E-E7CB-AD42-8475-DF40DD8542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7268" y="5690765"/>
            <a:ext cx="182012" cy="16381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A71739B-94A3-1045-982E-5CA1FC4AA5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295" y="3216728"/>
            <a:ext cx="1356502" cy="108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61A70ADD-624B-C945-93EB-A2480EF5B0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295" y="4212244"/>
            <a:ext cx="1356502" cy="108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BCA8986F-6BB8-B943-8A73-C726BCBBFF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295" y="5227232"/>
            <a:ext cx="1356502" cy="108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096C5DA7-B3DE-B545-A905-AD2DD78367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4071" y="4212244"/>
            <a:ext cx="532471" cy="108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6ED5251-D3EC-8040-B0A3-3CEF19A9C7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007" y="4485361"/>
            <a:ext cx="182012" cy="16381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2DA45689-20BF-4641-86CA-640121F739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771" y="5235068"/>
            <a:ext cx="532471" cy="108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6425B0CB-8067-BE4B-A83D-E292C4E39C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7268" y="5526954"/>
            <a:ext cx="182012" cy="1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47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8313</TotalTime>
  <Words>685</Words>
  <Application>Microsoft Office PowerPoint</Application>
  <PresentationFormat>Custom</PresentationFormat>
  <Paragraphs>250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Wingdings</vt:lpstr>
      <vt:lpstr>Calibri</vt:lpstr>
      <vt:lpstr>Muli</vt:lpstr>
      <vt:lpstr>OpenDyslexic</vt:lpstr>
      <vt:lpstr>OpenDyslexicAlta</vt:lpstr>
      <vt:lpstr>Lato Light</vt:lpstr>
      <vt:lpstr>Lato</vt:lpstr>
      <vt:lpstr>Office Theme</vt:lpstr>
      <vt:lpstr>PowerPoint Presentation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  <vt:lpstr>To be able to represent numbers up to 1,000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271</cp:revision>
  <cp:lastPrinted>2019-06-17T16:19:05Z</cp:lastPrinted>
  <dcterms:created xsi:type="dcterms:W3CDTF">2018-08-06T08:16:18Z</dcterms:created>
  <dcterms:modified xsi:type="dcterms:W3CDTF">2020-07-13T19:11:56Z</dcterms:modified>
</cp:coreProperties>
</file>