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webextensions/taskpanes.xml" ContentType="application/vnd.ms-office.webextensiontaskpanes+xml"/>
  <Override PartName="/ppt/webextensions/webextension1.xml" ContentType="application/vnd.ms-office.webextension+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75"/>
  </p:notesMasterIdLst>
  <p:handoutMasterIdLst>
    <p:handoutMasterId r:id="rId76"/>
  </p:handoutMasterIdLst>
  <p:sldIdLst>
    <p:sldId id="320" r:id="rId2"/>
    <p:sldId id="321" r:id="rId3"/>
    <p:sldId id="346" r:id="rId4"/>
    <p:sldId id="373" r:id="rId5"/>
    <p:sldId id="375" r:id="rId6"/>
    <p:sldId id="379" r:id="rId7"/>
    <p:sldId id="380" r:id="rId8"/>
    <p:sldId id="381" r:id="rId9"/>
    <p:sldId id="382" r:id="rId10"/>
    <p:sldId id="383" r:id="rId11"/>
    <p:sldId id="384" r:id="rId12"/>
    <p:sldId id="385" r:id="rId13"/>
    <p:sldId id="386" r:id="rId14"/>
    <p:sldId id="387" r:id="rId15"/>
    <p:sldId id="388" r:id="rId16"/>
    <p:sldId id="389" r:id="rId17"/>
    <p:sldId id="377" r:id="rId18"/>
    <p:sldId id="376" r:id="rId19"/>
    <p:sldId id="378" r:id="rId20"/>
    <p:sldId id="390" r:id="rId21"/>
    <p:sldId id="391" r:id="rId22"/>
    <p:sldId id="393" r:id="rId23"/>
    <p:sldId id="392" r:id="rId24"/>
    <p:sldId id="395" r:id="rId25"/>
    <p:sldId id="397" r:id="rId26"/>
    <p:sldId id="398" r:id="rId27"/>
    <p:sldId id="401" r:id="rId28"/>
    <p:sldId id="402" r:id="rId29"/>
    <p:sldId id="409" r:id="rId30"/>
    <p:sldId id="410" r:id="rId31"/>
    <p:sldId id="399" r:id="rId32"/>
    <p:sldId id="400" r:id="rId33"/>
    <p:sldId id="415" r:id="rId34"/>
    <p:sldId id="416" r:id="rId35"/>
    <p:sldId id="403" r:id="rId36"/>
    <p:sldId id="404" r:id="rId37"/>
    <p:sldId id="411" r:id="rId38"/>
    <p:sldId id="412" r:id="rId39"/>
    <p:sldId id="405" r:id="rId40"/>
    <p:sldId id="406" r:id="rId41"/>
    <p:sldId id="407" r:id="rId42"/>
    <p:sldId id="408" r:id="rId43"/>
    <p:sldId id="413" r:id="rId44"/>
    <p:sldId id="414" r:id="rId45"/>
    <p:sldId id="433" r:id="rId46"/>
    <p:sldId id="434" r:id="rId47"/>
    <p:sldId id="431" r:id="rId48"/>
    <p:sldId id="432" r:id="rId49"/>
    <p:sldId id="437" r:id="rId50"/>
    <p:sldId id="438" r:id="rId51"/>
    <p:sldId id="435" r:id="rId52"/>
    <p:sldId id="436" r:id="rId53"/>
    <p:sldId id="429" r:id="rId54"/>
    <p:sldId id="430" r:id="rId55"/>
    <p:sldId id="423" r:id="rId56"/>
    <p:sldId id="424" r:id="rId57"/>
    <p:sldId id="421" r:id="rId58"/>
    <p:sldId id="422" r:id="rId59"/>
    <p:sldId id="427" r:id="rId60"/>
    <p:sldId id="428" r:id="rId61"/>
    <p:sldId id="425" r:id="rId62"/>
    <p:sldId id="426" r:id="rId63"/>
    <p:sldId id="419" r:id="rId64"/>
    <p:sldId id="420" r:id="rId65"/>
    <p:sldId id="417" r:id="rId66"/>
    <p:sldId id="418" r:id="rId67"/>
    <p:sldId id="439" r:id="rId68"/>
    <p:sldId id="440" r:id="rId69"/>
    <p:sldId id="441" r:id="rId70"/>
    <p:sldId id="442" r:id="rId71"/>
    <p:sldId id="372" r:id="rId72"/>
    <p:sldId id="396" r:id="rId73"/>
    <p:sldId id="374" r:id="rId74"/>
  </p:sldIdLst>
  <p:sldSz cx="12192000" cy="6858000"/>
  <p:notesSz cx="6858000" cy="9144000"/>
  <p:embeddedFontLst>
    <p:embeddedFont>
      <p:font typeface="Lato" panose="020F0502020204030203" pitchFamily="34" charset="0"/>
      <p:regular r:id="rId77"/>
      <p:bold r:id="rId78"/>
    </p:embeddedFont>
    <p:embeddedFont>
      <p:font typeface="Calibri" panose="020F0502020204030204" pitchFamily="34" charset="0"/>
      <p:regular r:id="rId79"/>
      <p:bold r:id="rId80"/>
      <p:italic r:id="rId81"/>
      <p:boldItalic r:id="rId82"/>
    </p:embeddedFont>
    <p:embeddedFont>
      <p:font typeface="OpenDyslexic" panose="020B0604020202020204" charset="0"/>
      <p:regular r:id="rId83"/>
      <p:bold r:id="rId84"/>
      <p:italic r:id="rId85"/>
      <p:boldItalic r:id="rId86"/>
    </p:embeddedFont>
    <p:embeddedFont>
      <p:font typeface="Muli" panose="020B0604020202020204" charset="0"/>
      <p:regular r:id="rId87"/>
      <p:bold r:id="rId88"/>
      <p:italic r:id="rId89"/>
      <p:boldItalic r:id="rId90"/>
    </p:embeddedFont>
    <p:embeddedFont>
      <p:font typeface="OpenDyslexicAlta" panose="020B0604020202020204" charset="0"/>
      <p:regular r:id="rId91"/>
      <p:bold r:id="rId92"/>
      <p:italic r:id="rId93"/>
      <p:boldItalic r:id="rId94"/>
    </p:embeddedFont>
    <p:embeddedFont>
      <p:font typeface="Lato Light" panose="020F0302020204030203" pitchFamily="34" charset="0"/>
      <p:regular r:id="rId9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17"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860"/>
    <a:srgbClr val="FFDD57"/>
    <a:srgbClr val="3273DC"/>
    <a:srgbClr val="7957D5"/>
    <a:srgbClr val="209CEE"/>
    <a:srgbClr val="23D160"/>
    <a:srgbClr val="000000"/>
    <a:srgbClr val="121212"/>
    <a:srgbClr val="44A6ED"/>
    <a:srgbClr val="A4BF3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981" autoAdjust="0"/>
    <p:restoredTop sz="87483" autoAdjust="0"/>
  </p:normalViewPr>
  <p:slideViewPr>
    <p:cSldViewPr snapToGrid="0" snapToObjects="1">
      <p:cViewPr varScale="1">
        <p:scale>
          <a:sx n="60" d="100"/>
          <a:sy n="60" d="100"/>
        </p:scale>
        <p:origin x="-654" y="-90"/>
      </p:cViewPr>
      <p:guideLst>
        <p:guide orient="horz" pos="2160"/>
        <p:guide pos="3817"/>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0" d="100"/>
          <a:sy n="90" d="100"/>
        </p:scale>
        <p:origin x="3840" y="19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8.fntdata"/><Relationship Id="rId89" Type="http://schemas.openxmlformats.org/officeDocument/2006/relationships/font" Target="fonts/font13.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font" Target="fonts/font3.fntdata"/><Relationship Id="rId5" Type="http://schemas.openxmlformats.org/officeDocument/2006/relationships/slide" Target="slides/slide4.xml"/><Relationship Id="rId90" Type="http://schemas.openxmlformats.org/officeDocument/2006/relationships/font" Target="fonts/font14.fntdata"/><Relationship Id="rId95" Type="http://schemas.openxmlformats.org/officeDocument/2006/relationships/font" Target="fonts/font19.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font" Target="fonts/font4.fntdata"/><Relationship Id="rId85" Type="http://schemas.openxmlformats.org/officeDocument/2006/relationships/font" Target="fonts/font9.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83" Type="http://schemas.openxmlformats.org/officeDocument/2006/relationships/font" Target="fonts/font7.fntdata"/><Relationship Id="rId88" Type="http://schemas.openxmlformats.org/officeDocument/2006/relationships/font" Target="fonts/font12.fntdata"/><Relationship Id="rId91" Type="http://schemas.openxmlformats.org/officeDocument/2006/relationships/font" Target="fonts/font15.fntdata"/><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font" Target="fonts/font2.fntdata"/><Relationship Id="rId81" Type="http://schemas.openxmlformats.org/officeDocument/2006/relationships/font" Target="fonts/font5.fntdata"/><Relationship Id="rId86" Type="http://schemas.openxmlformats.org/officeDocument/2006/relationships/font" Target="fonts/font10.fntdata"/><Relationship Id="rId94" Type="http://schemas.openxmlformats.org/officeDocument/2006/relationships/font" Target="fonts/font18.fntdata"/><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handoutMaster" Target="handoutMasters/handoutMaster1.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16.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11.fntdata"/><Relationship Id="rId61" Type="http://schemas.openxmlformats.org/officeDocument/2006/relationships/slide" Target="slides/slide60.xml"/><Relationship Id="rId82" Type="http://schemas.openxmlformats.org/officeDocument/2006/relationships/font" Target="fonts/font6.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font" Target="fonts/font1.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17.fntdata"/><Relationship Id="rId98"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AC86F298-EB3E-D446-A729-C248AB8A5D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xmlns="" id="{F37BEABC-4AC1-4C4F-BDDB-0B8FF7D20C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GB"/>
              <a:t>10/07/2019</a:t>
            </a:r>
          </a:p>
        </p:txBody>
      </p:sp>
      <p:sp>
        <p:nvSpPr>
          <p:cNvPr id="4" name="Footer Placeholder 3">
            <a:extLst>
              <a:ext uri="{FF2B5EF4-FFF2-40B4-BE49-F238E27FC236}">
                <a16:creationId xmlns:a16="http://schemas.microsoft.com/office/drawing/2014/main" xmlns="" id="{67DF2A76-21C6-4F49-AC41-288B2976B3A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GB"/>
              <a:t>Place Value Lesson 1</a:t>
            </a:r>
          </a:p>
        </p:txBody>
      </p:sp>
      <p:sp>
        <p:nvSpPr>
          <p:cNvPr id="5" name="Slide Number Placeholder 4">
            <a:extLst>
              <a:ext uri="{FF2B5EF4-FFF2-40B4-BE49-F238E27FC236}">
                <a16:creationId xmlns:a16="http://schemas.microsoft.com/office/drawing/2014/main" xmlns="" id="{B0984667-866C-EF45-A262-122686295C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BC7A863-B317-0C4D-8D45-833380E63946}" type="slidenum">
              <a:rPr lang="en-GB" smtClean="0"/>
              <a:t>‹#›</a:t>
            </a:fld>
            <a:endParaRPr lang="en-GB"/>
          </a:p>
        </p:txBody>
      </p:sp>
    </p:spTree>
    <p:extLst>
      <p:ext uri="{BB962C8B-B14F-4D97-AF65-F5344CB8AC3E}">
        <p14:creationId xmlns:p14="http://schemas.microsoft.com/office/powerpoint/2010/main" val="4203359319"/>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r>
              <a:rPr lang="en-GB"/>
              <a:t>10/07/2019</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GB"/>
              <a:t>Place Value Lesson 1</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7C66A0-413B-D942-BD25-075929779430}" type="slidenum">
              <a:rPr lang="en-GB" smtClean="0"/>
              <a:t>‹#›</a:t>
            </a:fld>
            <a:endParaRPr lang="en-GB"/>
          </a:p>
        </p:txBody>
      </p:sp>
    </p:spTree>
    <p:extLst>
      <p:ext uri="{BB962C8B-B14F-4D97-AF65-F5344CB8AC3E}">
        <p14:creationId xmlns:p14="http://schemas.microsoft.com/office/powerpoint/2010/main" val="785309553"/>
      </p:ext>
    </p:extLst>
  </p:cSld>
  <p:clrMap bg1="lt1" tx1="dk1" bg2="lt2" tx2="dk2" accent1="accent1" accent2="accent2" accent3="accent3" accent4="accent4" accent5="accent5" accent6="accent6" hlink="hlink" folHlink="folHlink"/>
  <p:hf hd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a:t>
            </a:fld>
            <a:endParaRPr lang="en-GB"/>
          </a:p>
        </p:txBody>
      </p:sp>
    </p:spTree>
    <p:extLst>
      <p:ext uri="{BB962C8B-B14F-4D97-AF65-F5344CB8AC3E}">
        <p14:creationId xmlns:p14="http://schemas.microsoft.com/office/powerpoint/2010/main" val="10564107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12</a:t>
            </a:fld>
            <a:endParaRPr lang="en-GB"/>
          </a:p>
        </p:txBody>
      </p:sp>
    </p:spTree>
    <p:extLst>
      <p:ext uri="{BB962C8B-B14F-4D97-AF65-F5344CB8AC3E}">
        <p14:creationId xmlns:p14="http://schemas.microsoft.com/office/powerpoint/2010/main" val="42022676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13</a:t>
            </a:fld>
            <a:endParaRPr lang="en-GB"/>
          </a:p>
        </p:txBody>
      </p:sp>
    </p:spTree>
    <p:extLst>
      <p:ext uri="{BB962C8B-B14F-4D97-AF65-F5344CB8AC3E}">
        <p14:creationId xmlns:p14="http://schemas.microsoft.com/office/powerpoint/2010/main" val="29657461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14</a:t>
            </a:fld>
            <a:endParaRPr lang="en-GB"/>
          </a:p>
        </p:txBody>
      </p:sp>
    </p:spTree>
    <p:extLst>
      <p:ext uri="{BB962C8B-B14F-4D97-AF65-F5344CB8AC3E}">
        <p14:creationId xmlns:p14="http://schemas.microsoft.com/office/powerpoint/2010/main" val="21140124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15</a:t>
            </a:fld>
            <a:endParaRPr lang="en-GB"/>
          </a:p>
        </p:txBody>
      </p:sp>
    </p:spTree>
    <p:extLst>
      <p:ext uri="{BB962C8B-B14F-4D97-AF65-F5344CB8AC3E}">
        <p14:creationId xmlns:p14="http://schemas.microsoft.com/office/powerpoint/2010/main" val="22581293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16</a:t>
            </a:fld>
            <a:endParaRPr lang="en-GB"/>
          </a:p>
        </p:txBody>
      </p:sp>
    </p:spTree>
    <p:extLst>
      <p:ext uri="{BB962C8B-B14F-4D97-AF65-F5344CB8AC3E}">
        <p14:creationId xmlns:p14="http://schemas.microsoft.com/office/powerpoint/2010/main" val="37527746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17</a:t>
            </a:fld>
            <a:endParaRPr lang="en-GB"/>
          </a:p>
        </p:txBody>
      </p:sp>
    </p:spTree>
    <p:extLst>
      <p:ext uri="{BB962C8B-B14F-4D97-AF65-F5344CB8AC3E}">
        <p14:creationId xmlns:p14="http://schemas.microsoft.com/office/powerpoint/2010/main" val="7173634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18</a:t>
            </a:fld>
            <a:endParaRPr lang="en-GB"/>
          </a:p>
        </p:txBody>
      </p:sp>
    </p:spTree>
    <p:extLst>
      <p:ext uri="{BB962C8B-B14F-4D97-AF65-F5344CB8AC3E}">
        <p14:creationId xmlns:p14="http://schemas.microsoft.com/office/powerpoint/2010/main" val="19462801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19</a:t>
            </a:fld>
            <a:endParaRPr lang="en-GB"/>
          </a:p>
        </p:txBody>
      </p:sp>
    </p:spTree>
    <p:extLst>
      <p:ext uri="{BB962C8B-B14F-4D97-AF65-F5344CB8AC3E}">
        <p14:creationId xmlns:p14="http://schemas.microsoft.com/office/powerpoint/2010/main" val="34154270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20</a:t>
            </a:fld>
            <a:endParaRPr lang="en-GB"/>
          </a:p>
        </p:txBody>
      </p:sp>
    </p:spTree>
    <p:extLst>
      <p:ext uri="{BB962C8B-B14F-4D97-AF65-F5344CB8AC3E}">
        <p14:creationId xmlns:p14="http://schemas.microsoft.com/office/powerpoint/2010/main" val="18889112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21</a:t>
            </a:fld>
            <a:endParaRPr lang="en-GB"/>
          </a:p>
        </p:txBody>
      </p:sp>
    </p:spTree>
    <p:extLst>
      <p:ext uri="{BB962C8B-B14F-4D97-AF65-F5344CB8AC3E}">
        <p14:creationId xmlns:p14="http://schemas.microsoft.com/office/powerpoint/2010/main" val="34638574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a:t>
            </a:fld>
            <a:endParaRPr lang="en-GB"/>
          </a:p>
        </p:txBody>
      </p:sp>
    </p:spTree>
    <p:extLst>
      <p:ext uri="{BB962C8B-B14F-4D97-AF65-F5344CB8AC3E}">
        <p14:creationId xmlns:p14="http://schemas.microsoft.com/office/powerpoint/2010/main" val="19316218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pan balance is a good way to demonstrate in a concrete manner the legitimacy of exchanging ten ones for one ten or vice versa. </a:t>
            </a:r>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22</a:t>
            </a:fld>
            <a:endParaRPr lang="en-GB"/>
          </a:p>
        </p:txBody>
      </p:sp>
    </p:spTree>
    <p:extLst>
      <p:ext uri="{BB962C8B-B14F-4D97-AF65-F5344CB8AC3E}">
        <p14:creationId xmlns:p14="http://schemas.microsoft.com/office/powerpoint/2010/main" val="26709168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23</a:t>
            </a:fld>
            <a:endParaRPr lang="en-GB"/>
          </a:p>
        </p:txBody>
      </p:sp>
    </p:spTree>
    <p:extLst>
      <p:ext uri="{BB962C8B-B14F-4D97-AF65-F5344CB8AC3E}">
        <p14:creationId xmlns:p14="http://schemas.microsoft.com/office/powerpoint/2010/main" val="18615274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24</a:t>
            </a:fld>
            <a:endParaRPr lang="en-GB"/>
          </a:p>
        </p:txBody>
      </p:sp>
    </p:spTree>
    <p:extLst>
      <p:ext uri="{BB962C8B-B14F-4D97-AF65-F5344CB8AC3E}">
        <p14:creationId xmlns:p14="http://schemas.microsoft.com/office/powerpoint/2010/main" val="28588001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25</a:t>
            </a:fld>
            <a:endParaRPr lang="en-GB"/>
          </a:p>
        </p:txBody>
      </p:sp>
    </p:spTree>
    <p:extLst>
      <p:ext uri="{BB962C8B-B14F-4D97-AF65-F5344CB8AC3E}">
        <p14:creationId xmlns:p14="http://schemas.microsoft.com/office/powerpoint/2010/main" val="28985335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26</a:t>
            </a:fld>
            <a:endParaRPr lang="en-GB"/>
          </a:p>
        </p:txBody>
      </p:sp>
    </p:spTree>
    <p:extLst>
      <p:ext uri="{BB962C8B-B14F-4D97-AF65-F5344CB8AC3E}">
        <p14:creationId xmlns:p14="http://schemas.microsoft.com/office/powerpoint/2010/main" val="27292058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27</a:t>
            </a:fld>
            <a:endParaRPr lang="en-GB"/>
          </a:p>
        </p:txBody>
      </p:sp>
    </p:spTree>
    <p:extLst>
      <p:ext uri="{BB962C8B-B14F-4D97-AF65-F5344CB8AC3E}">
        <p14:creationId xmlns:p14="http://schemas.microsoft.com/office/powerpoint/2010/main" val="41089723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28</a:t>
            </a:fld>
            <a:endParaRPr lang="en-GB"/>
          </a:p>
        </p:txBody>
      </p:sp>
    </p:spTree>
    <p:extLst>
      <p:ext uri="{BB962C8B-B14F-4D97-AF65-F5344CB8AC3E}">
        <p14:creationId xmlns:p14="http://schemas.microsoft.com/office/powerpoint/2010/main" val="16952149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29</a:t>
            </a:fld>
            <a:endParaRPr lang="en-GB"/>
          </a:p>
        </p:txBody>
      </p:sp>
    </p:spTree>
    <p:extLst>
      <p:ext uri="{BB962C8B-B14F-4D97-AF65-F5344CB8AC3E}">
        <p14:creationId xmlns:p14="http://schemas.microsoft.com/office/powerpoint/2010/main" val="23560426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30</a:t>
            </a:fld>
            <a:endParaRPr lang="en-GB"/>
          </a:p>
        </p:txBody>
      </p:sp>
    </p:spTree>
    <p:extLst>
      <p:ext uri="{BB962C8B-B14F-4D97-AF65-F5344CB8AC3E}">
        <p14:creationId xmlns:p14="http://schemas.microsoft.com/office/powerpoint/2010/main" val="19007498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31</a:t>
            </a:fld>
            <a:endParaRPr lang="en-GB"/>
          </a:p>
        </p:txBody>
      </p:sp>
    </p:spTree>
    <p:extLst>
      <p:ext uri="{BB962C8B-B14F-4D97-AF65-F5344CB8AC3E}">
        <p14:creationId xmlns:p14="http://schemas.microsoft.com/office/powerpoint/2010/main" val="30718369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a:t>
            </a:fld>
            <a:endParaRPr lang="en-GB"/>
          </a:p>
        </p:txBody>
      </p:sp>
    </p:spTree>
    <p:extLst>
      <p:ext uri="{BB962C8B-B14F-4D97-AF65-F5344CB8AC3E}">
        <p14:creationId xmlns:p14="http://schemas.microsoft.com/office/powerpoint/2010/main" val="7688671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32</a:t>
            </a:fld>
            <a:endParaRPr lang="en-GB"/>
          </a:p>
        </p:txBody>
      </p:sp>
    </p:spTree>
    <p:extLst>
      <p:ext uri="{BB962C8B-B14F-4D97-AF65-F5344CB8AC3E}">
        <p14:creationId xmlns:p14="http://schemas.microsoft.com/office/powerpoint/2010/main" val="23796659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33</a:t>
            </a:fld>
            <a:endParaRPr lang="en-GB"/>
          </a:p>
        </p:txBody>
      </p:sp>
    </p:spTree>
    <p:extLst>
      <p:ext uri="{BB962C8B-B14F-4D97-AF65-F5344CB8AC3E}">
        <p14:creationId xmlns:p14="http://schemas.microsoft.com/office/powerpoint/2010/main" val="35686374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34</a:t>
            </a:fld>
            <a:endParaRPr lang="en-GB"/>
          </a:p>
        </p:txBody>
      </p:sp>
    </p:spTree>
    <p:extLst>
      <p:ext uri="{BB962C8B-B14F-4D97-AF65-F5344CB8AC3E}">
        <p14:creationId xmlns:p14="http://schemas.microsoft.com/office/powerpoint/2010/main" val="36962379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35</a:t>
            </a:fld>
            <a:endParaRPr lang="en-GB"/>
          </a:p>
        </p:txBody>
      </p:sp>
    </p:spTree>
    <p:extLst>
      <p:ext uri="{BB962C8B-B14F-4D97-AF65-F5344CB8AC3E}">
        <p14:creationId xmlns:p14="http://schemas.microsoft.com/office/powerpoint/2010/main" val="78975222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36</a:t>
            </a:fld>
            <a:endParaRPr lang="en-GB"/>
          </a:p>
        </p:txBody>
      </p:sp>
    </p:spTree>
    <p:extLst>
      <p:ext uri="{BB962C8B-B14F-4D97-AF65-F5344CB8AC3E}">
        <p14:creationId xmlns:p14="http://schemas.microsoft.com/office/powerpoint/2010/main" val="38643520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37</a:t>
            </a:fld>
            <a:endParaRPr lang="en-GB"/>
          </a:p>
        </p:txBody>
      </p:sp>
    </p:spTree>
    <p:extLst>
      <p:ext uri="{BB962C8B-B14F-4D97-AF65-F5344CB8AC3E}">
        <p14:creationId xmlns:p14="http://schemas.microsoft.com/office/powerpoint/2010/main" val="14241265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38</a:t>
            </a:fld>
            <a:endParaRPr lang="en-GB"/>
          </a:p>
        </p:txBody>
      </p:sp>
    </p:spTree>
    <p:extLst>
      <p:ext uri="{BB962C8B-B14F-4D97-AF65-F5344CB8AC3E}">
        <p14:creationId xmlns:p14="http://schemas.microsoft.com/office/powerpoint/2010/main" val="34859363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39</a:t>
            </a:fld>
            <a:endParaRPr lang="en-GB"/>
          </a:p>
        </p:txBody>
      </p:sp>
    </p:spTree>
    <p:extLst>
      <p:ext uri="{BB962C8B-B14F-4D97-AF65-F5344CB8AC3E}">
        <p14:creationId xmlns:p14="http://schemas.microsoft.com/office/powerpoint/2010/main" val="25098059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40</a:t>
            </a:fld>
            <a:endParaRPr lang="en-GB"/>
          </a:p>
        </p:txBody>
      </p:sp>
    </p:spTree>
    <p:extLst>
      <p:ext uri="{BB962C8B-B14F-4D97-AF65-F5344CB8AC3E}">
        <p14:creationId xmlns:p14="http://schemas.microsoft.com/office/powerpoint/2010/main" val="41704820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41</a:t>
            </a:fld>
            <a:endParaRPr lang="en-GB"/>
          </a:p>
        </p:txBody>
      </p:sp>
    </p:spTree>
    <p:extLst>
      <p:ext uri="{BB962C8B-B14F-4D97-AF65-F5344CB8AC3E}">
        <p14:creationId xmlns:p14="http://schemas.microsoft.com/office/powerpoint/2010/main" val="40265251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a:t>
            </a:fld>
            <a:endParaRPr lang="en-GB"/>
          </a:p>
        </p:txBody>
      </p:sp>
    </p:spTree>
    <p:extLst>
      <p:ext uri="{BB962C8B-B14F-4D97-AF65-F5344CB8AC3E}">
        <p14:creationId xmlns:p14="http://schemas.microsoft.com/office/powerpoint/2010/main" val="9372931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42</a:t>
            </a:fld>
            <a:endParaRPr lang="en-GB"/>
          </a:p>
        </p:txBody>
      </p:sp>
    </p:spTree>
    <p:extLst>
      <p:ext uri="{BB962C8B-B14F-4D97-AF65-F5344CB8AC3E}">
        <p14:creationId xmlns:p14="http://schemas.microsoft.com/office/powerpoint/2010/main" val="11012249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43</a:t>
            </a:fld>
            <a:endParaRPr lang="en-GB"/>
          </a:p>
        </p:txBody>
      </p:sp>
    </p:spTree>
    <p:extLst>
      <p:ext uri="{BB962C8B-B14F-4D97-AF65-F5344CB8AC3E}">
        <p14:creationId xmlns:p14="http://schemas.microsoft.com/office/powerpoint/2010/main" val="27133194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44</a:t>
            </a:fld>
            <a:endParaRPr lang="en-GB"/>
          </a:p>
        </p:txBody>
      </p:sp>
    </p:spTree>
    <p:extLst>
      <p:ext uri="{BB962C8B-B14F-4D97-AF65-F5344CB8AC3E}">
        <p14:creationId xmlns:p14="http://schemas.microsoft.com/office/powerpoint/2010/main" val="9981480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45</a:t>
            </a:fld>
            <a:endParaRPr lang="en-GB"/>
          </a:p>
        </p:txBody>
      </p:sp>
    </p:spTree>
    <p:extLst>
      <p:ext uri="{BB962C8B-B14F-4D97-AF65-F5344CB8AC3E}">
        <p14:creationId xmlns:p14="http://schemas.microsoft.com/office/powerpoint/2010/main" val="27788006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46</a:t>
            </a:fld>
            <a:endParaRPr lang="en-GB"/>
          </a:p>
        </p:txBody>
      </p:sp>
    </p:spTree>
    <p:extLst>
      <p:ext uri="{BB962C8B-B14F-4D97-AF65-F5344CB8AC3E}">
        <p14:creationId xmlns:p14="http://schemas.microsoft.com/office/powerpoint/2010/main" val="41969225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47</a:t>
            </a:fld>
            <a:endParaRPr lang="en-GB"/>
          </a:p>
        </p:txBody>
      </p:sp>
    </p:spTree>
    <p:extLst>
      <p:ext uri="{BB962C8B-B14F-4D97-AF65-F5344CB8AC3E}">
        <p14:creationId xmlns:p14="http://schemas.microsoft.com/office/powerpoint/2010/main" val="19871588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48</a:t>
            </a:fld>
            <a:endParaRPr lang="en-GB"/>
          </a:p>
        </p:txBody>
      </p:sp>
    </p:spTree>
    <p:extLst>
      <p:ext uri="{BB962C8B-B14F-4D97-AF65-F5344CB8AC3E}">
        <p14:creationId xmlns:p14="http://schemas.microsoft.com/office/powerpoint/2010/main" val="21647892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49</a:t>
            </a:fld>
            <a:endParaRPr lang="en-GB"/>
          </a:p>
        </p:txBody>
      </p:sp>
    </p:spTree>
    <p:extLst>
      <p:ext uri="{BB962C8B-B14F-4D97-AF65-F5344CB8AC3E}">
        <p14:creationId xmlns:p14="http://schemas.microsoft.com/office/powerpoint/2010/main" val="42430680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50</a:t>
            </a:fld>
            <a:endParaRPr lang="en-GB"/>
          </a:p>
        </p:txBody>
      </p:sp>
    </p:spTree>
    <p:extLst>
      <p:ext uri="{BB962C8B-B14F-4D97-AF65-F5344CB8AC3E}">
        <p14:creationId xmlns:p14="http://schemas.microsoft.com/office/powerpoint/2010/main" val="24663546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51</a:t>
            </a:fld>
            <a:endParaRPr lang="en-GB"/>
          </a:p>
        </p:txBody>
      </p:sp>
    </p:spTree>
    <p:extLst>
      <p:ext uri="{BB962C8B-B14F-4D97-AF65-F5344CB8AC3E}">
        <p14:creationId xmlns:p14="http://schemas.microsoft.com/office/powerpoint/2010/main" val="11533484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7</a:t>
            </a:fld>
            <a:endParaRPr lang="en-GB"/>
          </a:p>
        </p:txBody>
      </p:sp>
    </p:spTree>
    <p:extLst>
      <p:ext uri="{BB962C8B-B14F-4D97-AF65-F5344CB8AC3E}">
        <p14:creationId xmlns:p14="http://schemas.microsoft.com/office/powerpoint/2010/main" val="1656892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52</a:t>
            </a:fld>
            <a:endParaRPr lang="en-GB"/>
          </a:p>
        </p:txBody>
      </p:sp>
    </p:spTree>
    <p:extLst>
      <p:ext uri="{BB962C8B-B14F-4D97-AF65-F5344CB8AC3E}">
        <p14:creationId xmlns:p14="http://schemas.microsoft.com/office/powerpoint/2010/main" val="231629419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53</a:t>
            </a:fld>
            <a:endParaRPr lang="en-GB"/>
          </a:p>
        </p:txBody>
      </p:sp>
    </p:spTree>
    <p:extLst>
      <p:ext uri="{BB962C8B-B14F-4D97-AF65-F5344CB8AC3E}">
        <p14:creationId xmlns:p14="http://schemas.microsoft.com/office/powerpoint/2010/main" val="20585353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54</a:t>
            </a:fld>
            <a:endParaRPr lang="en-GB"/>
          </a:p>
        </p:txBody>
      </p:sp>
    </p:spTree>
    <p:extLst>
      <p:ext uri="{BB962C8B-B14F-4D97-AF65-F5344CB8AC3E}">
        <p14:creationId xmlns:p14="http://schemas.microsoft.com/office/powerpoint/2010/main" val="49181695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55</a:t>
            </a:fld>
            <a:endParaRPr lang="en-GB"/>
          </a:p>
        </p:txBody>
      </p:sp>
    </p:spTree>
    <p:extLst>
      <p:ext uri="{BB962C8B-B14F-4D97-AF65-F5344CB8AC3E}">
        <p14:creationId xmlns:p14="http://schemas.microsoft.com/office/powerpoint/2010/main" val="18563005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56</a:t>
            </a:fld>
            <a:endParaRPr lang="en-GB"/>
          </a:p>
        </p:txBody>
      </p:sp>
    </p:spTree>
    <p:extLst>
      <p:ext uri="{BB962C8B-B14F-4D97-AF65-F5344CB8AC3E}">
        <p14:creationId xmlns:p14="http://schemas.microsoft.com/office/powerpoint/2010/main" val="246476002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57</a:t>
            </a:fld>
            <a:endParaRPr lang="en-GB"/>
          </a:p>
        </p:txBody>
      </p:sp>
    </p:spTree>
    <p:extLst>
      <p:ext uri="{BB962C8B-B14F-4D97-AF65-F5344CB8AC3E}">
        <p14:creationId xmlns:p14="http://schemas.microsoft.com/office/powerpoint/2010/main" val="350482498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58</a:t>
            </a:fld>
            <a:endParaRPr lang="en-GB"/>
          </a:p>
        </p:txBody>
      </p:sp>
    </p:spTree>
    <p:extLst>
      <p:ext uri="{BB962C8B-B14F-4D97-AF65-F5344CB8AC3E}">
        <p14:creationId xmlns:p14="http://schemas.microsoft.com/office/powerpoint/2010/main" val="165842794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59</a:t>
            </a:fld>
            <a:endParaRPr lang="en-GB"/>
          </a:p>
        </p:txBody>
      </p:sp>
    </p:spTree>
    <p:extLst>
      <p:ext uri="{BB962C8B-B14F-4D97-AF65-F5344CB8AC3E}">
        <p14:creationId xmlns:p14="http://schemas.microsoft.com/office/powerpoint/2010/main" val="8690006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60</a:t>
            </a:fld>
            <a:endParaRPr lang="en-GB"/>
          </a:p>
        </p:txBody>
      </p:sp>
    </p:spTree>
    <p:extLst>
      <p:ext uri="{BB962C8B-B14F-4D97-AF65-F5344CB8AC3E}">
        <p14:creationId xmlns:p14="http://schemas.microsoft.com/office/powerpoint/2010/main" val="379398258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61</a:t>
            </a:fld>
            <a:endParaRPr lang="en-GB"/>
          </a:p>
        </p:txBody>
      </p:sp>
    </p:spTree>
    <p:extLst>
      <p:ext uri="{BB962C8B-B14F-4D97-AF65-F5344CB8AC3E}">
        <p14:creationId xmlns:p14="http://schemas.microsoft.com/office/powerpoint/2010/main" val="2942696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8</a:t>
            </a:fld>
            <a:endParaRPr lang="en-GB"/>
          </a:p>
        </p:txBody>
      </p:sp>
    </p:spTree>
    <p:extLst>
      <p:ext uri="{BB962C8B-B14F-4D97-AF65-F5344CB8AC3E}">
        <p14:creationId xmlns:p14="http://schemas.microsoft.com/office/powerpoint/2010/main" val="130412158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62</a:t>
            </a:fld>
            <a:endParaRPr lang="en-GB"/>
          </a:p>
        </p:txBody>
      </p:sp>
    </p:spTree>
    <p:extLst>
      <p:ext uri="{BB962C8B-B14F-4D97-AF65-F5344CB8AC3E}">
        <p14:creationId xmlns:p14="http://schemas.microsoft.com/office/powerpoint/2010/main" val="400560731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63</a:t>
            </a:fld>
            <a:endParaRPr lang="en-GB"/>
          </a:p>
        </p:txBody>
      </p:sp>
    </p:spTree>
    <p:extLst>
      <p:ext uri="{BB962C8B-B14F-4D97-AF65-F5344CB8AC3E}">
        <p14:creationId xmlns:p14="http://schemas.microsoft.com/office/powerpoint/2010/main" val="287089393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64</a:t>
            </a:fld>
            <a:endParaRPr lang="en-GB"/>
          </a:p>
        </p:txBody>
      </p:sp>
    </p:spTree>
    <p:extLst>
      <p:ext uri="{BB962C8B-B14F-4D97-AF65-F5344CB8AC3E}">
        <p14:creationId xmlns:p14="http://schemas.microsoft.com/office/powerpoint/2010/main" val="395380954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65</a:t>
            </a:fld>
            <a:endParaRPr lang="en-GB"/>
          </a:p>
        </p:txBody>
      </p:sp>
    </p:spTree>
    <p:extLst>
      <p:ext uri="{BB962C8B-B14F-4D97-AF65-F5344CB8AC3E}">
        <p14:creationId xmlns:p14="http://schemas.microsoft.com/office/powerpoint/2010/main" val="69440287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66</a:t>
            </a:fld>
            <a:endParaRPr lang="en-GB"/>
          </a:p>
        </p:txBody>
      </p:sp>
    </p:spTree>
    <p:extLst>
      <p:ext uri="{BB962C8B-B14F-4D97-AF65-F5344CB8AC3E}">
        <p14:creationId xmlns:p14="http://schemas.microsoft.com/office/powerpoint/2010/main" val="225170830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67</a:t>
            </a:fld>
            <a:endParaRPr lang="en-GB"/>
          </a:p>
        </p:txBody>
      </p:sp>
    </p:spTree>
    <p:extLst>
      <p:ext uri="{BB962C8B-B14F-4D97-AF65-F5344CB8AC3E}">
        <p14:creationId xmlns:p14="http://schemas.microsoft.com/office/powerpoint/2010/main" val="93830805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 solution – many other numbers can be made, from 10 – 20. </a:t>
            </a:r>
            <a:br>
              <a:rPr lang="en-US" dirty="0"/>
            </a:br>
            <a:r>
              <a:rPr lang="en-US" dirty="0"/>
              <a:t/>
            </a:r>
            <a:br>
              <a:rPr lang="en-US" dirty="0"/>
            </a:br>
            <a:r>
              <a:rPr lang="en-US" dirty="0"/>
              <a:t>Teacher assessment. </a:t>
            </a:r>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68</a:t>
            </a:fld>
            <a:endParaRPr lang="en-GB"/>
          </a:p>
        </p:txBody>
      </p:sp>
    </p:spTree>
    <p:extLst>
      <p:ext uri="{BB962C8B-B14F-4D97-AF65-F5344CB8AC3E}">
        <p14:creationId xmlns:p14="http://schemas.microsoft.com/office/powerpoint/2010/main" val="258807155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69</a:t>
            </a:fld>
            <a:endParaRPr lang="en-GB"/>
          </a:p>
        </p:txBody>
      </p:sp>
    </p:spTree>
    <p:extLst>
      <p:ext uri="{BB962C8B-B14F-4D97-AF65-F5344CB8AC3E}">
        <p14:creationId xmlns:p14="http://schemas.microsoft.com/office/powerpoint/2010/main" val="412778593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70</a:t>
            </a:fld>
            <a:endParaRPr lang="en-GB"/>
          </a:p>
        </p:txBody>
      </p:sp>
    </p:spTree>
    <p:extLst>
      <p:ext uri="{BB962C8B-B14F-4D97-AF65-F5344CB8AC3E}">
        <p14:creationId xmlns:p14="http://schemas.microsoft.com/office/powerpoint/2010/main" val="402612604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71</a:t>
            </a:fld>
            <a:endParaRPr lang="en-GB"/>
          </a:p>
        </p:txBody>
      </p:sp>
    </p:spTree>
    <p:extLst>
      <p:ext uri="{BB962C8B-B14F-4D97-AF65-F5344CB8AC3E}">
        <p14:creationId xmlns:p14="http://schemas.microsoft.com/office/powerpoint/2010/main" val="27549551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9</a:t>
            </a:fld>
            <a:endParaRPr lang="en-GB"/>
          </a:p>
        </p:txBody>
      </p:sp>
    </p:spTree>
    <p:extLst>
      <p:ext uri="{BB962C8B-B14F-4D97-AF65-F5344CB8AC3E}">
        <p14:creationId xmlns:p14="http://schemas.microsoft.com/office/powerpoint/2010/main" val="388964445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72</a:t>
            </a:fld>
            <a:endParaRPr lang="en-GB"/>
          </a:p>
        </p:txBody>
      </p:sp>
    </p:spTree>
    <p:extLst>
      <p:ext uri="{BB962C8B-B14F-4D97-AF65-F5344CB8AC3E}">
        <p14:creationId xmlns:p14="http://schemas.microsoft.com/office/powerpoint/2010/main" val="2915752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10</a:t>
            </a:fld>
            <a:endParaRPr lang="en-GB"/>
          </a:p>
        </p:txBody>
      </p:sp>
    </p:spTree>
    <p:extLst>
      <p:ext uri="{BB962C8B-B14F-4D97-AF65-F5344CB8AC3E}">
        <p14:creationId xmlns:p14="http://schemas.microsoft.com/office/powerpoint/2010/main" val="35490906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11</a:t>
            </a:fld>
            <a:endParaRPr lang="en-GB"/>
          </a:p>
        </p:txBody>
      </p:sp>
    </p:spTree>
    <p:extLst>
      <p:ext uri="{BB962C8B-B14F-4D97-AF65-F5344CB8AC3E}">
        <p14:creationId xmlns:p14="http://schemas.microsoft.com/office/powerpoint/2010/main" val="21840711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3999" y="2666346"/>
            <a:ext cx="9144000" cy="1870364"/>
          </a:xfrm>
        </p:spPr>
        <p:txBody>
          <a:bodyPr anchor="ctr">
            <a:normAutofit/>
          </a:bodyPr>
          <a:lstStyle>
            <a:lvl1pPr marL="0" indent="0" algn="ctr">
              <a:lnSpc>
                <a:spcPct val="150000"/>
              </a:lnSpc>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4" name="Text Placeholder 13">
            <a:extLst>
              <a:ext uri="{FF2B5EF4-FFF2-40B4-BE49-F238E27FC236}">
                <a16:creationId xmlns:a16="http://schemas.microsoft.com/office/drawing/2014/main" xmlns="" id="{B2F3C88D-BF6E-6D4C-9A25-CACB03AA208B}"/>
              </a:ext>
            </a:extLst>
          </p:cNvPr>
          <p:cNvSpPr>
            <a:spLocks noGrp="1"/>
          </p:cNvSpPr>
          <p:nvPr>
            <p:ph type="body" sz="quarter" idx="13"/>
          </p:nvPr>
        </p:nvSpPr>
        <p:spPr>
          <a:xfrm>
            <a:off x="3917911" y="6244985"/>
            <a:ext cx="3369375" cy="369332"/>
          </a:xfrm>
        </p:spPr>
        <p:txBody>
          <a:bodyPr anchor="b">
            <a:normAutofit/>
          </a:bodyPr>
          <a:lstStyle>
            <a:lvl1pPr marL="0" indent="0">
              <a:buNone/>
              <a:defRPr sz="1800" b="0" i="0">
                <a:solidFill>
                  <a:schemeClr val="bg1"/>
                </a:solidFill>
                <a:latin typeface="Muli" pitchFamily="2" charset="77"/>
              </a:defRPr>
            </a:lvl1pPr>
          </a:lstStyle>
          <a:p>
            <a:pPr lvl="0"/>
            <a:endParaRPr lang="en-GB" dirty="0"/>
          </a:p>
        </p:txBody>
      </p:sp>
      <p:sp>
        <p:nvSpPr>
          <p:cNvPr id="15" name="TextBox 14">
            <a:extLst>
              <a:ext uri="{FF2B5EF4-FFF2-40B4-BE49-F238E27FC236}">
                <a16:creationId xmlns:a16="http://schemas.microsoft.com/office/drawing/2014/main" xmlns="" id="{A1D45BA0-7B16-364F-96FA-7CCD74809633}"/>
              </a:ext>
            </a:extLst>
          </p:cNvPr>
          <p:cNvSpPr txBox="1"/>
          <p:nvPr userDrawn="1"/>
        </p:nvSpPr>
        <p:spPr>
          <a:xfrm>
            <a:off x="3283162" y="6261027"/>
            <a:ext cx="717425" cy="338554"/>
          </a:xfrm>
          <a:prstGeom prst="rect">
            <a:avLst/>
          </a:prstGeom>
          <a:noFill/>
        </p:spPr>
        <p:txBody>
          <a:bodyPr wrap="square" rtlCol="0" anchor="b">
            <a:spAutoFit/>
          </a:bodyPr>
          <a:lstStyle/>
          <a:p>
            <a:r>
              <a:rPr lang="en-GB" sz="1600" b="1" i="0" dirty="0">
                <a:solidFill>
                  <a:schemeClr val="bg1"/>
                </a:solidFill>
                <a:latin typeface="Muli" pitchFamily="2" charset="77"/>
              </a:rPr>
              <a:t>Unit:</a:t>
            </a:r>
          </a:p>
        </p:txBody>
      </p:sp>
      <p:sp>
        <p:nvSpPr>
          <p:cNvPr id="16" name="Text Placeholder 13">
            <a:extLst>
              <a:ext uri="{FF2B5EF4-FFF2-40B4-BE49-F238E27FC236}">
                <a16:creationId xmlns:a16="http://schemas.microsoft.com/office/drawing/2014/main" xmlns="" id="{204E8ED3-ED92-2F44-AA0C-C3500973984C}"/>
              </a:ext>
            </a:extLst>
          </p:cNvPr>
          <p:cNvSpPr>
            <a:spLocks noGrp="1"/>
          </p:cNvSpPr>
          <p:nvPr>
            <p:ph type="body" sz="quarter" idx="14"/>
          </p:nvPr>
        </p:nvSpPr>
        <p:spPr>
          <a:xfrm>
            <a:off x="11001412" y="6244985"/>
            <a:ext cx="641969" cy="369332"/>
          </a:xfrm>
        </p:spPr>
        <p:txBody>
          <a:bodyPr anchor="b">
            <a:normAutofit/>
          </a:bodyPr>
          <a:lstStyle>
            <a:lvl1pPr marL="0" indent="0">
              <a:buNone/>
              <a:defRPr sz="1800" b="0" i="0">
                <a:solidFill>
                  <a:schemeClr val="bg1"/>
                </a:solidFill>
                <a:latin typeface="Muli" pitchFamily="2" charset="77"/>
              </a:defRPr>
            </a:lvl1pPr>
          </a:lstStyle>
          <a:p>
            <a:pPr lvl="0"/>
            <a:endParaRPr lang="en-GB" dirty="0"/>
          </a:p>
        </p:txBody>
      </p:sp>
      <p:sp>
        <p:nvSpPr>
          <p:cNvPr id="17" name="TextBox 16">
            <a:extLst>
              <a:ext uri="{FF2B5EF4-FFF2-40B4-BE49-F238E27FC236}">
                <a16:creationId xmlns:a16="http://schemas.microsoft.com/office/drawing/2014/main" xmlns="" id="{543EE4B3-C0E4-AE42-921D-72A75F2D0332}"/>
              </a:ext>
            </a:extLst>
          </p:cNvPr>
          <p:cNvSpPr txBox="1"/>
          <p:nvPr userDrawn="1"/>
        </p:nvSpPr>
        <p:spPr>
          <a:xfrm>
            <a:off x="10038030" y="6261027"/>
            <a:ext cx="963382" cy="338554"/>
          </a:xfrm>
          <a:prstGeom prst="rect">
            <a:avLst/>
          </a:prstGeom>
          <a:noFill/>
        </p:spPr>
        <p:txBody>
          <a:bodyPr wrap="square" rtlCol="0" anchor="b">
            <a:spAutoFit/>
          </a:bodyPr>
          <a:lstStyle/>
          <a:p>
            <a:r>
              <a:rPr lang="en-GB" sz="1600" b="1" i="0" dirty="0">
                <a:solidFill>
                  <a:schemeClr val="bg1"/>
                </a:solidFill>
                <a:latin typeface="Muli" pitchFamily="2" charset="77"/>
              </a:rPr>
              <a:t>Lesson:</a:t>
            </a:r>
          </a:p>
        </p:txBody>
      </p:sp>
      <p:sp>
        <p:nvSpPr>
          <p:cNvPr id="19" name="TextBox 18">
            <a:extLst>
              <a:ext uri="{FF2B5EF4-FFF2-40B4-BE49-F238E27FC236}">
                <a16:creationId xmlns:a16="http://schemas.microsoft.com/office/drawing/2014/main" xmlns="" id="{B555FC76-808A-0046-94B4-D7D729C67DD3}"/>
              </a:ext>
            </a:extLst>
          </p:cNvPr>
          <p:cNvSpPr txBox="1"/>
          <p:nvPr userDrawn="1"/>
        </p:nvSpPr>
        <p:spPr>
          <a:xfrm>
            <a:off x="236893" y="6261027"/>
            <a:ext cx="787235" cy="338554"/>
          </a:xfrm>
          <a:prstGeom prst="rect">
            <a:avLst/>
          </a:prstGeom>
          <a:noFill/>
        </p:spPr>
        <p:txBody>
          <a:bodyPr wrap="square" rtlCol="0" anchor="b">
            <a:spAutoFit/>
          </a:bodyPr>
          <a:lstStyle/>
          <a:p>
            <a:r>
              <a:rPr lang="en-GB" sz="1600" b="1" i="0" dirty="0">
                <a:solidFill>
                  <a:schemeClr val="bg1"/>
                </a:solidFill>
                <a:latin typeface="Muli" pitchFamily="2" charset="77"/>
              </a:rPr>
              <a:t>Term:</a:t>
            </a:r>
          </a:p>
        </p:txBody>
      </p:sp>
      <p:sp>
        <p:nvSpPr>
          <p:cNvPr id="13" name="Text Placeholder 12">
            <a:extLst>
              <a:ext uri="{FF2B5EF4-FFF2-40B4-BE49-F238E27FC236}">
                <a16:creationId xmlns:a16="http://schemas.microsoft.com/office/drawing/2014/main" xmlns="" id="{5F8ED0D7-1D3B-EA40-89A6-FE5BFCF6799A}"/>
              </a:ext>
            </a:extLst>
          </p:cNvPr>
          <p:cNvSpPr>
            <a:spLocks noGrp="1"/>
          </p:cNvSpPr>
          <p:nvPr>
            <p:ph type="body" sz="quarter" idx="15"/>
          </p:nvPr>
        </p:nvSpPr>
        <p:spPr>
          <a:xfrm>
            <a:off x="955020" y="6247672"/>
            <a:ext cx="2213630" cy="366645"/>
          </a:xfrm>
        </p:spPr>
        <p:txBody>
          <a:bodyPr anchor="b">
            <a:noAutofit/>
          </a:bodyPr>
          <a:lstStyle>
            <a:lvl1pPr marL="0" indent="0">
              <a:buNone/>
              <a:defRPr sz="1800">
                <a:solidFill>
                  <a:schemeClr val="bg1"/>
                </a:solidFill>
                <a:latin typeface="Muli" pitchFamily="2" charset="77"/>
              </a:defRPr>
            </a:lvl1pPr>
            <a:lvl2pPr>
              <a:defRPr sz="1800">
                <a:solidFill>
                  <a:schemeClr val="bg1"/>
                </a:solidFill>
                <a:latin typeface="Muli" pitchFamily="2" charset="77"/>
              </a:defRPr>
            </a:lvl2pPr>
            <a:lvl3pPr>
              <a:defRPr sz="1800">
                <a:solidFill>
                  <a:schemeClr val="bg1"/>
                </a:solidFill>
                <a:latin typeface="Muli" pitchFamily="2" charset="77"/>
              </a:defRPr>
            </a:lvl3pPr>
            <a:lvl4pPr>
              <a:defRPr sz="1800">
                <a:solidFill>
                  <a:schemeClr val="bg1"/>
                </a:solidFill>
                <a:latin typeface="Muli" pitchFamily="2" charset="77"/>
              </a:defRPr>
            </a:lvl4pPr>
            <a:lvl5pPr>
              <a:defRPr sz="1800">
                <a:solidFill>
                  <a:schemeClr val="bg1"/>
                </a:solidFill>
                <a:latin typeface="Muli" pitchFamily="2" charset="77"/>
              </a:defRPr>
            </a:lvl5pPr>
          </a:lstStyle>
          <a:p>
            <a:pPr lvl="0"/>
            <a:endParaRPr lang="en-GB" dirty="0"/>
          </a:p>
        </p:txBody>
      </p:sp>
      <p:pic>
        <p:nvPicPr>
          <p:cNvPr id="10" name="Picture 9"/>
          <p:cNvPicPr/>
          <p:nvPr userDrawn="1"/>
        </p:nvPicPr>
        <p:blipFill>
          <a:blip r:embed="rId2"/>
          <a:stretch>
            <a:fillRect/>
          </a:stretch>
        </p:blipFill>
        <p:spPr>
          <a:xfrm>
            <a:off x="3168000" y="928800"/>
            <a:ext cx="5280660" cy="899795"/>
          </a:xfrm>
          <a:prstGeom prst="rect">
            <a:avLst/>
          </a:prstGeom>
          <a:noFill/>
          <a:ln>
            <a:noFill/>
            <a:prstDash/>
          </a:ln>
        </p:spPr>
      </p:pic>
    </p:spTree>
    <p:extLst>
      <p:ext uri="{BB962C8B-B14F-4D97-AF65-F5344CB8AC3E}">
        <p14:creationId xmlns:p14="http://schemas.microsoft.com/office/powerpoint/2010/main" val="1961826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962764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689809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514044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0077579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844426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107926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xmlns="" id="{D22C0101-D23A-5C4E-A28F-EEE925C2BAFE}"/>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xmlns="" id="{5BA0AB86-75A7-554E-9835-D9E30F3233C2}"/>
              </a:ext>
            </a:extLst>
          </p:cNvPr>
          <p:cNvGraphicFramePr>
            <a:graphicFrameLocks noGrp="1"/>
          </p:cNvGraphicFramePr>
          <p:nvPr userDrawn="1">
            <p:extLst>
              <p:ext uri="{D42A27DB-BD31-4B8C-83A1-F6EECF244321}">
                <p14:modId xmlns:p14="http://schemas.microsoft.com/office/powerpoint/2010/main" val="821396605"/>
              </p:ext>
            </p:extLst>
          </p:nvPr>
        </p:nvGraphicFramePr>
        <p:xfrm>
          <a:off x="368075" y="335814"/>
          <a:ext cx="9055100" cy="867834"/>
        </p:xfrm>
        <a:graphic>
          <a:graphicData uri="http://schemas.openxmlformats.org/drawingml/2006/table">
            <a:tbl>
              <a:tblPr firstRow="1" bandRow="1">
                <a:tableStyleId>{5940675A-B579-460E-94D1-54222C63F5DA}</a:tableStyleId>
              </a:tblPr>
              <a:tblGrid>
                <a:gridCol w="1165034">
                  <a:extLst>
                    <a:ext uri="{9D8B030D-6E8A-4147-A177-3AD203B41FA5}">
                      <a16:colId xmlns:a16="http://schemas.microsoft.com/office/drawing/2014/main" xmlns="" val="20000"/>
                    </a:ext>
                  </a:extLst>
                </a:gridCol>
                <a:gridCol w="7890066">
                  <a:extLst>
                    <a:ext uri="{9D8B030D-6E8A-4147-A177-3AD203B41FA5}">
                      <a16:colId xmlns:a16="http://schemas.microsoft.com/office/drawing/2014/main" xmlns="" val="20001"/>
                    </a:ext>
                  </a:extLst>
                </a:gridCol>
              </a:tblGrid>
              <a:tr h="433917">
                <a:tc>
                  <a:txBody>
                    <a:bodyPr/>
                    <a:lstStyle/>
                    <a:p>
                      <a:endParaRPr lang="en-GB" sz="1400" dirty="0">
                        <a:latin typeface="Lato" panose="020F0502020204030203" pitchFamily="34" charset="77"/>
                      </a:endParaRPr>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400" dirty="0">
                        <a:latin typeface="Lato" panose="020F0502020204030203" pitchFamily="34" charset="77"/>
                      </a:endParaRPr>
                    </a:p>
                  </a:txBody>
                  <a:tcPr/>
                </a:tc>
                <a:extLst>
                  <a:ext uri="{0D108BD9-81ED-4DB2-BD59-A6C34878D82A}">
                    <a16:rowId xmlns:a16="http://schemas.microsoft.com/office/drawing/2014/main" xmlns="" val="10000"/>
                  </a:ext>
                </a:extLst>
              </a:tr>
              <a:tr h="433917">
                <a:tc>
                  <a:txBody>
                    <a:bodyPr/>
                    <a:lstStyle/>
                    <a:p>
                      <a:r>
                        <a:rPr lang="en-GB" sz="1400" dirty="0">
                          <a:latin typeface="Lato" panose="020F0502020204030203" pitchFamily="34" charset="77"/>
                        </a:rPr>
                        <a:t>Lesson: </a:t>
                      </a:r>
                    </a:p>
                  </a:txBody>
                  <a:tcPr/>
                </a:tc>
                <a:tc vMerge="1">
                  <a:txBody>
                    <a:bodyPr/>
                    <a:lstStyle/>
                    <a:p>
                      <a:endParaRPr lang="en-GB" dirty="0"/>
                    </a:p>
                  </a:txBody>
                  <a:tcPr/>
                </a:tc>
                <a:extLst>
                  <a:ext uri="{0D108BD9-81ED-4DB2-BD59-A6C34878D82A}">
                    <a16:rowId xmlns:a16="http://schemas.microsoft.com/office/drawing/2014/main" xmlns="" val="10001"/>
                  </a:ext>
                </a:extLst>
              </a:tr>
            </a:tbl>
          </a:graphicData>
        </a:graphic>
      </p:graphicFrame>
      <p:sp>
        <p:nvSpPr>
          <p:cNvPr id="10" name="Text Placeholder 8">
            <a:extLst>
              <a:ext uri="{FF2B5EF4-FFF2-40B4-BE49-F238E27FC236}">
                <a16:creationId xmlns:a16="http://schemas.microsoft.com/office/drawing/2014/main" xmlns="" id="{D89521DD-EB1B-DB4F-AF92-E0AA49E4BF8E}"/>
              </a:ext>
            </a:extLst>
          </p:cNvPr>
          <p:cNvSpPr>
            <a:spLocks noGrp="1"/>
          </p:cNvSpPr>
          <p:nvPr>
            <p:ph type="body" sz="quarter" idx="14" hasCustomPrompt="1"/>
          </p:nvPr>
        </p:nvSpPr>
        <p:spPr>
          <a:xfrm>
            <a:off x="1091130" y="805579"/>
            <a:ext cx="427037" cy="362803"/>
          </a:xfrm>
        </p:spPr>
        <p:txBody>
          <a:bodyPr>
            <a:normAutofit/>
          </a:bodyPr>
          <a:lstStyle>
            <a:lvl1pPr marL="0" indent="0">
              <a:buNone/>
              <a:defRPr sz="1400">
                <a:latin typeface="Lato" panose="020F0502020204030203" pitchFamily="34" charset="77"/>
              </a:defRPr>
            </a:lvl1pPr>
          </a:lstStyle>
          <a:p>
            <a:pPr lvl="0"/>
            <a:r>
              <a:rPr lang="en-GB" dirty="0"/>
              <a:t>1</a:t>
            </a:r>
          </a:p>
        </p:txBody>
      </p:sp>
      <p:sp>
        <p:nvSpPr>
          <p:cNvPr id="9" name="Text Placeholder 8">
            <a:extLst>
              <a:ext uri="{FF2B5EF4-FFF2-40B4-BE49-F238E27FC236}">
                <a16:creationId xmlns:a16="http://schemas.microsoft.com/office/drawing/2014/main" xmlns="" id="{7CCCC1F5-259E-4B4B-BD71-985F50066023}"/>
              </a:ext>
            </a:extLst>
          </p:cNvPr>
          <p:cNvSpPr>
            <a:spLocks noGrp="1"/>
          </p:cNvSpPr>
          <p:nvPr>
            <p:ph type="body" sz="quarter" idx="13" hasCustomPrompt="1"/>
          </p:nvPr>
        </p:nvSpPr>
        <p:spPr>
          <a:xfrm>
            <a:off x="363622" y="325965"/>
            <a:ext cx="1154545" cy="419131"/>
          </a:xfrm>
        </p:spPr>
        <p:txBody>
          <a:bodyPr>
            <a:normAutofit/>
          </a:bodyPr>
          <a:lstStyle>
            <a:lvl1pPr marL="0" indent="0">
              <a:buNone/>
              <a:defRPr sz="1400">
                <a:latin typeface="Lato" panose="020F0502020204030203" pitchFamily="34" charset="77"/>
              </a:defRPr>
            </a:lvl1pPr>
          </a:lstStyle>
          <a:p>
            <a:pPr lvl="0"/>
            <a:r>
              <a:rPr lang="en-GB" dirty="0"/>
              <a:t>Place Value</a:t>
            </a:r>
          </a:p>
        </p:txBody>
      </p:sp>
      <p:sp>
        <p:nvSpPr>
          <p:cNvPr id="11" name="Text Placeholder 8">
            <a:extLst>
              <a:ext uri="{FF2B5EF4-FFF2-40B4-BE49-F238E27FC236}">
                <a16:creationId xmlns:a16="http://schemas.microsoft.com/office/drawing/2014/main" xmlns="" id="{2B829687-5986-4D4A-9EAC-01CD129F7C40}"/>
              </a:ext>
            </a:extLst>
          </p:cNvPr>
          <p:cNvSpPr>
            <a:spLocks noGrp="1"/>
          </p:cNvSpPr>
          <p:nvPr>
            <p:ph type="body" sz="quarter" idx="15"/>
          </p:nvPr>
        </p:nvSpPr>
        <p:spPr>
          <a:xfrm>
            <a:off x="1518167" y="325967"/>
            <a:ext cx="7900555" cy="867834"/>
          </a:xfrm>
        </p:spPr>
        <p:txBody>
          <a:bodyPr>
            <a:normAutofit/>
          </a:bodyPr>
          <a:lstStyle>
            <a:lvl1pPr marL="0" indent="0">
              <a:buNone/>
              <a:defRPr sz="1400">
                <a:latin typeface="Lato" panose="020F0502020204030203" pitchFamily="34" charset="77"/>
              </a:defRPr>
            </a:lvl1pPr>
          </a:lstStyle>
          <a:p>
            <a:pPr lvl="0"/>
            <a:endParaRPr lang="en-GB" dirty="0"/>
          </a:p>
        </p:txBody>
      </p:sp>
      <p:sp>
        <p:nvSpPr>
          <p:cNvPr id="18" name="Content Placeholder 2">
            <a:extLst>
              <a:ext uri="{FF2B5EF4-FFF2-40B4-BE49-F238E27FC236}">
                <a16:creationId xmlns:a16="http://schemas.microsoft.com/office/drawing/2014/main" xmlns="" id="{3A402356-13E0-F64F-AEAF-C92A30D3DD4E}"/>
              </a:ext>
            </a:extLst>
          </p:cNvPr>
          <p:cNvSpPr>
            <a:spLocks noGrp="1"/>
          </p:cNvSpPr>
          <p:nvPr>
            <p:ph idx="1"/>
          </p:nvPr>
        </p:nvSpPr>
        <p:spPr>
          <a:xfrm>
            <a:off x="336885" y="1468986"/>
            <a:ext cx="11556570" cy="5039298"/>
          </a:xfrm>
        </p:spPr>
        <p:txBody>
          <a:bodyPr/>
          <a:lstStyle>
            <a:lvl1pPr>
              <a:defRPr>
                <a:latin typeface="Muli" pitchFamily="2" charset="77"/>
              </a:defRPr>
            </a:lvl1pPr>
            <a:lvl2pPr>
              <a:defRPr>
                <a:latin typeface="Muli" pitchFamily="2" charset="77"/>
              </a:defRPr>
            </a:lvl2pPr>
            <a:lvl3pPr>
              <a:defRPr>
                <a:latin typeface="Muli" pitchFamily="2" charset="77"/>
              </a:defRPr>
            </a:lvl3pPr>
            <a:lvl4pPr>
              <a:defRPr>
                <a:latin typeface="Muli" pitchFamily="2" charset="77"/>
              </a:defRPr>
            </a:lvl4pPr>
            <a:lvl5pPr>
              <a:defRPr>
                <a:latin typeface="Muli"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2" name="Picture 11"/>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562970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xmlns="" id="{D22C0101-D23A-5C4E-A28F-EEE925C2BAFE}"/>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xmlns="" id="{5BA0AB86-75A7-554E-9835-D9E30F3233C2}"/>
              </a:ext>
            </a:extLst>
          </p:cNvPr>
          <p:cNvGraphicFramePr>
            <a:graphicFrameLocks noGrp="1"/>
          </p:cNvGraphicFramePr>
          <p:nvPr userDrawn="1">
            <p:extLst>
              <p:ext uri="{D42A27DB-BD31-4B8C-83A1-F6EECF244321}">
                <p14:modId xmlns:p14="http://schemas.microsoft.com/office/powerpoint/2010/main" val="2077034169"/>
              </p:ext>
            </p:extLst>
          </p:nvPr>
        </p:nvGraphicFramePr>
        <p:xfrm>
          <a:off x="384117" y="335814"/>
          <a:ext cx="9055100" cy="867834"/>
        </p:xfrm>
        <a:graphic>
          <a:graphicData uri="http://schemas.openxmlformats.org/drawingml/2006/table">
            <a:tbl>
              <a:tblPr firstRow="1" bandRow="1">
                <a:tableStyleId>{5940675A-B579-460E-94D1-54222C63F5DA}</a:tableStyleId>
              </a:tblPr>
              <a:tblGrid>
                <a:gridCol w="1165034">
                  <a:extLst>
                    <a:ext uri="{9D8B030D-6E8A-4147-A177-3AD203B41FA5}">
                      <a16:colId xmlns:a16="http://schemas.microsoft.com/office/drawing/2014/main" xmlns="" val="20000"/>
                    </a:ext>
                  </a:extLst>
                </a:gridCol>
                <a:gridCol w="7890066">
                  <a:extLst>
                    <a:ext uri="{9D8B030D-6E8A-4147-A177-3AD203B41FA5}">
                      <a16:colId xmlns:a16="http://schemas.microsoft.com/office/drawing/2014/main" xmlns="" val="20001"/>
                    </a:ext>
                  </a:extLst>
                </a:gridCol>
              </a:tblGrid>
              <a:tr h="433917">
                <a:tc>
                  <a:txBody>
                    <a:bodyPr/>
                    <a:lstStyle/>
                    <a:p>
                      <a:endParaRPr lang="en-GB" sz="1400" dirty="0">
                        <a:latin typeface="Lato" panose="020F0502020204030203" pitchFamily="34" charset="77"/>
                      </a:endParaRPr>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400" dirty="0">
                        <a:latin typeface="Lato" panose="020F0502020204030203" pitchFamily="34" charset="77"/>
                      </a:endParaRPr>
                    </a:p>
                  </a:txBody>
                  <a:tcPr/>
                </a:tc>
                <a:extLst>
                  <a:ext uri="{0D108BD9-81ED-4DB2-BD59-A6C34878D82A}">
                    <a16:rowId xmlns:a16="http://schemas.microsoft.com/office/drawing/2014/main" xmlns="" val="10000"/>
                  </a:ext>
                </a:extLst>
              </a:tr>
              <a:tr h="433917">
                <a:tc>
                  <a:txBody>
                    <a:bodyPr/>
                    <a:lstStyle/>
                    <a:p>
                      <a:r>
                        <a:rPr lang="en-GB" sz="1400" dirty="0">
                          <a:latin typeface="Lato" panose="020F0502020204030203" pitchFamily="34" charset="77"/>
                        </a:rPr>
                        <a:t>Lesson: </a:t>
                      </a:r>
                    </a:p>
                  </a:txBody>
                  <a:tcPr/>
                </a:tc>
                <a:tc vMerge="1">
                  <a:txBody>
                    <a:bodyPr/>
                    <a:lstStyle/>
                    <a:p>
                      <a:endParaRPr lang="en-GB" dirty="0"/>
                    </a:p>
                  </a:txBody>
                  <a:tcPr/>
                </a:tc>
                <a:extLst>
                  <a:ext uri="{0D108BD9-81ED-4DB2-BD59-A6C34878D82A}">
                    <a16:rowId xmlns:a16="http://schemas.microsoft.com/office/drawing/2014/main" xmlns="" val="10001"/>
                  </a:ext>
                </a:extLst>
              </a:tr>
            </a:tbl>
          </a:graphicData>
        </a:graphic>
      </p:graphicFrame>
      <p:sp>
        <p:nvSpPr>
          <p:cNvPr id="10" name="Text Placeholder 8">
            <a:extLst>
              <a:ext uri="{FF2B5EF4-FFF2-40B4-BE49-F238E27FC236}">
                <a16:creationId xmlns:a16="http://schemas.microsoft.com/office/drawing/2014/main" xmlns="" id="{D89521DD-EB1B-DB4F-AF92-E0AA49E4BF8E}"/>
              </a:ext>
            </a:extLst>
          </p:cNvPr>
          <p:cNvSpPr>
            <a:spLocks noGrp="1"/>
          </p:cNvSpPr>
          <p:nvPr>
            <p:ph type="body" sz="quarter" idx="14" hasCustomPrompt="1"/>
          </p:nvPr>
        </p:nvSpPr>
        <p:spPr>
          <a:xfrm>
            <a:off x="1107172" y="805579"/>
            <a:ext cx="427037" cy="362803"/>
          </a:xfrm>
        </p:spPr>
        <p:txBody>
          <a:bodyPr>
            <a:normAutofit/>
          </a:bodyPr>
          <a:lstStyle>
            <a:lvl1pPr marL="0" indent="0">
              <a:buNone/>
              <a:defRPr sz="1400">
                <a:latin typeface="Lato" panose="020F0502020204030203" pitchFamily="34" charset="77"/>
              </a:defRPr>
            </a:lvl1pPr>
          </a:lstStyle>
          <a:p>
            <a:pPr lvl="0"/>
            <a:r>
              <a:rPr lang="en-GB" dirty="0"/>
              <a:t>1</a:t>
            </a:r>
          </a:p>
        </p:txBody>
      </p:sp>
      <p:sp>
        <p:nvSpPr>
          <p:cNvPr id="9" name="Text Placeholder 8">
            <a:extLst>
              <a:ext uri="{FF2B5EF4-FFF2-40B4-BE49-F238E27FC236}">
                <a16:creationId xmlns:a16="http://schemas.microsoft.com/office/drawing/2014/main" xmlns="" id="{7CCCC1F5-259E-4B4B-BD71-985F50066023}"/>
              </a:ext>
            </a:extLst>
          </p:cNvPr>
          <p:cNvSpPr>
            <a:spLocks noGrp="1"/>
          </p:cNvSpPr>
          <p:nvPr>
            <p:ph type="body" sz="quarter" idx="13" hasCustomPrompt="1"/>
          </p:nvPr>
        </p:nvSpPr>
        <p:spPr>
          <a:xfrm>
            <a:off x="379664" y="325965"/>
            <a:ext cx="1154545" cy="419131"/>
          </a:xfrm>
        </p:spPr>
        <p:txBody>
          <a:bodyPr>
            <a:normAutofit/>
          </a:bodyPr>
          <a:lstStyle>
            <a:lvl1pPr marL="0" indent="0">
              <a:buNone/>
              <a:defRPr sz="1400">
                <a:latin typeface="Lato" panose="020F0502020204030203" pitchFamily="34" charset="77"/>
              </a:defRPr>
            </a:lvl1pPr>
          </a:lstStyle>
          <a:p>
            <a:pPr lvl="0"/>
            <a:r>
              <a:rPr lang="en-GB" dirty="0"/>
              <a:t>Place Value</a:t>
            </a:r>
          </a:p>
        </p:txBody>
      </p:sp>
      <p:sp>
        <p:nvSpPr>
          <p:cNvPr id="11" name="Text Placeholder 8">
            <a:extLst>
              <a:ext uri="{FF2B5EF4-FFF2-40B4-BE49-F238E27FC236}">
                <a16:creationId xmlns:a16="http://schemas.microsoft.com/office/drawing/2014/main" xmlns="" id="{2B829687-5986-4D4A-9EAC-01CD129F7C40}"/>
              </a:ext>
            </a:extLst>
          </p:cNvPr>
          <p:cNvSpPr>
            <a:spLocks noGrp="1"/>
          </p:cNvSpPr>
          <p:nvPr>
            <p:ph type="body" sz="quarter" idx="15"/>
          </p:nvPr>
        </p:nvSpPr>
        <p:spPr>
          <a:xfrm>
            <a:off x="1534209" y="325967"/>
            <a:ext cx="7900555" cy="867834"/>
          </a:xfrm>
        </p:spPr>
        <p:txBody>
          <a:bodyPr>
            <a:normAutofit/>
          </a:bodyPr>
          <a:lstStyle>
            <a:lvl1pPr marL="0" indent="0">
              <a:buNone/>
              <a:defRPr sz="1400">
                <a:latin typeface="Lato" panose="020F0502020204030203" pitchFamily="34" charset="77"/>
              </a:defRPr>
            </a:lvl1pPr>
          </a:lstStyle>
          <a:p>
            <a:pPr lvl="0"/>
            <a:endParaRPr lang="en-GB" dirty="0"/>
          </a:p>
        </p:txBody>
      </p:sp>
      <p:pic>
        <p:nvPicPr>
          <p:cNvPr id="12" name="Picture 11"/>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87758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Content pa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2CA7A3E8-3E3C-9545-B15C-D2AF00F7E362}"/>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365125"/>
            <a:ext cx="8780813" cy="1325563"/>
          </a:xfrm>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a:defRPr>
                <a:latin typeface="Muli" pitchFamily="2" charset="77"/>
              </a:defRPr>
            </a:lvl1pPr>
            <a:lvl2pPr>
              <a:defRPr>
                <a:latin typeface="Muli" pitchFamily="2" charset="77"/>
              </a:defRPr>
            </a:lvl2pPr>
            <a:lvl3pPr>
              <a:defRPr>
                <a:latin typeface="Muli" pitchFamily="2" charset="77"/>
              </a:defRPr>
            </a:lvl3pPr>
            <a:lvl4pPr>
              <a:defRPr>
                <a:latin typeface="Muli" pitchFamily="2" charset="77"/>
              </a:defRPr>
            </a:lvl4pPr>
            <a:lvl5pPr>
              <a:defRPr>
                <a:latin typeface="Muli"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latin typeface="Muli" pitchFamily="2" charset="77"/>
              </a:defRPr>
            </a:lvl1pPr>
          </a:lstStyle>
          <a:p>
            <a:r>
              <a:rPr lang="en-GB"/>
              <a:t>10/07/2019</a:t>
            </a:r>
            <a:endParaRPr lang="en-GB"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latin typeface="Muli" pitchFamily="2" charset="77"/>
              </a:defRPr>
            </a:lvl1pPr>
          </a:lstStyle>
          <a:p>
            <a:r>
              <a:rPr lang="en-GB"/>
              <a:t>Sample Slides</a:t>
            </a:r>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lgn="r">
              <a:defRPr>
                <a:latin typeface="Muli" pitchFamily="2" charset="77"/>
              </a:defRPr>
            </a:lvl1pPr>
          </a:lstStyle>
          <a:p>
            <a:fld id="{29D7F810-DEEF-074C-B140-2A2C318EAFDC}" type="slidenum">
              <a:rPr lang="en-GB" smtClean="0"/>
              <a:pPr/>
              <a:t>‹#›</a:t>
            </a:fld>
            <a:endParaRPr lang="en-GB"/>
          </a:p>
        </p:txBody>
      </p:sp>
      <p:pic>
        <p:nvPicPr>
          <p:cNvPr id="13" name="Picture 12"/>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3990141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 pa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2CA7A3E8-3E3C-9545-B15C-D2AF00F7E362}"/>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365125"/>
            <a:ext cx="8780813" cy="1325563"/>
          </a:xfrm>
        </p:spPr>
        <p:txBody>
          <a:bodyPr/>
          <a:lstStyle/>
          <a:p>
            <a:r>
              <a:rPr lang="en-US"/>
              <a:t>Click to edit Master title style</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latin typeface="Muli" pitchFamily="2" charset="77"/>
              </a:defRPr>
            </a:lvl1pPr>
          </a:lstStyle>
          <a:p>
            <a:r>
              <a:rPr lang="en-GB"/>
              <a:t>10/07/2019</a:t>
            </a:r>
            <a:endParaRPr lang="en-GB"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latin typeface="Muli" pitchFamily="2" charset="77"/>
              </a:defRPr>
            </a:lvl1pPr>
          </a:lstStyle>
          <a:p>
            <a:r>
              <a:rPr lang="en-GB"/>
              <a:t>Sample Slides</a:t>
            </a:r>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lgn="r">
              <a:defRPr>
                <a:latin typeface="Muli" pitchFamily="2" charset="77"/>
              </a:defRPr>
            </a:lvl1pPr>
          </a:lstStyle>
          <a:p>
            <a:fld id="{29D7F810-DEEF-074C-B140-2A2C318EAFDC}" type="slidenum">
              <a:rPr lang="en-GB" smtClean="0"/>
              <a:pPr/>
              <a:t>‹#›</a:t>
            </a:fld>
            <a:endParaRPr lang="en-GB"/>
          </a:p>
        </p:txBody>
      </p:sp>
      <p:pic>
        <p:nvPicPr>
          <p:cNvPr id="13" name="Picture 12"/>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01400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Question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4403F0EC-BACB-B74E-A7F5-23CAB3DFDA3B}"/>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1431925"/>
            <a:ext cx="10515600" cy="1325563"/>
          </a:xfrm>
        </p:spPr>
        <p:txBody>
          <a:bodyPr/>
          <a:lstStyle>
            <a:lvl1pPr algn="ctr">
              <a:defRPr>
                <a:latin typeface="OpenDyslexicAlta" pitchFamily="2" charset="77"/>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838200" y="3520441"/>
            <a:ext cx="10515600" cy="2656522"/>
          </a:xfrm>
        </p:spPr>
        <p:txBody>
          <a:bodyPr>
            <a:normAutofit/>
          </a:bodyPr>
          <a:lstStyle>
            <a:lvl1pPr marL="0" indent="0">
              <a:buNone/>
              <a:defRPr sz="4200">
                <a:solidFill>
                  <a:srgbClr val="0070C0"/>
                </a:solidFill>
              </a:defRPr>
            </a:lvl1pPr>
            <a:lvl2pPr>
              <a:defRPr>
                <a:solidFill>
                  <a:srgbClr val="0070C0"/>
                </a:solidFill>
              </a:defRPr>
            </a:lvl2pPr>
            <a:lvl3pPr>
              <a:defRPr>
                <a:solidFill>
                  <a:srgbClr val="0070C0"/>
                </a:solidFill>
              </a:defRPr>
            </a:lvl3pPr>
            <a:lvl4pPr>
              <a:defRPr>
                <a:solidFill>
                  <a:srgbClr val="0070C0"/>
                </a:solidFill>
              </a:defRPr>
            </a:lvl4pPr>
            <a:lvl5pPr>
              <a:defRPr>
                <a:solidFill>
                  <a:srgbClr val="0070C0"/>
                </a:solidFill>
              </a:defRPr>
            </a:lvl5pPr>
          </a:lstStyle>
          <a:p>
            <a:pPr lvl="0"/>
            <a:r>
              <a:rPr lang="en-US" dirty="0"/>
              <a:t>Click to edit Master text styles</a:t>
            </a:r>
          </a:p>
        </p:txBody>
      </p:sp>
      <p:pic>
        <p:nvPicPr>
          <p:cNvPr id="11" name="Picture 10"/>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39744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926327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683537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21123350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61597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0" r:id="rId4"/>
    <p:sldLayoutId id="2147483664" r:id="rId5"/>
    <p:sldLayoutId id="2147483662"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hf hdr="0"/>
  <p:txStyles>
    <p:titleStyle>
      <a:lvl1pPr algn="l" defTabSz="914400" rtl="0" eaLnBrk="1" latinLnBrk="0" hangingPunct="1">
        <a:lnSpc>
          <a:spcPct val="90000"/>
        </a:lnSpc>
        <a:spcBef>
          <a:spcPct val="0"/>
        </a:spcBef>
        <a:buNone/>
        <a:defRPr sz="4400" b="0" i="0" kern="1200">
          <a:solidFill>
            <a:schemeClr val="tx1"/>
          </a:solidFill>
          <a:latin typeface="Lato Light" panose="020F0302020204030203" pitchFamily="34" charset="77"/>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OpenDyslexicAlta" pitchFamily="2" charset="77"/>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OpenDyslexicAlta" pitchFamily="2" charset="77"/>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OpenDyslexicAlta" pitchFamily="2" charset="77"/>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OpenDyslexicAlta" pitchFamily="2" charset="77"/>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OpenDyslexicAlta" pitchFamily="2" charset="77"/>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22.e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24.tiff"/><Relationship Id="rId5" Type="http://schemas.openxmlformats.org/officeDocument/2006/relationships/image" Target="../media/image23.tiff"/><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4.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6.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emf"/><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8.xml"/><Relationship Id="rId1"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9.xml"/><Relationship Id="rId1"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image" Target="../media/image13.png"/></Relationships>
</file>

<file path=ppt/slides/_rels/slide32.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0.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3.xml"/><Relationship Id="rId1"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image" Target="../media/image13.png"/></Relationships>
</file>

<file path=ppt/slides/_rels/slide36.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4.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5.xml"/><Relationship Id="rId1"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image" Target="../media/image13.png"/></Relationships>
</file>

<file path=ppt/slides/_rels/slide3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6.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28.png"/></Relationships>
</file>

<file path=ppt/slides/_rels/slide39.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7.xml"/><Relationship Id="rId1"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emf"/><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40.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8.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28.png"/></Relationships>
</file>

<file path=ppt/slides/_rels/slide41.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39.xml"/><Relationship Id="rId1"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image" Target="../media/image13.png"/></Relationships>
</file>

<file path=ppt/slides/_rels/slide42.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40.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28.png"/></Relationships>
</file>

<file path=ppt/slides/_rels/slide43.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44.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65.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png"/></Relationships>
</file>

<file path=ppt/slides/_rels/slide6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66.xml"/><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png"/></Relationships>
</file>

<file path=ppt/slides/_rels/slide69.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67.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68.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28.png"/></Relationships>
</file>

<file path=ppt/slides/_rels/slide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9.xml"/><Relationship Id="rId1" Type="http://schemas.openxmlformats.org/officeDocument/2006/relationships/slideLayout" Target="../slideLayouts/slideLayout4.xml"/><Relationship Id="rId4" Type="http://schemas.openxmlformats.org/officeDocument/2006/relationships/image" Target="../media/image29.tiff"/></Relationships>
</file>

<file path=ppt/slides/_rels/slide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0.xml"/><Relationship Id="rId1" Type="http://schemas.openxmlformats.org/officeDocument/2006/relationships/slideLayout" Target="../slideLayouts/slideLayout4.xml"/><Relationship Id="rId4" Type="http://schemas.openxmlformats.org/officeDocument/2006/relationships/image" Target="../media/image29.tiff"/></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xmlns="" id="{FDEECE2B-4F07-3243-A1BF-25C2CD33540E}"/>
              </a:ext>
            </a:extLst>
          </p:cNvPr>
          <p:cNvSpPr>
            <a:spLocks noGrp="1"/>
          </p:cNvSpPr>
          <p:nvPr>
            <p:ph type="subTitle" idx="1"/>
          </p:nvPr>
        </p:nvSpPr>
        <p:spPr/>
        <p:txBody>
          <a:bodyPr>
            <a:normAutofit fontScale="92500"/>
          </a:bodyPr>
          <a:lstStyle/>
          <a:p>
            <a:r>
              <a:rPr lang="en-GB" dirty="0"/>
              <a:t>Year 1 </a:t>
            </a:r>
            <a:br>
              <a:rPr lang="en-GB" dirty="0"/>
            </a:br>
            <a:r>
              <a:rPr lang="en-GB" dirty="0"/>
              <a:t>Autumn Block 4: Place Value (Within 20)</a:t>
            </a:r>
            <a:br>
              <a:rPr lang="en-GB" dirty="0"/>
            </a:br>
            <a:r>
              <a:rPr lang="en-GB" dirty="0"/>
              <a:t>Lesson 3: To be able to partition the numbers 10 - 20 into tens and ones</a:t>
            </a:r>
          </a:p>
        </p:txBody>
      </p:sp>
      <p:sp>
        <p:nvSpPr>
          <p:cNvPr id="3" name="Text Placeholder 2">
            <a:extLst>
              <a:ext uri="{FF2B5EF4-FFF2-40B4-BE49-F238E27FC236}">
                <a16:creationId xmlns:a16="http://schemas.microsoft.com/office/drawing/2014/main" xmlns="" id="{46096D93-4A8A-F349-8E04-EC67E07A6F7B}"/>
              </a:ext>
            </a:extLst>
          </p:cNvPr>
          <p:cNvSpPr>
            <a:spLocks noGrp="1"/>
          </p:cNvSpPr>
          <p:nvPr>
            <p:ph type="body" sz="quarter" idx="13"/>
          </p:nvPr>
        </p:nvSpPr>
        <p:spPr>
          <a:xfrm>
            <a:off x="3917911" y="6221692"/>
            <a:ext cx="3369375" cy="369332"/>
          </a:xfrm>
        </p:spPr>
        <p:txBody>
          <a:bodyPr>
            <a:normAutofit fontScale="85000" lnSpcReduction="10000"/>
          </a:bodyPr>
          <a:lstStyle/>
          <a:p>
            <a:r>
              <a:rPr lang="en-GB" dirty="0"/>
              <a:t>Block 4 – Place Value (Within 20)</a:t>
            </a:r>
          </a:p>
        </p:txBody>
      </p:sp>
      <p:sp>
        <p:nvSpPr>
          <p:cNvPr id="6" name="Text Placeholder 5">
            <a:extLst>
              <a:ext uri="{FF2B5EF4-FFF2-40B4-BE49-F238E27FC236}">
                <a16:creationId xmlns:a16="http://schemas.microsoft.com/office/drawing/2014/main" xmlns="" id="{BE0A8668-F4BF-FD46-97FE-DF79A2E595C7}"/>
              </a:ext>
            </a:extLst>
          </p:cNvPr>
          <p:cNvSpPr>
            <a:spLocks noGrp="1"/>
          </p:cNvSpPr>
          <p:nvPr>
            <p:ph type="body" sz="quarter" idx="14"/>
          </p:nvPr>
        </p:nvSpPr>
        <p:spPr/>
        <p:txBody>
          <a:bodyPr/>
          <a:lstStyle/>
          <a:p>
            <a:r>
              <a:rPr lang="en-GB" dirty="0"/>
              <a:t>3</a:t>
            </a:r>
          </a:p>
        </p:txBody>
      </p:sp>
      <p:pic>
        <p:nvPicPr>
          <p:cNvPr id="11" name="Picture 10">
            <a:extLst>
              <a:ext uri="{FF2B5EF4-FFF2-40B4-BE49-F238E27FC236}">
                <a16:creationId xmlns:a16="http://schemas.microsoft.com/office/drawing/2014/main" xmlns="" id="{FFFB0E5C-B4F3-0F47-AF95-9A5EE6D06A15}"/>
              </a:ext>
            </a:extLst>
          </p:cNvPr>
          <p:cNvPicPr>
            <a:picLocks noChangeAspect="1"/>
          </p:cNvPicPr>
          <p:nvPr/>
        </p:nvPicPr>
        <p:blipFill>
          <a:blip r:embed="rId2"/>
          <a:stretch>
            <a:fillRect/>
          </a:stretch>
        </p:blipFill>
        <p:spPr>
          <a:xfrm>
            <a:off x="10855981" y="1956878"/>
            <a:ext cx="1574800" cy="3289300"/>
          </a:xfrm>
          <a:prstGeom prst="rect">
            <a:avLst/>
          </a:prstGeom>
        </p:spPr>
      </p:pic>
      <p:pic>
        <p:nvPicPr>
          <p:cNvPr id="13" name="Picture 12">
            <a:extLst>
              <a:ext uri="{FF2B5EF4-FFF2-40B4-BE49-F238E27FC236}">
                <a16:creationId xmlns:a16="http://schemas.microsoft.com/office/drawing/2014/main" xmlns="" id="{46C1748E-6744-A341-9185-05FF18F81B25}"/>
              </a:ext>
            </a:extLst>
          </p:cNvPr>
          <p:cNvPicPr>
            <a:picLocks noChangeAspect="1"/>
          </p:cNvPicPr>
          <p:nvPr/>
        </p:nvPicPr>
        <p:blipFill>
          <a:blip r:embed="rId3"/>
          <a:stretch>
            <a:fillRect/>
          </a:stretch>
        </p:blipFill>
        <p:spPr>
          <a:xfrm>
            <a:off x="372735" y="4752914"/>
            <a:ext cx="1689100" cy="1244600"/>
          </a:xfrm>
          <a:prstGeom prst="rect">
            <a:avLst/>
          </a:prstGeom>
        </p:spPr>
      </p:pic>
      <p:pic>
        <p:nvPicPr>
          <p:cNvPr id="19" name="Picture 18">
            <a:extLst>
              <a:ext uri="{FF2B5EF4-FFF2-40B4-BE49-F238E27FC236}">
                <a16:creationId xmlns:a16="http://schemas.microsoft.com/office/drawing/2014/main" xmlns="" id="{EC9A0CFD-E109-4140-B996-30988653C01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038" y="-288436"/>
            <a:ext cx="1777758" cy="1637842"/>
          </a:xfrm>
          <a:prstGeom prst="rect">
            <a:avLst/>
          </a:prstGeom>
        </p:spPr>
      </p:pic>
      <p:pic>
        <p:nvPicPr>
          <p:cNvPr id="21" name="Picture 20">
            <a:extLst>
              <a:ext uri="{FF2B5EF4-FFF2-40B4-BE49-F238E27FC236}">
                <a16:creationId xmlns:a16="http://schemas.microsoft.com/office/drawing/2014/main" xmlns="" id="{D6DF2BA4-3A7B-0E4E-95B5-A4D9B2FD0805}"/>
              </a:ext>
            </a:extLst>
          </p:cNvPr>
          <p:cNvPicPr>
            <a:picLocks noChangeAspect="1"/>
          </p:cNvPicPr>
          <p:nvPr/>
        </p:nvPicPr>
        <p:blipFill>
          <a:blip r:embed="rId5"/>
          <a:stretch>
            <a:fillRect/>
          </a:stretch>
        </p:blipFill>
        <p:spPr>
          <a:xfrm>
            <a:off x="7765730" y="4958851"/>
            <a:ext cx="876300" cy="939800"/>
          </a:xfrm>
          <a:prstGeom prst="rect">
            <a:avLst/>
          </a:prstGeom>
        </p:spPr>
      </p:pic>
      <p:sp>
        <p:nvSpPr>
          <p:cNvPr id="4" name="Text Placeholder 3">
            <a:extLst>
              <a:ext uri="{FF2B5EF4-FFF2-40B4-BE49-F238E27FC236}">
                <a16:creationId xmlns:a16="http://schemas.microsoft.com/office/drawing/2014/main" xmlns="" id="{60C74A61-CF8A-0745-B69B-DD1646654FF2}"/>
              </a:ext>
            </a:extLst>
          </p:cNvPr>
          <p:cNvSpPr>
            <a:spLocks noGrp="1"/>
          </p:cNvSpPr>
          <p:nvPr>
            <p:ph type="body" sz="quarter" idx="15"/>
          </p:nvPr>
        </p:nvSpPr>
        <p:spPr/>
        <p:txBody>
          <a:bodyPr/>
          <a:lstStyle/>
          <a:p>
            <a:r>
              <a:rPr lang="en-US" dirty="0"/>
              <a:t>Autumn</a:t>
            </a:r>
          </a:p>
        </p:txBody>
      </p:sp>
      <p:sp>
        <p:nvSpPr>
          <p:cNvPr id="8" name="TextBox 7">
            <a:extLst>
              <a:ext uri="{FF2B5EF4-FFF2-40B4-BE49-F238E27FC236}">
                <a16:creationId xmlns:a16="http://schemas.microsoft.com/office/drawing/2014/main" xmlns="" id="{AC9EFBDC-A8B5-9549-8D36-873513E4D40C}"/>
              </a:ext>
            </a:extLst>
          </p:cNvPr>
          <p:cNvSpPr txBox="1"/>
          <p:nvPr/>
        </p:nvSpPr>
        <p:spPr>
          <a:xfrm>
            <a:off x="596348" y="6533322"/>
            <a:ext cx="184731" cy="369332"/>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xmlns="" id="{F8D65072-FC35-D84F-937B-70E91C6BD3D3}"/>
              </a:ext>
            </a:extLst>
          </p:cNvPr>
          <p:cNvSpPr txBox="1"/>
          <p:nvPr/>
        </p:nvSpPr>
        <p:spPr>
          <a:xfrm>
            <a:off x="9342783" y="3856383"/>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440285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does the number seventeen look like in its numeral form?</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8" name="Picture 7">
            <a:extLst>
              <a:ext uri="{FF2B5EF4-FFF2-40B4-BE49-F238E27FC236}">
                <a16:creationId xmlns:a16="http://schemas.microsoft.com/office/drawing/2014/main" xmlns="" id="{F2B4F7A3-3290-9441-833C-524E1AE9888A}"/>
              </a:ext>
            </a:extLst>
          </p:cNvPr>
          <p:cNvPicPr>
            <a:picLocks noChangeAspect="1"/>
          </p:cNvPicPr>
          <p:nvPr/>
        </p:nvPicPr>
        <p:blipFill>
          <a:blip r:embed="rId3"/>
          <a:stretch>
            <a:fillRect/>
          </a:stretch>
        </p:blipFill>
        <p:spPr>
          <a:xfrm>
            <a:off x="5467350" y="3416300"/>
            <a:ext cx="1257300" cy="1625600"/>
          </a:xfrm>
          <a:prstGeom prst="rect">
            <a:avLst/>
          </a:prstGeom>
        </p:spPr>
      </p:pic>
    </p:spTree>
    <p:extLst>
      <p:ext uri="{BB962C8B-B14F-4D97-AF65-F5344CB8AC3E}">
        <p14:creationId xmlns:p14="http://schemas.microsoft.com/office/powerpoint/2010/main" val="38823515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does the number 14 look like in its worded form?</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Tree>
    <p:extLst>
      <p:ext uri="{BB962C8B-B14F-4D97-AF65-F5344CB8AC3E}">
        <p14:creationId xmlns:p14="http://schemas.microsoft.com/office/powerpoint/2010/main" val="35180765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does the number 14 look like in its worded form?</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10" name="Picture 9">
            <a:extLst>
              <a:ext uri="{FF2B5EF4-FFF2-40B4-BE49-F238E27FC236}">
                <a16:creationId xmlns:a16="http://schemas.microsoft.com/office/drawing/2014/main" xmlns="" id="{DC524BF2-8CEF-B44D-AFD1-5EFF02C650BF}"/>
              </a:ext>
            </a:extLst>
          </p:cNvPr>
          <p:cNvPicPr>
            <a:picLocks noChangeAspect="1"/>
          </p:cNvPicPr>
          <p:nvPr/>
        </p:nvPicPr>
        <p:blipFill>
          <a:blip r:embed="rId3"/>
          <a:stretch>
            <a:fillRect/>
          </a:stretch>
        </p:blipFill>
        <p:spPr>
          <a:xfrm>
            <a:off x="5416550" y="3429000"/>
            <a:ext cx="1358900" cy="1612900"/>
          </a:xfrm>
          <a:prstGeom prst="rect">
            <a:avLst/>
          </a:prstGeom>
        </p:spPr>
      </p:pic>
    </p:spTree>
    <p:extLst>
      <p:ext uri="{BB962C8B-B14F-4D97-AF65-F5344CB8AC3E}">
        <p14:creationId xmlns:p14="http://schemas.microsoft.com/office/powerpoint/2010/main" val="133792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does the number eighteen look like in its numeral form?</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Tree>
    <p:extLst>
      <p:ext uri="{BB962C8B-B14F-4D97-AF65-F5344CB8AC3E}">
        <p14:creationId xmlns:p14="http://schemas.microsoft.com/office/powerpoint/2010/main" val="12013115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does the number eighteen look like in its numeral form?</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8" name="Picture 7">
            <a:extLst>
              <a:ext uri="{FF2B5EF4-FFF2-40B4-BE49-F238E27FC236}">
                <a16:creationId xmlns:a16="http://schemas.microsoft.com/office/drawing/2014/main" xmlns="" id="{1997DB7D-351E-2944-B79E-62BD4E4553F3}"/>
              </a:ext>
            </a:extLst>
          </p:cNvPr>
          <p:cNvPicPr>
            <a:picLocks noChangeAspect="1"/>
          </p:cNvPicPr>
          <p:nvPr/>
        </p:nvPicPr>
        <p:blipFill>
          <a:blip r:embed="rId3"/>
          <a:stretch>
            <a:fillRect/>
          </a:stretch>
        </p:blipFill>
        <p:spPr>
          <a:xfrm>
            <a:off x="5473700" y="3422650"/>
            <a:ext cx="1244600" cy="1625600"/>
          </a:xfrm>
          <a:prstGeom prst="rect">
            <a:avLst/>
          </a:prstGeom>
        </p:spPr>
      </p:pic>
    </p:spTree>
    <p:extLst>
      <p:ext uri="{BB962C8B-B14F-4D97-AF65-F5344CB8AC3E}">
        <p14:creationId xmlns:p14="http://schemas.microsoft.com/office/powerpoint/2010/main" val="876980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does the number 11 look like in its worded form?</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Tree>
    <p:extLst>
      <p:ext uri="{BB962C8B-B14F-4D97-AF65-F5344CB8AC3E}">
        <p14:creationId xmlns:p14="http://schemas.microsoft.com/office/powerpoint/2010/main" val="17438494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does the number 11 look like in its worded form?</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8" name="Picture 7">
            <a:extLst>
              <a:ext uri="{FF2B5EF4-FFF2-40B4-BE49-F238E27FC236}">
                <a16:creationId xmlns:a16="http://schemas.microsoft.com/office/drawing/2014/main" xmlns="" id="{0B47C5F2-6446-5E47-A37E-DB5912FB5DFF}"/>
              </a:ext>
            </a:extLst>
          </p:cNvPr>
          <p:cNvPicPr>
            <a:picLocks noChangeAspect="1"/>
          </p:cNvPicPr>
          <p:nvPr/>
        </p:nvPicPr>
        <p:blipFill>
          <a:blip r:embed="rId3"/>
          <a:stretch>
            <a:fillRect/>
          </a:stretch>
        </p:blipFill>
        <p:spPr>
          <a:xfrm>
            <a:off x="5467350" y="3429000"/>
            <a:ext cx="1257300" cy="1612900"/>
          </a:xfrm>
          <a:prstGeom prst="rect">
            <a:avLst/>
          </a:prstGeom>
        </p:spPr>
      </p:pic>
    </p:spTree>
    <p:extLst>
      <p:ext uri="{BB962C8B-B14F-4D97-AF65-F5344CB8AC3E}">
        <p14:creationId xmlns:p14="http://schemas.microsoft.com/office/powerpoint/2010/main" val="9678474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How many numbers end with a ‘teen’ sound?</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Explain your answer. </a:t>
            </a:r>
          </a:p>
        </p:txBody>
      </p:sp>
    </p:spTree>
    <p:extLst>
      <p:ext uri="{BB962C8B-B14F-4D97-AF65-F5344CB8AC3E}">
        <p14:creationId xmlns:p14="http://schemas.microsoft.com/office/powerpoint/2010/main" val="23037130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How many numbers between 10 and 20 end with a ‘teen’ sound?</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Seven numbers end with the ‘teen’ sound: 13, 14, 15, 16, 17, 18 and 19. </a:t>
            </a:r>
          </a:p>
        </p:txBody>
      </p:sp>
      <p:pic>
        <p:nvPicPr>
          <p:cNvPr id="4" name="Picture 3">
            <a:extLst>
              <a:ext uri="{FF2B5EF4-FFF2-40B4-BE49-F238E27FC236}">
                <a16:creationId xmlns:a16="http://schemas.microsoft.com/office/drawing/2014/main" xmlns="" id="{A633CF5D-3A2D-5746-BDB1-23DAFA01D723}"/>
              </a:ext>
            </a:extLst>
          </p:cNvPr>
          <p:cNvPicPr>
            <a:picLocks noChangeAspect="1"/>
          </p:cNvPicPr>
          <p:nvPr/>
        </p:nvPicPr>
        <p:blipFill>
          <a:blip r:embed="rId3"/>
          <a:stretch>
            <a:fillRect/>
          </a:stretch>
        </p:blipFill>
        <p:spPr>
          <a:xfrm>
            <a:off x="838200" y="3194844"/>
            <a:ext cx="5689600" cy="1612900"/>
          </a:xfrm>
          <a:prstGeom prst="rect">
            <a:avLst/>
          </a:prstGeom>
        </p:spPr>
      </p:pic>
      <p:pic>
        <p:nvPicPr>
          <p:cNvPr id="35" name="Picture 34">
            <a:extLst>
              <a:ext uri="{FF2B5EF4-FFF2-40B4-BE49-F238E27FC236}">
                <a16:creationId xmlns:a16="http://schemas.microsoft.com/office/drawing/2014/main" xmlns="" id="{414BCF90-EF40-6544-BCA4-CFA38958094B}"/>
              </a:ext>
            </a:extLst>
          </p:cNvPr>
          <p:cNvPicPr>
            <a:picLocks noChangeAspect="1"/>
          </p:cNvPicPr>
          <p:nvPr/>
        </p:nvPicPr>
        <p:blipFill>
          <a:blip r:embed="rId4"/>
          <a:stretch>
            <a:fillRect/>
          </a:stretch>
        </p:blipFill>
        <p:spPr>
          <a:xfrm>
            <a:off x="6775450" y="3182144"/>
            <a:ext cx="4330700" cy="1625600"/>
          </a:xfrm>
          <a:prstGeom prst="rect">
            <a:avLst/>
          </a:prstGeom>
        </p:spPr>
      </p:pic>
    </p:spTree>
    <p:extLst>
      <p:ext uri="{BB962C8B-B14F-4D97-AF65-F5344CB8AC3E}">
        <p14:creationId xmlns:p14="http://schemas.microsoft.com/office/powerpoint/2010/main" val="3070011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Which is worth more, 1 ten or 1 one?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Show me how you know using sketches or a variety of mathematics equipment.</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Tree>
    <p:extLst>
      <p:ext uri="{BB962C8B-B14F-4D97-AF65-F5344CB8AC3E}">
        <p14:creationId xmlns:p14="http://schemas.microsoft.com/office/powerpoint/2010/main" val="985100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400" dirty="0"/>
              <a:t>To be able to partition the numbers 10 - 20 into tens and ones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Success criteria:</a:t>
            </a:r>
          </a:p>
          <a:p>
            <a:pPr>
              <a:buClr>
                <a:srgbClr val="23D160"/>
              </a:buClr>
              <a:buSzPct val="85000"/>
              <a:buFont typeface="Wingdings" pitchFamily="2" charset="2"/>
              <a:buChar char="ü"/>
            </a:pPr>
            <a:r>
              <a:rPr lang="en-GB" dirty="0"/>
              <a:t> </a:t>
            </a:r>
            <a:r>
              <a:rPr lang="en-GB" sz="2200" dirty="0"/>
              <a:t>I can explore partitioning the numbers 10 - 20 into tens and ones (or into lots of tens, where appropriate) using both concrete and pictorial representations</a:t>
            </a:r>
          </a:p>
          <a:p>
            <a:pPr>
              <a:buClr>
                <a:srgbClr val="23D160"/>
              </a:buClr>
              <a:buSzPct val="85000"/>
              <a:buFont typeface="Wingdings" pitchFamily="2" charset="2"/>
              <a:buChar char="ü"/>
            </a:pPr>
            <a:r>
              <a:rPr lang="en-GB" sz="2200" dirty="0"/>
              <a:t> I can explain my reasoning when exploring partitioning the numbers 10 - 20 into tens and ones (or into lots of tens, where appropriate) using both concrete and pictorial representations</a:t>
            </a:r>
          </a:p>
        </p:txBody>
      </p:sp>
      <p:sp>
        <p:nvSpPr>
          <p:cNvPr id="5" name="Footer Placeholder 4">
            <a:extLst>
              <a:ext uri="{FF2B5EF4-FFF2-40B4-BE49-F238E27FC236}">
                <a16:creationId xmlns:a16="http://schemas.microsoft.com/office/drawing/2014/main" xmlns="" id="{349F46F5-B8A3-5848-8248-C9D634933261}"/>
              </a:ext>
            </a:extLst>
          </p:cNvPr>
          <p:cNvSpPr>
            <a:spLocks noGrp="1"/>
          </p:cNvSpPr>
          <p:nvPr>
            <p:ph type="ftr" sz="quarter" idx="11"/>
          </p:nvPr>
        </p:nvSpPr>
        <p:spPr>
          <a:xfrm>
            <a:off x="838199" y="6298060"/>
            <a:ext cx="10850218" cy="365125"/>
          </a:xfrm>
        </p:spPr>
        <p:txBody>
          <a:bodyPr/>
          <a:lstStyle/>
          <a:p>
            <a:r>
              <a:rPr lang="en-GB" sz="1400" dirty="0"/>
              <a:t>Year 1 - Autumn Block 4 - Place Value (Within 20) - Lesson 3 - To be able to partition the numbers 10 - 20 into tens and ones</a:t>
            </a:r>
          </a:p>
        </p:txBody>
      </p:sp>
    </p:spTree>
    <p:extLst>
      <p:ext uri="{BB962C8B-B14F-4D97-AF65-F5344CB8AC3E}">
        <p14:creationId xmlns:p14="http://schemas.microsoft.com/office/powerpoint/2010/main" val="434688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rmAutofit lnSpcReduction="10000"/>
          </a:bodyPr>
          <a:lstStyle/>
          <a:p>
            <a:pPr marL="0" indent="0">
              <a:buNone/>
            </a:pPr>
            <a:r>
              <a:rPr lang="en-GB" dirty="0"/>
              <a:t>Talking Time:</a:t>
            </a:r>
          </a:p>
          <a:p>
            <a:pPr marL="0" indent="0">
              <a:buClr>
                <a:srgbClr val="23D160"/>
              </a:buClr>
              <a:buSzPct val="85000"/>
              <a:buNone/>
            </a:pPr>
            <a:r>
              <a:rPr lang="en-GB" sz="2200" dirty="0"/>
              <a:t>Which is worth more, 1 ten or 1 one?</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A ten is worth more than 1 one, as you can see the tens equipment are larger and therefore take up more space than the ones equipment.</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5" name="Picture 4">
            <a:extLst>
              <a:ext uri="{FF2B5EF4-FFF2-40B4-BE49-F238E27FC236}">
                <a16:creationId xmlns:a16="http://schemas.microsoft.com/office/drawing/2014/main" xmlns="" id="{95215458-485D-2346-A2EB-13B7A7A28EC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7927604" y="1512531"/>
            <a:ext cx="1663471" cy="3373981"/>
          </a:xfrm>
          <a:prstGeom prst="rect">
            <a:avLst/>
          </a:prstGeom>
        </p:spPr>
      </p:pic>
      <p:pic>
        <p:nvPicPr>
          <p:cNvPr id="7" name="Picture 6">
            <a:extLst>
              <a:ext uri="{FF2B5EF4-FFF2-40B4-BE49-F238E27FC236}">
                <a16:creationId xmlns:a16="http://schemas.microsoft.com/office/drawing/2014/main" xmlns="" id="{F9F7C17E-B92F-4A4B-BB3B-9C1D6CD6DC9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8200" y="2857244"/>
            <a:ext cx="674631" cy="607168"/>
          </a:xfrm>
          <a:prstGeom prst="rect">
            <a:avLst/>
          </a:prstGeom>
        </p:spPr>
      </p:pic>
      <p:pic>
        <p:nvPicPr>
          <p:cNvPr id="8" name="Picture 7">
            <a:extLst>
              <a:ext uri="{FF2B5EF4-FFF2-40B4-BE49-F238E27FC236}">
                <a16:creationId xmlns:a16="http://schemas.microsoft.com/office/drawing/2014/main" xmlns="" id="{1C5DAA59-57A4-C04D-9645-5E39BABF836A}"/>
              </a:ext>
            </a:extLst>
          </p:cNvPr>
          <p:cNvPicPr>
            <a:picLocks noChangeAspect="1"/>
          </p:cNvPicPr>
          <p:nvPr/>
        </p:nvPicPr>
        <p:blipFill>
          <a:blip r:embed="rId5"/>
          <a:stretch>
            <a:fillRect/>
          </a:stretch>
        </p:blipFill>
        <p:spPr>
          <a:xfrm>
            <a:off x="7979819" y="3399698"/>
            <a:ext cx="1979398" cy="1492769"/>
          </a:xfrm>
          <a:prstGeom prst="rect">
            <a:avLst/>
          </a:prstGeom>
        </p:spPr>
      </p:pic>
      <p:pic>
        <p:nvPicPr>
          <p:cNvPr id="9" name="Picture 8">
            <a:extLst>
              <a:ext uri="{FF2B5EF4-FFF2-40B4-BE49-F238E27FC236}">
                <a16:creationId xmlns:a16="http://schemas.microsoft.com/office/drawing/2014/main" xmlns="" id="{04CB6FB7-4D56-1E4B-9D73-3790A097BAE9}"/>
              </a:ext>
            </a:extLst>
          </p:cNvPr>
          <p:cNvPicPr>
            <a:picLocks noChangeAspect="1"/>
          </p:cNvPicPr>
          <p:nvPr/>
        </p:nvPicPr>
        <p:blipFill>
          <a:blip r:embed="rId6"/>
          <a:stretch>
            <a:fillRect/>
          </a:stretch>
        </p:blipFill>
        <p:spPr>
          <a:xfrm>
            <a:off x="755971" y="3419809"/>
            <a:ext cx="1979398" cy="1486193"/>
          </a:xfrm>
          <a:prstGeom prst="rect">
            <a:avLst/>
          </a:prstGeom>
        </p:spPr>
      </p:pic>
      <p:pic>
        <p:nvPicPr>
          <p:cNvPr id="10" name="Picture 9">
            <a:extLst>
              <a:ext uri="{FF2B5EF4-FFF2-40B4-BE49-F238E27FC236}">
                <a16:creationId xmlns:a16="http://schemas.microsoft.com/office/drawing/2014/main" xmlns="" id="{DA90B4FA-737D-2342-91F7-51E6509BDBE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72349" y="4676941"/>
            <a:ext cx="2249353" cy="1080000"/>
          </a:xfrm>
          <a:prstGeom prst="rect">
            <a:avLst/>
          </a:prstGeom>
        </p:spPr>
      </p:pic>
      <p:pic>
        <p:nvPicPr>
          <p:cNvPr id="11" name="Picture 10">
            <a:extLst>
              <a:ext uri="{FF2B5EF4-FFF2-40B4-BE49-F238E27FC236}">
                <a16:creationId xmlns:a16="http://schemas.microsoft.com/office/drawing/2014/main" xmlns="" id="{1D1990AD-3705-B147-B38F-06DDF276B40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98659" y="4508493"/>
            <a:ext cx="2249353" cy="1080000"/>
          </a:xfrm>
          <a:prstGeom prst="rect">
            <a:avLst/>
          </a:prstGeom>
        </p:spPr>
      </p:pic>
    </p:spTree>
    <p:extLst>
      <p:ext uri="{BB962C8B-B14F-4D97-AF65-F5344CB8AC3E}">
        <p14:creationId xmlns:p14="http://schemas.microsoft.com/office/powerpoint/2010/main" val="15434900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Is it possible to swap a ten for ones?</a:t>
            </a:r>
            <a:br>
              <a:rPr lang="en-GB" sz="2200" dirty="0"/>
            </a:br>
            <a:r>
              <a:rPr lang="en-GB" sz="2200" dirty="0"/>
              <a:t>Is it possible to swap one for tens?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Show me how you know.</a:t>
            </a:r>
          </a:p>
          <a:p>
            <a:pPr marL="0" indent="0">
              <a:buClr>
                <a:srgbClr val="23D160"/>
              </a:buClr>
              <a:buSzPct val="85000"/>
              <a:buNone/>
            </a:pPr>
            <a:endParaRPr lang="en-GB" sz="2200" dirty="0"/>
          </a:p>
        </p:txBody>
      </p:sp>
    </p:spTree>
    <p:extLst>
      <p:ext uri="{BB962C8B-B14F-4D97-AF65-F5344CB8AC3E}">
        <p14:creationId xmlns:p14="http://schemas.microsoft.com/office/powerpoint/2010/main" val="25620204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Is it possible to swap a ten for ones?</a:t>
            </a:r>
            <a:br>
              <a:rPr lang="en-GB" sz="2200" dirty="0"/>
            </a:br>
            <a:r>
              <a:rPr lang="en-GB" sz="2200" dirty="0"/>
              <a:t>Is it possible to swap one for tens?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a:p>
            <a:pPr marL="0" indent="0">
              <a:buClr>
                <a:srgbClr val="23D160"/>
              </a:buClr>
              <a:buSzPct val="85000"/>
              <a:buNone/>
            </a:pPr>
            <a:r>
              <a:rPr lang="en-GB" sz="2200" dirty="0">
                <a:solidFill>
                  <a:srgbClr val="FF3860"/>
                </a:solidFill>
              </a:rPr>
              <a:t>Yes – 10 ones are equal to 1 ten. </a:t>
            </a:r>
          </a:p>
          <a:p>
            <a:pPr marL="0" indent="0">
              <a:buClr>
                <a:srgbClr val="23D160"/>
              </a:buClr>
              <a:buSzPct val="85000"/>
              <a:buNone/>
            </a:pPr>
            <a:r>
              <a:rPr lang="en-GB" sz="2200" dirty="0">
                <a:solidFill>
                  <a:srgbClr val="FF3860"/>
                </a:solidFill>
              </a:rPr>
              <a:t>So, you can swap 10 ones for 1 ten,</a:t>
            </a:r>
            <a:br>
              <a:rPr lang="en-GB" sz="2200" dirty="0">
                <a:solidFill>
                  <a:srgbClr val="FF3860"/>
                </a:solidFill>
              </a:rPr>
            </a:br>
            <a:r>
              <a:rPr lang="en-GB" sz="2200" dirty="0">
                <a:solidFill>
                  <a:srgbClr val="FF3860"/>
                </a:solidFill>
              </a:rPr>
              <a:t>or you can swap 1 ten for 10 ones!</a:t>
            </a:r>
          </a:p>
          <a:p>
            <a:pPr marL="0" indent="0">
              <a:buClr>
                <a:srgbClr val="23D160"/>
              </a:buClr>
              <a:buSzPct val="85000"/>
              <a:buNone/>
            </a:pPr>
            <a:endParaRPr lang="en-GB" sz="2200" dirty="0"/>
          </a:p>
        </p:txBody>
      </p:sp>
      <p:pic>
        <p:nvPicPr>
          <p:cNvPr id="48" name="Picture 47">
            <a:extLst>
              <a:ext uri="{FF2B5EF4-FFF2-40B4-BE49-F238E27FC236}">
                <a16:creationId xmlns:a16="http://schemas.microsoft.com/office/drawing/2014/main" xmlns="" id="{3B41526C-B1AB-EB4D-AE9F-5092D80D5985}"/>
              </a:ext>
            </a:extLst>
          </p:cNvPr>
          <p:cNvPicPr>
            <a:picLocks noChangeAspect="1"/>
          </p:cNvPicPr>
          <p:nvPr/>
        </p:nvPicPr>
        <p:blipFill>
          <a:blip r:embed="rId3"/>
          <a:stretch>
            <a:fillRect/>
          </a:stretch>
        </p:blipFill>
        <p:spPr>
          <a:xfrm>
            <a:off x="6864684" y="1412875"/>
            <a:ext cx="5080000" cy="5080000"/>
          </a:xfrm>
          <a:prstGeom prst="rect">
            <a:avLst/>
          </a:prstGeom>
        </p:spPr>
      </p:pic>
    </p:spTree>
    <p:extLst>
      <p:ext uri="{BB962C8B-B14F-4D97-AF65-F5344CB8AC3E}">
        <p14:creationId xmlns:p14="http://schemas.microsoft.com/office/powerpoint/2010/main" val="31024937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If you see a number has a ten and some ones, do you have to start counting up from the ones to figure out what the number is?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You can use the representation above to explain your answer. </a:t>
            </a:r>
          </a:p>
        </p:txBody>
      </p:sp>
      <p:sp>
        <p:nvSpPr>
          <p:cNvPr id="5" name="Rectangle 4">
            <a:extLst>
              <a:ext uri="{FF2B5EF4-FFF2-40B4-BE49-F238E27FC236}">
                <a16:creationId xmlns:a16="http://schemas.microsoft.com/office/drawing/2014/main" xmlns="" id="{6456941D-CF6C-C146-A3D5-6B02C12810BF}"/>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B7A425E0-B7EC-4A43-A3FD-61F9EF9D913A}"/>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8B3BFCDF-9E79-EF4A-9681-66A6E927A66B}"/>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C65CAE65-32AE-0B49-A1E8-D204B48858C5}"/>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4313EBBA-CE18-D34E-A1BE-38E90D328BD3}"/>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57E97176-9D84-0644-A734-61C59B4D77EE}"/>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422D5092-F9B3-5042-8CD7-E382BCCF2040}"/>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85846511-F668-E140-99ED-4266E61CBFF2}"/>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E1F2B2E2-03B6-6443-8ADE-33E6201DEBFE}"/>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Rectangle 14">
            <a:extLst>
              <a:ext uri="{FF2B5EF4-FFF2-40B4-BE49-F238E27FC236}">
                <a16:creationId xmlns:a16="http://schemas.microsoft.com/office/drawing/2014/main" xmlns="" id="{7617E10C-E306-C94C-865C-6E303E86FBC7}"/>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6" name="Oval 15">
            <a:extLst>
              <a:ext uri="{FF2B5EF4-FFF2-40B4-BE49-F238E27FC236}">
                <a16:creationId xmlns:a16="http://schemas.microsoft.com/office/drawing/2014/main" xmlns="" id="{D6D796F0-0027-3142-8BB0-5393DAF76B56}"/>
              </a:ext>
            </a:extLst>
          </p:cNvPr>
          <p:cNvSpPr>
            <a:spLocks noChangeArrowheads="1"/>
          </p:cNvSpPr>
          <p:nvPr/>
        </p:nvSpPr>
        <p:spPr bwMode="auto">
          <a:xfrm>
            <a:off x="2291113"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20AA2081-EF3E-D748-91F6-98D9A865A216}"/>
              </a:ext>
            </a:extLst>
          </p:cNvPr>
          <p:cNvSpPr>
            <a:spLocks noChangeArrowheads="1"/>
          </p:cNvSpPr>
          <p:nvPr/>
        </p:nvSpPr>
        <p:spPr bwMode="auto">
          <a:xfrm>
            <a:off x="30324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261FB38B-1E29-9144-8410-E46AC5E87C5E}"/>
              </a:ext>
            </a:extLst>
          </p:cNvPr>
          <p:cNvSpPr>
            <a:spLocks noChangeArrowheads="1"/>
          </p:cNvSpPr>
          <p:nvPr/>
        </p:nvSpPr>
        <p:spPr bwMode="auto">
          <a:xfrm>
            <a:off x="2291113"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C0480705-15EF-1147-B7BB-F8407633E9B3}"/>
              </a:ext>
            </a:extLst>
          </p:cNvPr>
          <p:cNvSpPr>
            <a:spLocks noChangeArrowheads="1"/>
          </p:cNvSpPr>
          <p:nvPr/>
        </p:nvSpPr>
        <p:spPr bwMode="auto">
          <a:xfrm>
            <a:off x="3011838"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086F18A3-E5D0-C840-A286-90D8CCFA39C0}"/>
              </a:ext>
            </a:extLst>
          </p:cNvPr>
          <p:cNvSpPr>
            <a:spLocks noChangeArrowheads="1"/>
          </p:cNvSpPr>
          <p:nvPr/>
        </p:nvSpPr>
        <p:spPr bwMode="auto">
          <a:xfrm>
            <a:off x="37309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1" name="Oval 20">
            <a:extLst>
              <a:ext uri="{FF2B5EF4-FFF2-40B4-BE49-F238E27FC236}">
                <a16:creationId xmlns:a16="http://schemas.microsoft.com/office/drawing/2014/main" xmlns="" id="{3822760B-26AA-4143-96C8-72D98869319C}"/>
              </a:ext>
            </a:extLst>
          </p:cNvPr>
          <p:cNvSpPr>
            <a:spLocks noChangeArrowheads="1"/>
          </p:cNvSpPr>
          <p:nvPr/>
        </p:nvSpPr>
        <p:spPr bwMode="auto">
          <a:xfrm>
            <a:off x="3730975"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9C2D440A-3968-AB41-8776-CF968DA9B12F}"/>
              </a:ext>
            </a:extLst>
          </p:cNvPr>
          <p:cNvSpPr>
            <a:spLocks noChangeArrowheads="1"/>
          </p:cNvSpPr>
          <p:nvPr/>
        </p:nvSpPr>
        <p:spPr bwMode="auto">
          <a:xfrm>
            <a:off x="4451700"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7CAD7060-BA83-4244-80DC-16FEF0E573F0}"/>
              </a:ext>
            </a:extLst>
          </p:cNvPr>
          <p:cNvSpPr>
            <a:spLocks noChangeArrowheads="1"/>
          </p:cNvSpPr>
          <p:nvPr/>
        </p:nvSpPr>
        <p:spPr bwMode="auto">
          <a:xfrm>
            <a:off x="4451700"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4" name="Oval 23">
            <a:extLst>
              <a:ext uri="{FF2B5EF4-FFF2-40B4-BE49-F238E27FC236}">
                <a16:creationId xmlns:a16="http://schemas.microsoft.com/office/drawing/2014/main" xmlns="" id="{520B0855-3B64-BD42-93B2-ED3B8DE6857A}"/>
              </a:ext>
            </a:extLst>
          </p:cNvPr>
          <p:cNvSpPr>
            <a:spLocks noChangeArrowheads="1"/>
          </p:cNvSpPr>
          <p:nvPr/>
        </p:nvSpPr>
        <p:spPr bwMode="auto">
          <a:xfrm>
            <a:off x="5172425" y="3429000"/>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Oval 24">
            <a:extLst>
              <a:ext uri="{FF2B5EF4-FFF2-40B4-BE49-F238E27FC236}">
                <a16:creationId xmlns:a16="http://schemas.microsoft.com/office/drawing/2014/main" xmlns="" id="{FE148425-D6C4-D743-95DF-73526EA3A872}"/>
              </a:ext>
            </a:extLst>
          </p:cNvPr>
          <p:cNvSpPr>
            <a:spLocks noChangeArrowheads="1"/>
          </p:cNvSpPr>
          <p:nvPr/>
        </p:nvSpPr>
        <p:spPr bwMode="auto">
          <a:xfrm>
            <a:off x="5172425" y="4148138"/>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6" name="Rectangle 25">
            <a:extLst>
              <a:ext uri="{FF2B5EF4-FFF2-40B4-BE49-F238E27FC236}">
                <a16:creationId xmlns:a16="http://schemas.microsoft.com/office/drawing/2014/main" xmlns="" id="{4875F1AE-9B1E-824D-BA84-29D14F5AD9C5}"/>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C2785B56-F451-9941-A119-7AFBB6BD6CC2}"/>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6E855792-CBF4-9E4F-9B99-CD4FBEEE96B2}"/>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BC9A3C9D-5774-F946-AC19-828A61BA3A0A}"/>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0" name="Rectangle 29">
            <a:extLst>
              <a:ext uri="{FF2B5EF4-FFF2-40B4-BE49-F238E27FC236}">
                <a16:creationId xmlns:a16="http://schemas.microsoft.com/office/drawing/2014/main" xmlns="" id="{54EB11EA-DE6E-354C-B842-2F77984CEA16}"/>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1" name="Rectangle 30">
            <a:extLst>
              <a:ext uri="{FF2B5EF4-FFF2-40B4-BE49-F238E27FC236}">
                <a16:creationId xmlns:a16="http://schemas.microsoft.com/office/drawing/2014/main" xmlns="" id="{E869BAAB-AAF8-4545-8F61-EA74E3873CF6}"/>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2" name="Rectangle 31">
            <a:extLst>
              <a:ext uri="{FF2B5EF4-FFF2-40B4-BE49-F238E27FC236}">
                <a16:creationId xmlns:a16="http://schemas.microsoft.com/office/drawing/2014/main" xmlns="" id="{B975DB1E-A38D-474A-9F89-DAD342BE51DD}"/>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3" name="Rectangle 32">
            <a:extLst>
              <a:ext uri="{FF2B5EF4-FFF2-40B4-BE49-F238E27FC236}">
                <a16:creationId xmlns:a16="http://schemas.microsoft.com/office/drawing/2014/main" xmlns="" id="{8DE9AD43-6AA3-AC4D-A520-4B6E61C58C5B}"/>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4" name="Rectangle 33">
            <a:extLst>
              <a:ext uri="{FF2B5EF4-FFF2-40B4-BE49-F238E27FC236}">
                <a16:creationId xmlns:a16="http://schemas.microsoft.com/office/drawing/2014/main" xmlns="" id="{DA42B6A0-62CE-AE4F-ADA0-3AED81D0484E}"/>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5" name="Rectangle 34">
            <a:extLst>
              <a:ext uri="{FF2B5EF4-FFF2-40B4-BE49-F238E27FC236}">
                <a16:creationId xmlns:a16="http://schemas.microsoft.com/office/drawing/2014/main" xmlns="" id="{BE900547-CDE8-A045-A148-80D77AABDB0A}"/>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6" name="Oval 35">
            <a:extLst>
              <a:ext uri="{FF2B5EF4-FFF2-40B4-BE49-F238E27FC236}">
                <a16:creationId xmlns:a16="http://schemas.microsoft.com/office/drawing/2014/main" xmlns="" id="{4CF0BA63-4B0B-9D4C-9507-398BDC7D421E}"/>
              </a:ext>
            </a:extLst>
          </p:cNvPr>
          <p:cNvSpPr>
            <a:spLocks noChangeArrowheads="1"/>
          </p:cNvSpPr>
          <p:nvPr/>
        </p:nvSpPr>
        <p:spPr bwMode="auto">
          <a:xfrm>
            <a:off x="6378132"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7" name="Oval 36">
            <a:extLst>
              <a:ext uri="{FF2B5EF4-FFF2-40B4-BE49-F238E27FC236}">
                <a16:creationId xmlns:a16="http://schemas.microsoft.com/office/drawing/2014/main" xmlns="" id="{108FBF30-D9D8-AD48-ACDD-93E94367E701}"/>
              </a:ext>
            </a:extLst>
          </p:cNvPr>
          <p:cNvSpPr>
            <a:spLocks noChangeArrowheads="1"/>
          </p:cNvSpPr>
          <p:nvPr/>
        </p:nvSpPr>
        <p:spPr bwMode="auto">
          <a:xfrm>
            <a:off x="7119494"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8" name="Oval 37">
            <a:extLst>
              <a:ext uri="{FF2B5EF4-FFF2-40B4-BE49-F238E27FC236}">
                <a16:creationId xmlns:a16="http://schemas.microsoft.com/office/drawing/2014/main" xmlns="" id="{3C643668-D97A-4B43-9F76-6865B8675CFD}"/>
              </a:ext>
            </a:extLst>
          </p:cNvPr>
          <p:cNvSpPr>
            <a:spLocks noChangeArrowheads="1"/>
          </p:cNvSpPr>
          <p:nvPr/>
        </p:nvSpPr>
        <p:spPr bwMode="auto">
          <a:xfrm>
            <a:off x="6378132"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9" name="Oval 38">
            <a:extLst>
              <a:ext uri="{FF2B5EF4-FFF2-40B4-BE49-F238E27FC236}">
                <a16:creationId xmlns:a16="http://schemas.microsoft.com/office/drawing/2014/main" xmlns="" id="{359DC4E7-02FE-9C47-B0CF-915C5A68BBFF}"/>
              </a:ext>
            </a:extLst>
          </p:cNvPr>
          <p:cNvSpPr>
            <a:spLocks noChangeArrowheads="1"/>
          </p:cNvSpPr>
          <p:nvPr/>
        </p:nvSpPr>
        <p:spPr bwMode="auto">
          <a:xfrm>
            <a:off x="7098857"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0" name="Oval 39">
            <a:extLst>
              <a:ext uri="{FF2B5EF4-FFF2-40B4-BE49-F238E27FC236}">
                <a16:creationId xmlns:a16="http://schemas.microsoft.com/office/drawing/2014/main" xmlns="" id="{50C42BC7-B950-7C4A-A21B-2D684DE6D323}"/>
              </a:ext>
            </a:extLst>
          </p:cNvPr>
          <p:cNvSpPr>
            <a:spLocks noChangeArrowheads="1"/>
          </p:cNvSpPr>
          <p:nvPr/>
        </p:nvSpPr>
        <p:spPr bwMode="auto">
          <a:xfrm>
            <a:off x="7817994"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1" name="Oval 40">
            <a:extLst>
              <a:ext uri="{FF2B5EF4-FFF2-40B4-BE49-F238E27FC236}">
                <a16:creationId xmlns:a16="http://schemas.microsoft.com/office/drawing/2014/main" xmlns="" id="{EDA6130D-A91D-5645-9675-671C40B2928C}"/>
              </a:ext>
            </a:extLst>
          </p:cNvPr>
          <p:cNvSpPr>
            <a:spLocks noChangeArrowheads="1"/>
          </p:cNvSpPr>
          <p:nvPr/>
        </p:nvSpPr>
        <p:spPr bwMode="auto">
          <a:xfrm>
            <a:off x="7817994"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3" name="Oval 42">
            <a:extLst>
              <a:ext uri="{FF2B5EF4-FFF2-40B4-BE49-F238E27FC236}">
                <a16:creationId xmlns:a16="http://schemas.microsoft.com/office/drawing/2014/main" xmlns="" id="{C2E6BADC-9C84-5D4E-92FA-7F4BD52D0E90}"/>
              </a:ext>
            </a:extLst>
          </p:cNvPr>
          <p:cNvSpPr>
            <a:spLocks noChangeArrowheads="1"/>
          </p:cNvSpPr>
          <p:nvPr/>
        </p:nvSpPr>
        <p:spPr bwMode="auto">
          <a:xfrm>
            <a:off x="8538719"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Tree>
    <p:extLst>
      <p:ext uri="{BB962C8B-B14F-4D97-AF65-F5344CB8AC3E}">
        <p14:creationId xmlns:p14="http://schemas.microsoft.com/office/powerpoint/2010/main" val="40535163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rmAutofit lnSpcReduction="10000"/>
          </a:bodyPr>
          <a:lstStyle/>
          <a:p>
            <a:pPr marL="0" indent="0">
              <a:buNone/>
            </a:pPr>
            <a:r>
              <a:rPr lang="en-GB" dirty="0"/>
              <a:t>Talking Time:</a:t>
            </a:r>
          </a:p>
          <a:p>
            <a:pPr marL="0" indent="0">
              <a:buClr>
                <a:srgbClr val="23D160"/>
              </a:buClr>
              <a:buSzPct val="85000"/>
              <a:buNone/>
            </a:pPr>
            <a:r>
              <a:rPr lang="en-GB" sz="2200" dirty="0"/>
              <a:t>If you see a number has a ten and some ones, do you have to start counting up from the ones to figure out what the number is?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If you see a number has a ten, it is easiest to count from ten upwards to figure out what the number is. So above, it would be best to count: 11, 12, 13, 14, 15, 16, 17, to figure out 17 is shown above.  </a:t>
            </a:r>
          </a:p>
          <a:p>
            <a:pPr marL="0" indent="0">
              <a:buClr>
                <a:srgbClr val="23D160"/>
              </a:buClr>
              <a:buSzPct val="85000"/>
              <a:buNone/>
            </a:pPr>
            <a:endParaRPr lang="en-GB" sz="2200" dirty="0"/>
          </a:p>
        </p:txBody>
      </p:sp>
      <p:sp>
        <p:nvSpPr>
          <p:cNvPr id="41" name="Rectangle 40">
            <a:extLst>
              <a:ext uri="{FF2B5EF4-FFF2-40B4-BE49-F238E27FC236}">
                <a16:creationId xmlns:a16="http://schemas.microsoft.com/office/drawing/2014/main" xmlns="" id="{3A11E32F-5776-174B-8999-ED19E40DBFE7}"/>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42" name="Rectangle 41">
            <a:extLst>
              <a:ext uri="{FF2B5EF4-FFF2-40B4-BE49-F238E27FC236}">
                <a16:creationId xmlns:a16="http://schemas.microsoft.com/office/drawing/2014/main" xmlns="" id="{7E9B0CA1-595B-5348-ADBB-F08CCDF58F5E}"/>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43" name="Rectangle 42">
            <a:extLst>
              <a:ext uri="{FF2B5EF4-FFF2-40B4-BE49-F238E27FC236}">
                <a16:creationId xmlns:a16="http://schemas.microsoft.com/office/drawing/2014/main" xmlns="" id="{108F66BB-7242-9342-B306-E2EBDBEE7275}"/>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44" name="Rectangle 43">
            <a:extLst>
              <a:ext uri="{FF2B5EF4-FFF2-40B4-BE49-F238E27FC236}">
                <a16:creationId xmlns:a16="http://schemas.microsoft.com/office/drawing/2014/main" xmlns="" id="{E0DB3CE6-BA04-5C48-895A-CD41D217E5E3}"/>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45" name="Rectangle 44">
            <a:extLst>
              <a:ext uri="{FF2B5EF4-FFF2-40B4-BE49-F238E27FC236}">
                <a16:creationId xmlns:a16="http://schemas.microsoft.com/office/drawing/2014/main" xmlns="" id="{8BEAB4D1-BBA3-A243-9D49-F72AAAEBCA0A}"/>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46" name="Rectangle 45">
            <a:extLst>
              <a:ext uri="{FF2B5EF4-FFF2-40B4-BE49-F238E27FC236}">
                <a16:creationId xmlns:a16="http://schemas.microsoft.com/office/drawing/2014/main" xmlns="" id="{F5194A7D-675B-3244-9D8B-305D752B3CA7}"/>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47" name="Rectangle 46">
            <a:extLst>
              <a:ext uri="{FF2B5EF4-FFF2-40B4-BE49-F238E27FC236}">
                <a16:creationId xmlns:a16="http://schemas.microsoft.com/office/drawing/2014/main" xmlns="" id="{10C7C72B-FBA9-D74B-879D-CABB086EDF3A}"/>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48" name="Rectangle 47">
            <a:extLst>
              <a:ext uri="{FF2B5EF4-FFF2-40B4-BE49-F238E27FC236}">
                <a16:creationId xmlns:a16="http://schemas.microsoft.com/office/drawing/2014/main" xmlns="" id="{2A20785C-3860-1640-B832-B43A2B1DCA0A}"/>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49" name="Rectangle 48">
            <a:extLst>
              <a:ext uri="{FF2B5EF4-FFF2-40B4-BE49-F238E27FC236}">
                <a16:creationId xmlns:a16="http://schemas.microsoft.com/office/drawing/2014/main" xmlns="" id="{47C4A15C-81A6-5A4F-AF31-CE7B8DBB090F}"/>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50" name="Rectangle 49">
            <a:extLst>
              <a:ext uri="{FF2B5EF4-FFF2-40B4-BE49-F238E27FC236}">
                <a16:creationId xmlns:a16="http://schemas.microsoft.com/office/drawing/2014/main" xmlns="" id="{1826D893-B3A6-0E43-ACD1-0F57ACB3CB84}"/>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51" name="Oval 50">
            <a:extLst>
              <a:ext uri="{FF2B5EF4-FFF2-40B4-BE49-F238E27FC236}">
                <a16:creationId xmlns:a16="http://schemas.microsoft.com/office/drawing/2014/main" xmlns="" id="{BF6A0338-AECB-9945-B0CE-F62875DB5659}"/>
              </a:ext>
            </a:extLst>
          </p:cNvPr>
          <p:cNvSpPr>
            <a:spLocks noChangeArrowheads="1"/>
          </p:cNvSpPr>
          <p:nvPr/>
        </p:nvSpPr>
        <p:spPr bwMode="auto">
          <a:xfrm>
            <a:off x="2291113"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52" name="Oval 51">
            <a:extLst>
              <a:ext uri="{FF2B5EF4-FFF2-40B4-BE49-F238E27FC236}">
                <a16:creationId xmlns:a16="http://schemas.microsoft.com/office/drawing/2014/main" xmlns="" id="{9642E38C-26EB-2642-A9F8-EE1BE2F266E2}"/>
              </a:ext>
            </a:extLst>
          </p:cNvPr>
          <p:cNvSpPr>
            <a:spLocks noChangeArrowheads="1"/>
          </p:cNvSpPr>
          <p:nvPr/>
        </p:nvSpPr>
        <p:spPr bwMode="auto">
          <a:xfrm>
            <a:off x="30324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53" name="Oval 52">
            <a:extLst>
              <a:ext uri="{FF2B5EF4-FFF2-40B4-BE49-F238E27FC236}">
                <a16:creationId xmlns:a16="http://schemas.microsoft.com/office/drawing/2014/main" xmlns="" id="{6BCD7EF9-A8A9-8141-A05C-0ED2A2F9B2B8}"/>
              </a:ext>
            </a:extLst>
          </p:cNvPr>
          <p:cNvSpPr>
            <a:spLocks noChangeArrowheads="1"/>
          </p:cNvSpPr>
          <p:nvPr/>
        </p:nvSpPr>
        <p:spPr bwMode="auto">
          <a:xfrm>
            <a:off x="2291113"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54" name="Oval 53">
            <a:extLst>
              <a:ext uri="{FF2B5EF4-FFF2-40B4-BE49-F238E27FC236}">
                <a16:creationId xmlns:a16="http://schemas.microsoft.com/office/drawing/2014/main" xmlns="" id="{68E05925-C5AF-6E40-8BD5-83B9A8B13CF1}"/>
              </a:ext>
            </a:extLst>
          </p:cNvPr>
          <p:cNvSpPr>
            <a:spLocks noChangeArrowheads="1"/>
          </p:cNvSpPr>
          <p:nvPr/>
        </p:nvSpPr>
        <p:spPr bwMode="auto">
          <a:xfrm>
            <a:off x="3011838"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55" name="Oval 54">
            <a:extLst>
              <a:ext uri="{FF2B5EF4-FFF2-40B4-BE49-F238E27FC236}">
                <a16:creationId xmlns:a16="http://schemas.microsoft.com/office/drawing/2014/main" xmlns="" id="{83C1F27E-9F0D-6345-890B-37BB44E1B63C}"/>
              </a:ext>
            </a:extLst>
          </p:cNvPr>
          <p:cNvSpPr>
            <a:spLocks noChangeArrowheads="1"/>
          </p:cNvSpPr>
          <p:nvPr/>
        </p:nvSpPr>
        <p:spPr bwMode="auto">
          <a:xfrm>
            <a:off x="37309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56" name="Oval 55">
            <a:extLst>
              <a:ext uri="{FF2B5EF4-FFF2-40B4-BE49-F238E27FC236}">
                <a16:creationId xmlns:a16="http://schemas.microsoft.com/office/drawing/2014/main" xmlns="" id="{4FCAFBD7-2CCC-2D49-8AAD-4BA9E0468BC5}"/>
              </a:ext>
            </a:extLst>
          </p:cNvPr>
          <p:cNvSpPr>
            <a:spLocks noChangeArrowheads="1"/>
          </p:cNvSpPr>
          <p:nvPr/>
        </p:nvSpPr>
        <p:spPr bwMode="auto">
          <a:xfrm>
            <a:off x="3730975"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57" name="Oval 56">
            <a:extLst>
              <a:ext uri="{FF2B5EF4-FFF2-40B4-BE49-F238E27FC236}">
                <a16:creationId xmlns:a16="http://schemas.microsoft.com/office/drawing/2014/main" xmlns="" id="{1F830918-98A6-824F-BD26-498970717E52}"/>
              </a:ext>
            </a:extLst>
          </p:cNvPr>
          <p:cNvSpPr>
            <a:spLocks noChangeArrowheads="1"/>
          </p:cNvSpPr>
          <p:nvPr/>
        </p:nvSpPr>
        <p:spPr bwMode="auto">
          <a:xfrm>
            <a:off x="4451700"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58" name="Oval 57">
            <a:extLst>
              <a:ext uri="{FF2B5EF4-FFF2-40B4-BE49-F238E27FC236}">
                <a16:creationId xmlns:a16="http://schemas.microsoft.com/office/drawing/2014/main" xmlns="" id="{30A97457-B5C3-D14D-A3DD-73E3520CDF57}"/>
              </a:ext>
            </a:extLst>
          </p:cNvPr>
          <p:cNvSpPr>
            <a:spLocks noChangeArrowheads="1"/>
          </p:cNvSpPr>
          <p:nvPr/>
        </p:nvSpPr>
        <p:spPr bwMode="auto">
          <a:xfrm>
            <a:off x="4451700"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59" name="Oval 58">
            <a:extLst>
              <a:ext uri="{FF2B5EF4-FFF2-40B4-BE49-F238E27FC236}">
                <a16:creationId xmlns:a16="http://schemas.microsoft.com/office/drawing/2014/main" xmlns="" id="{2A12E706-239A-CB4C-9184-195CBB98DC73}"/>
              </a:ext>
            </a:extLst>
          </p:cNvPr>
          <p:cNvSpPr>
            <a:spLocks noChangeArrowheads="1"/>
          </p:cNvSpPr>
          <p:nvPr/>
        </p:nvSpPr>
        <p:spPr bwMode="auto">
          <a:xfrm>
            <a:off x="5172425" y="3429000"/>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60" name="Oval 59">
            <a:extLst>
              <a:ext uri="{FF2B5EF4-FFF2-40B4-BE49-F238E27FC236}">
                <a16:creationId xmlns:a16="http://schemas.microsoft.com/office/drawing/2014/main" xmlns="" id="{57C681F0-EEDF-A547-8E10-1D99ADB38534}"/>
              </a:ext>
            </a:extLst>
          </p:cNvPr>
          <p:cNvSpPr>
            <a:spLocks noChangeArrowheads="1"/>
          </p:cNvSpPr>
          <p:nvPr/>
        </p:nvSpPr>
        <p:spPr bwMode="auto">
          <a:xfrm>
            <a:off x="5172425" y="4148138"/>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61" name="Rectangle 60">
            <a:extLst>
              <a:ext uri="{FF2B5EF4-FFF2-40B4-BE49-F238E27FC236}">
                <a16:creationId xmlns:a16="http://schemas.microsoft.com/office/drawing/2014/main" xmlns="" id="{06F1EA7E-0FDF-FF43-B5B4-7AD169F0C5A6}"/>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2" name="Rectangle 61">
            <a:extLst>
              <a:ext uri="{FF2B5EF4-FFF2-40B4-BE49-F238E27FC236}">
                <a16:creationId xmlns:a16="http://schemas.microsoft.com/office/drawing/2014/main" xmlns="" id="{E457BF92-8778-0945-B7D6-4797662B599F}"/>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3" name="Rectangle 62">
            <a:extLst>
              <a:ext uri="{FF2B5EF4-FFF2-40B4-BE49-F238E27FC236}">
                <a16:creationId xmlns:a16="http://schemas.microsoft.com/office/drawing/2014/main" xmlns="" id="{70449CAC-E9D6-6142-B44E-9C863803F33F}"/>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4" name="Rectangle 63">
            <a:extLst>
              <a:ext uri="{FF2B5EF4-FFF2-40B4-BE49-F238E27FC236}">
                <a16:creationId xmlns:a16="http://schemas.microsoft.com/office/drawing/2014/main" xmlns="" id="{378FA6B4-76BC-A54B-84CF-DCB42793F5FF}"/>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5" name="Rectangle 64">
            <a:extLst>
              <a:ext uri="{FF2B5EF4-FFF2-40B4-BE49-F238E27FC236}">
                <a16:creationId xmlns:a16="http://schemas.microsoft.com/office/drawing/2014/main" xmlns="" id="{76A86DF4-842F-444D-9299-C37A3ECAEB3A}"/>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6" name="Rectangle 65">
            <a:extLst>
              <a:ext uri="{FF2B5EF4-FFF2-40B4-BE49-F238E27FC236}">
                <a16:creationId xmlns:a16="http://schemas.microsoft.com/office/drawing/2014/main" xmlns="" id="{77C17B88-3EEE-3147-8FF3-219BA6DE7335}"/>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7" name="Rectangle 66">
            <a:extLst>
              <a:ext uri="{FF2B5EF4-FFF2-40B4-BE49-F238E27FC236}">
                <a16:creationId xmlns:a16="http://schemas.microsoft.com/office/drawing/2014/main" xmlns="" id="{4A14739C-63E3-0F46-83DA-D55ECEFB7B91}"/>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8" name="Rectangle 67">
            <a:extLst>
              <a:ext uri="{FF2B5EF4-FFF2-40B4-BE49-F238E27FC236}">
                <a16:creationId xmlns:a16="http://schemas.microsoft.com/office/drawing/2014/main" xmlns="" id="{BA798E13-C91C-4844-BFF6-B450D1CA69B2}"/>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69" name="Rectangle 68">
            <a:extLst>
              <a:ext uri="{FF2B5EF4-FFF2-40B4-BE49-F238E27FC236}">
                <a16:creationId xmlns:a16="http://schemas.microsoft.com/office/drawing/2014/main" xmlns="" id="{49E2002A-2700-6A4C-89E7-C1E85087463F}"/>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0" name="Rectangle 69">
            <a:extLst>
              <a:ext uri="{FF2B5EF4-FFF2-40B4-BE49-F238E27FC236}">
                <a16:creationId xmlns:a16="http://schemas.microsoft.com/office/drawing/2014/main" xmlns="" id="{A1D0CF94-863E-3B49-A184-7C59BE81CB6C}"/>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1" name="Oval 70">
            <a:extLst>
              <a:ext uri="{FF2B5EF4-FFF2-40B4-BE49-F238E27FC236}">
                <a16:creationId xmlns:a16="http://schemas.microsoft.com/office/drawing/2014/main" xmlns="" id="{A3D4A87A-A4F2-854F-ABF8-4B6F7EE765B8}"/>
              </a:ext>
            </a:extLst>
          </p:cNvPr>
          <p:cNvSpPr>
            <a:spLocks noChangeArrowheads="1"/>
          </p:cNvSpPr>
          <p:nvPr/>
        </p:nvSpPr>
        <p:spPr bwMode="auto">
          <a:xfrm>
            <a:off x="6378132"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72" name="Oval 71">
            <a:extLst>
              <a:ext uri="{FF2B5EF4-FFF2-40B4-BE49-F238E27FC236}">
                <a16:creationId xmlns:a16="http://schemas.microsoft.com/office/drawing/2014/main" xmlns="" id="{E896B415-CF88-AE48-B178-D85D2FF1C81F}"/>
              </a:ext>
            </a:extLst>
          </p:cNvPr>
          <p:cNvSpPr>
            <a:spLocks noChangeArrowheads="1"/>
          </p:cNvSpPr>
          <p:nvPr/>
        </p:nvSpPr>
        <p:spPr bwMode="auto">
          <a:xfrm>
            <a:off x="7119494"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73" name="Oval 72">
            <a:extLst>
              <a:ext uri="{FF2B5EF4-FFF2-40B4-BE49-F238E27FC236}">
                <a16:creationId xmlns:a16="http://schemas.microsoft.com/office/drawing/2014/main" xmlns="" id="{E09BFF73-28CC-2342-9719-2E77BCF0DF39}"/>
              </a:ext>
            </a:extLst>
          </p:cNvPr>
          <p:cNvSpPr>
            <a:spLocks noChangeArrowheads="1"/>
          </p:cNvSpPr>
          <p:nvPr/>
        </p:nvSpPr>
        <p:spPr bwMode="auto">
          <a:xfrm>
            <a:off x="6378132"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74" name="Oval 73">
            <a:extLst>
              <a:ext uri="{FF2B5EF4-FFF2-40B4-BE49-F238E27FC236}">
                <a16:creationId xmlns:a16="http://schemas.microsoft.com/office/drawing/2014/main" xmlns="" id="{1EEC91FA-C2BF-EA46-8EF7-792EF83096F0}"/>
              </a:ext>
            </a:extLst>
          </p:cNvPr>
          <p:cNvSpPr>
            <a:spLocks noChangeArrowheads="1"/>
          </p:cNvSpPr>
          <p:nvPr/>
        </p:nvSpPr>
        <p:spPr bwMode="auto">
          <a:xfrm>
            <a:off x="7098857"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75" name="Oval 74">
            <a:extLst>
              <a:ext uri="{FF2B5EF4-FFF2-40B4-BE49-F238E27FC236}">
                <a16:creationId xmlns:a16="http://schemas.microsoft.com/office/drawing/2014/main" xmlns="" id="{85E37B3B-E2BC-5C48-8DFB-148E76E035A2}"/>
              </a:ext>
            </a:extLst>
          </p:cNvPr>
          <p:cNvSpPr>
            <a:spLocks noChangeArrowheads="1"/>
          </p:cNvSpPr>
          <p:nvPr/>
        </p:nvSpPr>
        <p:spPr bwMode="auto">
          <a:xfrm>
            <a:off x="7817994"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76" name="Oval 75">
            <a:extLst>
              <a:ext uri="{FF2B5EF4-FFF2-40B4-BE49-F238E27FC236}">
                <a16:creationId xmlns:a16="http://schemas.microsoft.com/office/drawing/2014/main" xmlns="" id="{93F436DD-4D81-6C49-BBC5-F59E7D1A22FE}"/>
              </a:ext>
            </a:extLst>
          </p:cNvPr>
          <p:cNvSpPr>
            <a:spLocks noChangeArrowheads="1"/>
          </p:cNvSpPr>
          <p:nvPr/>
        </p:nvSpPr>
        <p:spPr bwMode="auto">
          <a:xfrm>
            <a:off x="7817994"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77" name="Oval 76">
            <a:extLst>
              <a:ext uri="{FF2B5EF4-FFF2-40B4-BE49-F238E27FC236}">
                <a16:creationId xmlns:a16="http://schemas.microsoft.com/office/drawing/2014/main" xmlns="" id="{CE2E0C82-B502-1F48-958E-FE77D805BD85}"/>
              </a:ext>
            </a:extLst>
          </p:cNvPr>
          <p:cNvSpPr>
            <a:spLocks noChangeArrowheads="1"/>
          </p:cNvSpPr>
          <p:nvPr/>
        </p:nvSpPr>
        <p:spPr bwMode="auto">
          <a:xfrm>
            <a:off x="8538719"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Tree>
    <p:extLst>
      <p:ext uri="{BB962C8B-B14F-4D97-AF65-F5344CB8AC3E}">
        <p14:creationId xmlns:p14="http://schemas.microsoft.com/office/powerpoint/2010/main" val="39226790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Look at the part-whole model, then complete the following sentences: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7" name="Picture 6">
            <a:extLst>
              <a:ext uri="{FF2B5EF4-FFF2-40B4-BE49-F238E27FC236}">
                <a16:creationId xmlns:a16="http://schemas.microsoft.com/office/drawing/2014/main" xmlns="" id="{8F1EEDE8-BE5E-CC48-9741-F0CBACCED128}"/>
              </a:ext>
            </a:extLst>
          </p:cNvPr>
          <p:cNvPicPr>
            <a:picLocks noChangeAspect="1"/>
          </p:cNvPicPr>
          <p:nvPr/>
        </p:nvPicPr>
        <p:blipFill>
          <a:blip r:embed="rId3"/>
          <a:stretch>
            <a:fillRect/>
          </a:stretch>
        </p:blipFill>
        <p:spPr>
          <a:xfrm rot="10800000">
            <a:off x="838199" y="2866515"/>
            <a:ext cx="3900047" cy="3626359"/>
          </a:xfrm>
          <a:prstGeom prst="rect">
            <a:avLst/>
          </a:prstGeom>
        </p:spPr>
      </p:pic>
      <p:sp>
        <p:nvSpPr>
          <p:cNvPr id="8" name="Rectangle 7">
            <a:extLst>
              <a:ext uri="{FF2B5EF4-FFF2-40B4-BE49-F238E27FC236}">
                <a16:creationId xmlns:a16="http://schemas.microsoft.com/office/drawing/2014/main" xmlns="" id="{1C608A72-E561-0D42-A6B1-D17922CE460B}"/>
              </a:ext>
            </a:extLst>
          </p:cNvPr>
          <p:cNvSpPr/>
          <p:nvPr/>
        </p:nvSpPr>
        <p:spPr>
          <a:xfrm>
            <a:off x="1997679" y="3416519"/>
            <a:ext cx="1581085" cy="584775"/>
          </a:xfrm>
          <a:prstGeom prst="rect">
            <a:avLst/>
          </a:prstGeom>
        </p:spPr>
        <p:txBody>
          <a:bodyPr wrap="square">
            <a:spAutoFit/>
          </a:bodyPr>
          <a:lstStyle/>
          <a:p>
            <a:pPr algn="ctr"/>
            <a:r>
              <a:rPr lang="en-US" sz="3200" dirty="0">
                <a:latin typeface="OpenDyslexic" pitchFamily="2" charset="77"/>
              </a:rPr>
              <a:t>12</a:t>
            </a:r>
          </a:p>
        </p:txBody>
      </p:sp>
      <p:sp>
        <p:nvSpPr>
          <p:cNvPr id="9" name="Rounded Rectangle 8">
            <a:extLst>
              <a:ext uri="{FF2B5EF4-FFF2-40B4-BE49-F238E27FC236}">
                <a16:creationId xmlns:a16="http://schemas.microsoft.com/office/drawing/2014/main" xmlns="" id="{02169B8A-5BAE-124E-866D-FA88B5D96EA1}"/>
              </a:ext>
            </a:extLst>
          </p:cNvPr>
          <p:cNvSpPr/>
          <p:nvPr/>
        </p:nvSpPr>
        <p:spPr>
          <a:xfrm>
            <a:off x="5032744" y="2866515"/>
            <a:ext cx="6896986" cy="360864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The number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br>
              <a:rPr lang="en-US" sz="2800" dirty="0">
                <a:solidFill>
                  <a:schemeClr val="tx1"/>
                </a:solidFill>
                <a:latin typeface="OpenDyslexicAlta" pitchFamily="2" charset="77"/>
              </a:rPr>
            </a:br>
            <a:r>
              <a:rPr lang="en-US" sz="2800" dirty="0">
                <a:solidFill>
                  <a:schemeClr val="tx1"/>
                </a:solidFill>
                <a:latin typeface="OpenDyslexicAlta" pitchFamily="2" charset="77"/>
              </a:rPr>
              <a:t/>
            </a:r>
            <a:br>
              <a:rPr lang="en-US" sz="2800" dirty="0">
                <a:solidFill>
                  <a:schemeClr val="tx1"/>
                </a:solidFill>
                <a:latin typeface="OpenDyslexicAlta" pitchFamily="2" charset="77"/>
              </a:rPr>
            </a:br>
            <a:r>
              <a:rPr lang="en-US" sz="2800" dirty="0">
                <a:solidFill>
                  <a:schemeClr val="tx1"/>
                </a:solidFill>
                <a:latin typeface="OpenDyslexicAlta" pitchFamily="2" charset="77"/>
              </a:rPr>
              <a:t>One part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the other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a:t>
            </a:r>
          </a:p>
          <a:p>
            <a:pPr algn="ctr"/>
            <a:endParaRPr lang="en-US" sz="2800" dirty="0">
              <a:solidFill>
                <a:schemeClr val="tx1"/>
              </a:solidFill>
              <a:latin typeface="OpenDyslexicAlta" pitchFamily="2" charset="77"/>
            </a:endParaRPr>
          </a:p>
          <a:p>
            <a:pPr algn="ctr"/>
            <a:r>
              <a:rPr lang="en-US" sz="2800" dirty="0">
                <a:solidFill>
                  <a:schemeClr val="tx1"/>
                </a:solidFill>
                <a:latin typeface="OpenDyslexicAlta" pitchFamily="2" charset="77"/>
              </a:rPr>
              <a:t>The total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a:t>
            </a:r>
          </a:p>
        </p:txBody>
      </p:sp>
      <p:pic>
        <p:nvPicPr>
          <p:cNvPr id="10" name="Picture 9">
            <a:extLst>
              <a:ext uri="{FF2B5EF4-FFF2-40B4-BE49-F238E27FC236}">
                <a16:creationId xmlns:a16="http://schemas.microsoft.com/office/drawing/2014/main" xmlns="" id="{9320D7B5-B18B-C644-B299-9F0EB4C250A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78764" y="5225500"/>
            <a:ext cx="318997" cy="289743"/>
          </a:xfrm>
          <a:prstGeom prst="rect">
            <a:avLst/>
          </a:prstGeom>
        </p:spPr>
      </p:pic>
      <p:pic>
        <p:nvPicPr>
          <p:cNvPr id="11" name="Picture 10">
            <a:extLst>
              <a:ext uri="{FF2B5EF4-FFF2-40B4-BE49-F238E27FC236}">
                <a16:creationId xmlns:a16="http://schemas.microsoft.com/office/drawing/2014/main" xmlns="" id="{059D4044-68FB-224F-8F57-B9C4C1C080C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59700" y="4978334"/>
            <a:ext cx="737979" cy="1496827"/>
          </a:xfrm>
          <a:prstGeom prst="rect">
            <a:avLst/>
          </a:prstGeom>
        </p:spPr>
      </p:pic>
      <p:pic>
        <p:nvPicPr>
          <p:cNvPr id="12" name="Picture 11">
            <a:extLst>
              <a:ext uri="{FF2B5EF4-FFF2-40B4-BE49-F238E27FC236}">
                <a16:creationId xmlns:a16="http://schemas.microsoft.com/office/drawing/2014/main" xmlns="" id="{3BCFC6D7-701E-3445-A449-8EEE61AF1DA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97761" y="5734325"/>
            <a:ext cx="318997" cy="289743"/>
          </a:xfrm>
          <a:prstGeom prst="rect">
            <a:avLst/>
          </a:prstGeom>
        </p:spPr>
      </p:pic>
    </p:spTree>
    <p:extLst>
      <p:ext uri="{BB962C8B-B14F-4D97-AF65-F5344CB8AC3E}">
        <p14:creationId xmlns:p14="http://schemas.microsoft.com/office/powerpoint/2010/main" val="11525499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Look at the part-whole model, then complete the following sentences: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7" name="Picture 6">
            <a:extLst>
              <a:ext uri="{FF2B5EF4-FFF2-40B4-BE49-F238E27FC236}">
                <a16:creationId xmlns:a16="http://schemas.microsoft.com/office/drawing/2014/main" xmlns="" id="{8F1EEDE8-BE5E-CC48-9741-F0CBACCED128}"/>
              </a:ext>
            </a:extLst>
          </p:cNvPr>
          <p:cNvPicPr>
            <a:picLocks noChangeAspect="1"/>
          </p:cNvPicPr>
          <p:nvPr/>
        </p:nvPicPr>
        <p:blipFill>
          <a:blip r:embed="rId3"/>
          <a:stretch>
            <a:fillRect/>
          </a:stretch>
        </p:blipFill>
        <p:spPr>
          <a:xfrm rot="10800000">
            <a:off x="838199" y="2866515"/>
            <a:ext cx="3900047" cy="3626359"/>
          </a:xfrm>
          <a:prstGeom prst="rect">
            <a:avLst/>
          </a:prstGeom>
        </p:spPr>
      </p:pic>
      <p:sp>
        <p:nvSpPr>
          <p:cNvPr id="8" name="Rectangle 7">
            <a:extLst>
              <a:ext uri="{FF2B5EF4-FFF2-40B4-BE49-F238E27FC236}">
                <a16:creationId xmlns:a16="http://schemas.microsoft.com/office/drawing/2014/main" xmlns="" id="{1C608A72-E561-0D42-A6B1-D17922CE460B}"/>
              </a:ext>
            </a:extLst>
          </p:cNvPr>
          <p:cNvSpPr/>
          <p:nvPr/>
        </p:nvSpPr>
        <p:spPr>
          <a:xfrm>
            <a:off x="1997679" y="3416519"/>
            <a:ext cx="1581085" cy="584775"/>
          </a:xfrm>
          <a:prstGeom prst="rect">
            <a:avLst/>
          </a:prstGeom>
        </p:spPr>
        <p:txBody>
          <a:bodyPr wrap="square">
            <a:spAutoFit/>
          </a:bodyPr>
          <a:lstStyle/>
          <a:p>
            <a:pPr algn="ctr"/>
            <a:r>
              <a:rPr lang="en-US" sz="3200" dirty="0">
                <a:latin typeface="OpenDyslexic" pitchFamily="2" charset="77"/>
              </a:rPr>
              <a:t>12</a:t>
            </a:r>
          </a:p>
        </p:txBody>
      </p:sp>
      <p:sp>
        <p:nvSpPr>
          <p:cNvPr id="9" name="Rounded Rectangle 8">
            <a:extLst>
              <a:ext uri="{FF2B5EF4-FFF2-40B4-BE49-F238E27FC236}">
                <a16:creationId xmlns:a16="http://schemas.microsoft.com/office/drawing/2014/main" xmlns="" id="{02169B8A-5BAE-124E-866D-FA88B5D96EA1}"/>
              </a:ext>
            </a:extLst>
          </p:cNvPr>
          <p:cNvSpPr/>
          <p:nvPr/>
        </p:nvSpPr>
        <p:spPr>
          <a:xfrm>
            <a:off x="5032744" y="2866515"/>
            <a:ext cx="6896986" cy="360864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The number is </a:t>
            </a:r>
            <a:r>
              <a:rPr lang="en-US" sz="2800" u="sng" dirty="0">
                <a:solidFill>
                  <a:srgbClr val="FF3860"/>
                </a:solidFill>
                <a:latin typeface="OpenDyslexicAlta" pitchFamily="2" charset="77"/>
              </a:rPr>
              <a:t>12</a:t>
            </a:r>
            <a:r>
              <a:rPr lang="en-US" sz="2800" dirty="0">
                <a:solidFill>
                  <a:schemeClr val="tx1"/>
                </a:solidFill>
                <a:latin typeface="OpenDyslexicAlta" pitchFamily="2" charset="77"/>
              </a:rPr>
              <a:t>. </a:t>
            </a:r>
            <a:br>
              <a:rPr lang="en-US" sz="2800" dirty="0">
                <a:solidFill>
                  <a:schemeClr val="tx1"/>
                </a:solidFill>
                <a:latin typeface="OpenDyslexicAlta" pitchFamily="2" charset="77"/>
              </a:rPr>
            </a:br>
            <a:r>
              <a:rPr lang="en-US" sz="2800" dirty="0">
                <a:solidFill>
                  <a:schemeClr val="tx1"/>
                </a:solidFill>
                <a:latin typeface="OpenDyslexicAlta" pitchFamily="2" charset="77"/>
              </a:rPr>
              <a:t/>
            </a:r>
            <a:br>
              <a:rPr lang="en-US" sz="2800" dirty="0">
                <a:solidFill>
                  <a:schemeClr val="tx1"/>
                </a:solidFill>
                <a:latin typeface="OpenDyslexicAlta" pitchFamily="2" charset="77"/>
              </a:rPr>
            </a:br>
            <a:r>
              <a:rPr lang="en-US" sz="2800" dirty="0">
                <a:solidFill>
                  <a:schemeClr val="tx1"/>
                </a:solidFill>
                <a:latin typeface="OpenDyslexicAlta" pitchFamily="2" charset="77"/>
              </a:rPr>
              <a:t>One part is </a:t>
            </a:r>
            <a:r>
              <a:rPr lang="en-US" sz="2800" u="sng" dirty="0">
                <a:solidFill>
                  <a:srgbClr val="FF3860"/>
                </a:solidFill>
                <a:latin typeface="OpenDyslexicAlta" pitchFamily="2" charset="77"/>
              </a:rPr>
              <a:t>10</a:t>
            </a:r>
            <a:r>
              <a:rPr lang="en-US" sz="2800" dirty="0">
                <a:solidFill>
                  <a:schemeClr val="tx1"/>
                </a:solidFill>
                <a:latin typeface="OpenDyslexicAlta" pitchFamily="2" charset="77"/>
              </a:rPr>
              <a:t>, the other is </a:t>
            </a:r>
            <a:r>
              <a:rPr lang="en-US" sz="2800" u="sng" dirty="0">
                <a:solidFill>
                  <a:srgbClr val="FF3860"/>
                </a:solidFill>
                <a:latin typeface="OpenDyslexicAlta" pitchFamily="2" charset="77"/>
              </a:rPr>
              <a:t>2</a:t>
            </a:r>
            <a:r>
              <a:rPr lang="en-US" sz="2800" dirty="0">
                <a:solidFill>
                  <a:schemeClr val="tx1"/>
                </a:solidFill>
                <a:latin typeface="OpenDyslexicAlta" pitchFamily="2" charset="77"/>
              </a:rPr>
              <a:t>.</a:t>
            </a:r>
          </a:p>
          <a:p>
            <a:pPr algn="ctr"/>
            <a:endParaRPr lang="en-US" sz="2800" dirty="0">
              <a:solidFill>
                <a:schemeClr val="tx1"/>
              </a:solidFill>
              <a:latin typeface="OpenDyslexicAlta" pitchFamily="2" charset="77"/>
            </a:endParaRPr>
          </a:p>
          <a:p>
            <a:pPr algn="ctr"/>
            <a:r>
              <a:rPr lang="en-US" sz="2800" dirty="0">
                <a:solidFill>
                  <a:schemeClr val="tx1"/>
                </a:solidFill>
                <a:latin typeface="OpenDyslexicAlta" pitchFamily="2" charset="77"/>
              </a:rPr>
              <a:t>The total is </a:t>
            </a:r>
            <a:r>
              <a:rPr lang="en-US" sz="2800" u="sng" dirty="0">
                <a:solidFill>
                  <a:srgbClr val="FF3860"/>
                </a:solidFill>
                <a:latin typeface="OpenDyslexicAlta" pitchFamily="2" charset="77"/>
              </a:rPr>
              <a:t>12</a:t>
            </a:r>
            <a:r>
              <a:rPr lang="en-US" sz="2800" dirty="0">
                <a:solidFill>
                  <a:schemeClr val="tx1"/>
                </a:solidFill>
                <a:latin typeface="OpenDyslexicAlta" pitchFamily="2" charset="77"/>
              </a:rPr>
              <a:t>.</a:t>
            </a:r>
          </a:p>
        </p:txBody>
      </p:sp>
      <p:pic>
        <p:nvPicPr>
          <p:cNvPr id="10" name="Picture 9">
            <a:extLst>
              <a:ext uri="{FF2B5EF4-FFF2-40B4-BE49-F238E27FC236}">
                <a16:creationId xmlns:a16="http://schemas.microsoft.com/office/drawing/2014/main" xmlns="" id="{AAE68143-0435-CC43-AE5E-7FCBEC67791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78764" y="5225500"/>
            <a:ext cx="318997" cy="289743"/>
          </a:xfrm>
          <a:prstGeom prst="rect">
            <a:avLst/>
          </a:prstGeom>
        </p:spPr>
      </p:pic>
      <p:pic>
        <p:nvPicPr>
          <p:cNvPr id="11" name="Picture 10">
            <a:extLst>
              <a:ext uri="{FF2B5EF4-FFF2-40B4-BE49-F238E27FC236}">
                <a16:creationId xmlns:a16="http://schemas.microsoft.com/office/drawing/2014/main" xmlns="" id="{1E360855-ED35-D442-BC46-A9AA155403B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59700" y="4978334"/>
            <a:ext cx="737979" cy="1496827"/>
          </a:xfrm>
          <a:prstGeom prst="rect">
            <a:avLst/>
          </a:prstGeom>
        </p:spPr>
      </p:pic>
      <p:pic>
        <p:nvPicPr>
          <p:cNvPr id="12" name="Picture 11">
            <a:extLst>
              <a:ext uri="{FF2B5EF4-FFF2-40B4-BE49-F238E27FC236}">
                <a16:creationId xmlns:a16="http://schemas.microsoft.com/office/drawing/2014/main" xmlns="" id="{91FF32D3-AD88-3C4B-A1C6-DF2D71523F6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97761" y="5734325"/>
            <a:ext cx="318997" cy="289743"/>
          </a:xfrm>
          <a:prstGeom prst="rect">
            <a:avLst/>
          </a:prstGeom>
        </p:spPr>
      </p:pic>
    </p:spTree>
    <p:extLst>
      <p:ext uri="{BB962C8B-B14F-4D97-AF65-F5344CB8AC3E}">
        <p14:creationId xmlns:p14="http://schemas.microsoft.com/office/powerpoint/2010/main" val="28627892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Look at the part-whole model, then complete the following sentences: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7" name="Picture 6">
            <a:extLst>
              <a:ext uri="{FF2B5EF4-FFF2-40B4-BE49-F238E27FC236}">
                <a16:creationId xmlns:a16="http://schemas.microsoft.com/office/drawing/2014/main" xmlns="" id="{8F1EEDE8-BE5E-CC48-9741-F0CBACCED128}"/>
              </a:ext>
            </a:extLst>
          </p:cNvPr>
          <p:cNvPicPr>
            <a:picLocks noChangeAspect="1"/>
          </p:cNvPicPr>
          <p:nvPr/>
        </p:nvPicPr>
        <p:blipFill>
          <a:blip r:embed="rId3"/>
          <a:stretch>
            <a:fillRect/>
          </a:stretch>
        </p:blipFill>
        <p:spPr>
          <a:xfrm rot="10800000">
            <a:off x="838199" y="2866515"/>
            <a:ext cx="3900047" cy="3626359"/>
          </a:xfrm>
          <a:prstGeom prst="rect">
            <a:avLst/>
          </a:prstGeom>
        </p:spPr>
      </p:pic>
      <p:sp>
        <p:nvSpPr>
          <p:cNvPr id="8" name="Rectangle 7">
            <a:extLst>
              <a:ext uri="{FF2B5EF4-FFF2-40B4-BE49-F238E27FC236}">
                <a16:creationId xmlns:a16="http://schemas.microsoft.com/office/drawing/2014/main" xmlns="" id="{1C608A72-E561-0D42-A6B1-D17922CE460B}"/>
              </a:ext>
            </a:extLst>
          </p:cNvPr>
          <p:cNvSpPr/>
          <p:nvPr/>
        </p:nvSpPr>
        <p:spPr>
          <a:xfrm>
            <a:off x="1997679" y="3416519"/>
            <a:ext cx="1581085" cy="584775"/>
          </a:xfrm>
          <a:prstGeom prst="rect">
            <a:avLst/>
          </a:prstGeom>
        </p:spPr>
        <p:txBody>
          <a:bodyPr wrap="square">
            <a:spAutoFit/>
          </a:bodyPr>
          <a:lstStyle/>
          <a:p>
            <a:pPr algn="ctr"/>
            <a:r>
              <a:rPr lang="en-US" sz="3200" dirty="0">
                <a:latin typeface="OpenDyslexic" pitchFamily="2" charset="77"/>
              </a:rPr>
              <a:t>14</a:t>
            </a:r>
          </a:p>
        </p:txBody>
      </p:sp>
      <p:sp>
        <p:nvSpPr>
          <p:cNvPr id="9" name="Rounded Rectangle 8">
            <a:extLst>
              <a:ext uri="{FF2B5EF4-FFF2-40B4-BE49-F238E27FC236}">
                <a16:creationId xmlns:a16="http://schemas.microsoft.com/office/drawing/2014/main" xmlns="" id="{02169B8A-5BAE-124E-866D-FA88B5D96EA1}"/>
              </a:ext>
            </a:extLst>
          </p:cNvPr>
          <p:cNvSpPr/>
          <p:nvPr/>
        </p:nvSpPr>
        <p:spPr>
          <a:xfrm>
            <a:off x="5032744" y="2866515"/>
            <a:ext cx="6896986" cy="360864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The number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br>
              <a:rPr lang="en-US" sz="2800" dirty="0">
                <a:solidFill>
                  <a:schemeClr val="tx1"/>
                </a:solidFill>
                <a:latin typeface="OpenDyslexicAlta" pitchFamily="2" charset="77"/>
              </a:rPr>
            </a:br>
            <a:r>
              <a:rPr lang="en-US" sz="2800" dirty="0">
                <a:solidFill>
                  <a:schemeClr val="tx1"/>
                </a:solidFill>
                <a:latin typeface="OpenDyslexicAlta" pitchFamily="2" charset="77"/>
              </a:rPr>
              <a:t/>
            </a:r>
            <a:br>
              <a:rPr lang="en-US" sz="2800" dirty="0">
                <a:solidFill>
                  <a:schemeClr val="tx1"/>
                </a:solidFill>
                <a:latin typeface="OpenDyslexicAlta" pitchFamily="2" charset="77"/>
              </a:rPr>
            </a:br>
            <a:r>
              <a:rPr lang="en-US" sz="2800" dirty="0">
                <a:solidFill>
                  <a:schemeClr val="tx1"/>
                </a:solidFill>
                <a:latin typeface="OpenDyslexicAlta" pitchFamily="2" charset="77"/>
              </a:rPr>
              <a:t>One part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the other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a:t>
            </a:r>
          </a:p>
          <a:p>
            <a:pPr algn="ctr"/>
            <a:endParaRPr lang="en-US" sz="2800" dirty="0">
              <a:solidFill>
                <a:schemeClr val="tx1"/>
              </a:solidFill>
              <a:latin typeface="OpenDyslexicAlta" pitchFamily="2" charset="77"/>
            </a:endParaRPr>
          </a:p>
          <a:p>
            <a:pPr algn="ctr"/>
            <a:r>
              <a:rPr lang="en-US" sz="2800" dirty="0">
                <a:solidFill>
                  <a:schemeClr val="tx1"/>
                </a:solidFill>
                <a:latin typeface="OpenDyslexicAlta" pitchFamily="2" charset="77"/>
              </a:rPr>
              <a:t>The total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a:t>
            </a:r>
          </a:p>
        </p:txBody>
      </p:sp>
      <p:pic>
        <p:nvPicPr>
          <p:cNvPr id="11" name="Picture 10">
            <a:extLst>
              <a:ext uri="{FF2B5EF4-FFF2-40B4-BE49-F238E27FC236}">
                <a16:creationId xmlns:a16="http://schemas.microsoft.com/office/drawing/2014/main" xmlns="" id="{059D4044-68FB-224F-8F57-B9C4C1C080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59700" y="4978334"/>
            <a:ext cx="737979" cy="1496827"/>
          </a:xfrm>
          <a:prstGeom prst="rect">
            <a:avLst/>
          </a:prstGeom>
        </p:spPr>
      </p:pic>
      <p:pic>
        <p:nvPicPr>
          <p:cNvPr id="13" name="Picture 12">
            <a:extLst>
              <a:ext uri="{FF2B5EF4-FFF2-40B4-BE49-F238E27FC236}">
                <a16:creationId xmlns:a16="http://schemas.microsoft.com/office/drawing/2014/main" xmlns="" id="{CDBF4520-45A5-FC4B-995A-BF28D8C992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78764" y="5225500"/>
            <a:ext cx="318997" cy="289743"/>
          </a:xfrm>
          <a:prstGeom prst="rect">
            <a:avLst/>
          </a:prstGeom>
        </p:spPr>
      </p:pic>
      <p:pic>
        <p:nvPicPr>
          <p:cNvPr id="14" name="Picture 13">
            <a:extLst>
              <a:ext uri="{FF2B5EF4-FFF2-40B4-BE49-F238E27FC236}">
                <a16:creationId xmlns:a16="http://schemas.microsoft.com/office/drawing/2014/main" xmlns="" id="{E5770ADD-17AB-AC47-993A-87F30ED5F16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97761" y="5734325"/>
            <a:ext cx="318997" cy="289743"/>
          </a:xfrm>
          <a:prstGeom prst="rect">
            <a:avLst/>
          </a:prstGeom>
        </p:spPr>
      </p:pic>
      <p:pic>
        <p:nvPicPr>
          <p:cNvPr id="15" name="Picture 14">
            <a:extLst>
              <a:ext uri="{FF2B5EF4-FFF2-40B4-BE49-F238E27FC236}">
                <a16:creationId xmlns:a16="http://schemas.microsoft.com/office/drawing/2014/main" xmlns="" id="{DDE87C77-78B2-6C46-A8F5-ECD9F67622B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26227" y="5225500"/>
            <a:ext cx="318997" cy="289743"/>
          </a:xfrm>
          <a:prstGeom prst="rect">
            <a:avLst/>
          </a:prstGeom>
        </p:spPr>
      </p:pic>
      <p:pic>
        <p:nvPicPr>
          <p:cNvPr id="16" name="Picture 15">
            <a:extLst>
              <a:ext uri="{FF2B5EF4-FFF2-40B4-BE49-F238E27FC236}">
                <a16:creationId xmlns:a16="http://schemas.microsoft.com/office/drawing/2014/main" xmlns="" id="{A587BF4E-26ED-0244-8001-C47C918C2F5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31515" y="5627609"/>
            <a:ext cx="318997" cy="289743"/>
          </a:xfrm>
          <a:prstGeom prst="rect">
            <a:avLst/>
          </a:prstGeom>
        </p:spPr>
      </p:pic>
    </p:spTree>
    <p:extLst>
      <p:ext uri="{BB962C8B-B14F-4D97-AF65-F5344CB8AC3E}">
        <p14:creationId xmlns:p14="http://schemas.microsoft.com/office/powerpoint/2010/main" val="29163896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Look at the part-whole model, then complete the following sentences: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7" name="Picture 6">
            <a:extLst>
              <a:ext uri="{FF2B5EF4-FFF2-40B4-BE49-F238E27FC236}">
                <a16:creationId xmlns:a16="http://schemas.microsoft.com/office/drawing/2014/main" xmlns="" id="{8F1EEDE8-BE5E-CC48-9741-F0CBACCED128}"/>
              </a:ext>
            </a:extLst>
          </p:cNvPr>
          <p:cNvPicPr>
            <a:picLocks noChangeAspect="1"/>
          </p:cNvPicPr>
          <p:nvPr/>
        </p:nvPicPr>
        <p:blipFill>
          <a:blip r:embed="rId3"/>
          <a:stretch>
            <a:fillRect/>
          </a:stretch>
        </p:blipFill>
        <p:spPr>
          <a:xfrm rot="10800000">
            <a:off x="838199" y="2866515"/>
            <a:ext cx="3900047" cy="3626359"/>
          </a:xfrm>
          <a:prstGeom prst="rect">
            <a:avLst/>
          </a:prstGeom>
        </p:spPr>
      </p:pic>
      <p:sp>
        <p:nvSpPr>
          <p:cNvPr id="8" name="Rectangle 7">
            <a:extLst>
              <a:ext uri="{FF2B5EF4-FFF2-40B4-BE49-F238E27FC236}">
                <a16:creationId xmlns:a16="http://schemas.microsoft.com/office/drawing/2014/main" xmlns="" id="{1C608A72-E561-0D42-A6B1-D17922CE460B}"/>
              </a:ext>
            </a:extLst>
          </p:cNvPr>
          <p:cNvSpPr/>
          <p:nvPr/>
        </p:nvSpPr>
        <p:spPr>
          <a:xfrm>
            <a:off x="1997679" y="3416519"/>
            <a:ext cx="1581085" cy="584775"/>
          </a:xfrm>
          <a:prstGeom prst="rect">
            <a:avLst/>
          </a:prstGeom>
        </p:spPr>
        <p:txBody>
          <a:bodyPr wrap="square">
            <a:spAutoFit/>
          </a:bodyPr>
          <a:lstStyle/>
          <a:p>
            <a:pPr algn="ctr"/>
            <a:r>
              <a:rPr lang="en-US" sz="3200" dirty="0">
                <a:latin typeface="OpenDyslexic" pitchFamily="2" charset="77"/>
              </a:rPr>
              <a:t>14</a:t>
            </a:r>
          </a:p>
        </p:txBody>
      </p:sp>
      <p:sp>
        <p:nvSpPr>
          <p:cNvPr id="9" name="Rounded Rectangle 8">
            <a:extLst>
              <a:ext uri="{FF2B5EF4-FFF2-40B4-BE49-F238E27FC236}">
                <a16:creationId xmlns:a16="http://schemas.microsoft.com/office/drawing/2014/main" xmlns="" id="{02169B8A-5BAE-124E-866D-FA88B5D96EA1}"/>
              </a:ext>
            </a:extLst>
          </p:cNvPr>
          <p:cNvSpPr/>
          <p:nvPr/>
        </p:nvSpPr>
        <p:spPr>
          <a:xfrm>
            <a:off x="5032744" y="2866515"/>
            <a:ext cx="6896986" cy="360864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The number is </a:t>
            </a:r>
            <a:r>
              <a:rPr lang="en-US" sz="2800" u="sng" dirty="0">
                <a:solidFill>
                  <a:srgbClr val="FF3860"/>
                </a:solidFill>
                <a:latin typeface="OpenDyslexicAlta" pitchFamily="2" charset="77"/>
              </a:rPr>
              <a:t>14</a:t>
            </a:r>
            <a:r>
              <a:rPr lang="en-US" sz="2800" dirty="0">
                <a:solidFill>
                  <a:schemeClr val="tx1"/>
                </a:solidFill>
                <a:latin typeface="OpenDyslexicAlta" pitchFamily="2" charset="77"/>
              </a:rPr>
              <a:t>. </a:t>
            </a:r>
            <a:br>
              <a:rPr lang="en-US" sz="2800" dirty="0">
                <a:solidFill>
                  <a:schemeClr val="tx1"/>
                </a:solidFill>
                <a:latin typeface="OpenDyslexicAlta" pitchFamily="2" charset="77"/>
              </a:rPr>
            </a:br>
            <a:r>
              <a:rPr lang="en-US" sz="2800" dirty="0">
                <a:solidFill>
                  <a:schemeClr val="tx1"/>
                </a:solidFill>
                <a:latin typeface="OpenDyslexicAlta" pitchFamily="2" charset="77"/>
              </a:rPr>
              <a:t/>
            </a:r>
            <a:br>
              <a:rPr lang="en-US" sz="2800" dirty="0">
                <a:solidFill>
                  <a:schemeClr val="tx1"/>
                </a:solidFill>
                <a:latin typeface="OpenDyslexicAlta" pitchFamily="2" charset="77"/>
              </a:rPr>
            </a:br>
            <a:r>
              <a:rPr lang="en-US" sz="2800" dirty="0">
                <a:solidFill>
                  <a:schemeClr val="tx1"/>
                </a:solidFill>
                <a:latin typeface="OpenDyslexicAlta" pitchFamily="2" charset="77"/>
              </a:rPr>
              <a:t>One part is </a:t>
            </a:r>
            <a:r>
              <a:rPr lang="en-US" sz="2800" u="sng" dirty="0">
                <a:solidFill>
                  <a:srgbClr val="FF3860"/>
                </a:solidFill>
                <a:latin typeface="OpenDyslexicAlta" pitchFamily="2" charset="77"/>
              </a:rPr>
              <a:t>10</a:t>
            </a:r>
            <a:r>
              <a:rPr lang="en-US" sz="2800" dirty="0">
                <a:solidFill>
                  <a:schemeClr val="tx1"/>
                </a:solidFill>
                <a:latin typeface="OpenDyslexicAlta" pitchFamily="2" charset="77"/>
              </a:rPr>
              <a:t>, the other is </a:t>
            </a:r>
            <a:r>
              <a:rPr lang="en-US" sz="2800" u="sng" dirty="0">
                <a:solidFill>
                  <a:srgbClr val="FF3860"/>
                </a:solidFill>
                <a:latin typeface="OpenDyslexicAlta" pitchFamily="2" charset="77"/>
              </a:rPr>
              <a:t>4</a:t>
            </a:r>
            <a:r>
              <a:rPr lang="en-US" sz="2800" dirty="0">
                <a:solidFill>
                  <a:schemeClr val="tx1"/>
                </a:solidFill>
                <a:latin typeface="OpenDyslexicAlta" pitchFamily="2" charset="77"/>
              </a:rPr>
              <a:t>.</a:t>
            </a:r>
          </a:p>
          <a:p>
            <a:pPr algn="ctr"/>
            <a:endParaRPr lang="en-US" sz="2800" dirty="0">
              <a:solidFill>
                <a:schemeClr val="tx1"/>
              </a:solidFill>
              <a:latin typeface="OpenDyslexicAlta" pitchFamily="2" charset="77"/>
            </a:endParaRPr>
          </a:p>
          <a:p>
            <a:pPr algn="ctr"/>
            <a:r>
              <a:rPr lang="en-US" sz="2800" dirty="0">
                <a:solidFill>
                  <a:schemeClr val="tx1"/>
                </a:solidFill>
                <a:latin typeface="OpenDyslexicAlta" pitchFamily="2" charset="77"/>
              </a:rPr>
              <a:t>The total is </a:t>
            </a:r>
            <a:r>
              <a:rPr lang="en-US" sz="2800" u="sng" dirty="0">
                <a:solidFill>
                  <a:srgbClr val="FF3860"/>
                </a:solidFill>
                <a:latin typeface="OpenDyslexicAlta" pitchFamily="2" charset="77"/>
              </a:rPr>
              <a:t>14</a:t>
            </a:r>
            <a:r>
              <a:rPr lang="en-US" sz="2800" dirty="0">
                <a:solidFill>
                  <a:schemeClr val="tx1"/>
                </a:solidFill>
                <a:latin typeface="OpenDyslexicAlta" pitchFamily="2" charset="77"/>
              </a:rPr>
              <a:t>.</a:t>
            </a:r>
          </a:p>
        </p:txBody>
      </p:sp>
      <p:pic>
        <p:nvPicPr>
          <p:cNvPr id="10" name="Picture 9">
            <a:extLst>
              <a:ext uri="{FF2B5EF4-FFF2-40B4-BE49-F238E27FC236}">
                <a16:creationId xmlns:a16="http://schemas.microsoft.com/office/drawing/2014/main" xmlns="" id="{AAE68143-0435-CC43-AE5E-7FCBEC67791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78764" y="5225500"/>
            <a:ext cx="318997" cy="289743"/>
          </a:xfrm>
          <a:prstGeom prst="rect">
            <a:avLst/>
          </a:prstGeom>
        </p:spPr>
      </p:pic>
      <p:pic>
        <p:nvPicPr>
          <p:cNvPr id="11" name="Picture 10">
            <a:extLst>
              <a:ext uri="{FF2B5EF4-FFF2-40B4-BE49-F238E27FC236}">
                <a16:creationId xmlns:a16="http://schemas.microsoft.com/office/drawing/2014/main" xmlns="" id="{1E360855-ED35-D442-BC46-A9AA155403B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59700" y="4978334"/>
            <a:ext cx="737979" cy="1496827"/>
          </a:xfrm>
          <a:prstGeom prst="rect">
            <a:avLst/>
          </a:prstGeom>
        </p:spPr>
      </p:pic>
      <p:pic>
        <p:nvPicPr>
          <p:cNvPr id="12" name="Picture 11">
            <a:extLst>
              <a:ext uri="{FF2B5EF4-FFF2-40B4-BE49-F238E27FC236}">
                <a16:creationId xmlns:a16="http://schemas.microsoft.com/office/drawing/2014/main" xmlns="" id="{91FF32D3-AD88-3C4B-A1C6-DF2D71523F6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97761" y="5734325"/>
            <a:ext cx="318997" cy="289743"/>
          </a:xfrm>
          <a:prstGeom prst="rect">
            <a:avLst/>
          </a:prstGeom>
        </p:spPr>
      </p:pic>
      <p:pic>
        <p:nvPicPr>
          <p:cNvPr id="13" name="Picture 12">
            <a:extLst>
              <a:ext uri="{FF2B5EF4-FFF2-40B4-BE49-F238E27FC236}">
                <a16:creationId xmlns:a16="http://schemas.microsoft.com/office/drawing/2014/main" xmlns="" id="{D8BABDB2-D4E7-8A4A-9F4F-634FE3660C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26227" y="5225500"/>
            <a:ext cx="318997" cy="289743"/>
          </a:xfrm>
          <a:prstGeom prst="rect">
            <a:avLst/>
          </a:prstGeom>
        </p:spPr>
      </p:pic>
      <p:pic>
        <p:nvPicPr>
          <p:cNvPr id="14" name="Picture 13">
            <a:extLst>
              <a:ext uri="{FF2B5EF4-FFF2-40B4-BE49-F238E27FC236}">
                <a16:creationId xmlns:a16="http://schemas.microsoft.com/office/drawing/2014/main" xmlns="" id="{DFF98D0A-8A09-D44E-9B81-E0FAFF2DDA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31515" y="5627609"/>
            <a:ext cx="318997" cy="289743"/>
          </a:xfrm>
          <a:prstGeom prst="rect">
            <a:avLst/>
          </a:prstGeom>
        </p:spPr>
      </p:pic>
    </p:spTree>
    <p:extLst>
      <p:ext uri="{BB962C8B-B14F-4D97-AF65-F5344CB8AC3E}">
        <p14:creationId xmlns:p14="http://schemas.microsoft.com/office/powerpoint/2010/main" val="13307446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Look at the part-whole model, then complete the following sentences: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7" name="Picture 6">
            <a:extLst>
              <a:ext uri="{FF2B5EF4-FFF2-40B4-BE49-F238E27FC236}">
                <a16:creationId xmlns:a16="http://schemas.microsoft.com/office/drawing/2014/main" xmlns="" id="{8F1EEDE8-BE5E-CC48-9741-F0CBACCED128}"/>
              </a:ext>
            </a:extLst>
          </p:cNvPr>
          <p:cNvPicPr>
            <a:picLocks noChangeAspect="1"/>
          </p:cNvPicPr>
          <p:nvPr/>
        </p:nvPicPr>
        <p:blipFill>
          <a:blip r:embed="rId3"/>
          <a:stretch>
            <a:fillRect/>
          </a:stretch>
        </p:blipFill>
        <p:spPr>
          <a:xfrm rot="10800000">
            <a:off x="838199" y="2866515"/>
            <a:ext cx="3900047" cy="3626359"/>
          </a:xfrm>
          <a:prstGeom prst="rect">
            <a:avLst/>
          </a:prstGeom>
        </p:spPr>
      </p:pic>
      <p:sp>
        <p:nvSpPr>
          <p:cNvPr id="8" name="Rectangle 7">
            <a:extLst>
              <a:ext uri="{FF2B5EF4-FFF2-40B4-BE49-F238E27FC236}">
                <a16:creationId xmlns:a16="http://schemas.microsoft.com/office/drawing/2014/main" xmlns="" id="{1C608A72-E561-0D42-A6B1-D17922CE460B}"/>
              </a:ext>
            </a:extLst>
          </p:cNvPr>
          <p:cNvSpPr/>
          <p:nvPr/>
        </p:nvSpPr>
        <p:spPr>
          <a:xfrm>
            <a:off x="1997679" y="3416519"/>
            <a:ext cx="1581085" cy="584775"/>
          </a:xfrm>
          <a:prstGeom prst="rect">
            <a:avLst/>
          </a:prstGeom>
        </p:spPr>
        <p:txBody>
          <a:bodyPr wrap="square">
            <a:spAutoFit/>
          </a:bodyPr>
          <a:lstStyle/>
          <a:p>
            <a:pPr algn="ctr"/>
            <a:r>
              <a:rPr lang="en-US" sz="3200" dirty="0">
                <a:latin typeface="OpenDyslexic" pitchFamily="2" charset="77"/>
              </a:rPr>
              <a:t>13</a:t>
            </a:r>
          </a:p>
        </p:txBody>
      </p:sp>
      <p:sp>
        <p:nvSpPr>
          <p:cNvPr id="9" name="Rounded Rectangle 8">
            <a:extLst>
              <a:ext uri="{FF2B5EF4-FFF2-40B4-BE49-F238E27FC236}">
                <a16:creationId xmlns:a16="http://schemas.microsoft.com/office/drawing/2014/main" xmlns="" id="{02169B8A-5BAE-124E-866D-FA88B5D96EA1}"/>
              </a:ext>
            </a:extLst>
          </p:cNvPr>
          <p:cNvSpPr/>
          <p:nvPr/>
        </p:nvSpPr>
        <p:spPr>
          <a:xfrm>
            <a:off x="5032744" y="2866515"/>
            <a:ext cx="6896986" cy="360864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The number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br>
              <a:rPr lang="en-US" sz="2800" dirty="0">
                <a:solidFill>
                  <a:schemeClr val="tx1"/>
                </a:solidFill>
                <a:latin typeface="OpenDyslexicAlta" pitchFamily="2" charset="77"/>
              </a:rPr>
            </a:br>
            <a:r>
              <a:rPr lang="en-US" sz="2800" dirty="0">
                <a:solidFill>
                  <a:schemeClr val="tx1"/>
                </a:solidFill>
                <a:latin typeface="OpenDyslexicAlta" pitchFamily="2" charset="77"/>
              </a:rPr>
              <a:t/>
            </a:r>
            <a:br>
              <a:rPr lang="en-US" sz="2800" dirty="0">
                <a:solidFill>
                  <a:schemeClr val="tx1"/>
                </a:solidFill>
                <a:latin typeface="OpenDyslexicAlta" pitchFamily="2" charset="77"/>
              </a:rPr>
            </a:br>
            <a:r>
              <a:rPr lang="en-US" sz="2800" dirty="0">
                <a:solidFill>
                  <a:schemeClr val="tx1"/>
                </a:solidFill>
                <a:latin typeface="OpenDyslexicAlta" pitchFamily="2" charset="77"/>
              </a:rPr>
              <a:t>One part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the other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a:t>
            </a:r>
          </a:p>
          <a:p>
            <a:pPr algn="ctr"/>
            <a:endParaRPr lang="en-US" sz="2800" dirty="0">
              <a:solidFill>
                <a:schemeClr val="tx1"/>
              </a:solidFill>
              <a:latin typeface="OpenDyslexicAlta" pitchFamily="2" charset="77"/>
            </a:endParaRPr>
          </a:p>
          <a:p>
            <a:pPr algn="ctr"/>
            <a:r>
              <a:rPr lang="en-US" sz="2800" dirty="0">
                <a:solidFill>
                  <a:schemeClr val="tx1"/>
                </a:solidFill>
                <a:latin typeface="OpenDyslexicAlta" pitchFamily="2" charset="77"/>
              </a:rPr>
              <a:t>The total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a:t>
            </a:r>
          </a:p>
        </p:txBody>
      </p:sp>
      <p:pic>
        <p:nvPicPr>
          <p:cNvPr id="11" name="Picture 10">
            <a:extLst>
              <a:ext uri="{FF2B5EF4-FFF2-40B4-BE49-F238E27FC236}">
                <a16:creationId xmlns:a16="http://schemas.microsoft.com/office/drawing/2014/main" xmlns="" id="{059D4044-68FB-224F-8F57-B9C4C1C080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59700" y="4978334"/>
            <a:ext cx="737979" cy="1496827"/>
          </a:xfrm>
          <a:prstGeom prst="rect">
            <a:avLst/>
          </a:prstGeom>
        </p:spPr>
      </p:pic>
      <p:pic>
        <p:nvPicPr>
          <p:cNvPr id="14" name="Picture 13">
            <a:extLst>
              <a:ext uri="{FF2B5EF4-FFF2-40B4-BE49-F238E27FC236}">
                <a16:creationId xmlns:a16="http://schemas.microsoft.com/office/drawing/2014/main" xmlns="" id="{E5770ADD-17AB-AC47-993A-87F30ED5F16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97761" y="5734325"/>
            <a:ext cx="318997" cy="289743"/>
          </a:xfrm>
          <a:prstGeom prst="rect">
            <a:avLst/>
          </a:prstGeom>
        </p:spPr>
      </p:pic>
      <p:pic>
        <p:nvPicPr>
          <p:cNvPr id="15" name="Picture 14">
            <a:extLst>
              <a:ext uri="{FF2B5EF4-FFF2-40B4-BE49-F238E27FC236}">
                <a16:creationId xmlns:a16="http://schemas.microsoft.com/office/drawing/2014/main" xmlns="" id="{DDE87C77-78B2-6C46-A8F5-ECD9F67622B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26227" y="5225500"/>
            <a:ext cx="318997" cy="289743"/>
          </a:xfrm>
          <a:prstGeom prst="rect">
            <a:avLst/>
          </a:prstGeom>
        </p:spPr>
      </p:pic>
      <p:pic>
        <p:nvPicPr>
          <p:cNvPr id="16" name="Picture 15">
            <a:extLst>
              <a:ext uri="{FF2B5EF4-FFF2-40B4-BE49-F238E27FC236}">
                <a16:creationId xmlns:a16="http://schemas.microsoft.com/office/drawing/2014/main" xmlns="" id="{A587BF4E-26ED-0244-8001-C47C918C2F5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31515" y="5627609"/>
            <a:ext cx="318997" cy="289743"/>
          </a:xfrm>
          <a:prstGeom prst="rect">
            <a:avLst/>
          </a:prstGeom>
        </p:spPr>
      </p:pic>
    </p:spTree>
    <p:extLst>
      <p:ext uri="{BB962C8B-B14F-4D97-AF65-F5344CB8AC3E}">
        <p14:creationId xmlns:p14="http://schemas.microsoft.com/office/powerpoint/2010/main" val="4099028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Starter:</a:t>
            </a:r>
          </a:p>
          <a:p>
            <a:pPr marL="0" indent="0">
              <a:buClr>
                <a:srgbClr val="23D160"/>
              </a:buClr>
              <a:buSzPct val="85000"/>
              <a:buNone/>
            </a:pPr>
            <a:r>
              <a:rPr lang="en-GB" sz="2200" dirty="0"/>
              <a:t>Which one doesn’t belong?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Explain your answer. </a:t>
            </a:r>
          </a:p>
        </p:txBody>
      </p:sp>
      <p:graphicFrame>
        <p:nvGraphicFramePr>
          <p:cNvPr id="4" name="Table 3">
            <a:extLst>
              <a:ext uri="{FF2B5EF4-FFF2-40B4-BE49-F238E27FC236}">
                <a16:creationId xmlns:a16="http://schemas.microsoft.com/office/drawing/2014/main" xmlns="" id="{2B031B60-4760-1640-B35D-275E7F74B535}"/>
              </a:ext>
            </a:extLst>
          </p:cNvPr>
          <p:cNvGraphicFramePr>
            <a:graphicFrameLocks noGrp="1"/>
          </p:cNvGraphicFramePr>
          <p:nvPr>
            <p:extLst>
              <p:ext uri="{D42A27DB-BD31-4B8C-83A1-F6EECF244321}">
                <p14:modId xmlns:p14="http://schemas.microsoft.com/office/powerpoint/2010/main" val="471262503"/>
              </p:ext>
            </p:extLst>
          </p:nvPr>
        </p:nvGraphicFramePr>
        <p:xfrm>
          <a:off x="838200" y="2788920"/>
          <a:ext cx="5884334" cy="1280160"/>
        </p:xfrm>
        <a:graphic>
          <a:graphicData uri="http://schemas.openxmlformats.org/drawingml/2006/table">
            <a:tbl>
              <a:tblPr firstRow="1" bandRow="1">
                <a:tableStyleId>{5940675A-B579-460E-94D1-54222C63F5DA}</a:tableStyleId>
              </a:tblPr>
              <a:tblGrid>
                <a:gridCol w="2942167">
                  <a:extLst>
                    <a:ext uri="{9D8B030D-6E8A-4147-A177-3AD203B41FA5}">
                      <a16:colId xmlns:a16="http://schemas.microsoft.com/office/drawing/2014/main" xmlns="" val="4143228597"/>
                    </a:ext>
                  </a:extLst>
                </a:gridCol>
                <a:gridCol w="2942167">
                  <a:extLst>
                    <a:ext uri="{9D8B030D-6E8A-4147-A177-3AD203B41FA5}">
                      <a16:colId xmlns:a16="http://schemas.microsoft.com/office/drawing/2014/main" xmlns="" val="334585014"/>
                    </a:ext>
                  </a:extLst>
                </a:gridCol>
              </a:tblGrid>
              <a:tr h="0">
                <a:tc gridSpan="2">
                  <a:txBody>
                    <a:bodyPr/>
                    <a:lstStyle/>
                    <a:p>
                      <a:pPr algn="ctr"/>
                      <a:r>
                        <a:rPr lang="en-US" sz="3600" dirty="0">
                          <a:solidFill>
                            <a:schemeClr val="tx1"/>
                          </a:solidFill>
                          <a:latin typeface="OpenDyslexicAlta" pitchFamily="2" charset="77"/>
                        </a:rPr>
                        <a:t>fifteen</a:t>
                      </a:r>
                    </a:p>
                  </a:txBody>
                  <a:tcPr>
                    <a:solidFill>
                      <a:schemeClr val="bg1"/>
                    </a:solidFill>
                  </a:tcPr>
                </a:tc>
                <a:tc hMerge="1">
                  <a:txBody>
                    <a:bodyPr/>
                    <a:lstStyle/>
                    <a:p>
                      <a:endParaRPr lang="en-US"/>
                    </a:p>
                  </a:txBody>
                  <a:tcPr/>
                </a:tc>
                <a:extLst>
                  <a:ext uri="{0D108BD9-81ED-4DB2-BD59-A6C34878D82A}">
                    <a16:rowId xmlns:a16="http://schemas.microsoft.com/office/drawing/2014/main" xmlns="" val="3745916631"/>
                  </a:ext>
                </a:extLst>
              </a:tr>
              <a:tr h="370840">
                <a:tc>
                  <a:txBody>
                    <a:bodyPr/>
                    <a:lstStyle/>
                    <a:p>
                      <a:pPr algn="ctr"/>
                      <a:endParaRPr lang="en-US" sz="3600" dirty="0">
                        <a:solidFill>
                          <a:schemeClr val="tx1"/>
                        </a:solidFill>
                        <a:latin typeface="OpenDyslexicAlta" pitchFamily="2" charset="77"/>
                      </a:endParaRP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extLst>
                  <a:ext uri="{0D108BD9-81ED-4DB2-BD59-A6C34878D82A}">
                    <a16:rowId xmlns:a16="http://schemas.microsoft.com/office/drawing/2014/main" xmlns="" val="3247611749"/>
                  </a:ext>
                </a:extLst>
              </a:tr>
            </a:tbl>
          </a:graphicData>
        </a:graphic>
      </p:graphicFrame>
      <p:pic>
        <p:nvPicPr>
          <p:cNvPr id="7" name="Picture 6">
            <a:extLst>
              <a:ext uri="{FF2B5EF4-FFF2-40B4-BE49-F238E27FC236}">
                <a16:creationId xmlns:a16="http://schemas.microsoft.com/office/drawing/2014/main" xmlns="" id="{DEDF0A9F-6037-E843-9499-055F11683E6D}"/>
              </a:ext>
            </a:extLst>
          </p:cNvPr>
          <p:cNvPicPr>
            <a:picLocks noChangeAspect="1"/>
          </p:cNvPicPr>
          <p:nvPr/>
        </p:nvPicPr>
        <p:blipFill>
          <a:blip r:embed="rId3"/>
          <a:stretch>
            <a:fillRect/>
          </a:stretch>
        </p:blipFill>
        <p:spPr>
          <a:xfrm>
            <a:off x="7992533" y="1957916"/>
            <a:ext cx="3784600" cy="3517900"/>
          </a:xfrm>
          <a:prstGeom prst="rect">
            <a:avLst/>
          </a:prstGeom>
        </p:spPr>
      </p:pic>
      <p:pic>
        <p:nvPicPr>
          <p:cNvPr id="25" name="Picture 24">
            <a:extLst>
              <a:ext uri="{FF2B5EF4-FFF2-40B4-BE49-F238E27FC236}">
                <a16:creationId xmlns:a16="http://schemas.microsoft.com/office/drawing/2014/main" xmlns="" id="{1124D916-8299-D243-BA31-E323A7DA46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1579836" y="2341280"/>
            <a:ext cx="1442478" cy="2925747"/>
          </a:xfrm>
          <a:prstGeom prst="rect">
            <a:avLst/>
          </a:prstGeom>
        </p:spPr>
      </p:pic>
      <p:pic>
        <p:nvPicPr>
          <p:cNvPr id="26" name="Picture 25">
            <a:extLst>
              <a:ext uri="{FF2B5EF4-FFF2-40B4-BE49-F238E27FC236}">
                <a16:creationId xmlns:a16="http://schemas.microsoft.com/office/drawing/2014/main" xmlns="" id="{A8808E0E-34D4-BC46-A679-50583F39F0A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3900117" y="3522662"/>
            <a:ext cx="515250" cy="467998"/>
          </a:xfrm>
          <a:prstGeom prst="rect">
            <a:avLst/>
          </a:prstGeom>
        </p:spPr>
      </p:pic>
      <p:pic>
        <p:nvPicPr>
          <p:cNvPr id="27" name="Picture 26">
            <a:extLst>
              <a:ext uri="{FF2B5EF4-FFF2-40B4-BE49-F238E27FC236}">
                <a16:creationId xmlns:a16="http://schemas.microsoft.com/office/drawing/2014/main" xmlns="" id="{5260B933-65C4-DC46-ABF0-DE34F5B3D3F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4415976" y="3522662"/>
            <a:ext cx="515250" cy="467998"/>
          </a:xfrm>
          <a:prstGeom prst="rect">
            <a:avLst/>
          </a:prstGeom>
        </p:spPr>
      </p:pic>
      <p:pic>
        <p:nvPicPr>
          <p:cNvPr id="28" name="Picture 27">
            <a:extLst>
              <a:ext uri="{FF2B5EF4-FFF2-40B4-BE49-F238E27FC236}">
                <a16:creationId xmlns:a16="http://schemas.microsoft.com/office/drawing/2014/main" xmlns="" id="{706B8278-0229-A04F-BBCA-7846EDB20C0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4919744" y="3522662"/>
            <a:ext cx="515250" cy="467998"/>
          </a:xfrm>
          <a:prstGeom prst="rect">
            <a:avLst/>
          </a:prstGeom>
        </p:spPr>
      </p:pic>
      <p:pic>
        <p:nvPicPr>
          <p:cNvPr id="29" name="Picture 28">
            <a:extLst>
              <a:ext uri="{FF2B5EF4-FFF2-40B4-BE49-F238E27FC236}">
                <a16:creationId xmlns:a16="http://schemas.microsoft.com/office/drawing/2014/main" xmlns="" id="{8E71B701-FE62-EA46-8BB7-6045AB95777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5452536" y="3522662"/>
            <a:ext cx="515250" cy="467998"/>
          </a:xfrm>
          <a:prstGeom prst="rect">
            <a:avLst/>
          </a:prstGeom>
        </p:spPr>
      </p:pic>
      <p:pic>
        <p:nvPicPr>
          <p:cNvPr id="30" name="Picture 29">
            <a:extLst>
              <a:ext uri="{FF2B5EF4-FFF2-40B4-BE49-F238E27FC236}">
                <a16:creationId xmlns:a16="http://schemas.microsoft.com/office/drawing/2014/main" xmlns="" id="{2F6BDD37-BA3B-514B-BC1E-621868F9825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5984078" y="3522662"/>
            <a:ext cx="515250" cy="467998"/>
          </a:xfrm>
          <a:prstGeom prst="rect">
            <a:avLst/>
          </a:prstGeom>
        </p:spPr>
      </p:pic>
      <p:pic>
        <p:nvPicPr>
          <p:cNvPr id="31" name="Picture 30">
            <a:extLst>
              <a:ext uri="{FF2B5EF4-FFF2-40B4-BE49-F238E27FC236}">
                <a16:creationId xmlns:a16="http://schemas.microsoft.com/office/drawing/2014/main" xmlns="" id="{8E508310-1CC5-AA48-9C12-ACA83FE072C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58024" y="4363074"/>
            <a:ext cx="2249353" cy="1080000"/>
          </a:xfrm>
          <a:prstGeom prst="rect">
            <a:avLst/>
          </a:prstGeom>
        </p:spPr>
      </p:pic>
      <p:pic>
        <p:nvPicPr>
          <p:cNvPr id="32" name="Picture 31">
            <a:extLst>
              <a:ext uri="{FF2B5EF4-FFF2-40B4-BE49-F238E27FC236}">
                <a16:creationId xmlns:a16="http://schemas.microsoft.com/office/drawing/2014/main" xmlns="" id="{9520F442-424C-4842-ACF9-61771EFBB9E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83566" y="4363074"/>
            <a:ext cx="2249353" cy="1080000"/>
          </a:xfrm>
          <a:prstGeom prst="rect">
            <a:avLst/>
          </a:prstGeom>
        </p:spPr>
      </p:pic>
      <p:pic>
        <p:nvPicPr>
          <p:cNvPr id="38" name="Picture 37">
            <a:extLst>
              <a:ext uri="{FF2B5EF4-FFF2-40B4-BE49-F238E27FC236}">
                <a16:creationId xmlns:a16="http://schemas.microsoft.com/office/drawing/2014/main" xmlns="" id="{906EC134-BECB-DD4D-86F6-0AC96E68639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383747" y="3978989"/>
            <a:ext cx="737979" cy="1496827"/>
          </a:xfrm>
          <a:prstGeom prst="rect">
            <a:avLst/>
          </a:prstGeom>
        </p:spPr>
      </p:pic>
      <p:pic>
        <p:nvPicPr>
          <p:cNvPr id="8" name="Picture 7">
            <a:extLst>
              <a:ext uri="{FF2B5EF4-FFF2-40B4-BE49-F238E27FC236}">
                <a16:creationId xmlns:a16="http://schemas.microsoft.com/office/drawing/2014/main" xmlns="" id="{3DB8EAC4-FC59-474C-9BF0-392AE9598EE6}"/>
              </a:ext>
            </a:extLst>
          </p:cNvPr>
          <p:cNvPicPr>
            <a:picLocks noChangeAspect="1"/>
          </p:cNvPicPr>
          <p:nvPr/>
        </p:nvPicPr>
        <p:blipFill>
          <a:blip r:embed="rId9"/>
          <a:stretch>
            <a:fillRect/>
          </a:stretch>
        </p:blipFill>
        <p:spPr>
          <a:xfrm>
            <a:off x="10643361" y="4254915"/>
            <a:ext cx="737979" cy="944973"/>
          </a:xfrm>
          <a:prstGeom prst="rect">
            <a:avLst/>
          </a:prstGeom>
        </p:spPr>
      </p:pic>
    </p:spTree>
    <p:extLst>
      <p:ext uri="{BB962C8B-B14F-4D97-AF65-F5344CB8AC3E}">
        <p14:creationId xmlns:p14="http://schemas.microsoft.com/office/powerpoint/2010/main" val="27694679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Look at the part-whole model, then complete the following sentences: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7" name="Picture 6">
            <a:extLst>
              <a:ext uri="{FF2B5EF4-FFF2-40B4-BE49-F238E27FC236}">
                <a16:creationId xmlns:a16="http://schemas.microsoft.com/office/drawing/2014/main" xmlns="" id="{8F1EEDE8-BE5E-CC48-9741-F0CBACCED128}"/>
              </a:ext>
            </a:extLst>
          </p:cNvPr>
          <p:cNvPicPr>
            <a:picLocks noChangeAspect="1"/>
          </p:cNvPicPr>
          <p:nvPr/>
        </p:nvPicPr>
        <p:blipFill>
          <a:blip r:embed="rId3"/>
          <a:stretch>
            <a:fillRect/>
          </a:stretch>
        </p:blipFill>
        <p:spPr>
          <a:xfrm rot="10800000">
            <a:off x="838199" y="2866515"/>
            <a:ext cx="3900047" cy="3626359"/>
          </a:xfrm>
          <a:prstGeom prst="rect">
            <a:avLst/>
          </a:prstGeom>
        </p:spPr>
      </p:pic>
      <p:sp>
        <p:nvSpPr>
          <p:cNvPr id="8" name="Rectangle 7">
            <a:extLst>
              <a:ext uri="{FF2B5EF4-FFF2-40B4-BE49-F238E27FC236}">
                <a16:creationId xmlns:a16="http://schemas.microsoft.com/office/drawing/2014/main" xmlns="" id="{1C608A72-E561-0D42-A6B1-D17922CE460B}"/>
              </a:ext>
            </a:extLst>
          </p:cNvPr>
          <p:cNvSpPr/>
          <p:nvPr/>
        </p:nvSpPr>
        <p:spPr>
          <a:xfrm>
            <a:off x="1997679" y="3416519"/>
            <a:ext cx="1581085" cy="584775"/>
          </a:xfrm>
          <a:prstGeom prst="rect">
            <a:avLst/>
          </a:prstGeom>
        </p:spPr>
        <p:txBody>
          <a:bodyPr wrap="square">
            <a:spAutoFit/>
          </a:bodyPr>
          <a:lstStyle/>
          <a:p>
            <a:pPr algn="ctr"/>
            <a:r>
              <a:rPr lang="en-US" sz="3200" dirty="0">
                <a:latin typeface="OpenDyslexic" pitchFamily="2" charset="77"/>
              </a:rPr>
              <a:t>13</a:t>
            </a:r>
          </a:p>
        </p:txBody>
      </p:sp>
      <p:sp>
        <p:nvSpPr>
          <p:cNvPr id="9" name="Rounded Rectangle 8">
            <a:extLst>
              <a:ext uri="{FF2B5EF4-FFF2-40B4-BE49-F238E27FC236}">
                <a16:creationId xmlns:a16="http://schemas.microsoft.com/office/drawing/2014/main" xmlns="" id="{02169B8A-5BAE-124E-866D-FA88B5D96EA1}"/>
              </a:ext>
            </a:extLst>
          </p:cNvPr>
          <p:cNvSpPr/>
          <p:nvPr/>
        </p:nvSpPr>
        <p:spPr>
          <a:xfrm>
            <a:off x="5032744" y="2866515"/>
            <a:ext cx="6896986" cy="360864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The number is </a:t>
            </a:r>
            <a:r>
              <a:rPr lang="en-US" sz="2800" u="sng" dirty="0">
                <a:solidFill>
                  <a:srgbClr val="FF3860"/>
                </a:solidFill>
                <a:latin typeface="OpenDyslexicAlta" pitchFamily="2" charset="77"/>
              </a:rPr>
              <a:t>13</a:t>
            </a:r>
            <a:r>
              <a:rPr lang="en-US" sz="2800" dirty="0">
                <a:solidFill>
                  <a:schemeClr val="tx1"/>
                </a:solidFill>
                <a:latin typeface="OpenDyslexicAlta" pitchFamily="2" charset="77"/>
              </a:rPr>
              <a:t>. </a:t>
            </a:r>
            <a:br>
              <a:rPr lang="en-US" sz="2800" dirty="0">
                <a:solidFill>
                  <a:schemeClr val="tx1"/>
                </a:solidFill>
                <a:latin typeface="OpenDyslexicAlta" pitchFamily="2" charset="77"/>
              </a:rPr>
            </a:br>
            <a:r>
              <a:rPr lang="en-US" sz="2800" dirty="0">
                <a:solidFill>
                  <a:schemeClr val="tx1"/>
                </a:solidFill>
                <a:latin typeface="OpenDyslexicAlta" pitchFamily="2" charset="77"/>
              </a:rPr>
              <a:t/>
            </a:r>
            <a:br>
              <a:rPr lang="en-US" sz="2800" dirty="0">
                <a:solidFill>
                  <a:schemeClr val="tx1"/>
                </a:solidFill>
                <a:latin typeface="OpenDyslexicAlta" pitchFamily="2" charset="77"/>
              </a:rPr>
            </a:br>
            <a:r>
              <a:rPr lang="en-US" sz="2800" dirty="0">
                <a:solidFill>
                  <a:schemeClr val="tx1"/>
                </a:solidFill>
                <a:latin typeface="OpenDyslexicAlta" pitchFamily="2" charset="77"/>
              </a:rPr>
              <a:t>One part is </a:t>
            </a:r>
            <a:r>
              <a:rPr lang="en-US" sz="2800" u="sng" dirty="0">
                <a:solidFill>
                  <a:srgbClr val="FF3860"/>
                </a:solidFill>
                <a:latin typeface="OpenDyslexicAlta" pitchFamily="2" charset="77"/>
              </a:rPr>
              <a:t>10</a:t>
            </a:r>
            <a:r>
              <a:rPr lang="en-US" sz="2800" dirty="0">
                <a:solidFill>
                  <a:schemeClr val="tx1"/>
                </a:solidFill>
                <a:latin typeface="OpenDyslexicAlta" pitchFamily="2" charset="77"/>
              </a:rPr>
              <a:t>, the other is </a:t>
            </a:r>
            <a:r>
              <a:rPr lang="en-US" sz="2800" u="sng" dirty="0">
                <a:solidFill>
                  <a:srgbClr val="FF3860"/>
                </a:solidFill>
                <a:latin typeface="OpenDyslexicAlta" pitchFamily="2" charset="77"/>
              </a:rPr>
              <a:t>3</a:t>
            </a:r>
            <a:r>
              <a:rPr lang="en-US" sz="2800" dirty="0">
                <a:solidFill>
                  <a:schemeClr val="tx1"/>
                </a:solidFill>
                <a:latin typeface="OpenDyslexicAlta" pitchFamily="2" charset="77"/>
              </a:rPr>
              <a:t>.</a:t>
            </a:r>
          </a:p>
          <a:p>
            <a:pPr algn="ctr"/>
            <a:endParaRPr lang="en-US" sz="2800" dirty="0">
              <a:solidFill>
                <a:schemeClr val="tx1"/>
              </a:solidFill>
              <a:latin typeface="OpenDyslexicAlta" pitchFamily="2" charset="77"/>
            </a:endParaRPr>
          </a:p>
          <a:p>
            <a:pPr algn="ctr"/>
            <a:r>
              <a:rPr lang="en-US" sz="2800" dirty="0">
                <a:solidFill>
                  <a:schemeClr val="tx1"/>
                </a:solidFill>
                <a:latin typeface="OpenDyslexicAlta" pitchFamily="2" charset="77"/>
              </a:rPr>
              <a:t>The total is </a:t>
            </a:r>
            <a:r>
              <a:rPr lang="en-US" sz="2800" u="sng" dirty="0">
                <a:solidFill>
                  <a:srgbClr val="FF3860"/>
                </a:solidFill>
                <a:latin typeface="OpenDyslexicAlta" pitchFamily="2" charset="77"/>
              </a:rPr>
              <a:t>13</a:t>
            </a:r>
            <a:r>
              <a:rPr lang="en-US" sz="2800" dirty="0">
                <a:solidFill>
                  <a:schemeClr val="tx1"/>
                </a:solidFill>
                <a:latin typeface="OpenDyslexicAlta" pitchFamily="2" charset="77"/>
              </a:rPr>
              <a:t>.</a:t>
            </a:r>
          </a:p>
        </p:txBody>
      </p:sp>
      <p:pic>
        <p:nvPicPr>
          <p:cNvPr id="11" name="Picture 10">
            <a:extLst>
              <a:ext uri="{FF2B5EF4-FFF2-40B4-BE49-F238E27FC236}">
                <a16:creationId xmlns:a16="http://schemas.microsoft.com/office/drawing/2014/main" xmlns="" id="{1E360855-ED35-D442-BC46-A9AA155403B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59700" y="4978334"/>
            <a:ext cx="737979" cy="1496827"/>
          </a:xfrm>
          <a:prstGeom prst="rect">
            <a:avLst/>
          </a:prstGeom>
        </p:spPr>
      </p:pic>
      <p:pic>
        <p:nvPicPr>
          <p:cNvPr id="12" name="Picture 11">
            <a:extLst>
              <a:ext uri="{FF2B5EF4-FFF2-40B4-BE49-F238E27FC236}">
                <a16:creationId xmlns:a16="http://schemas.microsoft.com/office/drawing/2014/main" xmlns="" id="{91FF32D3-AD88-3C4B-A1C6-DF2D71523F6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97761" y="5734325"/>
            <a:ext cx="318997" cy="289743"/>
          </a:xfrm>
          <a:prstGeom prst="rect">
            <a:avLst/>
          </a:prstGeom>
        </p:spPr>
      </p:pic>
      <p:pic>
        <p:nvPicPr>
          <p:cNvPr id="13" name="Picture 12">
            <a:extLst>
              <a:ext uri="{FF2B5EF4-FFF2-40B4-BE49-F238E27FC236}">
                <a16:creationId xmlns:a16="http://schemas.microsoft.com/office/drawing/2014/main" xmlns="" id="{D8BABDB2-D4E7-8A4A-9F4F-634FE3660C8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26227" y="5225500"/>
            <a:ext cx="318997" cy="289743"/>
          </a:xfrm>
          <a:prstGeom prst="rect">
            <a:avLst/>
          </a:prstGeom>
        </p:spPr>
      </p:pic>
      <p:pic>
        <p:nvPicPr>
          <p:cNvPr id="14" name="Picture 13">
            <a:extLst>
              <a:ext uri="{FF2B5EF4-FFF2-40B4-BE49-F238E27FC236}">
                <a16:creationId xmlns:a16="http://schemas.microsoft.com/office/drawing/2014/main" xmlns="" id="{DFF98D0A-8A09-D44E-9B81-E0FAFF2DDA0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31515" y="5627609"/>
            <a:ext cx="318997" cy="289743"/>
          </a:xfrm>
          <a:prstGeom prst="rect">
            <a:avLst/>
          </a:prstGeom>
        </p:spPr>
      </p:pic>
    </p:spTree>
    <p:extLst>
      <p:ext uri="{BB962C8B-B14F-4D97-AF65-F5344CB8AC3E}">
        <p14:creationId xmlns:p14="http://schemas.microsoft.com/office/powerpoint/2010/main" val="15449320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1:</a:t>
            </a:r>
          </a:p>
          <a:p>
            <a:pPr marL="0" indent="0">
              <a:buClr>
                <a:srgbClr val="23D160"/>
              </a:buClr>
              <a:buSzPct val="85000"/>
              <a:buNone/>
            </a:pPr>
            <a:r>
              <a:rPr lang="en-GB" sz="2200" dirty="0"/>
              <a:t>Look at the part-whole model, then complete the following sentences: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7" name="Picture 6">
            <a:extLst>
              <a:ext uri="{FF2B5EF4-FFF2-40B4-BE49-F238E27FC236}">
                <a16:creationId xmlns:a16="http://schemas.microsoft.com/office/drawing/2014/main" xmlns="" id="{8F1EEDE8-BE5E-CC48-9741-F0CBACCED128}"/>
              </a:ext>
            </a:extLst>
          </p:cNvPr>
          <p:cNvPicPr>
            <a:picLocks noChangeAspect="1"/>
          </p:cNvPicPr>
          <p:nvPr/>
        </p:nvPicPr>
        <p:blipFill>
          <a:blip r:embed="rId3"/>
          <a:stretch>
            <a:fillRect/>
          </a:stretch>
        </p:blipFill>
        <p:spPr>
          <a:xfrm rot="10800000">
            <a:off x="838199" y="2866515"/>
            <a:ext cx="3900047" cy="3626359"/>
          </a:xfrm>
          <a:prstGeom prst="rect">
            <a:avLst/>
          </a:prstGeom>
        </p:spPr>
      </p:pic>
      <p:sp>
        <p:nvSpPr>
          <p:cNvPr id="8" name="Rectangle 7">
            <a:extLst>
              <a:ext uri="{FF2B5EF4-FFF2-40B4-BE49-F238E27FC236}">
                <a16:creationId xmlns:a16="http://schemas.microsoft.com/office/drawing/2014/main" xmlns="" id="{1C608A72-E561-0D42-A6B1-D17922CE460B}"/>
              </a:ext>
            </a:extLst>
          </p:cNvPr>
          <p:cNvSpPr/>
          <p:nvPr/>
        </p:nvSpPr>
        <p:spPr>
          <a:xfrm>
            <a:off x="1997679" y="3416519"/>
            <a:ext cx="1581085" cy="584775"/>
          </a:xfrm>
          <a:prstGeom prst="rect">
            <a:avLst/>
          </a:prstGeom>
        </p:spPr>
        <p:txBody>
          <a:bodyPr wrap="square">
            <a:spAutoFit/>
          </a:bodyPr>
          <a:lstStyle/>
          <a:p>
            <a:pPr algn="ctr"/>
            <a:r>
              <a:rPr lang="en-US" sz="3200" dirty="0">
                <a:latin typeface="OpenDyslexic" pitchFamily="2" charset="77"/>
              </a:rPr>
              <a:t>16</a:t>
            </a:r>
          </a:p>
        </p:txBody>
      </p:sp>
      <p:sp>
        <p:nvSpPr>
          <p:cNvPr id="9" name="Rounded Rectangle 8">
            <a:extLst>
              <a:ext uri="{FF2B5EF4-FFF2-40B4-BE49-F238E27FC236}">
                <a16:creationId xmlns:a16="http://schemas.microsoft.com/office/drawing/2014/main" xmlns="" id="{02169B8A-5BAE-124E-866D-FA88B5D96EA1}"/>
              </a:ext>
            </a:extLst>
          </p:cNvPr>
          <p:cNvSpPr/>
          <p:nvPr/>
        </p:nvSpPr>
        <p:spPr>
          <a:xfrm>
            <a:off x="5032744" y="2866515"/>
            <a:ext cx="6896986" cy="360864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The number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br>
              <a:rPr lang="en-US" sz="2800" dirty="0">
                <a:solidFill>
                  <a:schemeClr val="tx1"/>
                </a:solidFill>
                <a:latin typeface="OpenDyslexicAlta" pitchFamily="2" charset="77"/>
              </a:rPr>
            </a:br>
            <a:r>
              <a:rPr lang="en-US" sz="2800" dirty="0">
                <a:solidFill>
                  <a:schemeClr val="tx1"/>
                </a:solidFill>
                <a:latin typeface="OpenDyslexicAlta" pitchFamily="2" charset="77"/>
              </a:rPr>
              <a:t/>
            </a:r>
            <a:br>
              <a:rPr lang="en-US" sz="2800" dirty="0">
                <a:solidFill>
                  <a:schemeClr val="tx1"/>
                </a:solidFill>
                <a:latin typeface="OpenDyslexicAlta" pitchFamily="2" charset="77"/>
              </a:rPr>
            </a:br>
            <a:r>
              <a:rPr lang="en-US" sz="2800" dirty="0">
                <a:solidFill>
                  <a:schemeClr val="tx1"/>
                </a:solidFill>
                <a:latin typeface="OpenDyslexicAlta" pitchFamily="2" charset="77"/>
              </a:rPr>
              <a:t>One part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the other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a:t>
            </a:r>
          </a:p>
          <a:p>
            <a:pPr algn="ctr"/>
            <a:endParaRPr lang="en-US" sz="2800" dirty="0">
              <a:solidFill>
                <a:schemeClr val="tx1"/>
              </a:solidFill>
              <a:latin typeface="OpenDyslexicAlta" pitchFamily="2" charset="77"/>
            </a:endParaRPr>
          </a:p>
          <a:p>
            <a:pPr algn="ctr"/>
            <a:r>
              <a:rPr lang="en-US" sz="2800" dirty="0">
                <a:solidFill>
                  <a:schemeClr val="tx1"/>
                </a:solidFill>
                <a:latin typeface="OpenDyslexicAlta" pitchFamily="2" charset="77"/>
              </a:rPr>
              <a:t>The total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a:t>
            </a:r>
          </a:p>
        </p:txBody>
      </p:sp>
      <p:pic>
        <p:nvPicPr>
          <p:cNvPr id="11" name="Picture 10">
            <a:extLst>
              <a:ext uri="{FF2B5EF4-FFF2-40B4-BE49-F238E27FC236}">
                <a16:creationId xmlns:a16="http://schemas.microsoft.com/office/drawing/2014/main" xmlns="" id="{059D4044-68FB-224F-8F57-B9C4C1C080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59700" y="4978334"/>
            <a:ext cx="737979" cy="1496827"/>
          </a:xfrm>
          <a:prstGeom prst="rect">
            <a:avLst/>
          </a:prstGeom>
        </p:spPr>
      </p:pic>
      <p:pic>
        <p:nvPicPr>
          <p:cNvPr id="13" name="Picture 12">
            <a:extLst>
              <a:ext uri="{FF2B5EF4-FFF2-40B4-BE49-F238E27FC236}">
                <a16:creationId xmlns:a16="http://schemas.microsoft.com/office/drawing/2014/main" xmlns="" id="{CDBF4520-45A5-FC4B-995A-BF28D8C992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78764" y="5225500"/>
            <a:ext cx="318997" cy="289743"/>
          </a:xfrm>
          <a:prstGeom prst="rect">
            <a:avLst/>
          </a:prstGeom>
        </p:spPr>
      </p:pic>
      <p:pic>
        <p:nvPicPr>
          <p:cNvPr id="14" name="Picture 13">
            <a:extLst>
              <a:ext uri="{FF2B5EF4-FFF2-40B4-BE49-F238E27FC236}">
                <a16:creationId xmlns:a16="http://schemas.microsoft.com/office/drawing/2014/main" xmlns="" id="{E5770ADD-17AB-AC47-993A-87F30ED5F16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97761" y="5734325"/>
            <a:ext cx="318997" cy="289743"/>
          </a:xfrm>
          <a:prstGeom prst="rect">
            <a:avLst/>
          </a:prstGeom>
        </p:spPr>
      </p:pic>
      <p:pic>
        <p:nvPicPr>
          <p:cNvPr id="15" name="Picture 14">
            <a:extLst>
              <a:ext uri="{FF2B5EF4-FFF2-40B4-BE49-F238E27FC236}">
                <a16:creationId xmlns:a16="http://schemas.microsoft.com/office/drawing/2014/main" xmlns="" id="{DDE87C77-78B2-6C46-A8F5-ECD9F67622B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26227" y="5225500"/>
            <a:ext cx="318997" cy="289743"/>
          </a:xfrm>
          <a:prstGeom prst="rect">
            <a:avLst/>
          </a:prstGeom>
        </p:spPr>
      </p:pic>
      <p:pic>
        <p:nvPicPr>
          <p:cNvPr id="16" name="Picture 15">
            <a:extLst>
              <a:ext uri="{FF2B5EF4-FFF2-40B4-BE49-F238E27FC236}">
                <a16:creationId xmlns:a16="http://schemas.microsoft.com/office/drawing/2014/main" xmlns="" id="{A587BF4E-26ED-0244-8001-C47C918C2F5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31515" y="5627609"/>
            <a:ext cx="318997" cy="289743"/>
          </a:xfrm>
          <a:prstGeom prst="rect">
            <a:avLst/>
          </a:prstGeom>
        </p:spPr>
      </p:pic>
      <p:pic>
        <p:nvPicPr>
          <p:cNvPr id="17" name="Picture 16">
            <a:extLst>
              <a:ext uri="{FF2B5EF4-FFF2-40B4-BE49-F238E27FC236}">
                <a16:creationId xmlns:a16="http://schemas.microsoft.com/office/drawing/2014/main" xmlns="" id="{DC3FBBF6-D5E7-7647-AE2C-5EB573C5F9E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56757" y="6098278"/>
            <a:ext cx="318997" cy="289743"/>
          </a:xfrm>
          <a:prstGeom prst="rect">
            <a:avLst/>
          </a:prstGeom>
        </p:spPr>
      </p:pic>
      <p:pic>
        <p:nvPicPr>
          <p:cNvPr id="18" name="Picture 17">
            <a:extLst>
              <a:ext uri="{FF2B5EF4-FFF2-40B4-BE49-F238E27FC236}">
                <a16:creationId xmlns:a16="http://schemas.microsoft.com/office/drawing/2014/main" xmlns="" id="{60BE9B15-E1CD-F142-B366-C7FF87863D7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41930" y="5528327"/>
            <a:ext cx="318997" cy="289743"/>
          </a:xfrm>
          <a:prstGeom prst="rect">
            <a:avLst/>
          </a:prstGeom>
        </p:spPr>
      </p:pic>
    </p:spTree>
    <p:extLst>
      <p:ext uri="{BB962C8B-B14F-4D97-AF65-F5344CB8AC3E}">
        <p14:creationId xmlns:p14="http://schemas.microsoft.com/office/powerpoint/2010/main" val="30559796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1:</a:t>
            </a:r>
          </a:p>
          <a:p>
            <a:pPr marL="0" indent="0">
              <a:buClr>
                <a:srgbClr val="23D160"/>
              </a:buClr>
              <a:buSzPct val="85000"/>
              <a:buNone/>
            </a:pPr>
            <a:r>
              <a:rPr lang="en-GB" sz="2200" dirty="0"/>
              <a:t>Look at the part-whole model, then complete the following sentences: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7" name="Picture 6">
            <a:extLst>
              <a:ext uri="{FF2B5EF4-FFF2-40B4-BE49-F238E27FC236}">
                <a16:creationId xmlns:a16="http://schemas.microsoft.com/office/drawing/2014/main" xmlns="" id="{8F1EEDE8-BE5E-CC48-9741-F0CBACCED128}"/>
              </a:ext>
            </a:extLst>
          </p:cNvPr>
          <p:cNvPicPr>
            <a:picLocks noChangeAspect="1"/>
          </p:cNvPicPr>
          <p:nvPr/>
        </p:nvPicPr>
        <p:blipFill>
          <a:blip r:embed="rId3"/>
          <a:stretch>
            <a:fillRect/>
          </a:stretch>
        </p:blipFill>
        <p:spPr>
          <a:xfrm rot="10800000">
            <a:off x="838199" y="2866515"/>
            <a:ext cx="3900047" cy="3626359"/>
          </a:xfrm>
          <a:prstGeom prst="rect">
            <a:avLst/>
          </a:prstGeom>
        </p:spPr>
      </p:pic>
      <p:sp>
        <p:nvSpPr>
          <p:cNvPr id="8" name="Rectangle 7">
            <a:extLst>
              <a:ext uri="{FF2B5EF4-FFF2-40B4-BE49-F238E27FC236}">
                <a16:creationId xmlns:a16="http://schemas.microsoft.com/office/drawing/2014/main" xmlns="" id="{1C608A72-E561-0D42-A6B1-D17922CE460B}"/>
              </a:ext>
            </a:extLst>
          </p:cNvPr>
          <p:cNvSpPr/>
          <p:nvPr/>
        </p:nvSpPr>
        <p:spPr>
          <a:xfrm>
            <a:off x="1997679" y="3416519"/>
            <a:ext cx="1581085" cy="584775"/>
          </a:xfrm>
          <a:prstGeom prst="rect">
            <a:avLst/>
          </a:prstGeom>
        </p:spPr>
        <p:txBody>
          <a:bodyPr wrap="square">
            <a:spAutoFit/>
          </a:bodyPr>
          <a:lstStyle/>
          <a:p>
            <a:pPr algn="ctr"/>
            <a:r>
              <a:rPr lang="en-US" sz="3200" dirty="0">
                <a:latin typeface="OpenDyslexic" pitchFamily="2" charset="77"/>
              </a:rPr>
              <a:t>16</a:t>
            </a:r>
          </a:p>
        </p:txBody>
      </p:sp>
      <p:sp>
        <p:nvSpPr>
          <p:cNvPr id="9" name="Rounded Rectangle 8">
            <a:extLst>
              <a:ext uri="{FF2B5EF4-FFF2-40B4-BE49-F238E27FC236}">
                <a16:creationId xmlns:a16="http://schemas.microsoft.com/office/drawing/2014/main" xmlns="" id="{02169B8A-5BAE-124E-866D-FA88B5D96EA1}"/>
              </a:ext>
            </a:extLst>
          </p:cNvPr>
          <p:cNvSpPr/>
          <p:nvPr/>
        </p:nvSpPr>
        <p:spPr>
          <a:xfrm>
            <a:off x="5032744" y="2866515"/>
            <a:ext cx="6896986" cy="360864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The number is </a:t>
            </a:r>
            <a:r>
              <a:rPr lang="en-US" sz="2800" u="sng" dirty="0">
                <a:solidFill>
                  <a:srgbClr val="FF3860"/>
                </a:solidFill>
                <a:latin typeface="OpenDyslexicAlta" pitchFamily="2" charset="77"/>
              </a:rPr>
              <a:t>16</a:t>
            </a:r>
            <a:r>
              <a:rPr lang="en-US" sz="2800" dirty="0">
                <a:solidFill>
                  <a:schemeClr val="tx1"/>
                </a:solidFill>
                <a:latin typeface="OpenDyslexicAlta" pitchFamily="2" charset="77"/>
              </a:rPr>
              <a:t>. </a:t>
            </a:r>
            <a:br>
              <a:rPr lang="en-US" sz="2800" dirty="0">
                <a:solidFill>
                  <a:schemeClr val="tx1"/>
                </a:solidFill>
                <a:latin typeface="OpenDyslexicAlta" pitchFamily="2" charset="77"/>
              </a:rPr>
            </a:br>
            <a:r>
              <a:rPr lang="en-US" sz="2800" dirty="0">
                <a:solidFill>
                  <a:schemeClr val="tx1"/>
                </a:solidFill>
                <a:latin typeface="OpenDyslexicAlta" pitchFamily="2" charset="77"/>
              </a:rPr>
              <a:t/>
            </a:r>
            <a:br>
              <a:rPr lang="en-US" sz="2800" dirty="0">
                <a:solidFill>
                  <a:schemeClr val="tx1"/>
                </a:solidFill>
                <a:latin typeface="OpenDyslexicAlta" pitchFamily="2" charset="77"/>
              </a:rPr>
            </a:br>
            <a:r>
              <a:rPr lang="en-US" sz="2800" dirty="0">
                <a:solidFill>
                  <a:schemeClr val="tx1"/>
                </a:solidFill>
                <a:latin typeface="OpenDyslexicAlta" pitchFamily="2" charset="77"/>
              </a:rPr>
              <a:t>One part is </a:t>
            </a:r>
            <a:r>
              <a:rPr lang="en-US" sz="2800" u="sng" dirty="0">
                <a:solidFill>
                  <a:srgbClr val="FF3860"/>
                </a:solidFill>
                <a:latin typeface="OpenDyslexicAlta" pitchFamily="2" charset="77"/>
              </a:rPr>
              <a:t>10</a:t>
            </a:r>
            <a:r>
              <a:rPr lang="en-US" sz="2800" dirty="0">
                <a:solidFill>
                  <a:schemeClr val="tx1"/>
                </a:solidFill>
                <a:latin typeface="OpenDyslexicAlta" pitchFamily="2" charset="77"/>
              </a:rPr>
              <a:t>, the other is </a:t>
            </a:r>
            <a:r>
              <a:rPr lang="en-US" sz="2800" u="sng" dirty="0">
                <a:solidFill>
                  <a:srgbClr val="FF3860"/>
                </a:solidFill>
                <a:latin typeface="OpenDyslexicAlta" pitchFamily="2" charset="77"/>
              </a:rPr>
              <a:t>6</a:t>
            </a:r>
            <a:r>
              <a:rPr lang="en-US" sz="2800" dirty="0">
                <a:solidFill>
                  <a:schemeClr val="tx1"/>
                </a:solidFill>
                <a:latin typeface="OpenDyslexicAlta" pitchFamily="2" charset="77"/>
              </a:rPr>
              <a:t>.</a:t>
            </a:r>
          </a:p>
          <a:p>
            <a:pPr algn="ctr"/>
            <a:endParaRPr lang="en-US" sz="2800" dirty="0">
              <a:solidFill>
                <a:schemeClr val="tx1"/>
              </a:solidFill>
              <a:latin typeface="OpenDyslexicAlta" pitchFamily="2" charset="77"/>
            </a:endParaRPr>
          </a:p>
          <a:p>
            <a:pPr algn="ctr"/>
            <a:r>
              <a:rPr lang="en-US" sz="2800" dirty="0">
                <a:solidFill>
                  <a:schemeClr val="tx1"/>
                </a:solidFill>
                <a:latin typeface="OpenDyslexicAlta" pitchFamily="2" charset="77"/>
              </a:rPr>
              <a:t>The total is </a:t>
            </a:r>
            <a:r>
              <a:rPr lang="en-US" sz="2800" u="sng" dirty="0">
                <a:solidFill>
                  <a:srgbClr val="FF3860"/>
                </a:solidFill>
                <a:latin typeface="OpenDyslexicAlta" pitchFamily="2" charset="77"/>
              </a:rPr>
              <a:t>16</a:t>
            </a:r>
            <a:r>
              <a:rPr lang="en-US" sz="2800" dirty="0">
                <a:solidFill>
                  <a:schemeClr val="tx1"/>
                </a:solidFill>
                <a:latin typeface="OpenDyslexicAlta" pitchFamily="2" charset="77"/>
              </a:rPr>
              <a:t>.</a:t>
            </a:r>
          </a:p>
        </p:txBody>
      </p:sp>
      <p:pic>
        <p:nvPicPr>
          <p:cNvPr id="10" name="Picture 9">
            <a:extLst>
              <a:ext uri="{FF2B5EF4-FFF2-40B4-BE49-F238E27FC236}">
                <a16:creationId xmlns:a16="http://schemas.microsoft.com/office/drawing/2014/main" xmlns="" id="{AAE68143-0435-CC43-AE5E-7FCBEC67791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78764" y="5225500"/>
            <a:ext cx="318997" cy="289743"/>
          </a:xfrm>
          <a:prstGeom prst="rect">
            <a:avLst/>
          </a:prstGeom>
        </p:spPr>
      </p:pic>
      <p:pic>
        <p:nvPicPr>
          <p:cNvPr id="11" name="Picture 10">
            <a:extLst>
              <a:ext uri="{FF2B5EF4-FFF2-40B4-BE49-F238E27FC236}">
                <a16:creationId xmlns:a16="http://schemas.microsoft.com/office/drawing/2014/main" xmlns="" id="{1E360855-ED35-D442-BC46-A9AA155403B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59700" y="4978334"/>
            <a:ext cx="737979" cy="1496827"/>
          </a:xfrm>
          <a:prstGeom prst="rect">
            <a:avLst/>
          </a:prstGeom>
        </p:spPr>
      </p:pic>
      <p:pic>
        <p:nvPicPr>
          <p:cNvPr id="12" name="Picture 11">
            <a:extLst>
              <a:ext uri="{FF2B5EF4-FFF2-40B4-BE49-F238E27FC236}">
                <a16:creationId xmlns:a16="http://schemas.microsoft.com/office/drawing/2014/main" xmlns="" id="{91FF32D3-AD88-3C4B-A1C6-DF2D71523F6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97761" y="5734325"/>
            <a:ext cx="318997" cy="289743"/>
          </a:xfrm>
          <a:prstGeom prst="rect">
            <a:avLst/>
          </a:prstGeom>
        </p:spPr>
      </p:pic>
      <p:pic>
        <p:nvPicPr>
          <p:cNvPr id="13" name="Picture 12">
            <a:extLst>
              <a:ext uri="{FF2B5EF4-FFF2-40B4-BE49-F238E27FC236}">
                <a16:creationId xmlns:a16="http://schemas.microsoft.com/office/drawing/2014/main" xmlns="" id="{D8BABDB2-D4E7-8A4A-9F4F-634FE3660C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26227" y="5225500"/>
            <a:ext cx="318997" cy="289743"/>
          </a:xfrm>
          <a:prstGeom prst="rect">
            <a:avLst/>
          </a:prstGeom>
        </p:spPr>
      </p:pic>
      <p:pic>
        <p:nvPicPr>
          <p:cNvPr id="14" name="Picture 13">
            <a:extLst>
              <a:ext uri="{FF2B5EF4-FFF2-40B4-BE49-F238E27FC236}">
                <a16:creationId xmlns:a16="http://schemas.microsoft.com/office/drawing/2014/main" xmlns="" id="{DFF98D0A-8A09-D44E-9B81-E0FAFF2DDA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31515" y="5627609"/>
            <a:ext cx="318997" cy="289743"/>
          </a:xfrm>
          <a:prstGeom prst="rect">
            <a:avLst/>
          </a:prstGeom>
        </p:spPr>
      </p:pic>
      <p:pic>
        <p:nvPicPr>
          <p:cNvPr id="15" name="Picture 14">
            <a:extLst>
              <a:ext uri="{FF2B5EF4-FFF2-40B4-BE49-F238E27FC236}">
                <a16:creationId xmlns:a16="http://schemas.microsoft.com/office/drawing/2014/main" xmlns="" id="{04941BAA-C5A5-E042-9AF2-57EDFA635B0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56757" y="6098278"/>
            <a:ext cx="318997" cy="289743"/>
          </a:xfrm>
          <a:prstGeom prst="rect">
            <a:avLst/>
          </a:prstGeom>
        </p:spPr>
      </p:pic>
      <p:pic>
        <p:nvPicPr>
          <p:cNvPr id="16" name="Picture 15">
            <a:extLst>
              <a:ext uri="{FF2B5EF4-FFF2-40B4-BE49-F238E27FC236}">
                <a16:creationId xmlns:a16="http://schemas.microsoft.com/office/drawing/2014/main" xmlns="" id="{0DE2D1A4-A936-2347-AD09-A0ADBE4D9B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41930" y="5528327"/>
            <a:ext cx="318997" cy="289743"/>
          </a:xfrm>
          <a:prstGeom prst="rect">
            <a:avLst/>
          </a:prstGeom>
        </p:spPr>
      </p:pic>
    </p:spTree>
    <p:extLst>
      <p:ext uri="{BB962C8B-B14F-4D97-AF65-F5344CB8AC3E}">
        <p14:creationId xmlns:p14="http://schemas.microsoft.com/office/powerpoint/2010/main" val="10635385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1 (continued):</a:t>
            </a:r>
          </a:p>
          <a:p>
            <a:pPr marL="0" indent="0">
              <a:buClr>
                <a:srgbClr val="23D160"/>
              </a:buClr>
              <a:buSzPct val="85000"/>
              <a:buNone/>
            </a:pPr>
            <a:r>
              <a:rPr lang="en-GB" sz="2200" dirty="0"/>
              <a:t>Look at the part-whole model, then complete the following sentences: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7" name="Picture 6">
            <a:extLst>
              <a:ext uri="{FF2B5EF4-FFF2-40B4-BE49-F238E27FC236}">
                <a16:creationId xmlns:a16="http://schemas.microsoft.com/office/drawing/2014/main" xmlns="" id="{8F1EEDE8-BE5E-CC48-9741-F0CBACCED128}"/>
              </a:ext>
            </a:extLst>
          </p:cNvPr>
          <p:cNvPicPr>
            <a:picLocks noChangeAspect="1"/>
          </p:cNvPicPr>
          <p:nvPr/>
        </p:nvPicPr>
        <p:blipFill>
          <a:blip r:embed="rId3"/>
          <a:stretch>
            <a:fillRect/>
          </a:stretch>
        </p:blipFill>
        <p:spPr>
          <a:xfrm rot="10800000">
            <a:off x="838199" y="2866515"/>
            <a:ext cx="3900047" cy="3626359"/>
          </a:xfrm>
          <a:prstGeom prst="rect">
            <a:avLst/>
          </a:prstGeom>
        </p:spPr>
      </p:pic>
      <p:sp>
        <p:nvSpPr>
          <p:cNvPr id="8" name="Rectangle 7">
            <a:extLst>
              <a:ext uri="{FF2B5EF4-FFF2-40B4-BE49-F238E27FC236}">
                <a16:creationId xmlns:a16="http://schemas.microsoft.com/office/drawing/2014/main" xmlns="" id="{1C608A72-E561-0D42-A6B1-D17922CE460B}"/>
              </a:ext>
            </a:extLst>
          </p:cNvPr>
          <p:cNvSpPr/>
          <p:nvPr/>
        </p:nvSpPr>
        <p:spPr>
          <a:xfrm>
            <a:off x="1997679" y="3416519"/>
            <a:ext cx="1581085" cy="584775"/>
          </a:xfrm>
          <a:prstGeom prst="rect">
            <a:avLst/>
          </a:prstGeom>
        </p:spPr>
        <p:txBody>
          <a:bodyPr wrap="square">
            <a:spAutoFit/>
          </a:bodyPr>
          <a:lstStyle/>
          <a:p>
            <a:pPr algn="ctr"/>
            <a:r>
              <a:rPr lang="en-US" sz="3200" dirty="0">
                <a:latin typeface="OpenDyslexicAlta" pitchFamily="2" charset="77"/>
              </a:rPr>
              <a:t>10</a:t>
            </a:r>
          </a:p>
        </p:txBody>
      </p:sp>
      <p:sp>
        <p:nvSpPr>
          <p:cNvPr id="9" name="Rounded Rectangle 8">
            <a:extLst>
              <a:ext uri="{FF2B5EF4-FFF2-40B4-BE49-F238E27FC236}">
                <a16:creationId xmlns:a16="http://schemas.microsoft.com/office/drawing/2014/main" xmlns="" id="{02169B8A-5BAE-124E-866D-FA88B5D96EA1}"/>
              </a:ext>
            </a:extLst>
          </p:cNvPr>
          <p:cNvSpPr/>
          <p:nvPr/>
        </p:nvSpPr>
        <p:spPr>
          <a:xfrm>
            <a:off x="5032744" y="2866515"/>
            <a:ext cx="6896986" cy="360864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The number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br>
              <a:rPr lang="en-US" sz="2800" dirty="0">
                <a:solidFill>
                  <a:schemeClr val="tx1"/>
                </a:solidFill>
                <a:latin typeface="OpenDyslexicAlta" pitchFamily="2" charset="77"/>
              </a:rPr>
            </a:br>
            <a:r>
              <a:rPr lang="en-US" sz="2800" dirty="0">
                <a:solidFill>
                  <a:schemeClr val="tx1"/>
                </a:solidFill>
                <a:latin typeface="OpenDyslexicAlta" pitchFamily="2" charset="77"/>
              </a:rPr>
              <a:t/>
            </a:r>
            <a:br>
              <a:rPr lang="en-US" sz="2800" dirty="0">
                <a:solidFill>
                  <a:schemeClr val="tx1"/>
                </a:solidFill>
                <a:latin typeface="OpenDyslexicAlta" pitchFamily="2" charset="77"/>
              </a:rPr>
            </a:br>
            <a:r>
              <a:rPr lang="en-US" sz="2800" dirty="0">
                <a:solidFill>
                  <a:schemeClr val="tx1"/>
                </a:solidFill>
                <a:latin typeface="OpenDyslexicAlta" pitchFamily="2" charset="77"/>
              </a:rPr>
              <a:t>One part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the other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a:t>
            </a:r>
          </a:p>
          <a:p>
            <a:pPr algn="ctr"/>
            <a:endParaRPr lang="en-US" sz="2800" dirty="0">
              <a:solidFill>
                <a:schemeClr val="tx1"/>
              </a:solidFill>
              <a:latin typeface="OpenDyslexicAlta" pitchFamily="2" charset="77"/>
            </a:endParaRPr>
          </a:p>
          <a:p>
            <a:pPr algn="ctr"/>
            <a:r>
              <a:rPr lang="en-US" sz="2800" dirty="0">
                <a:solidFill>
                  <a:schemeClr val="tx1"/>
                </a:solidFill>
                <a:latin typeface="OpenDyslexicAlta" pitchFamily="2" charset="77"/>
              </a:rPr>
              <a:t>The total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a:t>
            </a:r>
          </a:p>
        </p:txBody>
      </p:sp>
      <p:pic>
        <p:nvPicPr>
          <p:cNvPr id="11" name="Picture 10">
            <a:extLst>
              <a:ext uri="{FF2B5EF4-FFF2-40B4-BE49-F238E27FC236}">
                <a16:creationId xmlns:a16="http://schemas.microsoft.com/office/drawing/2014/main" xmlns="" id="{059D4044-68FB-224F-8F57-B9C4C1C080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59700" y="4978334"/>
            <a:ext cx="737979" cy="1496827"/>
          </a:xfrm>
          <a:prstGeom prst="rect">
            <a:avLst/>
          </a:prstGeom>
        </p:spPr>
      </p:pic>
    </p:spTree>
    <p:extLst>
      <p:ext uri="{BB962C8B-B14F-4D97-AF65-F5344CB8AC3E}">
        <p14:creationId xmlns:p14="http://schemas.microsoft.com/office/powerpoint/2010/main" val="5811654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1 (continued):</a:t>
            </a:r>
          </a:p>
          <a:p>
            <a:pPr marL="0" indent="0">
              <a:buClr>
                <a:srgbClr val="23D160"/>
              </a:buClr>
              <a:buSzPct val="85000"/>
              <a:buNone/>
            </a:pPr>
            <a:r>
              <a:rPr lang="en-GB" sz="2200" dirty="0"/>
              <a:t>Look at the part-whole model, then complete the following sentences: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7" name="Picture 6">
            <a:extLst>
              <a:ext uri="{FF2B5EF4-FFF2-40B4-BE49-F238E27FC236}">
                <a16:creationId xmlns:a16="http://schemas.microsoft.com/office/drawing/2014/main" xmlns="" id="{8F1EEDE8-BE5E-CC48-9741-F0CBACCED128}"/>
              </a:ext>
            </a:extLst>
          </p:cNvPr>
          <p:cNvPicPr>
            <a:picLocks noChangeAspect="1"/>
          </p:cNvPicPr>
          <p:nvPr/>
        </p:nvPicPr>
        <p:blipFill>
          <a:blip r:embed="rId3"/>
          <a:stretch>
            <a:fillRect/>
          </a:stretch>
        </p:blipFill>
        <p:spPr>
          <a:xfrm rot="10800000">
            <a:off x="838199" y="2866515"/>
            <a:ext cx="3900047" cy="3626359"/>
          </a:xfrm>
          <a:prstGeom prst="rect">
            <a:avLst/>
          </a:prstGeom>
        </p:spPr>
      </p:pic>
      <p:sp>
        <p:nvSpPr>
          <p:cNvPr id="8" name="Rectangle 7">
            <a:extLst>
              <a:ext uri="{FF2B5EF4-FFF2-40B4-BE49-F238E27FC236}">
                <a16:creationId xmlns:a16="http://schemas.microsoft.com/office/drawing/2014/main" xmlns="" id="{1C608A72-E561-0D42-A6B1-D17922CE460B}"/>
              </a:ext>
            </a:extLst>
          </p:cNvPr>
          <p:cNvSpPr/>
          <p:nvPr/>
        </p:nvSpPr>
        <p:spPr>
          <a:xfrm>
            <a:off x="1997679" y="3416519"/>
            <a:ext cx="1581085" cy="584775"/>
          </a:xfrm>
          <a:prstGeom prst="rect">
            <a:avLst/>
          </a:prstGeom>
        </p:spPr>
        <p:txBody>
          <a:bodyPr wrap="square">
            <a:spAutoFit/>
          </a:bodyPr>
          <a:lstStyle/>
          <a:p>
            <a:pPr algn="ctr"/>
            <a:r>
              <a:rPr lang="en-US" sz="3200" dirty="0">
                <a:latin typeface="OpenDyslexicAlta" pitchFamily="2" charset="77"/>
              </a:rPr>
              <a:t>10</a:t>
            </a:r>
          </a:p>
        </p:txBody>
      </p:sp>
      <p:sp>
        <p:nvSpPr>
          <p:cNvPr id="9" name="Rounded Rectangle 8">
            <a:extLst>
              <a:ext uri="{FF2B5EF4-FFF2-40B4-BE49-F238E27FC236}">
                <a16:creationId xmlns:a16="http://schemas.microsoft.com/office/drawing/2014/main" xmlns="" id="{02169B8A-5BAE-124E-866D-FA88B5D96EA1}"/>
              </a:ext>
            </a:extLst>
          </p:cNvPr>
          <p:cNvSpPr/>
          <p:nvPr/>
        </p:nvSpPr>
        <p:spPr>
          <a:xfrm>
            <a:off x="5032744" y="2866515"/>
            <a:ext cx="6896986" cy="360864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The number is </a:t>
            </a:r>
            <a:r>
              <a:rPr lang="en-US" sz="2800" u="sng" dirty="0">
                <a:solidFill>
                  <a:srgbClr val="FF3860"/>
                </a:solidFill>
                <a:latin typeface="OpenDyslexicAlta" pitchFamily="2" charset="77"/>
              </a:rPr>
              <a:t>10</a:t>
            </a:r>
            <a:r>
              <a:rPr lang="en-US" sz="2800" dirty="0">
                <a:solidFill>
                  <a:schemeClr val="tx1"/>
                </a:solidFill>
                <a:latin typeface="OpenDyslexicAlta" pitchFamily="2" charset="77"/>
              </a:rPr>
              <a:t>. </a:t>
            </a:r>
            <a:br>
              <a:rPr lang="en-US" sz="2800" dirty="0">
                <a:solidFill>
                  <a:schemeClr val="tx1"/>
                </a:solidFill>
                <a:latin typeface="OpenDyslexicAlta" pitchFamily="2" charset="77"/>
              </a:rPr>
            </a:br>
            <a:r>
              <a:rPr lang="en-US" sz="2800" dirty="0">
                <a:solidFill>
                  <a:schemeClr val="tx1"/>
                </a:solidFill>
                <a:latin typeface="OpenDyslexicAlta" pitchFamily="2" charset="77"/>
              </a:rPr>
              <a:t/>
            </a:r>
            <a:br>
              <a:rPr lang="en-US" sz="2800" dirty="0">
                <a:solidFill>
                  <a:schemeClr val="tx1"/>
                </a:solidFill>
                <a:latin typeface="OpenDyslexicAlta" pitchFamily="2" charset="77"/>
              </a:rPr>
            </a:br>
            <a:r>
              <a:rPr lang="en-US" sz="2800" dirty="0">
                <a:solidFill>
                  <a:schemeClr val="tx1"/>
                </a:solidFill>
                <a:latin typeface="OpenDyslexicAlta" pitchFamily="2" charset="77"/>
              </a:rPr>
              <a:t>One part is </a:t>
            </a:r>
            <a:r>
              <a:rPr lang="en-US" sz="2800" u="sng" dirty="0">
                <a:solidFill>
                  <a:srgbClr val="FF3860"/>
                </a:solidFill>
                <a:latin typeface="OpenDyslexicAlta" pitchFamily="2" charset="77"/>
              </a:rPr>
              <a:t>10</a:t>
            </a:r>
            <a:r>
              <a:rPr lang="en-US" sz="2800" dirty="0">
                <a:solidFill>
                  <a:schemeClr val="tx1"/>
                </a:solidFill>
                <a:latin typeface="OpenDyslexicAlta" pitchFamily="2" charset="77"/>
              </a:rPr>
              <a:t>, the other is </a:t>
            </a:r>
            <a:r>
              <a:rPr lang="en-US" sz="2800" u="sng" dirty="0">
                <a:solidFill>
                  <a:srgbClr val="FF3860"/>
                </a:solidFill>
                <a:latin typeface="OpenDyslexicAlta" pitchFamily="2" charset="77"/>
              </a:rPr>
              <a:t>0</a:t>
            </a:r>
            <a:r>
              <a:rPr lang="en-US" sz="2800" dirty="0">
                <a:solidFill>
                  <a:schemeClr val="tx1"/>
                </a:solidFill>
                <a:latin typeface="OpenDyslexicAlta" pitchFamily="2" charset="77"/>
              </a:rPr>
              <a:t>.</a:t>
            </a:r>
          </a:p>
          <a:p>
            <a:pPr algn="ctr"/>
            <a:endParaRPr lang="en-US" sz="2800" dirty="0">
              <a:solidFill>
                <a:schemeClr val="tx1"/>
              </a:solidFill>
              <a:latin typeface="OpenDyslexicAlta" pitchFamily="2" charset="77"/>
            </a:endParaRPr>
          </a:p>
          <a:p>
            <a:pPr algn="ctr"/>
            <a:r>
              <a:rPr lang="en-US" sz="2800" dirty="0">
                <a:solidFill>
                  <a:schemeClr val="tx1"/>
                </a:solidFill>
                <a:latin typeface="OpenDyslexicAlta" pitchFamily="2" charset="77"/>
              </a:rPr>
              <a:t>The total is </a:t>
            </a:r>
            <a:r>
              <a:rPr lang="en-US" sz="2800" u="sng" dirty="0">
                <a:solidFill>
                  <a:srgbClr val="FF3860"/>
                </a:solidFill>
                <a:latin typeface="OpenDyslexicAlta" pitchFamily="2" charset="77"/>
              </a:rPr>
              <a:t>10</a:t>
            </a:r>
            <a:r>
              <a:rPr lang="en-US" sz="2800" dirty="0">
                <a:solidFill>
                  <a:schemeClr val="tx1"/>
                </a:solidFill>
                <a:latin typeface="OpenDyslexicAlta" pitchFamily="2" charset="77"/>
              </a:rPr>
              <a:t>.</a:t>
            </a:r>
          </a:p>
        </p:txBody>
      </p:sp>
      <p:pic>
        <p:nvPicPr>
          <p:cNvPr id="11" name="Picture 10">
            <a:extLst>
              <a:ext uri="{FF2B5EF4-FFF2-40B4-BE49-F238E27FC236}">
                <a16:creationId xmlns:a16="http://schemas.microsoft.com/office/drawing/2014/main" xmlns="" id="{1E360855-ED35-D442-BC46-A9AA155403B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59700" y="4978334"/>
            <a:ext cx="737979" cy="1496827"/>
          </a:xfrm>
          <a:prstGeom prst="rect">
            <a:avLst/>
          </a:prstGeom>
        </p:spPr>
      </p:pic>
    </p:spTree>
    <p:extLst>
      <p:ext uri="{BB962C8B-B14F-4D97-AF65-F5344CB8AC3E}">
        <p14:creationId xmlns:p14="http://schemas.microsoft.com/office/powerpoint/2010/main" val="21117608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Look at the part-whole model, then complete the following sentences: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7" name="Picture 6">
            <a:extLst>
              <a:ext uri="{FF2B5EF4-FFF2-40B4-BE49-F238E27FC236}">
                <a16:creationId xmlns:a16="http://schemas.microsoft.com/office/drawing/2014/main" xmlns="" id="{8F1EEDE8-BE5E-CC48-9741-F0CBACCED128}"/>
              </a:ext>
            </a:extLst>
          </p:cNvPr>
          <p:cNvPicPr>
            <a:picLocks noChangeAspect="1"/>
          </p:cNvPicPr>
          <p:nvPr/>
        </p:nvPicPr>
        <p:blipFill>
          <a:blip r:embed="rId3"/>
          <a:stretch>
            <a:fillRect/>
          </a:stretch>
        </p:blipFill>
        <p:spPr>
          <a:xfrm rot="10800000">
            <a:off x="838199" y="2866515"/>
            <a:ext cx="3900047" cy="3626359"/>
          </a:xfrm>
          <a:prstGeom prst="rect">
            <a:avLst/>
          </a:prstGeom>
        </p:spPr>
      </p:pic>
      <p:sp>
        <p:nvSpPr>
          <p:cNvPr id="9" name="Rounded Rectangle 8">
            <a:extLst>
              <a:ext uri="{FF2B5EF4-FFF2-40B4-BE49-F238E27FC236}">
                <a16:creationId xmlns:a16="http://schemas.microsoft.com/office/drawing/2014/main" xmlns="" id="{02169B8A-5BAE-124E-866D-FA88B5D96EA1}"/>
              </a:ext>
            </a:extLst>
          </p:cNvPr>
          <p:cNvSpPr/>
          <p:nvPr/>
        </p:nvSpPr>
        <p:spPr>
          <a:xfrm>
            <a:off x="5032744" y="2866515"/>
            <a:ext cx="6896986" cy="360864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The number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br>
              <a:rPr lang="en-US" sz="2800" dirty="0">
                <a:solidFill>
                  <a:schemeClr val="tx1"/>
                </a:solidFill>
                <a:latin typeface="OpenDyslexicAlta" pitchFamily="2" charset="77"/>
              </a:rPr>
            </a:br>
            <a:r>
              <a:rPr lang="en-US" sz="2800" dirty="0">
                <a:solidFill>
                  <a:schemeClr val="tx1"/>
                </a:solidFill>
                <a:latin typeface="OpenDyslexicAlta" pitchFamily="2" charset="77"/>
              </a:rPr>
              <a:t/>
            </a:r>
            <a:br>
              <a:rPr lang="en-US" sz="2800" dirty="0">
                <a:solidFill>
                  <a:schemeClr val="tx1"/>
                </a:solidFill>
                <a:latin typeface="OpenDyslexicAlta" pitchFamily="2" charset="77"/>
              </a:rPr>
            </a:br>
            <a:r>
              <a:rPr lang="en-US" sz="2800" dirty="0">
                <a:solidFill>
                  <a:schemeClr val="tx1"/>
                </a:solidFill>
                <a:latin typeface="OpenDyslexicAlta" pitchFamily="2" charset="77"/>
              </a:rPr>
              <a:t>It has </a:t>
            </a:r>
            <a:r>
              <a:rPr lang="en-US" sz="2800" dirty="0">
                <a:solidFill>
                  <a:schemeClr val="tx1"/>
                </a:solidFill>
                <a:latin typeface="Calibri" panose="020F0502020204030204" pitchFamily="34" charset="0"/>
                <a:cs typeface="Calibri" panose="020F0502020204030204" pitchFamily="34" charset="0"/>
              </a:rPr>
              <a:t>___ </a:t>
            </a:r>
            <a:r>
              <a:rPr lang="en-US" sz="2800" dirty="0">
                <a:solidFill>
                  <a:schemeClr val="tx1"/>
                </a:solidFill>
                <a:latin typeface="OpenDyslexicAlta" pitchFamily="2" charset="77"/>
                <a:cs typeface="Calibri" panose="020F0502020204030204" pitchFamily="34" charset="0"/>
              </a:rPr>
              <a:t>ten and </a:t>
            </a:r>
            <a:r>
              <a:rPr lang="en-US" sz="2800" dirty="0">
                <a:solidFill>
                  <a:schemeClr val="tx1"/>
                </a:solidFill>
                <a:latin typeface="OpenDyslexicAlta" pitchFamily="2" charset="77"/>
              </a:rPr>
              <a:t> </a:t>
            </a:r>
            <a:r>
              <a:rPr lang="en-US" sz="2800" dirty="0">
                <a:solidFill>
                  <a:schemeClr val="tx1"/>
                </a:solidFill>
                <a:latin typeface="Calibri" panose="020F0502020204030204" pitchFamily="34" charset="0"/>
                <a:cs typeface="Calibri" panose="020F0502020204030204" pitchFamily="34" charset="0"/>
              </a:rPr>
              <a:t>___ </a:t>
            </a:r>
            <a:r>
              <a:rPr lang="en-US" sz="2800" dirty="0">
                <a:solidFill>
                  <a:schemeClr val="tx1"/>
                </a:solidFill>
                <a:latin typeface="OpenDyslexicAlta" pitchFamily="2" charset="77"/>
                <a:cs typeface="Calibri" panose="020F0502020204030204" pitchFamily="34" charset="0"/>
              </a:rPr>
              <a:t>ones</a:t>
            </a:r>
            <a:r>
              <a:rPr lang="en-US" sz="2800" dirty="0">
                <a:solidFill>
                  <a:schemeClr val="tx1"/>
                </a:solidFill>
                <a:latin typeface="OpenDyslexicAlta" pitchFamily="2" charset="77"/>
              </a:rPr>
              <a:t>.</a:t>
            </a:r>
          </a:p>
          <a:p>
            <a:pPr algn="ctr"/>
            <a:endParaRPr lang="en-US" sz="2800" dirty="0">
              <a:solidFill>
                <a:schemeClr val="tx1"/>
              </a:solidFill>
              <a:latin typeface="OpenDyslexicAlta" pitchFamily="2" charset="77"/>
            </a:endParaRPr>
          </a:p>
          <a:p>
            <a:pPr algn="ctr"/>
            <a:r>
              <a:rPr lang="en-US" sz="2800" dirty="0">
                <a:solidFill>
                  <a:schemeClr val="tx1"/>
                </a:solidFill>
                <a:latin typeface="OpenDyslexicAlta" pitchFamily="2" charset="77"/>
              </a:rPr>
              <a:t>The total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a:t>
            </a:r>
          </a:p>
        </p:txBody>
      </p:sp>
      <p:pic>
        <p:nvPicPr>
          <p:cNvPr id="11" name="Picture 10">
            <a:extLst>
              <a:ext uri="{FF2B5EF4-FFF2-40B4-BE49-F238E27FC236}">
                <a16:creationId xmlns:a16="http://schemas.microsoft.com/office/drawing/2014/main" xmlns="" id="{059D4044-68FB-224F-8F57-B9C4C1C080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59700" y="4978334"/>
            <a:ext cx="737979" cy="1496827"/>
          </a:xfrm>
          <a:prstGeom prst="rect">
            <a:avLst/>
          </a:prstGeom>
        </p:spPr>
      </p:pic>
      <p:pic>
        <p:nvPicPr>
          <p:cNvPr id="13" name="Picture 12">
            <a:extLst>
              <a:ext uri="{FF2B5EF4-FFF2-40B4-BE49-F238E27FC236}">
                <a16:creationId xmlns:a16="http://schemas.microsoft.com/office/drawing/2014/main" xmlns="" id="{CDBF4520-45A5-FC4B-995A-BF28D8C992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78764" y="5225500"/>
            <a:ext cx="318997" cy="289743"/>
          </a:xfrm>
          <a:prstGeom prst="rect">
            <a:avLst/>
          </a:prstGeom>
        </p:spPr>
      </p:pic>
      <p:pic>
        <p:nvPicPr>
          <p:cNvPr id="14" name="Picture 13">
            <a:extLst>
              <a:ext uri="{FF2B5EF4-FFF2-40B4-BE49-F238E27FC236}">
                <a16:creationId xmlns:a16="http://schemas.microsoft.com/office/drawing/2014/main" xmlns="" id="{E5770ADD-17AB-AC47-993A-87F30ED5F16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97761" y="5734325"/>
            <a:ext cx="318997" cy="289743"/>
          </a:xfrm>
          <a:prstGeom prst="rect">
            <a:avLst/>
          </a:prstGeom>
        </p:spPr>
      </p:pic>
      <p:pic>
        <p:nvPicPr>
          <p:cNvPr id="15" name="Picture 14">
            <a:extLst>
              <a:ext uri="{FF2B5EF4-FFF2-40B4-BE49-F238E27FC236}">
                <a16:creationId xmlns:a16="http://schemas.microsoft.com/office/drawing/2014/main" xmlns="" id="{DDE87C77-78B2-6C46-A8F5-ECD9F67622B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26227" y="5225500"/>
            <a:ext cx="318997" cy="289743"/>
          </a:xfrm>
          <a:prstGeom prst="rect">
            <a:avLst/>
          </a:prstGeom>
        </p:spPr>
      </p:pic>
      <p:pic>
        <p:nvPicPr>
          <p:cNvPr id="16" name="Picture 15">
            <a:extLst>
              <a:ext uri="{FF2B5EF4-FFF2-40B4-BE49-F238E27FC236}">
                <a16:creationId xmlns:a16="http://schemas.microsoft.com/office/drawing/2014/main" xmlns="" id="{A587BF4E-26ED-0244-8001-C47C918C2F5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31515" y="5627609"/>
            <a:ext cx="318997" cy="289743"/>
          </a:xfrm>
          <a:prstGeom prst="rect">
            <a:avLst/>
          </a:prstGeom>
        </p:spPr>
      </p:pic>
      <p:pic>
        <p:nvPicPr>
          <p:cNvPr id="17" name="Picture 16">
            <a:extLst>
              <a:ext uri="{FF2B5EF4-FFF2-40B4-BE49-F238E27FC236}">
                <a16:creationId xmlns:a16="http://schemas.microsoft.com/office/drawing/2014/main" xmlns="" id="{DC3FBBF6-D5E7-7647-AE2C-5EB573C5F9E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56757" y="6098278"/>
            <a:ext cx="318997" cy="289743"/>
          </a:xfrm>
          <a:prstGeom prst="rect">
            <a:avLst/>
          </a:prstGeom>
        </p:spPr>
      </p:pic>
      <p:pic>
        <p:nvPicPr>
          <p:cNvPr id="18" name="Picture 17">
            <a:extLst>
              <a:ext uri="{FF2B5EF4-FFF2-40B4-BE49-F238E27FC236}">
                <a16:creationId xmlns:a16="http://schemas.microsoft.com/office/drawing/2014/main" xmlns="" id="{60BE9B15-E1CD-F142-B366-C7FF87863D7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41930" y="5528327"/>
            <a:ext cx="318997" cy="289743"/>
          </a:xfrm>
          <a:prstGeom prst="rect">
            <a:avLst/>
          </a:prstGeom>
        </p:spPr>
      </p:pic>
      <p:pic>
        <p:nvPicPr>
          <p:cNvPr id="19" name="Picture 18">
            <a:extLst>
              <a:ext uri="{FF2B5EF4-FFF2-40B4-BE49-F238E27FC236}">
                <a16:creationId xmlns:a16="http://schemas.microsoft.com/office/drawing/2014/main" xmlns="" id="{7148B1D8-494C-204A-B301-4666206985C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19265" y="5953406"/>
            <a:ext cx="318997" cy="289743"/>
          </a:xfrm>
          <a:prstGeom prst="rect">
            <a:avLst/>
          </a:prstGeom>
        </p:spPr>
      </p:pic>
    </p:spTree>
    <p:extLst>
      <p:ext uri="{BB962C8B-B14F-4D97-AF65-F5344CB8AC3E}">
        <p14:creationId xmlns:p14="http://schemas.microsoft.com/office/powerpoint/2010/main" val="26629168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Look at the part-whole model, then complete the following sentences: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7" name="Picture 6">
            <a:extLst>
              <a:ext uri="{FF2B5EF4-FFF2-40B4-BE49-F238E27FC236}">
                <a16:creationId xmlns:a16="http://schemas.microsoft.com/office/drawing/2014/main" xmlns="" id="{8F1EEDE8-BE5E-CC48-9741-F0CBACCED128}"/>
              </a:ext>
            </a:extLst>
          </p:cNvPr>
          <p:cNvPicPr>
            <a:picLocks noChangeAspect="1"/>
          </p:cNvPicPr>
          <p:nvPr/>
        </p:nvPicPr>
        <p:blipFill>
          <a:blip r:embed="rId3"/>
          <a:stretch>
            <a:fillRect/>
          </a:stretch>
        </p:blipFill>
        <p:spPr>
          <a:xfrm rot="10800000">
            <a:off x="838199" y="2866515"/>
            <a:ext cx="3900047" cy="3626359"/>
          </a:xfrm>
          <a:prstGeom prst="rect">
            <a:avLst/>
          </a:prstGeom>
        </p:spPr>
      </p:pic>
      <p:sp>
        <p:nvSpPr>
          <p:cNvPr id="8" name="Rectangle 7">
            <a:extLst>
              <a:ext uri="{FF2B5EF4-FFF2-40B4-BE49-F238E27FC236}">
                <a16:creationId xmlns:a16="http://schemas.microsoft.com/office/drawing/2014/main" xmlns="" id="{1C608A72-E561-0D42-A6B1-D17922CE460B}"/>
              </a:ext>
            </a:extLst>
          </p:cNvPr>
          <p:cNvSpPr/>
          <p:nvPr/>
        </p:nvSpPr>
        <p:spPr>
          <a:xfrm>
            <a:off x="1997679" y="3416519"/>
            <a:ext cx="1581085" cy="584775"/>
          </a:xfrm>
          <a:prstGeom prst="rect">
            <a:avLst/>
          </a:prstGeom>
        </p:spPr>
        <p:txBody>
          <a:bodyPr wrap="square">
            <a:spAutoFit/>
          </a:bodyPr>
          <a:lstStyle/>
          <a:p>
            <a:pPr algn="ctr"/>
            <a:r>
              <a:rPr lang="en-US" sz="3200" dirty="0">
                <a:solidFill>
                  <a:srgbClr val="FF3860"/>
                </a:solidFill>
                <a:latin typeface="OpenDyslexic" pitchFamily="2" charset="77"/>
              </a:rPr>
              <a:t>17</a:t>
            </a:r>
          </a:p>
        </p:txBody>
      </p:sp>
      <p:sp>
        <p:nvSpPr>
          <p:cNvPr id="9" name="Rounded Rectangle 8">
            <a:extLst>
              <a:ext uri="{FF2B5EF4-FFF2-40B4-BE49-F238E27FC236}">
                <a16:creationId xmlns:a16="http://schemas.microsoft.com/office/drawing/2014/main" xmlns="" id="{02169B8A-5BAE-124E-866D-FA88B5D96EA1}"/>
              </a:ext>
            </a:extLst>
          </p:cNvPr>
          <p:cNvSpPr/>
          <p:nvPr/>
        </p:nvSpPr>
        <p:spPr>
          <a:xfrm>
            <a:off x="5032744" y="2866515"/>
            <a:ext cx="6896986" cy="360864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The number is </a:t>
            </a:r>
            <a:r>
              <a:rPr lang="en-US" sz="2800" u="sng" dirty="0">
                <a:solidFill>
                  <a:srgbClr val="FF3860"/>
                </a:solidFill>
                <a:latin typeface="OpenDyslexicAlta" pitchFamily="2" charset="77"/>
              </a:rPr>
              <a:t>17</a:t>
            </a:r>
            <a:r>
              <a:rPr lang="en-US" sz="2800" dirty="0">
                <a:solidFill>
                  <a:schemeClr val="tx1"/>
                </a:solidFill>
                <a:latin typeface="OpenDyslexicAlta" pitchFamily="2" charset="77"/>
              </a:rPr>
              <a:t>. </a:t>
            </a:r>
            <a:br>
              <a:rPr lang="en-US" sz="2800" dirty="0">
                <a:solidFill>
                  <a:schemeClr val="tx1"/>
                </a:solidFill>
                <a:latin typeface="OpenDyslexicAlta" pitchFamily="2" charset="77"/>
              </a:rPr>
            </a:br>
            <a:r>
              <a:rPr lang="en-US" sz="2800" dirty="0">
                <a:solidFill>
                  <a:schemeClr val="tx1"/>
                </a:solidFill>
                <a:latin typeface="OpenDyslexicAlta" pitchFamily="2" charset="77"/>
              </a:rPr>
              <a:t/>
            </a:r>
            <a:br>
              <a:rPr lang="en-US" sz="2800" dirty="0">
                <a:solidFill>
                  <a:schemeClr val="tx1"/>
                </a:solidFill>
                <a:latin typeface="OpenDyslexicAlta" pitchFamily="2" charset="77"/>
              </a:rPr>
            </a:br>
            <a:r>
              <a:rPr lang="en-US" sz="2800" dirty="0">
                <a:solidFill>
                  <a:schemeClr val="tx1"/>
                </a:solidFill>
                <a:latin typeface="OpenDyslexicAlta" pitchFamily="2" charset="77"/>
              </a:rPr>
              <a:t>It has </a:t>
            </a:r>
            <a:r>
              <a:rPr lang="en-US" sz="2800" u="sng" dirty="0">
                <a:solidFill>
                  <a:srgbClr val="FF3860"/>
                </a:solidFill>
                <a:latin typeface="OpenDyslexicAlta" pitchFamily="2" charset="77"/>
              </a:rPr>
              <a:t>1</a:t>
            </a:r>
            <a:r>
              <a:rPr lang="en-US" sz="2800" dirty="0">
                <a:solidFill>
                  <a:schemeClr val="tx1"/>
                </a:solidFill>
                <a:latin typeface="OpenDyslexicAlta" pitchFamily="2" charset="77"/>
              </a:rPr>
              <a:t> ten and </a:t>
            </a:r>
            <a:r>
              <a:rPr lang="en-US" sz="2800" u="sng" dirty="0">
                <a:solidFill>
                  <a:srgbClr val="FF3860"/>
                </a:solidFill>
                <a:latin typeface="OpenDyslexicAlta" pitchFamily="2" charset="77"/>
              </a:rPr>
              <a:t>7</a:t>
            </a:r>
            <a:r>
              <a:rPr lang="en-US" sz="2800" dirty="0">
                <a:solidFill>
                  <a:schemeClr val="tx1"/>
                </a:solidFill>
                <a:latin typeface="OpenDyslexicAlta" pitchFamily="2" charset="77"/>
              </a:rPr>
              <a:t> ones.</a:t>
            </a:r>
          </a:p>
          <a:p>
            <a:pPr algn="ctr"/>
            <a:endParaRPr lang="en-US" sz="2800" dirty="0">
              <a:solidFill>
                <a:schemeClr val="tx1"/>
              </a:solidFill>
              <a:latin typeface="OpenDyslexicAlta" pitchFamily="2" charset="77"/>
            </a:endParaRPr>
          </a:p>
          <a:p>
            <a:pPr algn="ctr"/>
            <a:r>
              <a:rPr lang="en-US" sz="2800" dirty="0">
                <a:solidFill>
                  <a:schemeClr val="tx1"/>
                </a:solidFill>
                <a:latin typeface="OpenDyslexicAlta" pitchFamily="2" charset="77"/>
              </a:rPr>
              <a:t>The total is </a:t>
            </a:r>
            <a:r>
              <a:rPr lang="en-US" sz="2800" u="sng" dirty="0">
                <a:solidFill>
                  <a:srgbClr val="FF3860"/>
                </a:solidFill>
                <a:latin typeface="OpenDyslexicAlta" pitchFamily="2" charset="77"/>
              </a:rPr>
              <a:t>17</a:t>
            </a:r>
            <a:r>
              <a:rPr lang="en-US" sz="2800" dirty="0">
                <a:solidFill>
                  <a:schemeClr val="tx1"/>
                </a:solidFill>
                <a:latin typeface="OpenDyslexicAlta" pitchFamily="2" charset="77"/>
              </a:rPr>
              <a:t>.</a:t>
            </a:r>
          </a:p>
        </p:txBody>
      </p:sp>
      <p:pic>
        <p:nvPicPr>
          <p:cNvPr id="10" name="Picture 9">
            <a:extLst>
              <a:ext uri="{FF2B5EF4-FFF2-40B4-BE49-F238E27FC236}">
                <a16:creationId xmlns:a16="http://schemas.microsoft.com/office/drawing/2014/main" xmlns="" id="{AAE68143-0435-CC43-AE5E-7FCBEC67791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78764" y="5225500"/>
            <a:ext cx="318997" cy="289743"/>
          </a:xfrm>
          <a:prstGeom prst="rect">
            <a:avLst/>
          </a:prstGeom>
        </p:spPr>
      </p:pic>
      <p:pic>
        <p:nvPicPr>
          <p:cNvPr id="11" name="Picture 10">
            <a:extLst>
              <a:ext uri="{FF2B5EF4-FFF2-40B4-BE49-F238E27FC236}">
                <a16:creationId xmlns:a16="http://schemas.microsoft.com/office/drawing/2014/main" xmlns="" id="{1E360855-ED35-D442-BC46-A9AA155403B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59700" y="4978334"/>
            <a:ext cx="737979" cy="1496827"/>
          </a:xfrm>
          <a:prstGeom prst="rect">
            <a:avLst/>
          </a:prstGeom>
        </p:spPr>
      </p:pic>
      <p:pic>
        <p:nvPicPr>
          <p:cNvPr id="12" name="Picture 11">
            <a:extLst>
              <a:ext uri="{FF2B5EF4-FFF2-40B4-BE49-F238E27FC236}">
                <a16:creationId xmlns:a16="http://schemas.microsoft.com/office/drawing/2014/main" xmlns="" id="{91FF32D3-AD88-3C4B-A1C6-DF2D71523F6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97761" y="5734325"/>
            <a:ext cx="318997" cy="289743"/>
          </a:xfrm>
          <a:prstGeom prst="rect">
            <a:avLst/>
          </a:prstGeom>
        </p:spPr>
      </p:pic>
      <p:pic>
        <p:nvPicPr>
          <p:cNvPr id="13" name="Picture 12">
            <a:extLst>
              <a:ext uri="{FF2B5EF4-FFF2-40B4-BE49-F238E27FC236}">
                <a16:creationId xmlns:a16="http://schemas.microsoft.com/office/drawing/2014/main" xmlns="" id="{D8BABDB2-D4E7-8A4A-9F4F-634FE3660C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26227" y="5225500"/>
            <a:ext cx="318997" cy="289743"/>
          </a:xfrm>
          <a:prstGeom prst="rect">
            <a:avLst/>
          </a:prstGeom>
        </p:spPr>
      </p:pic>
      <p:pic>
        <p:nvPicPr>
          <p:cNvPr id="14" name="Picture 13">
            <a:extLst>
              <a:ext uri="{FF2B5EF4-FFF2-40B4-BE49-F238E27FC236}">
                <a16:creationId xmlns:a16="http://schemas.microsoft.com/office/drawing/2014/main" xmlns="" id="{DFF98D0A-8A09-D44E-9B81-E0FAFF2DDA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31515" y="5627609"/>
            <a:ext cx="318997" cy="289743"/>
          </a:xfrm>
          <a:prstGeom prst="rect">
            <a:avLst/>
          </a:prstGeom>
        </p:spPr>
      </p:pic>
      <p:pic>
        <p:nvPicPr>
          <p:cNvPr id="15" name="Picture 14">
            <a:extLst>
              <a:ext uri="{FF2B5EF4-FFF2-40B4-BE49-F238E27FC236}">
                <a16:creationId xmlns:a16="http://schemas.microsoft.com/office/drawing/2014/main" xmlns="" id="{04941BAA-C5A5-E042-9AF2-57EDFA635B0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56757" y="6098278"/>
            <a:ext cx="318997" cy="289743"/>
          </a:xfrm>
          <a:prstGeom prst="rect">
            <a:avLst/>
          </a:prstGeom>
        </p:spPr>
      </p:pic>
      <p:pic>
        <p:nvPicPr>
          <p:cNvPr id="16" name="Picture 15">
            <a:extLst>
              <a:ext uri="{FF2B5EF4-FFF2-40B4-BE49-F238E27FC236}">
                <a16:creationId xmlns:a16="http://schemas.microsoft.com/office/drawing/2014/main" xmlns="" id="{0DE2D1A4-A936-2347-AD09-A0ADBE4D9B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41930" y="5528327"/>
            <a:ext cx="318997" cy="289743"/>
          </a:xfrm>
          <a:prstGeom prst="rect">
            <a:avLst/>
          </a:prstGeom>
        </p:spPr>
      </p:pic>
      <p:pic>
        <p:nvPicPr>
          <p:cNvPr id="17" name="Picture 16">
            <a:extLst>
              <a:ext uri="{FF2B5EF4-FFF2-40B4-BE49-F238E27FC236}">
                <a16:creationId xmlns:a16="http://schemas.microsoft.com/office/drawing/2014/main" xmlns="" id="{7E2B10C9-FCC8-F149-962C-F75401273D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19265" y="5953406"/>
            <a:ext cx="318997" cy="289743"/>
          </a:xfrm>
          <a:prstGeom prst="rect">
            <a:avLst/>
          </a:prstGeom>
        </p:spPr>
      </p:pic>
    </p:spTree>
    <p:extLst>
      <p:ext uri="{BB962C8B-B14F-4D97-AF65-F5344CB8AC3E}">
        <p14:creationId xmlns:p14="http://schemas.microsoft.com/office/powerpoint/2010/main" val="27197996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Look at the part-whole model, then complete the following sentences: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7" name="Picture 6">
            <a:extLst>
              <a:ext uri="{FF2B5EF4-FFF2-40B4-BE49-F238E27FC236}">
                <a16:creationId xmlns:a16="http://schemas.microsoft.com/office/drawing/2014/main" xmlns="" id="{8F1EEDE8-BE5E-CC48-9741-F0CBACCED128}"/>
              </a:ext>
            </a:extLst>
          </p:cNvPr>
          <p:cNvPicPr>
            <a:picLocks noChangeAspect="1"/>
          </p:cNvPicPr>
          <p:nvPr/>
        </p:nvPicPr>
        <p:blipFill>
          <a:blip r:embed="rId3"/>
          <a:stretch>
            <a:fillRect/>
          </a:stretch>
        </p:blipFill>
        <p:spPr>
          <a:xfrm rot="10800000">
            <a:off x="838199" y="2866515"/>
            <a:ext cx="3900047" cy="3626359"/>
          </a:xfrm>
          <a:prstGeom prst="rect">
            <a:avLst/>
          </a:prstGeom>
        </p:spPr>
      </p:pic>
      <p:sp>
        <p:nvSpPr>
          <p:cNvPr id="9" name="Rounded Rectangle 8">
            <a:extLst>
              <a:ext uri="{FF2B5EF4-FFF2-40B4-BE49-F238E27FC236}">
                <a16:creationId xmlns:a16="http://schemas.microsoft.com/office/drawing/2014/main" xmlns="" id="{02169B8A-5BAE-124E-866D-FA88B5D96EA1}"/>
              </a:ext>
            </a:extLst>
          </p:cNvPr>
          <p:cNvSpPr/>
          <p:nvPr/>
        </p:nvSpPr>
        <p:spPr>
          <a:xfrm>
            <a:off x="5032744" y="2866515"/>
            <a:ext cx="6896986" cy="360864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The number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br>
              <a:rPr lang="en-US" sz="2800" dirty="0">
                <a:solidFill>
                  <a:schemeClr val="tx1"/>
                </a:solidFill>
                <a:latin typeface="OpenDyslexicAlta" pitchFamily="2" charset="77"/>
              </a:rPr>
            </a:br>
            <a:r>
              <a:rPr lang="en-US" sz="2800" dirty="0">
                <a:solidFill>
                  <a:schemeClr val="tx1"/>
                </a:solidFill>
                <a:latin typeface="OpenDyslexicAlta" pitchFamily="2" charset="77"/>
              </a:rPr>
              <a:t/>
            </a:r>
            <a:br>
              <a:rPr lang="en-US" sz="2800" dirty="0">
                <a:solidFill>
                  <a:schemeClr val="tx1"/>
                </a:solidFill>
                <a:latin typeface="OpenDyslexicAlta" pitchFamily="2" charset="77"/>
              </a:rPr>
            </a:br>
            <a:r>
              <a:rPr lang="en-US" sz="2800" dirty="0">
                <a:solidFill>
                  <a:schemeClr val="tx1"/>
                </a:solidFill>
                <a:latin typeface="OpenDyslexicAlta" pitchFamily="2" charset="77"/>
              </a:rPr>
              <a:t>It has </a:t>
            </a:r>
            <a:r>
              <a:rPr lang="en-US" sz="2800" dirty="0">
                <a:solidFill>
                  <a:schemeClr val="tx1"/>
                </a:solidFill>
                <a:latin typeface="Calibri" panose="020F0502020204030204" pitchFamily="34" charset="0"/>
                <a:cs typeface="Calibri" panose="020F0502020204030204" pitchFamily="34" charset="0"/>
              </a:rPr>
              <a:t>___ </a:t>
            </a:r>
            <a:r>
              <a:rPr lang="en-US" sz="2800" dirty="0">
                <a:solidFill>
                  <a:schemeClr val="tx1"/>
                </a:solidFill>
                <a:latin typeface="OpenDyslexicAlta" pitchFamily="2" charset="77"/>
                <a:cs typeface="Calibri" panose="020F0502020204030204" pitchFamily="34" charset="0"/>
              </a:rPr>
              <a:t>ten and </a:t>
            </a:r>
            <a:r>
              <a:rPr lang="en-US" sz="2800" dirty="0">
                <a:solidFill>
                  <a:schemeClr val="tx1"/>
                </a:solidFill>
                <a:latin typeface="OpenDyslexicAlta" pitchFamily="2" charset="77"/>
              </a:rPr>
              <a:t> </a:t>
            </a:r>
            <a:r>
              <a:rPr lang="en-US" sz="2800" dirty="0">
                <a:solidFill>
                  <a:schemeClr val="tx1"/>
                </a:solidFill>
                <a:latin typeface="Calibri" panose="020F0502020204030204" pitchFamily="34" charset="0"/>
                <a:cs typeface="Calibri" panose="020F0502020204030204" pitchFamily="34" charset="0"/>
              </a:rPr>
              <a:t>___ </a:t>
            </a:r>
            <a:r>
              <a:rPr lang="en-US" sz="2800" dirty="0">
                <a:solidFill>
                  <a:schemeClr val="tx1"/>
                </a:solidFill>
                <a:latin typeface="OpenDyslexicAlta" pitchFamily="2" charset="77"/>
                <a:cs typeface="Calibri" panose="020F0502020204030204" pitchFamily="34" charset="0"/>
              </a:rPr>
              <a:t>ones</a:t>
            </a:r>
            <a:r>
              <a:rPr lang="en-US" sz="2800" dirty="0">
                <a:solidFill>
                  <a:schemeClr val="tx1"/>
                </a:solidFill>
                <a:latin typeface="OpenDyslexicAlta" pitchFamily="2" charset="77"/>
              </a:rPr>
              <a:t>.</a:t>
            </a:r>
          </a:p>
          <a:p>
            <a:pPr algn="ctr"/>
            <a:endParaRPr lang="en-US" sz="2800" dirty="0">
              <a:solidFill>
                <a:schemeClr val="tx1"/>
              </a:solidFill>
              <a:latin typeface="OpenDyslexicAlta" pitchFamily="2" charset="77"/>
            </a:endParaRPr>
          </a:p>
          <a:p>
            <a:pPr algn="ctr"/>
            <a:r>
              <a:rPr lang="en-US" sz="2800" dirty="0">
                <a:solidFill>
                  <a:schemeClr val="tx1"/>
                </a:solidFill>
                <a:latin typeface="OpenDyslexicAlta" pitchFamily="2" charset="77"/>
              </a:rPr>
              <a:t>The total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a:t>
            </a:r>
          </a:p>
        </p:txBody>
      </p:sp>
      <p:pic>
        <p:nvPicPr>
          <p:cNvPr id="11" name="Picture 10">
            <a:extLst>
              <a:ext uri="{FF2B5EF4-FFF2-40B4-BE49-F238E27FC236}">
                <a16:creationId xmlns:a16="http://schemas.microsoft.com/office/drawing/2014/main" xmlns="" id="{059D4044-68FB-224F-8F57-B9C4C1C080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59700" y="4978334"/>
            <a:ext cx="737979" cy="1496827"/>
          </a:xfrm>
          <a:prstGeom prst="rect">
            <a:avLst/>
          </a:prstGeom>
        </p:spPr>
      </p:pic>
      <p:pic>
        <p:nvPicPr>
          <p:cNvPr id="13" name="Picture 12">
            <a:extLst>
              <a:ext uri="{FF2B5EF4-FFF2-40B4-BE49-F238E27FC236}">
                <a16:creationId xmlns:a16="http://schemas.microsoft.com/office/drawing/2014/main" xmlns="" id="{CDBF4520-45A5-FC4B-995A-BF28D8C992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78764" y="5225500"/>
            <a:ext cx="318997" cy="289743"/>
          </a:xfrm>
          <a:prstGeom prst="rect">
            <a:avLst/>
          </a:prstGeom>
        </p:spPr>
      </p:pic>
      <p:pic>
        <p:nvPicPr>
          <p:cNvPr id="14" name="Picture 13">
            <a:extLst>
              <a:ext uri="{FF2B5EF4-FFF2-40B4-BE49-F238E27FC236}">
                <a16:creationId xmlns:a16="http://schemas.microsoft.com/office/drawing/2014/main" xmlns="" id="{E5770ADD-17AB-AC47-993A-87F30ED5F16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97761" y="5734325"/>
            <a:ext cx="318997" cy="289743"/>
          </a:xfrm>
          <a:prstGeom prst="rect">
            <a:avLst/>
          </a:prstGeom>
        </p:spPr>
      </p:pic>
      <p:pic>
        <p:nvPicPr>
          <p:cNvPr id="15" name="Picture 14">
            <a:extLst>
              <a:ext uri="{FF2B5EF4-FFF2-40B4-BE49-F238E27FC236}">
                <a16:creationId xmlns:a16="http://schemas.microsoft.com/office/drawing/2014/main" xmlns="" id="{DDE87C77-78B2-6C46-A8F5-ECD9F67622B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26227" y="5225500"/>
            <a:ext cx="318997" cy="289743"/>
          </a:xfrm>
          <a:prstGeom prst="rect">
            <a:avLst/>
          </a:prstGeom>
        </p:spPr>
      </p:pic>
      <p:pic>
        <p:nvPicPr>
          <p:cNvPr id="16" name="Picture 15">
            <a:extLst>
              <a:ext uri="{FF2B5EF4-FFF2-40B4-BE49-F238E27FC236}">
                <a16:creationId xmlns:a16="http://schemas.microsoft.com/office/drawing/2014/main" xmlns="" id="{A587BF4E-26ED-0244-8001-C47C918C2F5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31515" y="5627609"/>
            <a:ext cx="318997" cy="289743"/>
          </a:xfrm>
          <a:prstGeom prst="rect">
            <a:avLst/>
          </a:prstGeom>
        </p:spPr>
      </p:pic>
      <p:pic>
        <p:nvPicPr>
          <p:cNvPr id="17" name="Picture 16">
            <a:extLst>
              <a:ext uri="{FF2B5EF4-FFF2-40B4-BE49-F238E27FC236}">
                <a16:creationId xmlns:a16="http://schemas.microsoft.com/office/drawing/2014/main" xmlns="" id="{DC3FBBF6-D5E7-7647-AE2C-5EB573C5F9E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56757" y="6098278"/>
            <a:ext cx="318997" cy="289743"/>
          </a:xfrm>
          <a:prstGeom prst="rect">
            <a:avLst/>
          </a:prstGeom>
        </p:spPr>
      </p:pic>
      <p:pic>
        <p:nvPicPr>
          <p:cNvPr id="18" name="Picture 17">
            <a:extLst>
              <a:ext uri="{FF2B5EF4-FFF2-40B4-BE49-F238E27FC236}">
                <a16:creationId xmlns:a16="http://schemas.microsoft.com/office/drawing/2014/main" xmlns="" id="{60BE9B15-E1CD-F142-B366-C7FF87863D7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41930" y="5528327"/>
            <a:ext cx="318997" cy="289743"/>
          </a:xfrm>
          <a:prstGeom prst="rect">
            <a:avLst/>
          </a:prstGeom>
        </p:spPr>
      </p:pic>
      <p:pic>
        <p:nvPicPr>
          <p:cNvPr id="19" name="Picture 18">
            <a:extLst>
              <a:ext uri="{FF2B5EF4-FFF2-40B4-BE49-F238E27FC236}">
                <a16:creationId xmlns:a16="http://schemas.microsoft.com/office/drawing/2014/main" xmlns="" id="{7148B1D8-494C-204A-B301-4666206985C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19265" y="5953406"/>
            <a:ext cx="318997" cy="289743"/>
          </a:xfrm>
          <a:prstGeom prst="rect">
            <a:avLst/>
          </a:prstGeom>
        </p:spPr>
      </p:pic>
      <p:pic>
        <p:nvPicPr>
          <p:cNvPr id="20" name="Picture 19">
            <a:extLst>
              <a:ext uri="{FF2B5EF4-FFF2-40B4-BE49-F238E27FC236}">
                <a16:creationId xmlns:a16="http://schemas.microsoft.com/office/drawing/2014/main" xmlns="" id="{7F36DEDD-0CE1-F74C-BFBA-B1B2D1AD0DD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78598" y="5921795"/>
            <a:ext cx="318997" cy="289743"/>
          </a:xfrm>
          <a:prstGeom prst="rect">
            <a:avLst/>
          </a:prstGeom>
        </p:spPr>
      </p:pic>
      <p:pic>
        <p:nvPicPr>
          <p:cNvPr id="21" name="Picture 20">
            <a:extLst>
              <a:ext uri="{FF2B5EF4-FFF2-40B4-BE49-F238E27FC236}">
                <a16:creationId xmlns:a16="http://schemas.microsoft.com/office/drawing/2014/main" xmlns="" id="{0A480539-FCE1-7D46-8B8F-D800123D490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14901" y="4943236"/>
            <a:ext cx="318997" cy="289743"/>
          </a:xfrm>
          <a:prstGeom prst="rect">
            <a:avLst/>
          </a:prstGeom>
        </p:spPr>
      </p:pic>
    </p:spTree>
    <p:extLst>
      <p:ext uri="{BB962C8B-B14F-4D97-AF65-F5344CB8AC3E}">
        <p14:creationId xmlns:p14="http://schemas.microsoft.com/office/powerpoint/2010/main" val="26705310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Look at the part-whole model, then complete the following sentences: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7" name="Picture 6">
            <a:extLst>
              <a:ext uri="{FF2B5EF4-FFF2-40B4-BE49-F238E27FC236}">
                <a16:creationId xmlns:a16="http://schemas.microsoft.com/office/drawing/2014/main" xmlns="" id="{8F1EEDE8-BE5E-CC48-9741-F0CBACCED128}"/>
              </a:ext>
            </a:extLst>
          </p:cNvPr>
          <p:cNvPicPr>
            <a:picLocks noChangeAspect="1"/>
          </p:cNvPicPr>
          <p:nvPr/>
        </p:nvPicPr>
        <p:blipFill>
          <a:blip r:embed="rId3"/>
          <a:stretch>
            <a:fillRect/>
          </a:stretch>
        </p:blipFill>
        <p:spPr>
          <a:xfrm rot="10800000">
            <a:off x="838199" y="2866515"/>
            <a:ext cx="3900047" cy="3626359"/>
          </a:xfrm>
          <a:prstGeom prst="rect">
            <a:avLst/>
          </a:prstGeom>
        </p:spPr>
      </p:pic>
      <p:sp>
        <p:nvSpPr>
          <p:cNvPr id="8" name="Rectangle 7">
            <a:extLst>
              <a:ext uri="{FF2B5EF4-FFF2-40B4-BE49-F238E27FC236}">
                <a16:creationId xmlns:a16="http://schemas.microsoft.com/office/drawing/2014/main" xmlns="" id="{1C608A72-E561-0D42-A6B1-D17922CE460B}"/>
              </a:ext>
            </a:extLst>
          </p:cNvPr>
          <p:cNvSpPr/>
          <p:nvPr/>
        </p:nvSpPr>
        <p:spPr>
          <a:xfrm>
            <a:off x="1997679" y="3416519"/>
            <a:ext cx="1581085" cy="584775"/>
          </a:xfrm>
          <a:prstGeom prst="rect">
            <a:avLst/>
          </a:prstGeom>
        </p:spPr>
        <p:txBody>
          <a:bodyPr wrap="square">
            <a:spAutoFit/>
          </a:bodyPr>
          <a:lstStyle/>
          <a:p>
            <a:pPr algn="ctr"/>
            <a:r>
              <a:rPr lang="en-US" sz="3200" dirty="0">
                <a:solidFill>
                  <a:srgbClr val="FF3860"/>
                </a:solidFill>
                <a:latin typeface="OpenDyslexic" pitchFamily="2" charset="77"/>
              </a:rPr>
              <a:t>19</a:t>
            </a:r>
          </a:p>
        </p:txBody>
      </p:sp>
      <p:sp>
        <p:nvSpPr>
          <p:cNvPr id="9" name="Rounded Rectangle 8">
            <a:extLst>
              <a:ext uri="{FF2B5EF4-FFF2-40B4-BE49-F238E27FC236}">
                <a16:creationId xmlns:a16="http://schemas.microsoft.com/office/drawing/2014/main" xmlns="" id="{02169B8A-5BAE-124E-866D-FA88B5D96EA1}"/>
              </a:ext>
            </a:extLst>
          </p:cNvPr>
          <p:cNvSpPr/>
          <p:nvPr/>
        </p:nvSpPr>
        <p:spPr>
          <a:xfrm>
            <a:off x="5032744" y="2866515"/>
            <a:ext cx="6896986" cy="360864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The number is </a:t>
            </a:r>
            <a:r>
              <a:rPr lang="en-US" sz="2800" u="sng" dirty="0">
                <a:solidFill>
                  <a:srgbClr val="FF3860"/>
                </a:solidFill>
                <a:latin typeface="OpenDyslexicAlta" pitchFamily="2" charset="77"/>
              </a:rPr>
              <a:t>19</a:t>
            </a:r>
            <a:r>
              <a:rPr lang="en-US" sz="2800" dirty="0">
                <a:solidFill>
                  <a:schemeClr val="tx1"/>
                </a:solidFill>
                <a:latin typeface="OpenDyslexicAlta" pitchFamily="2" charset="77"/>
              </a:rPr>
              <a:t>. </a:t>
            </a:r>
            <a:br>
              <a:rPr lang="en-US" sz="2800" dirty="0">
                <a:solidFill>
                  <a:schemeClr val="tx1"/>
                </a:solidFill>
                <a:latin typeface="OpenDyslexicAlta" pitchFamily="2" charset="77"/>
              </a:rPr>
            </a:br>
            <a:r>
              <a:rPr lang="en-US" sz="2800" dirty="0">
                <a:solidFill>
                  <a:schemeClr val="tx1"/>
                </a:solidFill>
                <a:latin typeface="OpenDyslexicAlta" pitchFamily="2" charset="77"/>
              </a:rPr>
              <a:t/>
            </a:r>
            <a:br>
              <a:rPr lang="en-US" sz="2800" dirty="0">
                <a:solidFill>
                  <a:schemeClr val="tx1"/>
                </a:solidFill>
                <a:latin typeface="OpenDyslexicAlta" pitchFamily="2" charset="77"/>
              </a:rPr>
            </a:br>
            <a:r>
              <a:rPr lang="en-US" sz="2800" dirty="0">
                <a:solidFill>
                  <a:schemeClr val="tx1"/>
                </a:solidFill>
                <a:latin typeface="OpenDyslexicAlta" pitchFamily="2" charset="77"/>
              </a:rPr>
              <a:t>It has </a:t>
            </a:r>
            <a:r>
              <a:rPr lang="en-US" sz="2800" u="sng" dirty="0">
                <a:solidFill>
                  <a:srgbClr val="FF3860"/>
                </a:solidFill>
                <a:latin typeface="OpenDyslexicAlta" pitchFamily="2" charset="77"/>
              </a:rPr>
              <a:t>1</a:t>
            </a:r>
            <a:r>
              <a:rPr lang="en-US" sz="2800" dirty="0">
                <a:solidFill>
                  <a:schemeClr val="tx1"/>
                </a:solidFill>
                <a:latin typeface="OpenDyslexicAlta" pitchFamily="2" charset="77"/>
              </a:rPr>
              <a:t> ten and </a:t>
            </a:r>
            <a:r>
              <a:rPr lang="en-US" sz="2800" u="sng" dirty="0">
                <a:solidFill>
                  <a:srgbClr val="FF3860"/>
                </a:solidFill>
                <a:latin typeface="OpenDyslexicAlta" pitchFamily="2" charset="77"/>
              </a:rPr>
              <a:t>9</a:t>
            </a:r>
            <a:r>
              <a:rPr lang="en-US" sz="2800" dirty="0">
                <a:solidFill>
                  <a:schemeClr val="tx1"/>
                </a:solidFill>
                <a:latin typeface="OpenDyslexicAlta" pitchFamily="2" charset="77"/>
              </a:rPr>
              <a:t> ones.</a:t>
            </a:r>
          </a:p>
          <a:p>
            <a:pPr algn="ctr"/>
            <a:endParaRPr lang="en-US" sz="2800" dirty="0">
              <a:solidFill>
                <a:schemeClr val="tx1"/>
              </a:solidFill>
              <a:latin typeface="OpenDyslexicAlta" pitchFamily="2" charset="77"/>
            </a:endParaRPr>
          </a:p>
          <a:p>
            <a:pPr algn="ctr"/>
            <a:r>
              <a:rPr lang="en-US" sz="2800" dirty="0">
                <a:solidFill>
                  <a:schemeClr val="tx1"/>
                </a:solidFill>
                <a:latin typeface="OpenDyslexicAlta" pitchFamily="2" charset="77"/>
              </a:rPr>
              <a:t>The total is </a:t>
            </a:r>
            <a:r>
              <a:rPr lang="en-US" sz="2800" u="sng" dirty="0">
                <a:solidFill>
                  <a:srgbClr val="FF3860"/>
                </a:solidFill>
                <a:latin typeface="OpenDyslexicAlta" pitchFamily="2" charset="77"/>
              </a:rPr>
              <a:t>19</a:t>
            </a:r>
            <a:r>
              <a:rPr lang="en-US" sz="2800" dirty="0">
                <a:solidFill>
                  <a:schemeClr val="tx1"/>
                </a:solidFill>
                <a:latin typeface="OpenDyslexicAlta" pitchFamily="2" charset="77"/>
              </a:rPr>
              <a:t>.</a:t>
            </a:r>
          </a:p>
        </p:txBody>
      </p:sp>
      <p:pic>
        <p:nvPicPr>
          <p:cNvPr id="10" name="Picture 9">
            <a:extLst>
              <a:ext uri="{FF2B5EF4-FFF2-40B4-BE49-F238E27FC236}">
                <a16:creationId xmlns:a16="http://schemas.microsoft.com/office/drawing/2014/main" xmlns="" id="{AAE68143-0435-CC43-AE5E-7FCBEC67791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78764" y="5225500"/>
            <a:ext cx="318997" cy="289743"/>
          </a:xfrm>
          <a:prstGeom prst="rect">
            <a:avLst/>
          </a:prstGeom>
        </p:spPr>
      </p:pic>
      <p:pic>
        <p:nvPicPr>
          <p:cNvPr id="11" name="Picture 10">
            <a:extLst>
              <a:ext uri="{FF2B5EF4-FFF2-40B4-BE49-F238E27FC236}">
                <a16:creationId xmlns:a16="http://schemas.microsoft.com/office/drawing/2014/main" xmlns="" id="{1E360855-ED35-D442-BC46-A9AA155403B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59700" y="4978334"/>
            <a:ext cx="737979" cy="1496827"/>
          </a:xfrm>
          <a:prstGeom prst="rect">
            <a:avLst/>
          </a:prstGeom>
        </p:spPr>
      </p:pic>
      <p:pic>
        <p:nvPicPr>
          <p:cNvPr id="12" name="Picture 11">
            <a:extLst>
              <a:ext uri="{FF2B5EF4-FFF2-40B4-BE49-F238E27FC236}">
                <a16:creationId xmlns:a16="http://schemas.microsoft.com/office/drawing/2014/main" xmlns="" id="{91FF32D3-AD88-3C4B-A1C6-DF2D71523F6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97761" y="5734325"/>
            <a:ext cx="318997" cy="289743"/>
          </a:xfrm>
          <a:prstGeom prst="rect">
            <a:avLst/>
          </a:prstGeom>
        </p:spPr>
      </p:pic>
      <p:pic>
        <p:nvPicPr>
          <p:cNvPr id="13" name="Picture 12">
            <a:extLst>
              <a:ext uri="{FF2B5EF4-FFF2-40B4-BE49-F238E27FC236}">
                <a16:creationId xmlns:a16="http://schemas.microsoft.com/office/drawing/2014/main" xmlns="" id="{D8BABDB2-D4E7-8A4A-9F4F-634FE3660C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26227" y="5225500"/>
            <a:ext cx="318997" cy="289743"/>
          </a:xfrm>
          <a:prstGeom prst="rect">
            <a:avLst/>
          </a:prstGeom>
        </p:spPr>
      </p:pic>
      <p:pic>
        <p:nvPicPr>
          <p:cNvPr id="14" name="Picture 13">
            <a:extLst>
              <a:ext uri="{FF2B5EF4-FFF2-40B4-BE49-F238E27FC236}">
                <a16:creationId xmlns:a16="http://schemas.microsoft.com/office/drawing/2014/main" xmlns="" id="{DFF98D0A-8A09-D44E-9B81-E0FAFF2DDA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31515" y="5627609"/>
            <a:ext cx="318997" cy="289743"/>
          </a:xfrm>
          <a:prstGeom prst="rect">
            <a:avLst/>
          </a:prstGeom>
        </p:spPr>
      </p:pic>
      <p:pic>
        <p:nvPicPr>
          <p:cNvPr id="15" name="Picture 14">
            <a:extLst>
              <a:ext uri="{FF2B5EF4-FFF2-40B4-BE49-F238E27FC236}">
                <a16:creationId xmlns:a16="http://schemas.microsoft.com/office/drawing/2014/main" xmlns="" id="{04941BAA-C5A5-E042-9AF2-57EDFA635B0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56757" y="6098278"/>
            <a:ext cx="318997" cy="289743"/>
          </a:xfrm>
          <a:prstGeom prst="rect">
            <a:avLst/>
          </a:prstGeom>
        </p:spPr>
      </p:pic>
      <p:pic>
        <p:nvPicPr>
          <p:cNvPr id="16" name="Picture 15">
            <a:extLst>
              <a:ext uri="{FF2B5EF4-FFF2-40B4-BE49-F238E27FC236}">
                <a16:creationId xmlns:a16="http://schemas.microsoft.com/office/drawing/2014/main" xmlns="" id="{0DE2D1A4-A936-2347-AD09-A0ADBE4D9B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41930" y="5528327"/>
            <a:ext cx="318997" cy="289743"/>
          </a:xfrm>
          <a:prstGeom prst="rect">
            <a:avLst/>
          </a:prstGeom>
        </p:spPr>
      </p:pic>
      <p:pic>
        <p:nvPicPr>
          <p:cNvPr id="17" name="Picture 16">
            <a:extLst>
              <a:ext uri="{FF2B5EF4-FFF2-40B4-BE49-F238E27FC236}">
                <a16:creationId xmlns:a16="http://schemas.microsoft.com/office/drawing/2014/main" xmlns="" id="{7E2B10C9-FCC8-F149-962C-F75401273D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19265" y="5953406"/>
            <a:ext cx="318997" cy="289743"/>
          </a:xfrm>
          <a:prstGeom prst="rect">
            <a:avLst/>
          </a:prstGeom>
        </p:spPr>
      </p:pic>
      <p:pic>
        <p:nvPicPr>
          <p:cNvPr id="18" name="Picture 17">
            <a:extLst>
              <a:ext uri="{FF2B5EF4-FFF2-40B4-BE49-F238E27FC236}">
                <a16:creationId xmlns:a16="http://schemas.microsoft.com/office/drawing/2014/main" xmlns="" id="{02C2951A-B669-684F-B78E-2E08A3D9E6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78598" y="5921795"/>
            <a:ext cx="318997" cy="289743"/>
          </a:xfrm>
          <a:prstGeom prst="rect">
            <a:avLst/>
          </a:prstGeom>
        </p:spPr>
      </p:pic>
      <p:pic>
        <p:nvPicPr>
          <p:cNvPr id="19" name="Picture 18">
            <a:extLst>
              <a:ext uri="{FF2B5EF4-FFF2-40B4-BE49-F238E27FC236}">
                <a16:creationId xmlns:a16="http://schemas.microsoft.com/office/drawing/2014/main" xmlns="" id="{D03473DD-33D3-2B40-AF5B-4A7B6B7D813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14901" y="4943236"/>
            <a:ext cx="318997" cy="289743"/>
          </a:xfrm>
          <a:prstGeom prst="rect">
            <a:avLst/>
          </a:prstGeom>
        </p:spPr>
      </p:pic>
    </p:spTree>
    <p:extLst>
      <p:ext uri="{BB962C8B-B14F-4D97-AF65-F5344CB8AC3E}">
        <p14:creationId xmlns:p14="http://schemas.microsoft.com/office/powerpoint/2010/main" val="8025075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Look at the part-whole model, then complete the following sentences: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7" name="Picture 6">
            <a:extLst>
              <a:ext uri="{FF2B5EF4-FFF2-40B4-BE49-F238E27FC236}">
                <a16:creationId xmlns:a16="http://schemas.microsoft.com/office/drawing/2014/main" xmlns="" id="{8F1EEDE8-BE5E-CC48-9741-F0CBACCED128}"/>
              </a:ext>
            </a:extLst>
          </p:cNvPr>
          <p:cNvPicPr>
            <a:picLocks noChangeAspect="1"/>
          </p:cNvPicPr>
          <p:nvPr/>
        </p:nvPicPr>
        <p:blipFill>
          <a:blip r:embed="rId3"/>
          <a:stretch>
            <a:fillRect/>
          </a:stretch>
        </p:blipFill>
        <p:spPr>
          <a:xfrm rot="10800000">
            <a:off x="838199" y="2866515"/>
            <a:ext cx="3900047" cy="3626359"/>
          </a:xfrm>
          <a:prstGeom prst="rect">
            <a:avLst/>
          </a:prstGeom>
        </p:spPr>
      </p:pic>
      <p:sp>
        <p:nvSpPr>
          <p:cNvPr id="9" name="Rounded Rectangle 8">
            <a:extLst>
              <a:ext uri="{FF2B5EF4-FFF2-40B4-BE49-F238E27FC236}">
                <a16:creationId xmlns:a16="http://schemas.microsoft.com/office/drawing/2014/main" xmlns="" id="{02169B8A-5BAE-124E-866D-FA88B5D96EA1}"/>
              </a:ext>
            </a:extLst>
          </p:cNvPr>
          <p:cNvSpPr/>
          <p:nvPr/>
        </p:nvSpPr>
        <p:spPr>
          <a:xfrm>
            <a:off x="5032744" y="2866515"/>
            <a:ext cx="6896986" cy="360864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The number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br>
              <a:rPr lang="en-US" sz="2800" dirty="0">
                <a:solidFill>
                  <a:schemeClr val="tx1"/>
                </a:solidFill>
                <a:latin typeface="OpenDyslexicAlta" pitchFamily="2" charset="77"/>
              </a:rPr>
            </a:br>
            <a:r>
              <a:rPr lang="en-US" sz="2800" dirty="0">
                <a:solidFill>
                  <a:schemeClr val="tx1"/>
                </a:solidFill>
                <a:latin typeface="OpenDyslexicAlta" pitchFamily="2" charset="77"/>
              </a:rPr>
              <a:t/>
            </a:r>
            <a:br>
              <a:rPr lang="en-US" sz="2800" dirty="0">
                <a:solidFill>
                  <a:schemeClr val="tx1"/>
                </a:solidFill>
                <a:latin typeface="OpenDyslexicAlta" pitchFamily="2" charset="77"/>
              </a:rPr>
            </a:br>
            <a:r>
              <a:rPr lang="en-US" sz="2800" dirty="0">
                <a:solidFill>
                  <a:schemeClr val="tx1"/>
                </a:solidFill>
                <a:latin typeface="OpenDyslexicAlta" pitchFamily="2" charset="77"/>
              </a:rPr>
              <a:t>It has </a:t>
            </a:r>
            <a:r>
              <a:rPr lang="en-US" sz="2800" dirty="0">
                <a:solidFill>
                  <a:schemeClr val="tx1"/>
                </a:solidFill>
                <a:latin typeface="Calibri" panose="020F0502020204030204" pitchFamily="34" charset="0"/>
                <a:cs typeface="Calibri" panose="020F0502020204030204" pitchFamily="34" charset="0"/>
              </a:rPr>
              <a:t>___ </a:t>
            </a:r>
            <a:r>
              <a:rPr lang="en-US" sz="2800" dirty="0">
                <a:solidFill>
                  <a:schemeClr val="tx1"/>
                </a:solidFill>
                <a:latin typeface="OpenDyslexicAlta" pitchFamily="2" charset="77"/>
                <a:cs typeface="Calibri" panose="020F0502020204030204" pitchFamily="34" charset="0"/>
              </a:rPr>
              <a:t>ten and </a:t>
            </a:r>
            <a:r>
              <a:rPr lang="en-US" sz="2800" dirty="0">
                <a:solidFill>
                  <a:schemeClr val="tx1"/>
                </a:solidFill>
                <a:latin typeface="OpenDyslexicAlta" pitchFamily="2" charset="77"/>
              </a:rPr>
              <a:t> </a:t>
            </a:r>
            <a:r>
              <a:rPr lang="en-US" sz="2800" dirty="0">
                <a:solidFill>
                  <a:schemeClr val="tx1"/>
                </a:solidFill>
                <a:latin typeface="Calibri" panose="020F0502020204030204" pitchFamily="34" charset="0"/>
                <a:cs typeface="Calibri" panose="020F0502020204030204" pitchFamily="34" charset="0"/>
              </a:rPr>
              <a:t>___ </a:t>
            </a:r>
            <a:r>
              <a:rPr lang="en-US" sz="2800" dirty="0">
                <a:solidFill>
                  <a:schemeClr val="tx1"/>
                </a:solidFill>
                <a:latin typeface="OpenDyslexicAlta" pitchFamily="2" charset="77"/>
                <a:cs typeface="Calibri" panose="020F0502020204030204" pitchFamily="34" charset="0"/>
              </a:rPr>
              <a:t>ones</a:t>
            </a:r>
            <a:r>
              <a:rPr lang="en-US" sz="2800" dirty="0">
                <a:solidFill>
                  <a:schemeClr val="tx1"/>
                </a:solidFill>
                <a:latin typeface="OpenDyslexicAlta" pitchFamily="2" charset="77"/>
              </a:rPr>
              <a:t>.</a:t>
            </a:r>
          </a:p>
          <a:p>
            <a:pPr algn="ctr"/>
            <a:endParaRPr lang="en-US" sz="2800" dirty="0">
              <a:solidFill>
                <a:schemeClr val="tx1"/>
              </a:solidFill>
              <a:latin typeface="OpenDyslexicAlta" pitchFamily="2" charset="77"/>
            </a:endParaRPr>
          </a:p>
          <a:p>
            <a:pPr algn="ctr"/>
            <a:r>
              <a:rPr lang="en-US" sz="2800" dirty="0">
                <a:solidFill>
                  <a:schemeClr val="tx1"/>
                </a:solidFill>
                <a:latin typeface="OpenDyslexicAlta" pitchFamily="2" charset="77"/>
              </a:rPr>
              <a:t>The total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a:t>
            </a:r>
          </a:p>
        </p:txBody>
      </p:sp>
      <p:pic>
        <p:nvPicPr>
          <p:cNvPr id="11" name="Picture 10">
            <a:extLst>
              <a:ext uri="{FF2B5EF4-FFF2-40B4-BE49-F238E27FC236}">
                <a16:creationId xmlns:a16="http://schemas.microsoft.com/office/drawing/2014/main" xmlns="" id="{059D4044-68FB-224F-8F57-B9C4C1C080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59700" y="4978334"/>
            <a:ext cx="737979" cy="1496827"/>
          </a:xfrm>
          <a:prstGeom prst="rect">
            <a:avLst/>
          </a:prstGeom>
        </p:spPr>
      </p:pic>
      <p:pic>
        <p:nvPicPr>
          <p:cNvPr id="13" name="Picture 12">
            <a:extLst>
              <a:ext uri="{FF2B5EF4-FFF2-40B4-BE49-F238E27FC236}">
                <a16:creationId xmlns:a16="http://schemas.microsoft.com/office/drawing/2014/main" xmlns="" id="{CDBF4520-45A5-FC4B-995A-BF28D8C992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78764" y="5225500"/>
            <a:ext cx="318997" cy="289743"/>
          </a:xfrm>
          <a:prstGeom prst="rect">
            <a:avLst/>
          </a:prstGeom>
        </p:spPr>
      </p:pic>
      <p:pic>
        <p:nvPicPr>
          <p:cNvPr id="14" name="Picture 13">
            <a:extLst>
              <a:ext uri="{FF2B5EF4-FFF2-40B4-BE49-F238E27FC236}">
                <a16:creationId xmlns:a16="http://schemas.microsoft.com/office/drawing/2014/main" xmlns="" id="{E5770ADD-17AB-AC47-993A-87F30ED5F16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97761" y="5734325"/>
            <a:ext cx="318997" cy="289743"/>
          </a:xfrm>
          <a:prstGeom prst="rect">
            <a:avLst/>
          </a:prstGeom>
        </p:spPr>
      </p:pic>
      <p:pic>
        <p:nvPicPr>
          <p:cNvPr id="15" name="Picture 14">
            <a:extLst>
              <a:ext uri="{FF2B5EF4-FFF2-40B4-BE49-F238E27FC236}">
                <a16:creationId xmlns:a16="http://schemas.microsoft.com/office/drawing/2014/main" xmlns="" id="{DDE87C77-78B2-6C46-A8F5-ECD9F67622B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26227" y="5225500"/>
            <a:ext cx="318997" cy="289743"/>
          </a:xfrm>
          <a:prstGeom prst="rect">
            <a:avLst/>
          </a:prstGeom>
        </p:spPr>
      </p:pic>
      <p:pic>
        <p:nvPicPr>
          <p:cNvPr id="16" name="Picture 15">
            <a:extLst>
              <a:ext uri="{FF2B5EF4-FFF2-40B4-BE49-F238E27FC236}">
                <a16:creationId xmlns:a16="http://schemas.microsoft.com/office/drawing/2014/main" xmlns="" id="{A587BF4E-26ED-0244-8001-C47C918C2F5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31515" y="5627609"/>
            <a:ext cx="318997" cy="289743"/>
          </a:xfrm>
          <a:prstGeom prst="rect">
            <a:avLst/>
          </a:prstGeom>
        </p:spPr>
      </p:pic>
      <p:pic>
        <p:nvPicPr>
          <p:cNvPr id="18" name="Picture 17">
            <a:extLst>
              <a:ext uri="{FF2B5EF4-FFF2-40B4-BE49-F238E27FC236}">
                <a16:creationId xmlns:a16="http://schemas.microsoft.com/office/drawing/2014/main" xmlns="" id="{60BE9B15-E1CD-F142-B366-C7FF87863D7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41930" y="5528327"/>
            <a:ext cx="318997" cy="289743"/>
          </a:xfrm>
          <a:prstGeom prst="rect">
            <a:avLst/>
          </a:prstGeom>
        </p:spPr>
      </p:pic>
    </p:spTree>
    <p:extLst>
      <p:ext uri="{BB962C8B-B14F-4D97-AF65-F5344CB8AC3E}">
        <p14:creationId xmlns:p14="http://schemas.microsoft.com/office/powerpoint/2010/main" val="39451033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t>Starter:</a:t>
            </a:r>
          </a:p>
          <a:p>
            <a:pPr marL="0" indent="0">
              <a:buClr>
                <a:srgbClr val="23D160"/>
              </a:buClr>
              <a:buSzPct val="85000"/>
              <a:buNone/>
            </a:pPr>
            <a:r>
              <a:rPr lang="en-GB" sz="2200" dirty="0"/>
              <a:t>Which one doesn’t belong?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The Numicon Shape representation doesn’t belong as it has a total of 13, whereas the bar model and part-whole model both have totals of 15. </a:t>
            </a:r>
          </a:p>
        </p:txBody>
      </p:sp>
      <p:graphicFrame>
        <p:nvGraphicFramePr>
          <p:cNvPr id="4" name="Table 3">
            <a:extLst>
              <a:ext uri="{FF2B5EF4-FFF2-40B4-BE49-F238E27FC236}">
                <a16:creationId xmlns:a16="http://schemas.microsoft.com/office/drawing/2014/main" xmlns="" id="{2B031B60-4760-1640-B35D-275E7F74B535}"/>
              </a:ext>
            </a:extLst>
          </p:cNvPr>
          <p:cNvGraphicFramePr>
            <a:graphicFrameLocks noGrp="1"/>
          </p:cNvGraphicFramePr>
          <p:nvPr/>
        </p:nvGraphicFramePr>
        <p:xfrm>
          <a:off x="838200" y="2788920"/>
          <a:ext cx="5884334" cy="1280160"/>
        </p:xfrm>
        <a:graphic>
          <a:graphicData uri="http://schemas.openxmlformats.org/drawingml/2006/table">
            <a:tbl>
              <a:tblPr firstRow="1" bandRow="1">
                <a:tableStyleId>{5940675A-B579-460E-94D1-54222C63F5DA}</a:tableStyleId>
              </a:tblPr>
              <a:tblGrid>
                <a:gridCol w="2942167">
                  <a:extLst>
                    <a:ext uri="{9D8B030D-6E8A-4147-A177-3AD203B41FA5}">
                      <a16:colId xmlns:a16="http://schemas.microsoft.com/office/drawing/2014/main" xmlns="" val="4143228597"/>
                    </a:ext>
                  </a:extLst>
                </a:gridCol>
                <a:gridCol w="2942167">
                  <a:extLst>
                    <a:ext uri="{9D8B030D-6E8A-4147-A177-3AD203B41FA5}">
                      <a16:colId xmlns:a16="http://schemas.microsoft.com/office/drawing/2014/main" xmlns="" val="334585014"/>
                    </a:ext>
                  </a:extLst>
                </a:gridCol>
              </a:tblGrid>
              <a:tr h="0">
                <a:tc gridSpan="2">
                  <a:txBody>
                    <a:bodyPr/>
                    <a:lstStyle/>
                    <a:p>
                      <a:pPr algn="ctr"/>
                      <a:r>
                        <a:rPr lang="en-US" sz="3600" dirty="0">
                          <a:solidFill>
                            <a:schemeClr val="tx1"/>
                          </a:solidFill>
                          <a:latin typeface="OpenDyslexicAlta" pitchFamily="2" charset="77"/>
                        </a:rPr>
                        <a:t>fifteen</a:t>
                      </a:r>
                    </a:p>
                  </a:txBody>
                  <a:tcPr>
                    <a:solidFill>
                      <a:schemeClr val="bg1"/>
                    </a:solidFill>
                  </a:tcPr>
                </a:tc>
                <a:tc hMerge="1">
                  <a:txBody>
                    <a:bodyPr/>
                    <a:lstStyle/>
                    <a:p>
                      <a:endParaRPr lang="en-US"/>
                    </a:p>
                  </a:txBody>
                  <a:tcPr/>
                </a:tc>
                <a:extLst>
                  <a:ext uri="{0D108BD9-81ED-4DB2-BD59-A6C34878D82A}">
                    <a16:rowId xmlns:a16="http://schemas.microsoft.com/office/drawing/2014/main" xmlns="" val="3745916631"/>
                  </a:ext>
                </a:extLst>
              </a:tr>
              <a:tr h="370840">
                <a:tc>
                  <a:txBody>
                    <a:bodyPr/>
                    <a:lstStyle/>
                    <a:p>
                      <a:pPr algn="ctr"/>
                      <a:endParaRPr lang="en-US" sz="3600" dirty="0">
                        <a:solidFill>
                          <a:schemeClr val="tx1"/>
                        </a:solidFill>
                        <a:latin typeface="OpenDyslexicAlta" pitchFamily="2" charset="77"/>
                      </a:endParaRPr>
                    </a:p>
                  </a:txBody>
                  <a:tcPr>
                    <a:solidFill>
                      <a:schemeClr val="bg1"/>
                    </a:solidFill>
                  </a:tcPr>
                </a:tc>
                <a:tc>
                  <a:txBody>
                    <a:bodyPr/>
                    <a:lstStyle/>
                    <a:p>
                      <a:pPr algn="ctr"/>
                      <a:endParaRPr lang="en-US" sz="3600" dirty="0">
                        <a:solidFill>
                          <a:schemeClr val="tx1"/>
                        </a:solidFill>
                        <a:latin typeface="OpenDyslexicAlta" pitchFamily="2" charset="77"/>
                      </a:endParaRPr>
                    </a:p>
                  </a:txBody>
                  <a:tcPr>
                    <a:solidFill>
                      <a:schemeClr val="bg1"/>
                    </a:solidFill>
                  </a:tcPr>
                </a:tc>
                <a:extLst>
                  <a:ext uri="{0D108BD9-81ED-4DB2-BD59-A6C34878D82A}">
                    <a16:rowId xmlns:a16="http://schemas.microsoft.com/office/drawing/2014/main" xmlns="" val="3247611749"/>
                  </a:ext>
                </a:extLst>
              </a:tr>
            </a:tbl>
          </a:graphicData>
        </a:graphic>
      </p:graphicFrame>
      <p:pic>
        <p:nvPicPr>
          <p:cNvPr id="7" name="Picture 6">
            <a:extLst>
              <a:ext uri="{FF2B5EF4-FFF2-40B4-BE49-F238E27FC236}">
                <a16:creationId xmlns:a16="http://schemas.microsoft.com/office/drawing/2014/main" xmlns="" id="{DEDF0A9F-6037-E843-9499-055F11683E6D}"/>
              </a:ext>
            </a:extLst>
          </p:cNvPr>
          <p:cNvPicPr>
            <a:picLocks noChangeAspect="1"/>
          </p:cNvPicPr>
          <p:nvPr/>
        </p:nvPicPr>
        <p:blipFill>
          <a:blip r:embed="rId3"/>
          <a:stretch>
            <a:fillRect/>
          </a:stretch>
        </p:blipFill>
        <p:spPr>
          <a:xfrm>
            <a:off x="7992533" y="1957916"/>
            <a:ext cx="3784600" cy="3517900"/>
          </a:xfrm>
          <a:prstGeom prst="rect">
            <a:avLst/>
          </a:prstGeom>
        </p:spPr>
      </p:pic>
      <p:pic>
        <p:nvPicPr>
          <p:cNvPr id="25" name="Picture 24">
            <a:extLst>
              <a:ext uri="{FF2B5EF4-FFF2-40B4-BE49-F238E27FC236}">
                <a16:creationId xmlns:a16="http://schemas.microsoft.com/office/drawing/2014/main" xmlns="" id="{1124D916-8299-D243-BA31-E323A7DA46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1579836" y="2341280"/>
            <a:ext cx="1442478" cy="2925747"/>
          </a:xfrm>
          <a:prstGeom prst="rect">
            <a:avLst/>
          </a:prstGeom>
        </p:spPr>
      </p:pic>
      <p:pic>
        <p:nvPicPr>
          <p:cNvPr id="26" name="Picture 25">
            <a:extLst>
              <a:ext uri="{FF2B5EF4-FFF2-40B4-BE49-F238E27FC236}">
                <a16:creationId xmlns:a16="http://schemas.microsoft.com/office/drawing/2014/main" xmlns="" id="{A8808E0E-34D4-BC46-A679-50583F39F0A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3900117" y="3522662"/>
            <a:ext cx="515250" cy="467998"/>
          </a:xfrm>
          <a:prstGeom prst="rect">
            <a:avLst/>
          </a:prstGeom>
        </p:spPr>
      </p:pic>
      <p:pic>
        <p:nvPicPr>
          <p:cNvPr id="27" name="Picture 26">
            <a:extLst>
              <a:ext uri="{FF2B5EF4-FFF2-40B4-BE49-F238E27FC236}">
                <a16:creationId xmlns:a16="http://schemas.microsoft.com/office/drawing/2014/main" xmlns="" id="{5260B933-65C4-DC46-ABF0-DE34F5B3D3F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4415976" y="3522662"/>
            <a:ext cx="515250" cy="467998"/>
          </a:xfrm>
          <a:prstGeom prst="rect">
            <a:avLst/>
          </a:prstGeom>
        </p:spPr>
      </p:pic>
      <p:pic>
        <p:nvPicPr>
          <p:cNvPr id="28" name="Picture 27">
            <a:extLst>
              <a:ext uri="{FF2B5EF4-FFF2-40B4-BE49-F238E27FC236}">
                <a16:creationId xmlns:a16="http://schemas.microsoft.com/office/drawing/2014/main" xmlns="" id="{706B8278-0229-A04F-BBCA-7846EDB20C0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4919744" y="3522662"/>
            <a:ext cx="515250" cy="467998"/>
          </a:xfrm>
          <a:prstGeom prst="rect">
            <a:avLst/>
          </a:prstGeom>
        </p:spPr>
      </p:pic>
      <p:pic>
        <p:nvPicPr>
          <p:cNvPr id="29" name="Picture 28">
            <a:extLst>
              <a:ext uri="{FF2B5EF4-FFF2-40B4-BE49-F238E27FC236}">
                <a16:creationId xmlns:a16="http://schemas.microsoft.com/office/drawing/2014/main" xmlns="" id="{8E71B701-FE62-EA46-8BB7-6045AB95777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5452536" y="3522662"/>
            <a:ext cx="515250" cy="467998"/>
          </a:xfrm>
          <a:prstGeom prst="rect">
            <a:avLst/>
          </a:prstGeom>
        </p:spPr>
      </p:pic>
      <p:pic>
        <p:nvPicPr>
          <p:cNvPr id="30" name="Picture 29">
            <a:extLst>
              <a:ext uri="{FF2B5EF4-FFF2-40B4-BE49-F238E27FC236}">
                <a16:creationId xmlns:a16="http://schemas.microsoft.com/office/drawing/2014/main" xmlns="" id="{2F6BDD37-BA3B-514B-BC1E-621868F9825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5984078" y="3522662"/>
            <a:ext cx="515250" cy="467998"/>
          </a:xfrm>
          <a:prstGeom prst="rect">
            <a:avLst/>
          </a:prstGeom>
        </p:spPr>
      </p:pic>
      <p:pic>
        <p:nvPicPr>
          <p:cNvPr id="31" name="Picture 30">
            <a:extLst>
              <a:ext uri="{FF2B5EF4-FFF2-40B4-BE49-F238E27FC236}">
                <a16:creationId xmlns:a16="http://schemas.microsoft.com/office/drawing/2014/main" xmlns="" id="{8E508310-1CC5-AA48-9C12-ACA83FE072C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58024" y="4363074"/>
            <a:ext cx="2249353" cy="1080000"/>
          </a:xfrm>
          <a:prstGeom prst="rect">
            <a:avLst/>
          </a:prstGeom>
        </p:spPr>
      </p:pic>
      <p:pic>
        <p:nvPicPr>
          <p:cNvPr id="32" name="Picture 31">
            <a:extLst>
              <a:ext uri="{FF2B5EF4-FFF2-40B4-BE49-F238E27FC236}">
                <a16:creationId xmlns:a16="http://schemas.microsoft.com/office/drawing/2014/main" xmlns="" id="{9520F442-424C-4842-ACF9-61771EFBB9E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83566" y="4363074"/>
            <a:ext cx="2249353" cy="1080000"/>
          </a:xfrm>
          <a:prstGeom prst="rect">
            <a:avLst/>
          </a:prstGeom>
        </p:spPr>
      </p:pic>
      <p:pic>
        <p:nvPicPr>
          <p:cNvPr id="38" name="Picture 37">
            <a:extLst>
              <a:ext uri="{FF2B5EF4-FFF2-40B4-BE49-F238E27FC236}">
                <a16:creationId xmlns:a16="http://schemas.microsoft.com/office/drawing/2014/main" xmlns="" id="{906EC134-BECB-DD4D-86F6-0AC96E68639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383747" y="3978989"/>
            <a:ext cx="737979" cy="1496827"/>
          </a:xfrm>
          <a:prstGeom prst="rect">
            <a:avLst/>
          </a:prstGeom>
        </p:spPr>
      </p:pic>
      <p:pic>
        <p:nvPicPr>
          <p:cNvPr id="8" name="Picture 7">
            <a:extLst>
              <a:ext uri="{FF2B5EF4-FFF2-40B4-BE49-F238E27FC236}">
                <a16:creationId xmlns:a16="http://schemas.microsoft.com/office/drawing/2014/main" xmlns="" id="{3DB8EAC4-FC59-474C-9BF0-392AE9598EE6}"/>
              </a:ext>
            </a:extLst>
          </p:cNvPr>
          <p:cNvPicPr>
            <a:picLocks noChangeAspect="1"/>
          </p:cNvPicPr>
          <p:nvPr/>
        </p:nvPicPr>
        <p:blipFill>
          <a:blip r:embed="rId9"/>
          <a:stretch>
            <a:fillRect/>
          </a:stretch>
        </p:blipFill>
        <p:spPr>
          <a:xfrm>
            <a:off x="10643361" y="4254915"/>
            <a:ext cx="737979" cy="944973"/>
          </a:xfrm>
          <a:prstGeom prst="rect">
            <a:avLst/>
          </a:prstGeom>
        </p:spPr>
      </p:pic>
    </p:spTree>
    <p:extLst>
      <p:ext uri="{BB962C8B-B14F-4D97-AF65-F5344CB8AC3E}">
        <p14:creationId xmlns:p14="http://schemas.microsoft.com/office/powerpoint/2010/main" val="7467628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Look at the part-whole model, then complete the following sentences: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7" name="Picture 6">
            <a:extLst>
              <a:ext uri="{FF2B5EF4-FFF2-40B4-BE49-F238E27FC236}">
                <a16:creationId xmlns:a16="http://schemas.microsoft.com/office/drawing/2014/main" xmlns="" id="{8F1EEDE8-BE5E-CC48-9741-F0CBACCED128}"/>
              </a:ext>
            </a:extLst>
          </p:cNvPr>
          <p:cNvPicPr>
            <a:picLocks noChangeAspect="1"/>
          </p:cNvPicPr>
          <p:nvPr/>
        </p:nvPicPr>
        <p:blipFill>
          <a:blip r:embed="rId3"/>
          <a:stretch>
            <a:fillRect/>
          </a:stretch>
        </p:blipFill>
        <p:spPr>
          <a:xfrm rot="10800000">
            <a:off x="838199" y="2866515"/>
            <a:ext cx="3900047" cy="3626359"/>
          </a:xfrm>
          <a:prstGeom prst="rect">
            <a:avLst/>
          </a:prstGeom>
        </p:spPr>
      </p:pic>
      <p:sp>
        <p:nvSpPr>
          <p:cNvPr id="8" name="Rectangle 7">
            <a:extLst>
              <a:ext uri="{FF2B5EF4-FFF2-40B4-BE49-F238E27FC236}">
                <a16:creationId xmlns:a16="http://schemas.microsoft.com/office/drawing/2014/main" xmlns="" id="{1C608A72-E561-0D42-A6B1-D17922CE460B}"/>
              </a:ext>
            </a:extLst>
          </p:cNvPr>
          <p:cNvSpPr/>
          <p:nvPr/>
        </p:nvSpPr>
        <p:spPr>
          <a:xfrm>
            <a:off x="1997679" y="3416519"/>
            <a:ext cx="1581085" cy="584775"/>
          </a:xfrm>
          <a:prstGeom prst="rect">
            <a:avLst/>
          </a:prstGeom>
        </p:spPr>
        <p:txBody>
          <a:bodyPr wrap="square">
            <a:spAutoFit/>
          </a:bodyPr>
          <a:lstStyle/>
          <a:p>
            <a:pPr algn="ctr"/>
            <a:r>
              <a:rPr lang="en-US" sz="3200" dirty="0">
                <a:solidFill>
                  <a:srgbClr val="FF3860"/>
                </a:solidFill>
                <a:latin typeface="OpenDyslexic" pitchFamily="2" charset="77"/>
              </a:rPr>
              <a:t>15</a:t>
            </a:r>
          </a:p>
        </p:txBody>
      </p:sp>
      <p:sp>
        <p:nvSpPr>
          <p:cNvPr id="9" name="Rounded Rectangle 8">
            <a:extLst>
              <a:ext uri="{FF2B5EF4-FFF2-40B4-BE49-F238E27FC236}">
                <a16:creationId xmlns:a16="http://schemas.microsoft.com/office/drawing/2014/main" xmlns="" id="{02169B8A-5BAE-124E-866D-FA88B5D96EA1}"/>
              </a:ext>
            </a:extLst>
          </p:cNvPr>
          <p:cNvSpPr/>
          <p:nvPr/>
        </p:nvSpPr>
        <p:spPr>
          <a:xfrm>
            <a:off x="5032744" y="2866515"/>
            <a:ext cx="6896986" cy="360864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The number is </a:t>
            </a:r>
            <a:r>
              <a:rPr lang="en-US" sz="2800" u="sng" dirty="0">
                <a:solidFill>
                  <a:srgbClr val="FF3860"/>
                </a:solidFill>
                <a:latin typeface="OpenDyslexicAlta" pitchFamily="2" charset="77"/>
              </a:rPr>
              <a:t>15</a:t>
            </a:r>
            <a:r>
              <a:rPr lang="en-US" sz="2800" dirty="0">
                <a:solidFill>
                  <a:schemeClr val="tx1"/>
                </a:solidFill>
                <a:latin typeface="OpenDyslexicAlta" pitchFamily="2" charset="77"/>
              </a:rPr>
              <a:t>. </a:t>
            </a:r>
            <a:br>
              <a:rPr lang="en-US" sz="2800" dirty="0">
                <a:solidFill>
                  <a:schemeClr val="tx1"/>
                </a:solidFill>
                <a:latin typeface="OpenDyslexicAlta" pitchFamily="2" charset="77"/>
              </a:rPr>
            </a:br>
            <a:r>
              <a:rPr lang="en-US" sz="2800" dirty="0">
                <a:solidFill>
                  <a:schemeClr val="tx1"/>
                </a:solidFill>
                <a:latin typeface="OpenDyslexicAlta" pitchFamily="2" charset="77"/>
              </a:rPr>
              <a:t/>
            </a:r>
            <a:br>
              <a:rPr lang="en-US" sz="2800" dirty="0">
                <a:solidFill>
                  <a:schemeClr val="tx1"/>
                </a:solidFill>
                <a:latin typeface="OpenDyslexicAlta" pitchFamily="2" charset="77"/>
              </a:rPr>
            </a:br>
            <a:r>
              <a:rPr lang="en-US" sz="2800" dirty="0">
                <a:solidFill>
                  <a:schemeClr val="tx1"/>
                </a:solidFill>
                <a:latin typeface="OpenDyslexicAlta" pitchFamily="2" charset="77"/>
              </a:rPr>
              <a:t>It has </a:t>
            </a:r>
            <a:r>
              <a:rPr lang="en-US" sz="2800" u="sng" dirty="0">
                <a:solidFill>
                  <a:srgbClr val="FF3860"/>
                </a:solidFill>
                <a:latin typeface="OpenDyslexicAlta" pitchFamily="2" charset="77"/>
              </a:rPr>
              <a:t>1</a:t>
            </a:r>
            <a:r>
              <a:rPr lang="en-US" sz="2800" dirty="0">
                <a:solidFill>
                  <a:schemeClr val="tx1"/>
                </a:solidFill>
                <a:latin typeface="OpenDyslexicAlta" pitchFamily="2" charset="77"/>
              </a:rPr>
              <a:t> ten and </a:t>
            </a:r>
            <a:r>
              <a:rPr lang="en-US" sz="2800" u="sng" dirty="0">
                <a:solidFill>
                  <a:srgbClr val="FF3860"/>
                </a:solidFill>
                <a:latin typeface="OpenDyslexicAlta" pitchFamily="2" charset="77"/>
              </a:rPr>
              <a:t>5</a:t>
            </a:r>
            <a:r>
              <a:rPr lang="en-US" sz="2800" dirty="0">
                <a:solidFill>
                  <a:schemeClr val="tx1"/>
                </a:solidFill>
                <a:latin typeface="OpenDyslexicAlta" pitchFamily="2" charset="77"/>
              </a:rPr>
              <a:t> ones.</a:t>
            </a:r>
          </a:p>
          <a:p>
            <a:pPr algn="ctr"/>
            <a:endParaRPr lang="en-US" sz="2800" dirty="0">
              <a:solidFill>
                <a:schemeClr val="tx1"/>
              </a:solidFill>
              <a:latin typeface="OpenDyslexicAlta" pitchFamily="2" charset="77"/>
            </a:endParaRPr>
          </a:p>
          <a:p>
            <a:pPr algn="ctr"/>
            <a:r>
              <a:rPr lang="en-US" sz="2800" dirty="0">
                <a:solidFill>
                  <a:schemeClr val="tx1"/>
                </a:solidFill>
                <a:latin typeface="OpenDyslexicAlta" pitchFamily="2" charset="77"/>
              </a:rPr>
              <a:t>The total is </a:t>
            </a:r>
            <a:r>
              <a:rPr lang="en-US" sz="2800" u="sng" dirty="0">
                <a:solidFill>
                  <a:srgbClr val="FF3860"/>
                </a:solidFill>
                <a:latin typeface="OpenDyslexicAlta" pitchFamily="2" charset="77"/>
              </a:rPr>
              <a:t>15</a:t>
            </a:r>
            <a:r>
              <a:rPr lang="en-US" sz="2800" dirty="0">
                <a:solidFill>
                  <a:schemeClr val="tx1"/>
                </a:solidFill>
                <a:latin typeface="OpenDyslexicAlta" pitchFamily="2" charset="77"/>
              </a:rPr>
              <a:t>.</a:t>
            </a:r>
          </a:p>
        </p:txBody>
      </p:sp>
      <p:pic>
        <p:nvPicPr>
          <p:cNvPr id="10" name="Picture 9">
            <a:extLst>
              <a:ext uri="{FF2B5EF4-FFF2-40B4-BE49-F238E27FC236}">
                <a16:creationId xmlns:a16="http://schemas.microsoft.com/office/drawing/2014/main" xmlns="" id="{AAE68143-0435-CC43-AE5E-7FCBEC67791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78764" y="5225500"/>
            <a:ext cx="318997" cy="289743"/>
          </a:xfrm>
          <a:prstGeom prst="rect">
            <a:avLst/>
          </a:prstGeom>
        </p:spPr>
      </p:pic>
      <p:pic>
        <p:nvPicPr>
          <p:cNvPr id="11" name="Picture 10">
            <a:extLst>
              <a:ext uri="{FF2B5EF4-FFF2-40B4-BE49-F238E27FC236}">
                <a16:creationId xmlns:a16="http://schemas.microsoft.com/office/drawing/2014/main" xmlns="" id="{1E360855-ED35-D442-BC46-A9AA155403B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59700" y="4978334"/>
            <a:ext cx="737979" cy="1496827"/>
          </a:xfrm>
          <a:prstGeom prst="rect">
            <a:avLst/>
          </a:prstGeom>
        </p:spPr>
      </p:pic>
      <p:pic>
        <p:nvPicPr>
          <p:cNvPr id="12" name="Picture 11">
            <a:extLst>
              <a:ext uri="{FF2B5EF4-FFF2-40B4-BE49-F238E27FC236}">
                <a16:creationId xmlns:a16="http://schemas.microsoft.com/office/drawing/2014/main" xmlns="" id="{91FF32D3-AD88-3C4B-A1C6-DF2D71523F6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97761" y="5734325"/>
            <a:ext cx="318997" cy="289743"/>
          </a:xfrm>
          <a:prstGeom prst="rect">
            <a:avLst/>
          </a:prstGeom>
        </p:spPr>
      </p:pic>
      <p:pic>
        <p:nvPicPr>
          <p:cNvPr id="13" name="Picture 12">
            <a:extLst>
              <a:ext uri="{FF2B5EF4-FFF2-40B4-BE49-F238E27FC236}">
                <a16:creationId xmlns:a16="http://schemas.microsoft.com/office/drawing/2014/main" xmlns="" id="{D8BABDB2-D4E7-8A4A-9F4F-634FE3660C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26227" y="5225500"/>
            <a:ext cx="318997" cy="289743"/>
          </a:xfrm>
          <a:prstGeom prst="rect">
            <a:avLst/>
          </a:prstGeom>
        </p:spPr>
      </p:pic>
      <p:pic>
        <p:nvPicPr>
          <p:cNvPr id="14" name="Picture 13">
            <a:extLst>
              <a:ext uri="{FF2B5EF4-FFF2-40B4-BE49-F238E27FC236}">
                <a16:creationId xmlns:a16="http://schemas.microsoft.com/office/drawing/2014/main" xmlns="" id="{DFF98D0A-8A09-D44E-9B81-E0FAFF2DDA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31515" y="5627609"/>
            <a:ext cx="318997" cy="289743"/>
          </a:xfrm>
          <a:prstGeom prst="rect">
            <a:avLst/>
          </a:prstGeom>
        </p:spPr>
      </p:pic>
      <p:pic>
        <p:nvPicPr>
          <p:cNvPr id="16" name="Picture 15">
            <a:extLst>
              <a:ext uri="{FF2B5EF4-FFF2-40B4-BE49-F238E27FC236}">
                <a16:creationId xmlns:a16="http://schemas.microsoft.com/office/drawing/2014/main" xmlns="" id="{0DE2D1A4-A936-2347-AD09-A0ADBE4D9B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41930" y="5528327"/>
            <a:ext cx="318997" cy="289743"/>
          </a:xfrm>
          <a:prstGeom prst="rect">
            <a:avLst/>
          </a:prstGeom>
        </p:spPr>
      </p:pic>
    </p:spTree>
    <p:extLst>
      <p:ext uri="{BB962C8B-B14F-4D97-AF65-F5344CB8AC3E}">
        <p14:creationId xmlns:p14="http://schemas.microsoft.com/office/powerpoint/2010/main" val="10777258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2:</a:t>
            </a:r>
          </a:p>
          <a:p>
            <a:pPr marL="0" indent="0">
              <a:buClr>
                <a:srgbClr val="23D160"/>
              </a:buClr>
              <a:buSzPct val="85000"/>
              <a:buNone/>
            </a:pPr>
            <a:r>
              <a:rPr lang="en-GB" sz="2200" dirty="0"/>
              <a:t>Look at the part-whole model, then complete the following sentences: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7" name="Picture 6">
            <a:extLst>
              <a:ext uri="{FF2B5EF4-FFF2-40B4-BE49-F238E27FC236}">
                <a16:creationId xmlns:a16="http://schemas.microsoft.com/office/drawing/2014/main" xmlns="" id="{8F1EEDE8-BE5E-CC48-9741-F0CBACCED128}"/>
              </a:ext>
            </a:extLst>
          </p:cNvPr>
          <p:cNvPicPr>
            <a:picLocks noChangeAspect="1"/>
          </p:cNvPicPr>
          <p:nvPr/>
        </p:nvPicPr>
        <p:blipFill>
          <a:blip r:embed="rId3"/>
          <a:stretch>
            <a:fillRect/>
          </a:stretch>
        </p:blipFill>
        <p:spPr>
          <a:xfrm rot="10800000">
            <a:off x="838199" y="2866515"/>
            <a:ext cx="3900047" cy="3626359"/>
          </a:xfrm>
          <a:prstGeom prst="rect">
            <a:avLst/>
          </a:prstGeom>
        </p:spPr>
      </p:pic>
      <p:sp>
        <p:nvSpPr>
          <p:cNvPr id="9" name="Rounded Rectangle 8">
            <a:extLst>
              <a:ext uri="{FF2B5EF4-FFF2-40B4-BE49-F238E27FC236}">
                <a16:creationId xmlns:a16="http://schemas.microsoft.com/office/drawing/2014/main" xmlns="" id="{02169B8A-5BAE-124E-866D-FA88B5D96EA1}"/>
              </a:ext>
            </a:extLst>
          </p:cNvPr>
          <p:cNvSpPr/>
          <p:nvPr/>
        </p:nvSpPr>
        <p:spPr>
          <a:xfrm>
            <a:off x="5032744" y="2866515"/>
            <a:ext cx="6896986" cy="360864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The number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br>
              <a:rPr lang="en-US" sz="2800" dirty="0">
                <a:solidFill>
                  <a:schemeClr val="tx1"/>
                </a:solidFill>
                <a:latin typeface="OpenDyslexicAlta" pitchFamily="2" charset="77"/>
              </a:rPr>
            </a:br>
            <a:r>
              <a:rPr lang="en-US" sz="2800" dirty="0">
                <a:solidFill>
                  <a:schemeClr val="tx1"/>
                </a:solidFill>
                <a:latin typeface="OpenDyslexicAlta" pitchFamily="2" charset="77"/>
              </a:rPr>
              <a:t/>
            </a:r>
            <a:br>
              <a:rPr lang="en-US" sz="2800" dirty="0">
                <a:solidFill>
                  <a:schemeClr val="tx1"/>
                </a:solidFill>
                <a:latin typeface="OpenDyslexicAlta" pitchFamily="2" charset="77"/>
              </a:rPr>
            </a:br>
            <a:r>
              <a:rPr lang="en-US" sz="2800" dirty="0">
                <a:solidFill>
                  <a:schemeClr val="tx1"/>
                </a:solidFill>
                <a:latin typeface="OpenDyslexicAlta" pitchFamily="2" charset="77"/>
              </a:rPr>
              <a:t>It has </a:t>
            </a:r>
            <a:r>
              <a:rPr lang="en-US" sz="2800" dirty="0">
                <a:solidFill>
                  <a:schemeClr val="tx1"/>
                </a:solidFill>
                <a:latin typeface="Calibri" panose="020F0502020204030204" pitchFamily="34" charset="0"/>
                <a:cs typeface="Calibri" panose="020F0502020204030204" pitchFamily="34" charset="0"/>
              </a:rPr>
              <a:t>___ </a:t>
            </a:r>
            <a:r>
              <a:rPr lang="en-US" sz="2800" dirty="0">
                <a:solidFill>
                  <a:schemeClr val="tx1"/>
                </a:solidFill>
                <a:latin typeface="OpenDyslexicAlta" pitchFamily="2" charset="77"/>
                <a:cs typeface="Calibri" panose="020F0502020204030204" pitchFamily="34" charset="0"/>
              </a:rPr>
              <a:t>ten and </a:t>
            </a:r>
            <a:r>
              <a:rPr lang="en-US" sz="2800" dirty="0">
                <a:solidFill>
                  <a:schemeClr val="tx1"/>
                </a:solidFill>
                <a:latin typeface="OpenDyslexicAlta" pitchFamily="2" charset="77"/>
              </a:rPr>
              <a:t> </a:t>
            </a:r>
            <a:r>
              <a:rPr lang="en-US" sz="2800" dirty="0">
                <a:solidFill>
                  <a:schemeClr val="tx1"/>
                </a:solidFill>
                <a:latin typeface="Calibri" panose="020F0502020204030204" pitchFamily="34" charset="0"/>
                <a:cs typeface="Calibri" panose="020F0502020204030204" pitchFamily="34" charset="0"/>
              </a:rPr>
              <a:t>___ </a:t>
            </a:r>
            <a:r>
              <a:rPr lang="en-US" sz="2800" dirty="0">
                <a:solidFill>
                  <a:schemeClr val="tx1"/>
                </a:solidFill>
                <a:latin typeface="OpenDyslexicAlta" pitchFamily="2" charset="77"/>
                <a:cs typeface="Calibri" panose="020F0502020204030204" pitchFamily="34" charset="0"/>
              </a:rPr>
              <a:t>ones</a:t>
            </a:r>
            <a:r>
              <a:rPr lang="en-US" sz="2800" dirty="0">
                <a:solidFill>
                  <a:schemeClr val="tx1"/>
                </a:solidFill>
                <a:latin typeface="OpenDyslexicAlta" pitchFamily="2" charset="77"/>
              </a:rPr>
              <a:t>.</a:t>
            </a:r>
          </a:p>
          <a:p>
            <a:pPr algn="ctr"/>
            <a:endParaRPr lang="en-US" sz="2800" dirty="0">
              <a:solidFill>
                <a:schemeClr val="tx1"/>
              </a:solidFill>
              <a:latin typeface="OpenDyslexicAlta" pitchFamily="2" charset="77"/>
            </a:endParaRPr>
          </a:p>
          <a:p>
            <a:pPr algn="ctr"/>
            <a:r>
              <a:rPr lang="en-US" sz="2800" dirty="0">
                <a:solidFill>
                  <a:schemeClr val="tx1"/>
                </a:solidFill>
                <a:latin typeface="OpenDyslexicAlta" pitchFamily="2" charset="77"/>
              </a:rPr>
              <a:t>The total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a:t>
            </a:r>
          </a:p>
        </p:txBody>
      </p:sp>
      <p:pic>
        <p:nvPicPr>
          <p:cNvPr id="11" name="Picture 10">
            <a:extLst>
              <a:ext uri="{FF2B5EF4-FFF2-40B4-BE49-F238E27FC236}">
                <a16:creationId xmlns:a16="http://schemas.microsoft.com/office/drawing/2014/main" xmlns="" id="{059D4044-68FB-224F-8F57-B9C4C1C080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59700" y="4978334"/>
            <a:ext cx="737979" cy="1496827"/>
          </a:xfrm>
          <a:prstGeom prst="rect">
            <a:avLst/>
          </a:prstGeom>
        </p:spPr>
      </p:pic>
      <p:pic>
        <p:nvPicPr>
          <p:cNvPr id="13" name="Picture 12">
            <a:extLst>
              <a:ext uri="{FF2B5EF4-FFF2-40B4-BE49-F238E27FC236}">
                <a16:creationId xmlns:a16="http://schemas.microsoft.com/office/drawing/2014/main" xmlns="" id="{CDBF4520-45A5-FC4B-995A-BF28D8C992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78764" y="5225500"/>
            <a:ext cx="318997" cy="289743"/>
          </a:xfrm>
          <a:prstGeom prst="rect">
            <a:avLst/>
          </a:prstGeom>
        </p:spPr>
      </p:pic>
      <p:pic>
        <p:nvPicPr>
          <p:cNvPr id="15" name="Picture 14">
            <a:extLst>
              <a:ext uri="{FF2B5EF4-FFF2-40B4-BE49-F238E27FC236}">
                <a16:creationId xmlns:a16="http://schemas.microsoft.com/office/drawing/2014/main" xmlns="" id="{DDE87C77-78B2-6C46-A8F5-ECD9F67622B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26227" y="5225500"/>
            <a:ext cx="318997" cy="289743"/>
          </a:xfrm>
          <a:prstGeom prst="rect">
            <a:avLst/>
          </a:prstGeom>
        </p:spPr>
      </p:pic>
      <p:pic>
        <p:nvPicPr>
          <p:cNvPr id="16" name="Picture 15">
            <a:extLst>
              <a:ext uri="{FF2B5EF4-FFF2-40B4-BE49-F238E27FC236}">
                <a16:creationId xmlns:a16="http://schemas.microsoft.com/office/drawing/2014/main" xmlns="" id="{A587BF4E-26ED-0244-8001-C47C918C2F5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31515" y="5627609"/>
            <a:ext cx="318997" cy="289743"/>
          </a:xfrm>
          <a:prstGeom prst="rect">
            <a:avLst/>
          </a:prstGeom>
        </p:spPr>
      </p:pic>
      <p:pic>
        <p:nvPicPr>
          <p:cNvPr id="18" name="Picture 17">
            <a:extLst>
              <a:ext uri="{FF2B5EF4-FFF2-40B4-BE49-F238E27FC236}">
                <a16:creationId xmlns:a16="http://schemas.microsoft.com/office/drawing/2014/main" xmlns="" id="{60BE9B15-E1CD-F142-B366-C7FF87863D7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41930" y="5528327"/>
            <a:ext cx="318997" cy="289743"/>
          </a:xfrm>
          <a:prstGeom prst="rect">
            <a:avLst/>
          </a:prstGeom>
        </p:spPr>
      </p:pic>
      <p:pic>
        <p:nvPicPr>
          <p:cNvPr id="12" name="Picture 11">
            <a:extLst>
              <a:ext uri="{FF2B5EF4-FFF2-40B4-BE49-F238E27FC236}">
                <a16:creationId xmlns:a16="http://schemas.microsoft.com/office/drawing/2014/main" xmlns="" id="{B620C7FD-B158-494B-BD2C-2CB5F872220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84993" y="5944210"/>
            <a:ext cx="318997" cy="289743"/>
          </a:xfrm>
          <a:prstGeom prst="rect">
            <a:avLst/>
          </a:prstGeom>
        </p:spPr>
      </p:pic>
      <p:pic>
        <p:nvPicPr>
          <p:cNvPr id="17" name="Picture 16">
            <a:extLst>
              <a:ext uri="{FF2B5EF4-FFF2-40B4-BE49-F238E27FC236}">
                <a16:creationId xmlns:a16="http://schemas.microsoft.com/office/drawing/2014/main" xmlns="" id="{288B7CF5-7116-464D-BF55-93DF8D9E876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37530" y="5989944"/>
            <a:ext cx="318997" cy="289743"/>
          </a:xfrm>
          <a:prstGeom prst="rect">
            <a:avLst/>
          </a:prstGeom>
        </p:spPr>
      </p:pic>
      <p:pic>
        <p:nvPicPr>
          <p:cNvPr id="19" name="Picture 18">
            <a:extLst>
              <a:ext uri="{FF2B5EF4-FFF2-40B4-BE49-F238E27FC236}">
                <a16:creationId xmlns:a16="http://schemas.microsoft.com/office/drawing/2014/main" xmlns="" id="{B2618D78-F274-D34D-8F7D-62BE54137AF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47945" y="5890662"/>
            <a:ext cx="318997" cy="289743"/>
          </a:xfrm>
          <a:prstGeom prst="rect">
            <a:avLst/>
          </a:prstGeom>
        </p:spPr>
      </p:pic>
      <p:pic>
        <p:nvPicPr>
          <p:cNvPr id="20" name="Picture 19">
            <a:extLst>
              <a:ext uri="{FF2B5EF4-FFF2-40B4-BE49-F238E27FC236}">
                <a16:creationId xmlns:a16="http://schemas.microsoft.com/office/drawing/2014/main" xmlns="" id="{8641BE94-442C-0444-94F4-5E5208BB4D2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878978" y="5581875"/>
            <a:ext cx="318997" cy="289743"/>
          </a:xfrm>
          <a:prstGeom prst="rect">
            <a:avLst/>
          </a:prstGeom>
        </p:spPr>
      </p:pic>
    </p:spTree>
    <p:extLst>
      <p:ext uri="{BB962C8B-B14F-4D97-AF65-F5344CB8AC3E}">
        <p14:creationId xmlns:p14="http://schemas.microsoft.com/office/powerpoint/2010/main" val="33181009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2:</a:t>
            </a:r>
          </a:p>
          <a:p>
            <a:pPr marL="0" indent="0">
              <a:buClr>
                <a:srgbClr val="23D160"/>
              </a:buClr>
              <a:buSzPct val="85000"/>
              <a:buNone/>
            </a:pPr>
            <a:r>
              <a:rPr lang="en-GB" sz="2200" dirty="0"/>
              <a:t>Look at the part-whole model, then complete the following sentences: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7" name="Picture 6">
            <a:extLst>
              <a:ext uri="{FF2B5EF4-FFF2-40B4-BE49-F238E27FC236}">
                <a16:creationId xmlns:a16="http://schemas.microsoft.com/office/drawing/2014/main" xmlns="" id="{8F1EEDE8-BE5E-CC48-9741-F0CBACCED128}"/>
              </a:ext>
            </a:extLst>
          </p:cNvPr>
          <p:cNvPicPr>
            <a:picLocks noChangeAspect="1"/>
          </p:cNvPicPr>
          <p:nvPr/>
        </p:nvPicPr>
        <p:blipFill>
          <a:blip r:embed="rId3"/>
          <a:stretch>
            <a:fillRect/>
          </a:stretch>
        </p:blipFill>
        <p:spPr>
          <a:xfrm rot="10800000">
            <a:off x="838199" y="2866515"/>
            <a:ext cx="3900047" cy="3626359"/>
          </a:xfrm>
          <a:prstGeom prst="rect">
            <a:avLst/>
          </a:prstGeom>
        </p:spPr>
      </p:pic>
      <p:sp>
        <p:nvSpPr>
          <p:cNvPr id="8" name="Rectangle 7">
            <a:extLst>
              <a:ext uri="{FF2B5EF4-FFF2-40B4-BE49-F238E27FC236}">
                <a16:creationId xmlns:a16="http://schemas.microsoft.com/office/drawing/2014/main" xmlns="" id="{1C608A72-E561-0D42-A6B1-D17922CE460B}"/>
              </a:ext>
            </a:extLst>
          </p:cNvPr>
          <p:cNvSpPr/>
          <p:nvPr/>
        </p:nvSpPr>
        <p:spPr>
          <a:xfrm>
            <a:off x="1997679" y="3416519"/>
            <a:ext cx="1581085" cy="584775"/>
          </a:xfrm>
          <a:prstGeom prst="rect">
            <a:avLst/>
          </a:prstGeom>
        </p:spPr>
        <p:txBody>
          <a:bodyPr wrap="square">
            <a:spAutoFit/>
          </a:bodyPr>
          <a:lstStyle/>
          <a:p>
            <a:pPr algn="ctr"/>
            <a:r>
              <a:rPr lang="en-US" sz="3200" dirty="0">
                <a:solidFill>
                  <a:srgbClr val="FF3860"/>
                </a:solidFill>
                <a:latin typeface="OpenDyslexic" pitchFamily="2" charset="77"/>
              </a:rPr>
              <a:t>18</a:t>
            </a:r>
          </a:p>
        </p:txBody>
      </p:sp>
      <p:sp>
        <p:nvSpPr>
          <p:cNvPr id="9" name="Rounded Rectangle 8">
            <a:extLst>
              <a:ext uri="{FF2B5EF4-FFF2-40B4-BE49-F238E27FC236}">
                <a16:creationId xmlns:a16="http://schemas.microsoft.com/office/drawing/2014/main" xmlns="" id="{02169B8A-5BAE-124E-866D-FA88B5D96EA1}"/>
              </a:ext>
            </a:extLst>
          </p:cNvPr>
          <p:cNvSpPr/>
          <p:nvPr/>
        </p:nvSpPr>
        <p:spPr>
          <a:xfrm>
            <a:off x="5032744" y="2866515"/>
            <a:ext cx="6896986" cy="360864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The number is </a:t>
            </a:r>
            <a:r>
              <a:rPr lang="en-US" sz="2800" u="sng" dirty="0">
                <a:solidFill>
                  <a:srgbClr val="FF3860"/>
                </a:solidFill>
                <a:latin typeface="OpenDyslexicAlta" pitchFamily="2" charset="77"/>
              </a:rPr>
              <a:t>18</a:t>
            </a:r>
            <a:r>
              <a:rPr lang="en-US" sz="2800" dirty="0">
                <a:solidFill>
                  <a:schemeClr val="tx1"/>
                </a:solidFill>
                <a:latin typeface="OpenDyslexicAlta" pitchFamily="2" charset="77"/>
              </a:rPr>
              <a:t>. </a:t>
            </a:r>
            <a:br>
              <a:rPr lang="en-US" sz="2800" dirty="0">
                <a:solidFill>
                  <a:schemeClr val="tx1"/>
                </a:solidFill>
                <a:latin typeface="OpenDyslexicAlta" pitchFamily="2" charset="77"/>
              </a:rPr>
            </a:br>
            <a:r>
              <a:rPr lang="en-US" sz="2800" dirty="0">
                <a:solidFill>
                  <a:schemeClr val="tx1"/>
                </a:solidFill>
                <a:latin typeface="OpenDyslexicAlta" pitchFamily="2" charset="77"/>
              </a:rPr>
              <a:t/>
            </a:r>
            <a:br>
              <a:rPr lang="en-US" sz="2800" dirty="0">
                <a:solidFill>
                  <a:schemeClr val="tx1"/>
                </a:solidFill>
                <a:latin typeface="OpenDyslexicAlta" pitchFamily="2" charset="77"/>
              </a:rPr>
            </a:br>
            <a:r>
              <a:rPr lang="en-US" sz="2800" dirty="0">
                <a:solidFill>
                  <a:schemeClr val="tx1"/>
                </a:solidFill>
                <a:latin typeface="OpenDyslexicAlta" pitchFamily="2" charset="77"/>
              </a:rPr>
              <a:t>It has </a:t>
            </a:r>
            <a:r>
              <a:rPr lang="en-US" sz="2800" u="sng" dirty="0">
                <a:solidFill>
                  <a:srgbClr val="FF3860"/>
                </a:solidFill>
                <a:latin typeface="OpenDyslexicAlta" pitchFamily="2" charset="77"/>
              </a:rPr>
              <a:t>1</a:t>
            </a:r>
            <a:r>
              <a:rPr lang="en-US" sz="2800" dirty="0">
                <a:solidFill>
                  <a:schemeClr val="tx1"/>
                </a:solidFill>
                <a:latin typeface="OpenDyslexicAlta" pitchFamily="2" charset="77"/>
              </a:rPr>
              <a:t> ten and </a:t>
            </a:r>
            <a:r>
              <a:rPr lang="en-US" sz="2800" u="sng" dirty="0">
                <a:solidFill>
                  <a:srgbClr val="FF3860"/>
                </a:solidFill>
                <a:latin typeface="OpenDyslexicAlta" pitchFamily="2" charset="77"/>
              </a:rPr>
              <a:t>8</a:t>
            </a:r>
            <a:r>
              <a:rPr lang="en-US" sz="2800" dirty="0">
                <a:solidFill>
                  <a:schemeClr val="tx1"/>
                </a:solidFill>
                <a:latin typeface="OpenDyslexicAlta" pitchFamily="2" charset="77"/>
              </a:rPr>
              <a:t> ones.</a:t>
            </a:r>
          </a:p>
          <a:p>
            <a:pPr algn="ctr"/>
            <a:endParaRPr lang="en-US" sz="2800" dirty="0">
              <a:solidFill>
                <a:schemeClr val="tx1"/>
              </a:solidFill>
              <a:latin typeface="OpenDyslexicAlta" pitchFamily="2" charset="77"/>
            </a:endParaRPr>
          </a:p>
          <a:p>
            <a:pPr algn="ctr"/>
            <a:r>
              <a:rPr lang="en-US" sz="2800" dirty="0">
                <a:solidFill>
                  <a:schemeClr val="tx1"/>
                </a:solidFill>
                <a:latin typeface="OpenDyslexicAlta" pitchFamily="2" charset="77"/>
              </a:rPr>
              <a:t>The total is </a:t>
            </a:r>
            <a:r>
              <a:rPr lang="en-US" sz="2800" u="sng" dirty="0">
                <a:solidFill>
                  <a:srgbClr val="FF3860"/>
                </a:solidFill>
                <a:latin typeface="OpenDyslexicAlta" pitchFamily="2" charset="77"/>
              </a:rPr>
              <a:t>18</a:t>
            </a:r>
            <a:r>
              <a:rPr lang="en-US" sz="2800" dirty="0">
                <a:solidFill>
                  <a:schemeClr val="tx1"/>
                </a:solidFill>
                <a:latin typeface="OpenDyslexicAlta" pitchFamily="2" charset="77"/>
              </a:rPr>
              <a:t>.</a:t>
            </a:r>
          </a:p>
        </p:txBody>
      </p:sp>
      <p:pic>
        <p:nvPicPr>
          <p:cNvPr id="10" name="Picture 9">
            <a:extLst>
              <a:ext uri="{FF2B5EF4-FFF2-40B4-BE49-F238E27FC236}">
                <a16:creationId xmlns:a16="http://schemas.microsoft.com/office/drawing/2014/main" xmlns="" id="{AAE68143-0435-CC43-AE5E-7FCBEC67791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78764" y="5225500"/>
            <a:ext cx="318997" cy="289743"/>
          </a:xfrm>
          <a:prstGeom prst="rect">
            <a:avLst/>
          </a:prstGeom>
        </p:spPr>
      </p:pic>
      <p:pic>
        <p:nvPicPr>
          <p:cNvPr id="11" name="Picture 10">
            <a:extLst>
              <a:ext uri="{FF2B5EF4-FFF2-40B4-BE49-F238E27FC236}">
                <a16:creationId xmlns:a16="http://schemas.microsoft.com/office/drawing/2014/main" xmlns="" id="{1E360855-ED35-D442-BC46-A9AA155403B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59700" y="4978334"/>
            <a:ext cx="737979" cy="1496827"/>
          </a:xfrm>
          <a:prstGeom prst="rect">
            <a:avLst/>
          </a:prstGeom>
        </p:spPr>
      </p:pic>
      <p:pic>
        <p:nvPicPr>
          <p:cNvPr id="12" name="Picture 11">
            <a:extLst>
              <a:ext uri="{FF2B5EF4-FFF2-40B4-BE49-F238E27FC236}">
                <a16:creationId xmlns:a16="http://schemas.microsoft.com/office/drawing/2014/main" xmlns="" id="{91FF32D3-AD88-3C4B-A1C6-DF2D71523F6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78978" y="5581875"/>
            <a:ext cx="318997" cy="289743"/>
          </a:xfrm>
          <a:prstGeom prst="rect">
            <a:avLst/>
          </a:prstGeom>
        </p:spPr>
      </p:pic>
      <p:pic>
        <p:nvPicPr>
          <p:cNvPr id="13" name="Picture 12">
            <a:extLst>
              <a:ext uri="{FF2B5EF4-FFF2-40B4-BE49-F238E27FC236}">
                <a16:creationId xmlns:a16="http://schemas.microsoft.com/office/drawing/2014/main" xmlns="" id="{D8BABDB2-D4E7-8A4A-9F4F-634FE3660C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26227" y="5225500"/>
            <a:ext cx="318997" cy="289743"/>
          </a:xfrm>
          <a:prstGeom prst="rect">
            <a:avLst/>
          </a:prstGeom>
        </p:spPr>
      </p:pic>
      <p:pic>
        <p:nvPicPr>
          <p:cNvPr id="14" name="Picture 13">
            <a:extLst>
              <a:ext uri="{FF2B5EF4-FFF2-40B4-BE49-F238E27FC236}">
                <a16:creationId xmlns:a16="http://schemas.microsoft.com/office/drawing/2014/main" xmlns="" id="{DFF98D0A-8A09-D44E-9B81-E0FAFF2DDA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31515" y="5627609"/>
            <a:ext cx="318997" cy="289743"/>
          </a:xfrm>
          <a:prstGeom prst="rect">
            <a:avLst/>
          </a:prstGeom>
        </p:spPr>
      </p:pic>
      <p:pic>
        <p:nvPicPr>
          <p:cNvPr id="16" name="Picture 15">
            <a:extLst>
              <a:ext uri="{FF2B5EF4-FFF2-40B4-BE49-F238E27FC236}">
                <a16:creationId xmlns:a16="http://schemas.microsoft.com/office/drawing/2014/main" xmlns="" id="{0DE2D1A4-A936-2347-AD09-A0ADBE4D9B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41930" y="5528327"/>
            <a:ext cx="318997" cy="289743"/>
          </a:xfrm>
          <a:prstGeom prst="rect">
            <a:avLst/>
          </a:prstGeom>
        </p:spPr>
      </p:pic>
      <p:pic>
        <p:nvPicPr>
          <p:cNvPr id="15" name="Picture 14">
            <a:extLst>
              <a:ext uri="{FF2B5EF4-FFF2-40B4-BE49-F238E27FC236}">
                <a16:creationId xmlns:a16="http://schemas.microsoft.com/office/drawing/2014/main" xmlns="" id="{2FC37078-B4A5-6D4A-9C9A-35F9893B49F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84993" y="5944210"/>
            <a:ext cx="318997" cy="289743"/>
          </a:xfrm>
          <a:prstGeom prst="rect">
            <a:avLst/>
          </a:prstGeom>
        </p:spPr>
      </p:pic>
      <p:pic>
        <p:nvPicPr>
          <p:cNvPr id="17" name="Picture 16">
            <a:extLst>
              <a:ext uri="{FF2B5EF4-FFF2-40B4-BE49-F238E27FC236}">
                <a16:creationId xmlns:a16="http://schemas.microsoft.com/office/drawing/2014/main" xmlns="" id="{45F611DD-9488-7F45-A787-A1A12AE309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37530" y="5989944"/>
            <a:ext cx="318997" cy="289743"/>
          </a:xfrm>
          <a:prstGeom prst="rect">
            <a:avLst/>
          </a:prstGeom>
        </p:spPr>
      </p:pic>
      <p:pic>
        <p:nvPicPr>
          <p:cNvPr id="18" name="Picture 17">
            <a:extLst>
              <a:ext uri="{FF2B5EF4-FFF2-40B4-BE49-F238E27FC236}">
                <a16:creationId xmlns:a16="http://schemas.microsoft.com/office/drawing/2014/main" xmlns="" id="{DCFD5997-B4DB-E846-9E69-6DC4A9EB4ED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47945" y="5890662"/>
            <a:ext cx="318997" cy="289743"/>
          </a:xfrm>
          <a:prstGeom prst="rect">
            <a:avLst/>
          </a:prstGeom>
        </p:spPr>
      </p:pic>
    </p:spTree>
    <p:extLst>
      <p:ext uri="{BB962C8B-B14F-4D97-AF65-F5344CB8AC3E}">
        <p14:creationId xmlns:p14="http://schemas.microsoft.com/office/powerpoint/2010/main" val="14611467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2 (continued):</a:t>
            </a:r>
          </a:p>
          <a:p>
            <a:pPr marL="0" indent="0">
              <a:buClr>
                <a:srgbClr val="23D160"/>
              </a:buClr>
              <a:buSzPct val="85000"/>
              <a:buNone/>
            </a:pPr>
            <a:r>
              <a:rPr lang="en-GB" sz="2200" dirty="0"/>
              <a:t>Look at the part-whole model, then complete the following sentences: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7" name="Picture 6">
            <a:extLst>
              <a:ext uri="{FF2B5EF4-FFF2-40B4-BE49-F238E27FC236}">
                <a16:creationId xmlns:a16="http://schemas.microsoft.com/office/drawing/2014/main" xmlns="" id="{8F1EEDE8-BE5E-CC48-9741-F0CBACCED128}"/>
              </a:ext>
            </a:extLst>
          </p:cNvPr>
          <p:cNvPicPr>
            <a:picLocks noChangeAspect="1"/>
          </p:cNvPicPr>
          <p:nvPr/>
        </p:nvPicPr>
        <p:blipFill>
          <a:blip r:embed="rId3"/>
          <a:stretch>
            <a:fillRect/>
          </a:stretch>
        </p:blipFill>
        <p:spPr>
          <a:xfrm rot="10800000">
            <a:off x="838199" y="2866515"/>
            <a:ext cx="3900047" cy="3626359"/>
          </a:xfrm>
          <a:prstGeom prst="rect">
            <a:avLst/>
          </a:prstGeom>
        </p:spPr>
      </p:pic>
      <p:sp>
        <p:nvSpPr>
          <p:cNvPr id="9" name="Rounded Rectangle 8">
            <a:extLst>
              <a:ext uri="{FF2B5EF4-FFF2-40B4-BE49-F238E27FC236}">
                <a16:creationId xmlns:a16="http://schemas.microsoft.com/office/drawing/2014/main" xmlns="" id="{02169B8A-5BAE-124E-866D-FA88B5D96EA1}"/>
              </a:ext>
            </a:extLst>
          </p:cNvPr>
          <p:cNvSpPr/>
          <p:nvPr/>
        </p:nvSpPr>
        <p:spPr>
          <a:xfrm>
            <a:off x="5032744" y="2866515"/>
            <a:ext cx="6896986" cy="360864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The number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 </a:t>
            </a:r>
            <a:br>
              <a:rPr lang="en-US" sz="2800" dirty="0">
                <a:solidFill>
                  <a:schemeClr val="tx1"/>
                </a:solidFill>
                <a:latin typeface="OpenDyslexicAlta" pitchFamily="2" charset="77"/>
              </a:rPr>
            </a:br>
            <a:r>
              <a:rPr lang="en-US" sz="2800" dirty="0">
                <a:solidFill>
                  <a:schemeClr val="tx1"/>
                </a:solidFill>
                <a:latin typeface="OpenDyslexicAlta" pitchFamily="2" charset="77"/>
              </a:rPr>
              <a:t/>
            </a:r>
            <a:br>
              <a:rPr lang="en-US" sz="2800" dirty="0">
                <a:solidFill>
                  <a:schemeClr val="tx1"/>
                </a:solidFill>
                <a:latin typeface="OpenDyslexicAlta" pitchFamily="2" charset="77"/>
              </a:rPr>
            </a:br>
            <a:r>
              <a:rPr lang="en-US" sz="2800" dirty="0">
                <a:solidFill>
                  <a:schemeClr val="tx1"/>
                </a:solidFill>
                <a:latin typeface="OpenDyslexicAlta" pitchFamily="2" charset="77"/>
              </a:rPr>
              <a:t>It has </a:t>
            </a:r>
            <a:r>
              <a:rPr lang="en-US" sz="2800" dirty="0">
                <a:solidFill>
                  <a:schemeClr val="tx1"/>
                </a:solidFill>
                <a:latin typeface="Calibri" panose="020F0502020204030204" pitchFamily="34" charset="0"/>
                <a:cs typeface="Calibri" panose="020F0502020204030204" pitchFamily="34" charset="0"/>
              </a:rPr>
              <a:t>___ </a:t>
            </a:r>
            <a:r>
              <a:rPr lang="en-US" sz="2800" dirty="0">
                <a:solidFill>
                  <a:schemeClr val="tx1"/>
                </a:solidFill>
                <a:latin typeface="OpenDyslexicAlta" pitchFamily="2" charset="77"/>
                <a:cs typeface="Calibri" panose="020F0502020204030204" pitchFamily="34" charset="0"/>
              </a:rPr>
              <a:t>tens and </a:t>
            </a:r>
            <a:r>
              <a:rPr lang="en-US" sz="2800" dirty="0">
                <a:solidFill>
                  <a:schemeClr val="tx1"/>
                </a:solidFill>
                <a:latin typeface="OpenDyslexicAlta" pitchFamily="2" charset="77"/>
              </a:rPr>
              <a:t> </a:t>
            </a:r>
            <a:r>
              <a:rPr lang="en-US" sz="2800" dirty="0">
                <a:solidFill>
                  <a:schemeClr val="tx1"/>
                </a:solidFill>
                <a:latin typeface="Calibri" panose="020F0502020204030204" pitchFamily="34" charset="0"/>
                <a:cs typeface="Calibri" panose="020F0502020204030204" pitchFamily="34" charset="0"/>
              </a:rPr>
              <a:t>___ </a:t>
            </a:r>
            <a:r>
              <a:rPr lang="en-US" sz="2800" dirty="0">
                <a:solidFill>
                  <a:schemeClr val="tx1"/>
                </a:solidFill>
                <a:latin typeface="OpenDyslexicAlta" pitchFamily="2" charset="77"/>
                <a:cs typeface="Calibri" panose="020F0502020204030204" pitchFamily="34" charset="0"/>
              </a:rPr>
              <a:t>ones</a:t>
            </a:r>
            <a:r>
              <a:rPr lang="en-US" sz="2800" dirty="0">
                <a:solidFill>
                  <a:schemeClr val="tx1"/>
                </a:solidFill>
                <a:latin typeface="OpenDyslexicAlta" pitchFamily="2" charset="77"/>
              </a:rPr>
              <a:t>.</a:t>
            </a:r>
          </a:p>
          <a:p>
            <a:pPr algn="ctr"/>
            <a:endParaRPr lang="en-US" sz="2800" dirty="0">
              <a:solidFill>
                <a:schemeClr val="tx1"/>
              </a:solidFill>
              <a:latin typeface="OpenDyslexicAlta" pitchFamily="2" charset="77"/>
            </a:endParaRPr>
          </a:p>
          <a:p>
            <a:pPr algn="ctr"/>
            <a:r>
              <a:rPr lang="en-US" sz="2800" dirty="0">
                <a:solidFill>
                  <a:schemeClr val="tx1"/>
                </a:solidFill>
                <a:latin typeface="OpenDyslexicAlta" pitchFamily="2" charset="77"/>
              </a:rPr>
              <a:t>The total is </a:t>
            </a:r>
            <a:r>
              <a:rPr lang="en-US" sz="2800" dirty="0">
                <a:solidFill>
                  <a:schemeClr val="tx1"/>
                </a:solidFill>
                <a:latin typeface="Calibri" panose="020F0502020204030204" pitchFamily="34" charset="0"/>
                <a:cs typeface="Calibri" panose="020F0502020204030204" pitchFamily="34" charset="0"/>
              </a:rPr>
              <a:t>___</a:t>
            </a:r>
            <a:r>
              <a:rPr lang="en-US" sz="2800" dirty="0">
                <a:solidFill>
                  <a:schemeClr val="tx1"/>
                </a:solidFill>
                <a:latin typeface="OpenDyslexicAlta" pitchFamily="2" charset="77"/>
              </a:rPr>
              <a:t>.</a:t>
            </a:r>
          </a:p>
        </p:txBody>
      </p:sp>
      <p:pic>
        <p:nvPicPr>
          <p:cNvPr id="21" name="Picture 20">
            <a:extLst>
              <a:ext uri="{FF2B5EF4-FFF2-40B4-BE49-F238E27FC236}">
                <a16:creationId xmlns:a16="http://schemas.microsoft.com/office/drawing/2014/main" xmlns="" id="{D37F0145-FF79-F54C-B084-643C4B327DE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049" y="4978334"/>
            <a:ext cx="737979" cy="1496827"/>
          </a:xfrm>
          <a:prstGeom prst="rect">
            <a:avLst/>
          </a:prstGeom>
        </p:spPr>
      </p:pic>
      <p:pic>
        <p:nvPicPr>
          <p:cNvPr id="22" name="Picture 21">
            <a:extLst>
              <a:ext uri="{FF2B5EF4-FFF2-40B4-BE49-F238E27FC236}">
                <a16:creationId xmlns:a16="http://schemas.microsoft.com/office/drawing/2014/main" xmlns="" id="{9D7E94AD-B438-6446-A651-55619BB0D32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48238" y="4978334"/>
            <a:ext cx="737979" cy="1496827"/>
          </a:xfrm>
          <a:prstGeom prst="rect">
            <a:avLst/>
          </a:prstGeom>
        </p:spPr>
      </p:pic>
    </p:spTree>
    <p:extLst>
      <p:ext uri="{BB962C8B-B14F-4D97-AF65-F5344CB8AC3E}">
        <p14:creationId xmlns:p14="http://schemas.microsoft.com/office/powerpoint/2010/main" val="17560066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2 (continued):</a:t>
            </a:r>
          </a:p>
          <a:p>
            <a:pPr marL="0" indent="0">
              <a:buClr>
                <a:srgbClr val="23D160"/>
              </a:buClr>
              <a:buSzPct val="85000"/>
              <a:buNone/>
            </a:pPr>
            <a:r>
              <a:rPr lang="en-GB" sz="2200" dirty="0"/>
              <a:t>Look at the part-whole model, then complete the following sentences:</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7" name="Picture 6">
            <a:extLst>
              <a:ext uri="{FF2B5EF4-FFF2-40B4-BE49-F238E27FC236}">
                <a16:creationId xmlns:a16="http://schemas.microsoft.com/office/drawing/2014/main" xmlns="" id="{8F1EEDE8-BE5E-CC48-9741-F0CBACCED128}"/>
              </a:ext>
            </a:extLst>
          </p:cNvPr>
          <p:cNvPicPr>
            <a:picLocks noChangeAspect="1"/>
          </p:cNvPicPr>
          <p:nvPr/>
        </p:nvPicPr>
        <p:blipFill>
          <a:blip r:embed="rId3"/>
          <a:stretch>
            <a:fillRect/>
          </a:stretch>
        </p:blipFill>
        <p:spPr>
          <a:xfrm rot="10800000">
            <a:off x="838199" y="2866515"/>
            <a:ext cx="3900047" cy="3626359"/>
          </a:xfrm>
          <a:prstGeom prst="rect">
            <a:avLst/>
          </a:prstGeom>
        </p:spPr>
      </p:pic>
      <p:sp>
        <p:nvSpPr>
          <p:cNvPr id="8" name="Rectangle 7">
            <a:extLst>
              <a:ext uri="{FF2B5EF4-FFF2-40B4-BE49-F238E27FC236}">
                <a16:creationId xmlns:a16="http://schemas.microsoft.com/office/drawing/2014/main" xmlns="" id="{1C608A72-E561-0D42-A6B1-D17922CE460B}"/>
              </a:ext>
            </a:extLst>
          </p:cNvPr>
          <p:cNvSpPr/>
          <p:nvPr/>
        </p:nvSpPr>
        <p:spPr>
          <a:xfrm>
            <a:off x="1997679" y="3416519"/>
            <a:ext cx="1581085" cy="584775"/>
          </a:xfrm>
          <a:prstGeom prst="rect">
            <a:avLst/>
          </a:prstGeom>
        </p:spPr>
        <p:txBody>
          <a:bodyPr wrap="square">
            <a:spAutoFit/>
          </a:bodyPr>
          <a:lstStyle/>
          <a:p>
            <a:pPr algn="ctr"/>
            <a:r>
              <a:rPr lang="en-US" sz="3200" dirty="0">
                <a:solidFill>
                  <a:srgbClr val="FF3860"/>
                </a:solidFill>
                <a:latin typeface="OpenDyslexicAlta" pitchFamily="2" charset="77"/>
              </a:rPr>
              <a:t>20</a:t>
            </a:r>
          </a:p>
        </p:txBody>
      </p:sp>
      <p:sp>
        <p:nvSpPr>
          <p:cNvPr id="9" name="Rounded Rectangle 8">
            <a:extLst>
              <a:ext uri="{FF2B5EF4-FFF2-40B4-BE49-F238E27FC236}">
                <a16:creationId xmlns:a16="http://schemas.microsoft.com/office/drawing/2014/main" xmlns="" id="{02169B8A-5BAE-124E-866D-FA88B5D96EA1}"/>
              </a:ext>
            </a:extLst>
          </p:cNvPr>
          <p:cNvSpPr/>
          <p:nvPr/>
        </p:nvSpPr>
        <p:spPr>
          <a:xfrm>
            <a:off x="5032744" y="2866515"/>
            <a:ext cx="6896986" cy="3608646"/>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The number is </a:t>
            </a:r>
            <a:r>
              <a:rPr lang="en-US" sz="2800" u="sng" dirty="0">
                <a:solidFill>
                  <a:srgbClr val="FF3860"/>
                </a:solidFill>
                <a:latin typeface="OpenDyslexicAlta" pitchFamily="2" charset="77"/>
              </a:rPr>
              <a:t>20</a:t>
            </a:r>
            <a:r>
              <a:rPr lang="en-US" sz="2800" dirty="0">
                <a:solidFill>
                  <a:schemeClr val="tx1"/>
                </a:solidFill>
                <a:latin typeface="OpenDyslexicAlta" pitchFamily="2" charset="77"/>
              </a:rPr>
              <a:t>. </a:t>
            </a:r>
            <a:br>
              <a:rPr lang="en-US" sz="2800" dirty="0">
                <a:solidFill>
                  <a:schemeClr val="tx1"/>
                </a:solidFill>
                <a:latin typeface="OpenDyslexicAlta" pitchFamily="2" charset="77"/>
              </a:rPr>
            </a:br>
            <a:r>
              <a:rPr lang="en-US" sz="2800" dirty="0">
                <a:solidFill>
                  <a:schemeClr val="tx1"/>
                </a:solidFill>
                <a:latin typeface="OpenDyslexicAlta" pitchFamily="2" charset="77"/>
              </a:rPr>
              <a:t/>
            </a:r>
            <a:br>
              <a:rPr lang="en-US" sz="2800" dirty="0">
                <a:solidFill>
                  <a:schemeClr val="tx1"/>
                </a:solidFill>
                <a:latin typeface="OpenDyslexicAlta" pitchFamily="2" charset="77"/>
              </a:rPr>
            </a:br>
            <a:r>
              <a:rPr lang="en-US" sz="2800" dirty="0">
                <a:solidFill>
                  <a:schemeClr val="tx1"/>
                </a:solidFill>
                <a:latin typeface="OpenDyslexicAlta" pitchFamily="2" charset="77"/>
              </a:rPr>
              <a:t>It has </a:t>
            </a:r>
            <a:r>
              <a:rPr lang="en-US" sz="2800" u="sng" dirty="0">
                <a:solidFill>
                  <a:srgbClr val="FF3860"/>
                </a:solidFill>
                <a:latin typeface="OpenDyslexicAlta" pitchFamily="2" charset="77"/>
              </a:rPr>
              <a:t>2</a:t>
            </a:r>
            <a:r>
              <a:rPr lang="en-US" sz="2800" dirty="0">
                <a:solidFill>
                  <a:schemeClr val="tx1"/>
                </a:solidFill>
                <a:latin typeface="OpenDyslexicAlta" pitchFamily="2" charset="77"/>
              </a:rPr>
              <a:t> tens and </a:t>
            </a:r>
            <a:r>
              <a:rPr lang="en-US" sz="2800" u="sng" dirty="0">
                <a:solidFill>
                  <a:srgbClr val="FF3860"/>
                </a:solidFill>
                <a:latin typeface="OpenDyslexicAlta" pitchFamily="2" charset="77"/>
              </a:rPr>
              <a:t>0</a:t>
            </a:r>
            <a:r>
              <a:rPr lang="en-US" sz="2800" dirty="0">
                <a:solidFill>
                  <a:schemeClr val="tx1"/>
                </a:solidFill>
                <a:latin typeface="OpenDyslexicAlta" pitchFamily="2" charset="77"/>
              </a:rPr>
              <a:t> ones.</a:t>
            </a:r>
          </a:p>
          <a:p>
            <a:pPr algn="ctr"/>
            <a:endParaRPr lang="en-US" sz="2800" dirty="0">
              <a:solidFill>
                <a:schemeClr val="tx1"/>
              </a:solidFill>
              <a:latin typeface="OpenDyslexicAlta" pitchFamily="2" charset="77"/>
            </a:endParaRPr>
          </a:p>
          <a:p>
            <a:pPr algn="ctr"/>
            <a:r>
              <a:rPr lang="en-US" sz="2800" dirty="0">
                <a:solidFill>
                  <a:schemeClr val="tx1"/>
                </a:solidFill>
                <a:latin typeface="OpenDyslexicAlta" pitchFamily="2" charset="77"/>
              </a:rPr>
              <a:t>The total is </a:t>
            </a:r>
            <a:r>
              <a:rPr lang="en-US" sz="2800" u="sng" dirty="0">
                <a:solidFill>
                  <a:srgbClr val="FF3860"/>
                </a:solidFill>
                <a:latin typeface="OpenDyslexicAlta" pitchFamily="2" charset="77"/>
              </a:rPr>
              <a:t>20</a:t>
            </a:r>
            <a:r>
              <a:rPr lang="en-US" sz="2800" dirty="0">
                <a:solidFill>
                  <a:schemeClr val="tx1"/>
                </a:solidFill>
                <a:latin typeface="OpenDyslexicAlta" pitchFamily="2" charset="77"/>
              </a:rPr>
              <a:t>.</a:t>
            </a:r>
          </a:p>
        </p:txBody>
      </p:sp>
      <p:pic>
        <p:nvPicPr>
          <p:cNvPr id="11" name="Picture 10">
            <a:extLst>
              <a:ext uri="{FF2B5EF4-FFF2-40B4-BE49-F238E27FC236}">
                <a16:creationId xmlns:a16="http://schemas.microsoft.com/office/drawing/2014/main" xmlns="" id="{1E360855-ED35-D442-BC46-A9AA155403B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7049" y="4978334"/>
            <a:ext cx="737979" cy="1496827"/>
          </a:xfrm>
          <a:prstGeom prst="rect">
            <a:avLst/>
          </a:prstGeom>
        </p:spPr>
      </p:pic>
      <p:pic>
        <p:nvPicPr>
          <p:cNvPr id="19" name="Picture 18">
            <a:extLst>
              <a:ext uri="{FF2B5EF4-FFF2-40B4-BE49-F238E27FC236}">
                <a16:creationId xmlns:a16="http://schemas.microsoft.com/office/drawing/2014/main" xmlns="" id="{61B903F4-BB3A-5343-9534-14F14201B3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48238" y="4978334"/>
            <a:ext cx="737979" cy="1496827"/>
          </a:xfrm>
          <a:prstGeom prst="rect">
            <a:avLst/>
          </a:prstGeom>
        </p:spPr>
      </p:pic>
    </p:spTree>
    <p:extLst>
      <p:ext uri="{BB962C8B-B14F-4D97-AF65-F5344CB8AC3E}">
        <p14:creationId xmlns:p14="http://schemas.microsoft.com/office/powerpoint/2010/main" val="3642742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counters to fill the tens frames below to make the following number: 12</a:t>
            </a:r>
          </a:p>
          <a:p>
            <a:pPr marL="0" indent="0">
              <a:buClr>
                <a:srgbClr val="23D160"/>
              </a:buClr>
              <a:buSzPct val="85000"/>
              <a:buNone/>
            </a:pPr>
            <a:r>
              <a:rPr lang="en-GB" sz="2200" dirty="0"/>
              <a:t>Then complete the sentence beneath the tens frames.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6456941D-CF6C-C146-A3D5-6B02C12810BF}"/>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B7A425E0-B7EC-4A43-A3FD-61F9EF9D913A}"/>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8B3BFCDF-9E79-EF4A-9681-66A6E927A66B}"/>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C65CAE65-32AE-0B49-A1E8-D204B48858C5}"/>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4313EBBA-CE18-D34E-A1BE-38E90D328BD3}"/>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57E97176-9D84-0644-A734-61C59B4D77EE}"/>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422D5092-F9B3-5042-8CD7-E382BCCF2040}"/>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85846511-F668-E140-99ED-4266E61CBFF2}"/>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E1F2B2E2-03B6-6443-8ADE-33E6201DEBFE}"/>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Rectangle 14">
            <a:extLst>
              <a:ext uri="{FF2B5EF4-FFF2-40B4-BE49-F238E27FC236}">
                <a16:creationId xmlns:a16="http://schemas.microsoft.com/office/drawing/2014/main" xmlns="" id="{7617E10C-E306-C94C-865C-6E303E86FBC7}"/>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6" name="Rectangle 25">
            <a:extLst>
              <a:ext uri="{FF2B5EF4-FFF2-40B4-BE49-F238E27FC236}">
                <a16:creationId xmlns:a16="http://schemas.microsoft.com/office/drawing/2014/main" xmlns="" id="{4875F1AE-9B1E-824D-BA84-29D14F5AD9C5}"/>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C2785B56-F451-9941-A119-7AFBB6BD6CC2}"/>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6E855792-CBF4-9E4F-9B99-CD4FBEEE96B2}"/>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BC9A3C9D-5774-F946-AC19-828A61BA3A0A}"/>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0" name="Rectangle 29">
            <a:extLst>
              <a:ext uri="{FF2B5EF4-FFF2-40B4-BE49-F238E27FC236}">
                <a16:creationId xmlns:a16="http://schemas.microsoft.com/office/drawing/2014/main" xmlns="" id="{54EB11EA-DE6E-354C-B842-2F77984CEA16}"/>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1" name="Rectangle 30">
            <a:extLst>
              <a:ext uri="{FF2B5EF4-FFF2-40B4-BE49-F238E27FC236}">
                <a16:creationId xmlns:a16="http://schemas.microsoft.com/office/drawing/2014/main" xmlns="" id="{E869BAAB-AAF8-4545-8F61-EA74E3873CF6}"/>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2" name="Rectangle 31">
            <a:extLst>
              <a:ext uri="{FF2B5EF4-FFF2-40B4-BE49-F238E27FC236}">
                <a16:creationId xmlns:a16="http://schemas.microsoft.com/office/drawing/2014/main" xmlns="" id="{B975DB1E-A38D-474A-9F89-DAD342BE51DD}"/>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3" name="Rectangle 32">
            <a:extLst>
              <a:ext uri="{FF2B5EF4-FFF2-40B4-BE49-F238E27FC236}">
                <a16:creationId xmlns:a16="http://schemas.microsoft.com/office/drawing/2014/main" xmlns="" id="{8DE9AD43-6AA3-AC4D-A520-4B6E61C58C5B}"/>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4" name="Rectangle 33">
            <a:extLst>
              <a:ext uri="{FF2B5EF4-FFF2-40B4-BE49-F238E27FC236}">
                <a16:creationId xmlns:a16="http://schemas.microsoft.com/office/drawing/2014/main" xmlns="" id="{DA42B6A0-62CE-AE4F-ADA0-3AED81D0484E}"/>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5" name="Rectangle 34">
            <a:extLst>
              <a:ext uri="{FF2B5EF4-FFF2-40B4-BE49-F238E27FC236}">
                <a16:creationId xmlns:a16="http://schemas.microsoft.com/office/drawing/2014/main" xmlns="" id="{BE900547-CDE8-A045-A148-80D77AABDB0A}"/>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47" name="Rounded Rectangle 46">
            <a:extLst>
              <a:ext uri="{FF2B5EF4-FFF2-40B4-BE49-F238E27FC236}">
                <a16:creationId xmlns:a16="http://schemas.microsoft.com/office/drawing/2014/main" xmlns="" id="{AEACC1A7-F4E9-894E-B9E7-383F2C2C9AD4}"/>
              </a:ext>
            </a:extLst>
          </p:cNvPr>
          <p:cNvSpPr/>
          <p:nvPr/>
        </p:nvSpPr>
        <p:spPr>
          <a:xfrm>
            <a:off x="2651475" y="5481306"/>
            <a:ext cx="6896986" cy="90938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12 has _ ten and _ ones.</a:t>
            </a:r>
          </a:p>
        </p:txBody>
      </p:sp>
    </p:spTree>
    <p:extLst>
      <p:ext uri="{BB962C8B-B14F-4D97-AF65-F5344CB8AC3E}">
        <p14:creationId xmlns:p14="http://schemas.microsoft.com/office/powerpoint/2010/main" val="33552940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counters to fill the tens frames below to make the following number: 12</a:t>
            </a:r>
          </a:p>
          <a:p>
            <a:pPr marL="0" indent="0">
              <a:buClr>
                <a:srgbClr val="23D160"/>
              </a:buClr>
              <a:buSzPct val="85000"/>
              <a:buNone/>
            </a:pPr>
            <a:r>
              <a:rPr lang="en-GB" sz="2200" dirty="0"/>
              <a:t>Then complete the sentence beneath the tens frames.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6456941D-CF6C-C146-A3D5-6B02C12810BF}"/>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B7A425E0-B7EC-4A43-A3FD-61F9EF9D913A}"/>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8B3BFCDF-9E79-EF4A-9681-66A6E927A66B}"/>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C65CAE65-32AE-0B49-A1E8-D204B48858C5}"/>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4313EBBA-CE18-D34E-A1BE-38E90D328BD3}"/>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57E97176-9D84-0644-A734-61C59B4D77EE}"/>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422D5092-F9B3-5042-8CD7-E382BCCF2040}"/>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85846511-F668-E140-99ED-4266E61CBFF2}"/>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E1F2B2E2-03B6-6443-8ADE-33E6201DEBFE}"/>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Rectangle 14">
            <a:extLst>
              <a:ext uri="{FF2B5EF4-FFF2-40B4-BE49-F238E27FC236}">
                <a16:creationId xmlns:a16="http://schemas.microsoft.com/office/drawing/2014/main" xmlns="" id="{7617E10C-E306-C94C-865C-6E303E86FBC7}"/>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6" name="Oval 15">
            <a:extLst>
              <a:ext uri="{FF2B5EF4-FFF2-40B4-BE49-F238E27FC236}">
                <a16:creationId xmlns:a16="http://schemas.microsoft.com/office/drawing/2014/main" xmlns="" id="{D6D796F0-0027-3142-8BB0-5393DAF76B56}"/>
              </a:ext>
            </a:extLst>
          </p:cNvPr>
          <p:cNvSpPr>
            <a:spLocks noChangeArrowheads="1"/>
          </p:cNvSpPr>
          <p:nvPr/>
        </p:nvSpPr>
        <p:spPr bwMode="auto">
          <a:xfrm>
            <a:off x="2291113"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20AA2081-EF3E-D748-91F6-98D9A865A216}"/>
              </a:ext>
            </a:extLst>
          </p:cNvPr>
          <p:cNvSpPr>
            <a:spLocks noChangeArrowheads="1"/>
          </p:cNvSpPr>
          <p:nvPr/>
        </p:nvSpPr>
        <p:spPr bwMode="auto">
          <a:xfrm>
            <a:off x="30324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261FB38B-1E29-9144-8410-E46AC5E87C5E}"/>
              </a:ext>
            </a:extLst>
          </p:cNvPr>
          <p:cNvSpPr>
            <a:spLocks noChangeArrowheads="1"/>
          </p:cNvSpPr>
          <p:nvPr/>
        </p:nvSpPr>
        <p:spPr bwMode="auto">
          <a:xfrm>
            <a:off x="2291113"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C0480705-15EF-1147-B7BB-F8407633E9B3}"/>
              </a:ext>
            </a:extLst>
          </p:cNvPr>
          <p:cNvSpPr>
            <a:spLocks noChangeArrowheads="1"/>
          </p:cNvSpPr>
          <p:nvPr/>
        </p:nvSpPr>
        <p:spPr bwMode="auto">
          <a:xfrm>
            <a:off x="3011838"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086F18A3-E5D0-C840-A286-90D8CCFA39C0}"/>
              </a:ext>
            </a:extLst>
          </p:cNvPr>
          <p:cNvSpPr>
            <a:spLocks noChangeArrowheads="1"/>
          </p:cNvSpPr>
          <p:nvPr/>
        </p:nvSpPr>
        <p:spPr bwMode="auto">
          <a:xfrm>
            <a:off x="37309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1" name="Oval 20">
            <a:extLst>
              <a:ext uri="{FF2B5EF4-FFF2-40B4-BE49-F238E27FC236}">
                <a16:creationId xmlns:a16="http://schemas.microsoft.com/office/drawing/2014/main" xmlns="" id="{3822760B-26AA-4143-96C8-72D98869319C}"/>
              </a:ext>
            </a:extLst>
          </p:cNvPr>
          <p:cNvSpPr>
            <a:spLocks noChangeArrowheads="1"/>
          </p:cNvSpPr>
          <p:nvPr/>
        </p:nvSpPr>
        <p:spPr bwMode="auto">
          <a:xfrm>
            <a:off x="3730975"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9C2D440A-3968-AB41-8776-CF968DA9B12F}"/>
              </a:ext>
            </a:extLst>
          </p:cNvPr>
          <p:cNvSpPr>
            <a:spLocks noChangeArrowheads="1"/>
          </p:cNvSpPr>
          <p:nvPr/>
        </p:nvSpPr>
        <p:spPr bwMode="auto">
          <a:xfrm>
            <a:off x="4451700"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7CAD7060-BA83-4244-80DC-16FEF0E573F0}"/>
              </a:ext>
            </a:extLst>
          </p:cNvPr>
          <p:cNvSpPr>
            <a:spLocks noChangeArrowheads="1"/>
          </p:cNvSpPr>
          <p:nvPr/>
        </p:nvSpPr>
        <p:spPr bwMode="auto">
          <a:xfrm>
            <a:off x="4451700"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4" name="Oval 23">
            <a:extLst>
              <a:ext uri="{FF2B5EF4-FFF2-40B4-BE49-F238E27FC236}">
                <a16:creationId xmlns:a16="http://schemas.microsoft.com/office/drawing/2014/main" xmlns="" id="{520B0855-3B64-BD42-93B2-ED3B8DE6857A}"/>
              </a:ext>
            </a:extLst>
          </p:cNvPr>
          <p:cNvSpPr>
            <a:spLocks noChangeArrowheads="1"/>
          </p:cNvSpPr>
          <p:nvPr/>
        </p:nvSpPr>
        <p:spPr bwMode="auto">
          <a:xfrm>
            <a:off x="5172425" y="3429000"/>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Oval 24">
            <a:extLst>
              <a:ext uri="{FF2B5EF4-FFF2-40B4-BE49-F238E27FC236}">
                <a16:creationId xmlns:a16="http://schemas.microsoft.com/office/drawing/2014/main" xmlns="" id="{FE148425-D6C4-D743-95DF-73526EA3A872}"/>
              </a:ext>
            </a:extLst>
          </p:cNvPr>
          <p:cNvSpPr>
            <a:spLocks noChangeArrowheads="1"/>
          </p:cNvSpPr>
          <p:nvPr/>
        </p:nvSpPr>
        <p:spPr bwMode="auto">
          <a:xfrm>
            <a:off x="5172425" y="4148138"/>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6" name="Rectangle 25">
            <a:extLst>
              <a:ext uri="{FF2B5EF4-FFF2-40B4-BE49-F238E27FC236}">
                <a16:creationId xmlns:a16="http://schemas.microsoft.com/office/drawing/2014/main" xmlns="" id="{4875F1AE-9B1E-824D-BA84-29D14F5AD9C5}"/>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C2785B56-F451-9941-A119-7AFBB6BD6CC2}"/>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6E855792-CBF4-9E4F-9B99-CD4FBEEE96B2}"/>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BC9A3C9D-5774-F946-AC19-828A61BA3A0A}"/>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0" name="Rectangle 29">
            <a:extLst>
              <a:ext uri="{FF2B5EF4-FFF2-40B4-BE49-F238E27FC236}">
                <a16:creationId xmlns:a16="http://schemas.microsoft.com/office/drawing/2014/main" xmlns="" id="{54EB11EA-DE6E-354C-B842-2F77984CEA16}"/>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1" name="Rectangle 30">
            <a:extLst>
              <a:ext uri="{FF2B5EF4-FFF2-40B4-BE49-F238E27FC236}">
                <a16:creationId xmlns:a16="http://schemas.microsoft.com/office/drawing/2014/main" xmlns="" id="{E869BAAB-AAF8-4545-8F61-EA74E3873CF6}"/>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2" name="Rectangle 31">
            <a:extLst>
              <a:ext uri="{FF2B5EF4-FFF2-40B4-BE49-F238E27FC236}">
                <a16:creationId xmlns:a16="http://schemas.microsoft.com/office/drawing/2014/main" xmlns="" id="{B975DB1E-A38D-474A-9F89-DAD342BE51DD}"/>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3" name="Rectangle 32">
            <a:extLst>
              <a:ext uri="{FF2B5EF4-FFF2-40B4-BE49-F238E27FC236}">
                <a16:creationId xmlns:a16="http://schemas.microsoft.com/office/drawing/2014/main" xmlns="" id="{8DE9AD43-6AA3-AC4D-A520-4B6E61C58C5B}"/>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4" name="Rectangle 33">
            <a:extLst>
              <a:ext uri="{FF2B5EF4-FFF2-40B4-BE49-F238E27FC236}">
                <a16:creationId xmlns:a16="http://schemas.microsoft.com/office/drawing/2014/main" xmlns="" id="{DA42B6A0-62CE-AE4F-ADA0-3AED81D0484E}"/>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5" name="Rectangle 34">
            <a:extLst>
              <a:ext uri="{FF2B5EF4-FFF2-40B4-BE49-F238E27FC236}">
                <a16:creationId xmlns:a16="http://schemas.microsoft.com/office/drawing/2014/main" xmlns="" id="{BE900547-CDE8-A045-A148-80D77AABDB0A}"/>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6" name="Oval 35">
            <a:extLst>
              <a:ext uri="{FF2B5EF4-FFF2-40B4-BE49-F238E27FC236}">
                <a16:creationId xmlns:a16="http://schemas.microsoft.com/office/drawing/2014/main" xmlns="" id="{4CF0BA63-4B0B-9D4C-9507-398BDC7D421E}"/>
              </a:ext>
            </a:extLst>
          </p:cNvPr>
          <p:cNvSpPr>
            <a:spLocks noChangeArrowheads="1"/>
          </p:cNvSpPr>
          <p:nvPr/>
        </p:nvSpPr>
        <p:spPr bwMode="auto">
          <a:xfrm>
            <a:off x="6378132"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8" name="Oval 37">
            <a:extLst>
              <a:ext uri="{FF2B5EF4-FFF2-40B4-BE49-F238E27FC236}">
                <a16:creationId xmlns:a16="http://schemas.microsoft.com/office/drawing/2014/main" xmlns="" id="{3C643668-D97A-4B43-9F76-6865B8675CFD}"/>
              </a:ext>
            </a:extLst>
          </p:cNvPr>
          <p:cNvSpPr>
            <a:spLocks noChangeArrowheads="1"/>
          </p:cNvSpPr>
          <p:nvPr/>
        </p:nvSpPr>
        <p:spPr bwMode="auto">
          <a:xfrm>
            <a:off x="6378132"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7" name="Rounded Rectangle 46">
            <a:extLst>
              <a:ext uri="{FF2B5EF4-FFF2-40B4-BE49-F238E27FC236}">
                <a16:creationId xmlns:a16="http://schemas.microsoft.com/office/drawing/2014/main" xmlns="" id="{AEACC1A7-F4E9-894E-B9E7-383F2C2C9AD4}"/>
              </a:ext>
            </a:extLst>
          </p:cNvPr>
          <p:cNvSpPr/>
          <p:nvPr/>
        </p:nvSpPr>
        <p:spPr>
          <a:xfrm>
            <a:off x="2651475" y="5481306"/>
            <a:ext cx="6896986" cy="90938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12 has </a:t>
            </a:r>
            <a:r>
              <a:rPr lang="en-US" sz="2800" u="sng" dirty="0">
                <a:solidFill>
                  <a:srgbClr val="FF3860"/>
                </a:solidFill>
                <a:latin typeface="OpenDyslexicAlta" pitchFamily="2" charset="77"/>
              </a:rPr>
              <a:t>1</a:t>
            </a:r>
            <a:r>
              <a:rPr lang="en-US" sz="2800" dirty="0">
                <a:solidFill>
                  <a:schemeClr val="tx1"/>
                </a:solidFill>
                <a:latin typeface="OpenDyslexicAlta" pitchFamily="2" charset="77"/>
              </a:rPr>
              <a:t> ten and </a:t>
            </a:r>
            <a:r>
              <a:rPr lang="en-US" sz="2800" u="sng" dirty="0">
                <a:solidFill>
                  <a:srgbClr val="FF3860"/>
                </a:solidFill>
                <a:latin typeface="OpenDyslexicAlta" pitchFamily="2" charset="77"/>
              </a:rPr>
              <a:t>2</a:t>
            </a:r>
            <a:r>
              <a:rPr lang="en-US" sz="2800" dirty="0">
                <a:solidFill>
                  <a:schemeClr val="tx1"/>
                </a:solidFill>
                <a:latin typeface="OpenDyslexicAlta" pitchFamily="2" charset="77"/>
              </a:rPr>
              <a:t> ones.</a:t>
            </a:r>
          </a:p>
        </p:txBody>
      </p:sp>
    </p:spTree>
    <p:extLst>
      <p:ext uri="{BB962C8B-B14F-4D97-AF65-F5344CB8AC3E}">
        <p14:creationId xmlns:p14="http://schemas.microsoft.com/office/powerpoint/2010/main" val="13533614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counters to fill the tens frames below to make the following number: 13</a:t>
            </a:r>
          </a:p>
          <a:p>
            <a:pPr marL="0" indent="0">
              <a:buClr>
                <a:srgbClr val="23D160"/>
              </a:buClr>
              <a:buSzPct val="85000"/>
              <a:buNone/>
            </a:pPr>
            <a:r>
              <a:rPr lang="en-GB" sz="2200" dirty="0"/>
              <a:t>Then complete the sentence beneath the tens frames.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6456941D-CF6C-C146-A3D5-6B02C12810BF}"/>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B7A425E0-B7EC-4A43-A3FD-61F9EF9D913A}"/>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8B3BFCDF-9E79-EF4A-9681-66A6E927A66B}"/>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C65CAE65-32AE-0B49-A1E8-D204B48858C5}"/>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4313EBBA-CE18-D34E-A1BE-38E90D328BD3}"/>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57E97176-9D84-0644-A734-61C59B4D77EE}"/>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422D5092-F9B3-5042-8CD7-E382BCCF2040}"/>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85846511-F668-E140-99ED-4266E61CBFF2}"/>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E1F2B2E2-03B6-6443-8ADE-33E6201DEBFE}"/>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Rectangle 14">
            <a:extLst>
              <a:ext uri="{FF2B5EF4-FFF2-40B4-BE49-F238E27FC236}">
                <a16:creationId xmlns:a16="http://schemas.microsoft.com/office/drawing/2014/main" xmlns="" id="{7617E10C-E306-C94C-865C-6E303E86FBC7}"/>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6" name="Rectangle 25">
            <a:extLst>
              <a:ext uri="{FF2B5EF4-FFF2-40B4-BE49-F238E27FC236}">
                <a16:creationId xmlns:a16="http://schemas.microsoft.com/office/drawing/2014/main" xmlns="" id="{4875F1AE-9B1E-824D-BA84-29D14F5AD9C5}"/>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C2785B56-F451-9941-A119-7AFBB6BD6CC2}"/>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6E855792-CBF4-9E4F-9B99-CD4FBEEE96B2}"/>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BC9A3C9D-5774-F946-AC19-828A61BA3A0A}"/>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0" name="Rectangle 29">
            <a:extLst>
              <a:ext uri="{FF2B5EF4-FFF2-40B4-BE49-F238E27FC236}">
                <a16:creationId xmlns:a16="http://schemas.microsoft.com/office/drawing/2014/main" xmlns="" id="{54EB11EA-DE6E-354C-B842-2F77984CEA16}"/>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1" name="Rectangle 30">
            <a:extLst>
              <a:ext uri="{FF2B5EF4-FFF2-40B4-BE49-F238E27FC236}">
                <a16:creationId xmlns:a16="http://schemas.microsoft.com/office/drawing/2014/main" xmlns="" id="{E869BAAB-AAF8-4545-8F61-EA74E3873CF6}"/>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2" name="Rectangle 31">
            <a:extLst>
              <a:ext uri="{FF2B5EF4-FFF2-40B4-BE49-F238E27FC236}">
                <a16:creationId xmlns:a16="http://schemas.microsoft.com/office/drawing/2014/main" xmlns="" id="{B975DB1E-A38D-474A-9F89-DAD342BE51DD}"/>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3" name="Rectangle 32">
            <a:extLst>
              <a:ext uri="{FF2B5EF4-FFF2-40B4-BE49-F238E27FC236}">
                <a16:creationId xmlns:a16="http://schemas.microsoft.com/office/drawing/2014/main" xmlns="" id="{8DE9AD43-6AA3-AC4D-A520-4B6E61C58C5B}"/>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4" name="Rectangle 33">
            <a:extLst>
              <a:ext uri="{FF2B5EF4-FFF2-40B4-BE49-F238E27FC236}">
                <a16:creationId xmlns:a16="http://schemas.microsoft.com/office/drawing/2014/main" xmlns="" id="{DA42B6A0-62CE-AE4F-ADA0-3AED81D0484E}"/>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5" name="Rectangle 34">
            <a:extLst>
              <a:ext uri="{FF2B5EF4-FFF2-40B4-BE49-F238E27FC236}">
                <a16:creationId xmlns:a16="http://schemas.microsoft.com/office/drawing/2014/main" xmlns="" id="{BE900547-CDE8-A045-A148-80D77AABDB0A}"/>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47" name="Rounded Rectangle 46">
            <a:extLst>
              <a:ext uri="{FF2B5EF4-FFF2-40B4-BE49-F238E27FC236}">
                <a16:creationId xmlns:a16="http://schemas.microsoft.com/office/drawing/2014/main" xmlns="" id="{AEACC1A7-F4E9-894E-B9E7-383F2C2C9AD4}"/>
              </a:ext>
            </a:extLst>
          </p:cNvPr>
          <p:cNvSpPr/>
          <p:nvPr/>
        </p:nvSpPr>
        <p:spPr>
          <a:xfrm>
            <a:off x="2651475" y="5481306"/>
            <a:ext cx="6896986" cy="90938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13 has _ ten and _ ones.</a:t>
            </a:r>
          </a:p>
        </p:txBody>
      </p:sp>
    </p:spTree>
    <p:extLst>
      <p:ext uri="{BB962C8B-B14F-4D97-AF65-F5344CB8AC3E}">
        <p14:creationId xmlns:p14="http://schemas.microsoft.com/office/powerpoint/2010/main" val="19917421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counters to fill the tens frames below to make the following number: 13</a:t>
            </a:r>
          </a:p>
          <a:p>
            <a:pPr marL="0" indent="0">
              <a:buClr>
                <a:srgbClr val="23D160"/>
              </a:buClr>
              <a:buSzPct val="85000"/>
              <a:buNone/>
            </a:pPr>
            <a:r>
              <a:rPr lang="en-GB" sz="2200" dirty="0"/>
              <a:t>Then complete the sentence beneath the tens frames.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6456941D-CF6C-C146-A3D5-6B02C12810BF}"/>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B7A425E0-B7EC-4A43-A3FD-61F9EF9D913A}"/>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8B3BFCDF-9E79-EF4A-9681-66A6E927A66B}"/>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C65CAE65-32AE-0B49-A1E8-D204B48858C5}"/>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4313EBBA-CE18-D34E-A1BE-38E90D328BD3}"/>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57E97176-9D84-0644-A734-61C59B4D77EE}"/>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422D5092-F9B3-5042-8CD7-E382BCCF2040}"/>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85846511-F668-E140-99ED-4266E61CBFF2}"/>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E1F2B2E2-03B6-6443-8ADE-33E6201DEBFE}"/>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Rectangle 14">
            <a:extLst>
              <a:ext uri="{FF2B5EF4-FFF2-40B4-BE49-F238E27FC236}">
                <a16:creationId xmlns:a16="http://schemas.microsoft.com/office/drawing/2014/main" xmlns="" id="{7617E10C-E306-C94C-865C-6E303E86FBC7}"/>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6" name="Oval 15">
            <a:extLst>
              <a:ext uri="{FF2B5EF4-FFF2-40B4-BE49-F238E27FC236}">
                <a16:creationId xmlns:a16="http://schemas.microsoft.com/office/drawing/2014/main" xmlns="" id="{D6D796F0-0027-3142-8BB0-5393DAF76B56}"/>
              </a:ext>
            </a:extLst>
          </p:cNvPr>
          <p:cNvSpPr>
            <a:spLocks noChangeArrowheads="1"/>
          </p:cNvSpPr>
          <p:nvPr/>
        </p:nvSpPr>
        <p:spPr bwMode="auto">
          <a:xfrm>
            <a:off x="2291113"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20AA2081-EF3E-D748-91F6-98D9A865A216}"/>
              </a:ext>
            </a:extLst>
          </p:cNvPr>
          <p:cNvSpPr>
            <a:spLocks noChangeArrowheads="1"/>
          </p:cNvSpPr>
          <p:nvPr/>
        </p:nvSpPr>
        <p:spPr bwMode="auto">
          <a:xfrm>
            <a:off x="30324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261FB38B-1E29-9144-8410-E46AC5E87C5E}"/>
              </a:ext>
            </a:extLst>
          </p:cNvPr>
          <p:cNvSpPr>
            <a:spLocks noChangeArrowheads="1"/>
          </p:cNvSpPr>
          <p:nvPr/>
        </p:nvSpPr>
        <p:spPr bwMode="auto">
          <a:xfrm>
            <a:off x="2291113"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C0480705-15EF-1147-B7BB-F8407633E9B3}"/>
              </a:ext>
            </a:extLst>
          </p:cNvPr>
          <p:cNvSpPr>
            <a:spLocks noChangeArrowheads="1"/>
          </p:cNvSpPr>
          <p:nvPr/>
        </p:nvSpPr>
        <p:spPr bwMode="auto">
          <a:xfrm>
            <a:off x="3011838"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086F18A3-E5D0-C840-A286-90D8CCFA39C0}"/>
              </a:ext>
            </a:extLst>
          </p:cNvPr>
          <p:cNvSpPr>
            <a:spLocks noChangeArrowheads="1"/>
          </p:cNvSpPr>
          <p:nvPr/>
        </p:nvSpPr>
        <p:spPr bwMode="auto">
          <a:xfrm>
            <a:off x="37309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1" name="Oval 20">
            <a:extLst>
              <a:ext uri="{FF2B5EF4-FFF2-40B4-BE49-F238E27FC236}">
                <a16:creationId xmlns:a16="http://schemas.microsoft.com/office/drawing/2014/main" xmlns="" id="{3822760B-26AA-4143-96C8-72D98869319C}"/>
              </a:ext>
            </a:extLst>
          </p:cNvPr>
          <p:cNvSpPr>
            <a:spLocks noChangeArrowheads="1"/>
          </p:cNvSpPr>
          <p:nvPr/>
        </p:nvSpPr>
        <p:spPr bwMode="auto">
          <a:xfrm>
            <a:off x="3730975"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9C2D440A-3968-AB41-8776-CF968DA9B12F}"/>
              </a:ext>
            </a:extLst>
          </p:cNvPr>
          <p:cNvSpPr>
            <a:spLocks noChangeArrowheads="1"/>
          </p:cNvSpPr>
          <p:nvPr/>
        </p:nvSpPr>
        <p:spPr bwMode="auto">
          <a:xfrm>
            <a:off x="4451700"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7CAD7060-BA83-4244-80DC-16FEF0E573F0}"/>
              </a:ext>
            </a:extLst>
          </p:cNvPr>
          <p:cNvSpPr>
            <a:spLocks noChangeArrowheads="1"/>
          </p:cNvSpPr>
          <p:nvPr/>
        </p:nvSpPr>
        <p:spPr bwMode="auto">
          <a:xfrm>
            <a:off x="4451700"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4" name="Oval 23">
            <a:extLst>
              <a:ext uri="{FF2B5EF4-FFF2-40B4-BE49-F238E27FC236}">
                <a16:creationId xmlns:a16="http://schemas.microsoft.com/office/drawing/2014/main" xmlns="" id="{520B0855-3B64-BD42-93B2-ED3B8DE6857A}"/>
              </a:ext>
            </a:extLst>
          </p:cNvPr>
          <p:cNvSpPr>
            <a:spLocks noChangeArrowheads="1"/>
          </p:cNvSpPr>
          <p:nvPr/>
        </p:nvSpPr>
        <p:spPr bwMode="auto">
          <a:xfrm>
            <a:off x="5172425" y="3429000"/>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Oval 24">
            <a:extLst>
              <a:ext uri="{FF2B5EF4-FFF2-40B4-BE49-F238E27FC236}">
                <a16:creationId xmlns:a16="http://schemas.microsoft.com/office/drawing/2014/main" xmlns="" id="{FE148425-D6C4-D743-95DF-73526EA3A872}"/>
              </a:ext>
            </a:extLst>
          </p:cNvPr>
          <p:cNvSpPr>
            <a:spLocks noChangeArrowheads="1"/>
          </p:cNvSpPr>
          <p:nvPr/>
        </p:nvSpPr>
        <p:spPr bwMode="auto">
          <a:xfrm>
            <a:off x="5172425" y="4148138"/>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6" name="Rectangle 25">
            <a:extLst>
              <a:ext uri="{FF2B5EF4-FFF2-40B4-BE49-F238E27FC236}">
                <a16:creationId xmlns:a16="http://schemas.microsoft.com/office/drawing/2014/main" xmlns="" id="{4875F1AE-9B1E-824D-BA84-29D14F5AD9C5}"/>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C2785B56-F451-9941-A119-7AFBB6BD6CC2}"/>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6E855792-CBF4-9E4F-9B99-CD4FBEEE96B2}"/>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BC9A3C9D-5774-F946-AC19-828A61BA3A0A}"/>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0" name="Rectangle 29">
            <a:extLst>
              <a:ext uri="{FF2B5EF4-FFF2-40B4-BE49-F238E27FC236}">
                <a16:creationId xmlns:a16="http://schemas.microsoft.com/office/drawing/2014/main" xmlns="" id="{54EB11EA-DE6E-354C-B842-2F77984CEA16}"/>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1" name="Rectangle 30">
            <a:extLst>
              <a:ext uri="{FF2B5EF4-FFF2-40B4-BE49-F238E27FC236}">
                <a16:creationId xmlns:a16="http://schemas.microsoft.com/office/drawing/2014/main" xmlns="" id="{E869BAAB-AAF8-4545-8F61-EA74E3873CF6}"/>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2" name="Rectangle 31">
            <a:extLst>
              <a:ext uri="{FF2B5EF4-FFF2-40B4-BE49-F238E27FC236}">
                <a16:creationId xmlns:a16="http://schemas.microsoft.com/office/drawing/2014/main" xmlns="" id="{B975DB1E-A38D-474A-9F89-DAD342BE51DD}"/>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3" name="Rectangle 32">
            <a:extLst>
              <a:ext uri="{FF2B5EF4-FFF2-40B4-BE49-F238E27FC236}">
                <a16:creationId xmlns:a16="http://schemas.microsoft.com/office/drawing/2014/main" xmlns="" id="{8DE9AD43-6AA3-AC4D-A520-4B6E61C58C5B}"/>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4" name="Rectangle 33">
            <a:extLst>
              <a:ext uri="{FF2B5EF4-FFF2-40B4-BE49-F238E27FC236}">
                <a16:creationId xmlns:a16="http://schemas.microsoft.com/office/drawing/2014/main" xmlns="" id="{DA42B6A0-62CE-AE4F-ADA0-3AED81D0484E}"/>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5" name="Rectangle 34">
            <a:extLst>
              <a:ext uri="{FF2B5EF4-FFF2-40B4-BE49-F238E27FC236}">
                <a16:creationId xmlns:a16="http://schemas.microsoft.com/office/drawing/2014/main" xmlns="" id="{BE900547-CDE8-A045-A148-80D77AABDB0A}"/>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6" name="Oval 35">
            <a:extLst>
              <a:ext uri="{FF2B5EF4-FFF2-40B4-BE49-F238E27FC236}">
                <a16:creationId xmlns:a16="http://schemas.microsoft.com/office/drawing/2014/main" xmlns="" id="{4CF0BA63-4B0B-9D4C-9507-398BDC7D421E}"/>
              </a:ext>
            </a:extLst>
          </p:cNvPr>
          <p:cNvSpPr>
            <a:spLocks noChangeArrowheads="1"/>
          </p:cNvSpPr>
          <p:nvPr/>
        </p:nvSpPr>
        <p:spPr bwMode="auto">
          <a:xfrm>
            <a:off x="6378132"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8" name="Oval 37">
            <a:extLst>
              <a:ext uri="{FF2B5EF4-FFF2-40B4-BE49-F238E27FC236}">
                <a16:creationId xmlns:a16="http://schemas.microsoft.com/office/drawing/2014/main" xmlns="" id="{3C643668-D97A-4B43-9F76-6865B8675CFD}"/>
              </a:ext>
            </a:extLst>
          </p:cNvPr>
          <p:cNvSpPr>
            <a:spLocks noChangeArrowheads="1"/>
          </p:cNvSpPr>
          <p:nvPr/>
        </p:nvSpPr>
        <p:spPr bwMode="auto">
          <a:xfrm>
            <a:off x="6378132"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9" name="Oval 38">
            <a:extLst>
              <a:ext uri="{FF2B5EF4-FFF2-40B4-BE49-F238E27FC236}">
                <a16:creationId xmlns:a16="http://schemas.microsoft.com/office/drawing/2014/main" xmlns="" id="{359DC4E7-02FE-9C47-B0CF-915C5A68BBFF}"/>
              </a:ext>
            </a:extLst>
          </p:cNvPr>
          <p:cNvSpPr>
            <a:spLocks noChangeArrowheads="1"/>
          </p:cNvSpPr>
          <p:nvPr/>
        </p:nvSpPr>
        <p:spPr bwMode="auto">
          <a:xfrm>
            <a:off x="7098857"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7" name="Rounded Rectangle 46">
            <a:extLst>
              <a:ext uri="{FF2B5EF4-FFF2-40B4-BE49-F238E27FC236}">
                <a16:creationId xmlns:a16="http://schemas.microsoft.com/office/drawing/2014/main" xmlns="" id="{AEACC1A7-F4E9-894E-B9E7-383F2C2C9AD4}"/>
              </a:ext>
            </a:extLst>
          </p:cNvPr>
          <p:cNvSpPr/>
          <p:nvPr/>
        </p:nvSpPr>
        <p:spPr>
          <a:xfrm>
            <a:off x="2651475" y="5481306"/>
            <a:ext cx="6896986" cy="90938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13 has </a:t>
            </a:r>
            <a:r>
              <a:rPr lang="en-US" sz="2800" u="sng" dirty="0">
                <a:solidFill>
                  <a:srgbClr val="FF3860"/>
                </a:solidFill>
                <a:latin typeface="OpenDyslexicAlta" pitchFamily="2" charset="77"/>
              </a:rPr>
              <a:t>1</a:t>
            </a:r>
            <a:r>
              <a:rPr lang="en-US" sz="2800" dirty="0">
                <a:solidFill>
                  <a:schemeClr val="tx1"/>
                </a:solidFill>
                <a:latin typeface="OpenDyslexicAlta" pitchFamily="2" charset="77"/>
              </a:rPr>
              <a:t> ten and </a:t>
            </a:r>
            <a:r>
              <a:rPr lang="en-US" sz="2800" u="sng" dirty="0">
                <a:solidFill>
                  <a:srgbClr val="FF3860"/>
                </a:solidFill>
                <a:latin typeface="OpenDyslexicAlta" pitchFamily="2" charset="77"/>
              </a:rPr>
              <a:t>3</a:t>
            </a:r>
            <a:r>
              <a:rPr lang="en-US" sz="2800" dirty="0">
                <a:solidFill>
                  <a:schemeClr val="tx1"/>
                </a:solidFill>
                <a:latin typeface="OpenDyslexicAlta" pitchFamily="2" charset="77"/>
              </a:rPr>
              <a:t> ones.</a:t>
            </a:r>
          </a:p>
        </p:txBody>
      </p:sp>
    </p:spTree>
    <p:extLst>
      <p:ext uri="{BB962C8B-B14F-4D97-AF65-F5344CB8AC3E}">
        <p14:creationId xmlns:p14="http://schemas.microsoft.com/office/powerpoint/2010/main" val="39317766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counters to fill the tens frames below to make the following number: 10</a:t>
            </a:r>
          </a:p>
          <a:p>
            <a:pPr marL="0" indent="0">
              <a:buClr>
                <a:srgbClr val="23D160"/>
              </a:buClr>
              <a:buSzPct val="85000"/>
              <a:buNone/>
            </a:pPr>
            <a:r>
              <a:rPr lang="en-GB" sz="2200" dirty="0"/>
              <a:t>Then complete the sentence beneath the tens frames.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6456941D-CF6C-C146-A3D5-6B02C12810BF}"/>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B7A425E0-B7EC-4A43-A3FD-61F9EF9D913A}"/>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8B3BFCDF-9E79-EF4A-9681-66A6E927A66B}"/>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C65CAE65-32AE-0B49-A1E8-D204B48858C5}"/>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4313EBBA-CE18-D34E-A1BE-38E90D328BD3}"/>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57E97176-9D84-0644-A734-61C59B4D77EE}"/>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422D5092-F9B3-5042-8CD7-E382BCCF2040}"/>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85846511-F668-E140-99ED-4266E61CBFF2}"/>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E1F2B2E2-03B6-6443-8ADE-33E6201DEBFE}"/>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Rectangle 14">
            <a:extLst>
              <a:ext uri="{FF2B5EF4-FFF2-40B4-BE49-F238E27FC236}">
                <a16:creationId xmlns:a16="http://schemas.microsoft.com/office/drawing/2014/main" xmlns="" id="{7617E10C-E306-C94C-865C-6E303E86FBC7}"/>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6" name="Rectangle 25">
            <a:extLst>
              <a:ext uri="{FF2B5EF4-FFF2-40B4-BE49-F238E27FC236}">
                <a16:creationId xmlns:a16="http://schemas.microsoft.com/office/drawing/2014/main" xmlns="" id="{4875F1AE-9B1E-824D-BA84-29D14F5AD9C5}"/>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C2785B56-F451-9941-A119-7AFBB6BD6CC2}"/>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6E855792-CBF4-9E4F-9B99-CD4FBEEE96B2}"/>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BC9A3C9D-5774-F946-AC19-828A61BA3A0A}"/>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0" name="Rectangle 29">
            <a:extLst>
              <a:ext uri="{FF2B5EF4-FFF2-40B4-BE49-F238E27FC236}">
                <a16:creationId xmlns:a16="http://schemas.microsoft.com/office/drawing/2014/main" xmlns="" id="{54EB11EA-DE6E-354C-B842-2F77984CEA16}"/>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1" name="Rectangle 30">
            <a:extLst>
              <a:ext uri="{FF2B5EF4-FFF2-40B4-BE49-F238E27FC236}">
                <a16:creationId xmlns:a16="http://schemas.microsoft.com/office/drawing/2014/main" xmlns="" id="{E869BAAB-AAF8-4545-8F61-EA74E3873CF6}"/>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2" name="Rectangle 31">
            <a:extLst>
              <a:ext uri="{FF2B5EF4-FFF2-40B4-BE49-F238E27FC236}">
                <a16:creationId xmlns:a16="http://schemas.microsoft.com/office/drawing/2014/main" xmlns="" id="{B975DB1E-A38D-474A-9F89-DAD342BE51DD}"/>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3" name="Rectangle 32">
            <a:extLst>
              <a:ext uri="{FF2B5EF4-FFF2-40B4-BE49-F238E27FC236}">
                <a16:creationId xmlns:a16="http://schemas.microsoft.com/office/drawing/2014/main" xmlns="" id="{8DE9AD43-6AA3-AC4D-A520-4B6E61C58C5B}"/>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4" name="Rectangle 33">
            <a:extLst>
              <a:ext uri="{FF2B5EF4-FFF2-40B4-BE49-F238E27FC236}">
                <a16:creationId xmlns:a16="http://schemas.microsoft.com/office/drawing/2014/main" xmlns="" id="{DA42B6A0-62CE-AE4F-ADA0-3AED81D0484E}"/>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5" name="Rectangle 34">
            <a:extLst>
              <a:ext uri="{FF2B5EF4-FFF2-40B4-BE49-F238E27FC236}">
                <a16:creationId xmlns:a16="http://schemas.microsoft.com/office/drawing/2014/main" xmlns="" id="{BE900547-CDE8-A045-A148-80D77AABDB0A}"/>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47" name="Rounded Rectangle 46">
            <a:extLst>
              <a:ext uri="{FF2B5EF4-FFF2-40B4-BE49-F238E27FC236}">
                <a16:creationId xmlns:a16="http://schemas.microsoft.com/office/drawing/2014/main" xmlns="" id="{AEACC1A7-F4E9-894E-B9E7-383F2C2C9AD4}"/>
              </a:ext>
            </a:extLst>
          </p:cNvPr>
          <p:cNvSpPr/>
          <p:nvPr/>
        </p:nvSpPr>
        <p:spPr>
          <a:xfrm>
            <a:off x="2651475" y="5481306"/>
            <a:ext cx="6896986" cy="90938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10 has _ ten and _ ones.</a:t>
            </a:r>
          </a:p>
        </p:txBody>
      </p:sp>
    </p:spTree>
    <p:extLst>
      <p:ext uri="{BB962C8B-B14F-4D97-AF65-F5344CB8AC3E}">
        <p14:creationId xmlns:p14="http://schemas.microsoft.com/office/powerpoint/2010/main" val="22061213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does the number fifteen look like in its numeral form?</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Tree>
    <p:extLst>
      <p:ext uri="{BB962C8B-B14F-4D97-AF65-F5344CB8AC3E}">
        <p14:creationId xmlns:p14="http://schemas.microsoft.com/office/powerpoint/2010/main" val="19502666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counters to fill the tens frames below to make the following number: 10</a:t>
            </a:r>
          </a:p>
          <a:p>
            <a:pPr marL="0" indent="0">
              <a:buClr>
                <a:srgbClr val="23D160"/>
              </a:buClr>
              <a:buSzPct val="85000"/>
              <a:buNone/>
            </a:pPr>
            <a:r>
              <a:rPr lang="en-GB" sz="2200" dirty="0"/>
              <a:t>Then complete the sentence beneath the tens frames.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6456941D-CF6C-C146-A3D5-6B02C12810BF}"/>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B7A425E0-B7EC-4A43-A3FD-61F9EF9D913A}"/>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8B3BFCDF-9E79-EF4A-9681-66A6E927A66B}"/>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C65CAE65-32AE-0B49-A1E8-D204B48858C5}"/>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4313EBBA-CE18-D34E-A1BE-38E90D328BD3}"/>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57E97176-9D84-0644-A734-61C59B4D77EE}"/>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422D5092-F9B3-5042-8CD7-E382BCCF2040}"/>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85846511-F668-E140-99ED-4266E61CBFF2}"/>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E1F2B2E2-03B6-6443-8ADE-33E6201DEBFE}"/>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Rectangle 14">
            <a:extLst>
              <a:ext uri="{FF2B5EF4-FFF2-40B4-BE49-F238E27FC236}">
                <a16:creationId xmlns:a16="http://schemas.microsoft.com/office/drawing/2014/main" xmlns="" id="{7617E10C-E306-C94C-865C-6E303E86FBC7}"/>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6" name="Oval 15">
            <a:extLst>
              <a:ext uri="{FF2B5EF4-FFF2-40B4-BE49-F238E27FC236}">
                <a16:creationId xmlns:a16="http://schemas.microsoft.com/office/drawing/2014/main" xmlns="" id="{D6D796F0-0027-3142-8BB0-5393DAF76B56}"/>
              </a:ext>
            </a:extLst>
          </p:cNvPr>
          <p:cNvSpPr>
            <a:spLocks noChangeArrowheads="1"/>
          </p:cNvSpPr>
          <p:nvPr/>
        </p:nvSpPr>
        <p:spPr bwMode="auto">
          <a:xfrm>
            <a:off x="2291113"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20AA2081-EF3E-D748-91F6-98D9A865A216}"/>
              </a:ext>
            </a:extLst>
          </p:cNvPr>
          <p:cNvSpPr>
            <a:spLocks noChangeArrowheads="1"/>
          </p:cNvSpPr>
          <p:nvPr/>
        </p:nvSpPr>
        <p:spPr bwMode="auto">
          <a:xfrm>
            <a:off x="30324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261FB38B-1E29-9144-8410-E46AC5E87C5E}"/>
              </a:ext>
            </a:extLst>
          </p:cNvPr>
          <p:cNvSpPr>
            <a:spLocks noChangeArrowheads="1"/>
          </p:cNvSpPr>
          <p:nvPr/>
        </p:nvSpPr>
        <p:spPr bwMode="auto">
          <a:xfrm>
            <a:off x="2291113"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C0480705-15EF-1147-B7BB-F8407633E9B3}"/>
              </a:ext>
            </a:extLst>
          </p:cNvPr>
          <p:cNvSpPr>
            <a:spLocks noChangeArrowheads="1"/>
          </p:cNvSpPr>
          <p:nvPr/>
        </p:nvSpPr>
        <p:spPr bwMode="auto">
          <a:xfrm>
            <a:off x="3011838"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086F18A3-E5D0-C840-A286-90D8CCFA39C0}"/>
              </a:ext>
            </a:extLst>
          </p:cNvPr>
          <p:cNvSpPr>
            <a:spLocks noChangeArrowheads="1"/>
          </p:cNvSpPr>
          <p:nvPr/>
        </p:nvSpPr>
        <p:spPr bwMode="auto">
          <a:xfrm>
            <a:off x="37309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1" name="Oval 20">
            <a:extLst>
              <a:ext uri="{FF2B5EF4-FFF2-40B4-BE49-F238E27FC236}">
                <a16:creationId xmlns:a16="http://schemas.microsoft.com/office/drawing/2014/main" xmlns="" id="{3822760B-26AA-4143-96C8-72D98869319C}"/>
              </a:ext>
            </a:extLst>
          </p:cNvPr>
          <p:cNvSpPr>
            <a:spLocks noChangeArrowheads="1"/>
          </p:cNvSpPr>
          <p:nvPr/>
        </p:nvSpPr>
        <p:spPr bwMode="auto">
          <a:xfrm>
            <a:off x="3730975"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9C2D440A-3968-AB41-8776-CF968DA9B12F}"/>
              </a:ext>
            </a:extLst>
          </p:cNvPr>
          <p:cNvSpPr>
            <a:spLocks noChangeArrowheads="1"/>
          </p:cNvSpPr>
          <p:nvPr/>
        </p:nvSpPr>
        <p:spPr bwMode="auto">
          <a:xfrm>
            <a:off x="4451700"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7CAD7060-BA83-4244-80DC-16FEF0E573F0}"/>
              </a:ext>
            </a:extLst>
          </p:cNvPr>
          <p:cNvSpPr>
            <a:spLocks noChangeArrowheads="1"/>
          </p:cNvSpPr>
          <p:nvPr/>
        </p:nvSpPr>
        <p:spPr bwMode="auto">
          <a:xfrm>
            <a:off x="4451700"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4" name="Oval 23">
            <a:extLst>
              <a:ext uri="{FF2B5EF4-FFF2-40B4-BE49-F238E27FC236}">
                <a16:creationId xmlns:a16="http://schemas.microsoft.com/office/drawing/2014/main" xmlns="" id="{520B0855-3B64-BD42-93B2-ED3B8DE6857A}"/>
              </a:ext>
            </a:extLst>
          </p:cNvPr>
          <p:cNvSpPr>
            <a:spLocks noChangeArrowheads="1"/>
          </p:cNvSpPr>
          <p:nvPr/>
        </p:nvSpPr>
        <p:spPr bwMode="auto">
          <a:xfrm>
            <a:off x="5172425" y="3429000"/>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Oval 24">
            <a:extLst>
              <a:ext uri="{FF2B5EF4-FFF2-40B4-BE49-F238E27FC236}">
                <a16:creationId xmlns:a16="http://schemas.microsoft.com/office/drawing/2014/main" xmlns="" id="{FE148425-D6C4-D743-95DF-73526EA3A872}"/>
              </a:ext>
            </a:extLst>
          </p:cNvPr>
          <p:cNvSpPr>
            <a:spLocks noChangeArrowheads="1"/>
          </p:cNvSpPr>
          <p:nvPr/>
        </p:nvSpPr>
        <p:spPr bwMode="auto">
          <a:xfrm>
            <a:off x="5172425" y="4148138"/>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6" name="Rectangle 25">
            <a:extLst>
              <a:ext uri="{FF2B5EF4-FFF2-40B4-BE49-F238E27FC236}">
                <a16:creationId xmlns:a16="http://schemas.microsoft.com/office/drawing/2014/main" xmlns="" id="{4875F1AE-9B1E-824D-BA84-29D14F5AD9C5}"/>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C2785B56-F451-9941-A119-7AFBB6BD6CC2}"/>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6E855792-CBF4-9E4F-9B99-CD4FBEEE96B2}"/>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BC9A3C9D-5774-F946-AC19-828A61BA3A0A}"/>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0" name="Rectangle 29">
            <a:extLst>
              <a:ext uri="{FF2B5EF4-FFF2-40B4-BE49-F238E27FC236}">
                <a16:creationId xmlns:a16="http://schemas.microsoft.com/office/drawing/2014/main" xmlns="" id="{54EB11EA-DE6E-354C-B842-2F77984CEA16}"/>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1" name="Rectangle 30">
            <a:extLst>
              <a:ext uri="{FF2B5EF4-FFF2-40B4-BE49-F238E27FC236}">
                <a16:creationId xmlns:a16="http://schemas.microsoft.com/office/drawing/2014/main" xmlns="" id="{E869BAAB-AAF8-4545-8F61-EA74E3873CF6}"/>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2" name="Rectangle 31">
            <a:extLst>
              <a:ext uri="{FF2B5EF4-FFF2-40B4-BE49-F238E27FC236}">
                <a16:creationId xmlns:a16="http://schemas.microsoft.com/office/drawing/2014/main" xmlns="" id="{B975DB1E-A38D-474A-9F89-DAD342BE51DD}"/>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3" name="Rectangle 32">
            <a:extLst>
              <a:ext uri="{FF2B5EF4-FFF2-40B4-BE49-F238E27FC236}">
                <a16:creationId xmlns:a16="http://schemas.microsoft.com/office/drawing/2014/main" xmlns="" id="{8DE9AD43-6AA3-AC4D-A520-4B6E61C58C5B}"/>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4" name="Rectangle 33">
            <a:extLst>
              <a:ext uri="{FF2B5EF4-FFF2-40B4-BE49-F238E27FC236}">
                <a16:creationId xmlns:a16="http://schemas.microsoft.com/office/drawing/2014/main" xmlns="" id="{DA42B6A0-62CE-AE4F-ADA0-3AED81D0484E}"/>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5" name="Rectangle 34">
            <a:extLst>
              <a:ext uri="{FF2B5EF4-FFF2-40B4-BE49-F238E27FC236}">
                <a16:creationId xmlns:a16="http://schemas.microsoft.com/office/drawing/2014/main" xmlns="" id="{BE900547-CDE8-A045-A148-80D77AABDB0A}"/>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47" name="Rounded Rectangle 46">
            <a:extLst>
              <a:ext uri="{FF2B5EF4-FFF2-40B4-BE49-F238E27FC236}">
                <a16:creationId xmlns:a16="http://schemas.microsoft.com/office/drawing/2014/main" xmlns="" id="{AEACC1A7-F4E9-894E-B9E7-383F2C2C9AD4}"/>
              </a:ext>
            </a:extLst>
          </p:cNvPr>
          <p:cNvSpPr/>
          <p:nvPr/>
        </p:nvSpPr>
        <p:spPr>
          <a:xfrm>
            <a:off x="2651475" y="5481306"/>
            <a:ext cx="6896986" cy="90938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10 has </a:t>
            </a:r>
            <a:r>
              <a:rPr lang="en-US" sz="2800" u="sng" dirty="0">
                <a:solidFill>
                  <a:srgbClr val="FF3860"/>
                </a:solidFill>
                <a:latin typeface="OpenDyslexicAlta" pitchFamily="2" charset="77"/>
              </a:rPr>
              <a:t>1</a:t>
            </a:r>
            <a:r>
              <a:rPr lang="en-US" sz="2800" dirty="0">
                <a:solidFill>
                  <a:schemeClr val="tx1"/>
                </a:solidFill>
                <a:latin typeface="OpenDyslexicAlta" pitchFamily="2" charset="77"/>
              </a:rPr>
              <a:t> ten and </a:t>
            </a:r>
            <a:r>
              <a:rPr lang="en-US" sz="2800" u="sng" dirty="0">
                <a:solidFill>
                  <a:srgbClr val="FF3860"/>
                </a:solidFill>
                <a:latin typeface="OpenDyslexicAlta" pitchFamily="2" charset="77"/>
              </a:rPr>
              <a:t>0</a:t>
            </a:r>
            <a:r>
              <a:rPr lang="en-US" sz="2800" dirty="0">
                <a:solidFill>
                  <a:schemeClr val="tx1"/>
                </a:solidFill>
                <a:latin typeface="OpenDyslexicAlta" pitchFamily="2" charset="77"/>
              </a:rPr>
              <a:t> ones.</a:t>
            </a:r>
          </a:p>
        </p:txBody>
      </p:sp>
    </p:spTree>
    <p:extLst>
      <p:ext uri="{BB962C8B-B14F-4D97-AF65-F5344CB8AC3E}">
        <p14:creationId xmlns:p14="http://schemas.microsoft.com/office/powerpoint/2010/main" val="15942388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counters to fill the tens frames below to make the following number: 11</a:t>
            </a:r>
          </a:p>
          <a:p>
            <a:pPr marL="0" indent="0">
              <a:buClr>
                <a:srgbClr val="23D160"/>
              </a:buClr>
              <a:buSzPct val="85000"/>
              <a:buNone/>
            </a:pPr>
            <a:r>
              <a:rPr lang="en-GB" sz="2200" dirty="0"/>
              <a:t>Then complete the sentence beneath the tens frames.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6456941D-CF6C-C146-A3D5-6B02C12810BF}"/>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B7A425E0-B7EC-4A43-A3FD-61F9EF9D913A}"/>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8B3BFCDF-9E79-EF4A-9681-66A6E927A66B}"/>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C65CAE65-32AE-0B49-A1E8-D204B48858C5}"/>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4313EBBA-CE18-D34E-A1BE-38E90D328BD3}"/>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57E97176-9D84-0644-A734-61C59B4D77EE}"/>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422D5092-F9B3-5042-8CD7-E382BCCF2040}"/>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85846511-F668-E140-99ED-4266E61CBFF2}"/>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E1F2B2E2-03B6-6443-8ADE-33E6201DEBFE}"/>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Rectangle 14">
            <a:extLst>
              <a:ext uri="{FF2B5EF4-FFF2-40B4-BE49-F238E27FC236}">
                <a16:creationId xmlns:a16="http://schemas.microsoft.com/office/drawing/2014/main" xmlns="" id="{7617E10C-E306-C94C-865C-6E303E86FBC7}"/>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6" name="Rectangle 25">
            <a:extLst>
              <a:ext uri="{FF2B5EF4-FFF2-40B4-BE49-F238E27FC236}">
                <a16:creationId xmlns:a16="http://schemas.microsoft.com/office/drawing/2014/main" xmlns="" id="{4875F1AE-9B1E-824D-BA84-29D14F5AD9C5}"/>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C2785B56-F451-9941-A119-7AFBB6BD6CC2}"/>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6E855792-CBF4-9E4F-9B99-CD4FBEEE96B2}"/>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BC9A3C9D-5774-F946-AC19-828A61BA3A0A}"/>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0" name="Rectangle 29">
            <a:extLst>
              <a:ext uri="{FF2B5EF4-FFF2-40B4-BE49-F238E27FC236}">
                <a16:creationId xmlns:a16="http://schemas.microsoft.com/office/drawing/2014/main" xmlns="" id="{54EB11EA-DE6E-354C-B842-2F77984CEA16}"/>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1" name="Rectangle 30">
            <a:extLst>
              <a:ext uri="{FF2B5EF4-FFF2-40B4-BE49-F238E27FC236}">
                <a16:creationId xmlns:a16="http://schemas.microsoft.com/office/drawing/2014/main" xmlns="" id="{E869BAAB-AAF8-4545-8F61-EA74E3873CF6}"/>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2" name="Rectangle 31">
            <a:extLst>
              <a:ext uri="{FF2B5EF4-FFF2-40B4-BE49-F238E27FC236}">
                <a16:creationId xmlns:a16="http://schemas.microsoft.com/office/drawing/2014/main" xmlns="" id="{B975DB1E-A38D-474A-9F89-DAD342BE51DD}"/>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3" name="Rectangle 32">
            <a:extLst>
              <a:ext uri="{FF2B5EF4-FFF2-40B4-BE49-F238E27FC236}">
                <a16:creationId xmlns:a16="http://schemas.microsoft.com/office/drawing/2014/main" xmlns="" id="{8DE9AD43-6AA3-AC4D-A520-4B6E61C58C5B}"/>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4" name="Rectangle 33">
            <a:extLst>
              <a:ext uri="{FF2B5EF4-FFF2-40B4-BE49-F238E27FC236}">
                <a16:creationId xmlns:a16="http://schemas.microsoft.com/office/drawing/2014/main" xmlns="" id="{DA42B6A0-62CE-AE4F-ADA0-3AED81D0484E}"/>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5" name="Rectangle 34">
            <a:extLst>
              <a:ext uri="{FF2B5EF4-FFF2-40B4-BE49-F238E27FC236}">
                <a16:creationId xmlns:a16="http://schemas.microsoft.com/office/drawing/2014/main" xmlns="" id="{BE900547-CDE8-A045-A148-80D77AABDB0A}"/>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47" name="Rounded Rectangle 46">
            <a:extLst>
              <a:ext uri="{FF2B5EF4-FFF2-40B4-BE49-F238E27FC236}">
                <a16:creationId xmlns:a16="http://schemas.microsoft.com/office/drawing/2014/main" xmlns="" id="{AEACC1A7-F4E9-894E-B9E7-383F2C2C9AD4}"/>
              </a:ext>
            </a:extLst>
          </p:cNvPr>
          <p:cNvSpPr/>
          <p:nvPr/>
        </p:nvSpPr>
        <p:spPr>
          <a:xfrm>
            <a:off x="2651475" y="5481306"/>
            <a:ext cx="6896986" cy="90938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11 has _ ten and _ ones.</a:t>
            </a:r>
          </a:p>
        </p:txBody>
      </p:sp>
    </p:spTree>
    <p:extLst>
      <p:ext uri="{BB962C8B-B14F-4D97-AF65-F5344CB8AC3E}">
        <p14:creationId xmlns:p14="http://schemas.microsoft.com/office/powerpoint/2010/main" val="14695568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counters to fill the tens frames below to make the following number: 11</a:t>
            </a:r>
          </a:p>
          <a:p>
            <a:pPr marL="0" indent="0">
              <a:buClr>
                <a:srgbClr val="23D160"/>
              </a:buClr>
              <a:buSzPct val="85000"/>
              <a:buNone/>
            </a:pPr>
            <a:r>
              <a:rPr lang="en-GB" sz="2200" dirty="0"/>
              <a:t>Then complete the sentence beneath the tens frames.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6456941D-CF6C-C146-A3D5-6B02C12810BF}"/>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B7A425E0-B7EC-4A43-A3FD-61F9EF9D913A}"/>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8B3BFCDF-9E79-EF4A-9681-66A6E927A66B}"/>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C65CAE65-32AE-0B49-A1E8-D204B48858C5}"/>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4313EBBA-CE18-D34E-A1BE-38E90D328BD3}"/>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57E97176-9D84-0644-A734-61C59B4D77EE}"/>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422D5092-F9B3-5042-8CD7-E382BCCF2040}"/>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85846511-F668-E140-99ED-4266E61CBFF2}"/>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E1F2B2E2-03B6-6443-8ADE-33E6201DEBFE}"/>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Rectangle 14">
            <a:extLst>
              <a:ext uri="{FF2B5EF4-FFF2-40B4-BE49-F238E27FC236}">
                <a16:creationId xmlns:a16="http://schemas.microsoft.com/office/drawing/2014/main" xmlns="" id="{7617E10C-E306-C94C-865C-6E303E86FBC7}"/>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6" name="Oval 15">
            <a:extLst>
              <a:ext uri="{FF2B5EF4-FFF2-40B4-BE49-F238E27FC236}">
                <a16:creationId xmlns:a16="http://schemas.microsoft.com/office/drawing/2014/main" xmlns="" id="{D6D796F0-0027-3142-8BB0-5393DAF76B56}"/>
              </a:ext>
            </a:extLst>
          </p:cNvPr>
          <p:cNvSpPr>
            <a:spLocks noChangeArrowheads="1"/>
          </p:cNvSpPr>
          <p:nvPr/>
        </p:nvSpPr>
        <p:spPr bwMode="auto">
          <a:xfrm>
            <a:off x="2291113"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20AA2081-EF3E-D748-91F6-98D9A865A216}"/>
              </a:ext>
            </a:extLst>
          </p:cNvPr>
          <p:cNvSpPr>
            <a:spLocks noChangeArrowheads="1"/>
          </p:cNvSpPr>
          <p:nvPr/>
        </p:nvSpPr>
        <p:spPr bwMode="auto">
          <a:xfrm>
            <a:off x="30324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261FB38B-1E29-9144-8410-E46AC5E87C5E}"/>
              </a:ext>
            </a:extLst>
          </p:cNvPr>
          <p:cNvSpPr>
            <a:spLocks noChangeArrowheads="1"/>
          </p:cNvSpPr>
          <p:nvPr/>
        </p:nvSpPr>
        <p:spPr bwMode="auto">
          <a:xfrm>
            <a:off x="2291113"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C0480705-15EF-1147-B7BB-F8407633E9B3}"/>
              </a:ext>
            </a:extLst>
          </p:cNvPr>
          <p:cNvSpPr>
            <a:spLocks noChangeArrowheads="1"/>
          </p:cNvSpPr>
          <p:nvPr/>
        </p:nvSpPr>
        <p:spPr bwMode="auto">
          <a:xfrm>
            <a:off x="3011838"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086F18A3-E5D0-C840-A286-90D8CCFA39C0}"/>
              </a:ext>
            </a:extLst>
          </p:cNvPr>
          <p:cNvSpPr>
            <a:spLocks noChangeArrowheads="1"/>
          </p:cNvSpPr>
          <p:nvPr/>
        </p:nvSpPr>
        <p:spPr bwMode="auto">
          <a:xfrm>
            <a:off x="37309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1" name="Oval 20">
            <a:extLst>
              <a:ext uri="{FF2B5EF4-FFF2-40B4-BE49-F238E27FC236}">
                <a16:creationId xmlns:a16="http://schemas.microsoft.com/office/drawing/2014/main" xmlns="" id="{3822760B-26AA-4143-96C8-72D98869319C}"/>
              </a:ext>
            </a:extLst>
          </p:cNvPr>
          <p:cNvSpPr>
            <a:spLocks noChangeArrowheads="1"/>
          </p:cNvSpPr>
          <p:nvPr/>
        </p:nvSpPr>
        <p:spPr bwMode="auto">
          <a:xfrm>
            <a:off x="3730975"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9C2D440A-3968-AB41-8776-CF968DA9B12F}"/>
              </a:ext>
            </a:extLst>
          </p:cNvPr>
          <p:cNvSpPr>
            <a:spLocks noChangeArrowheads="1"/>
          </p:cNvSpPr>
          <p:nvPr/>
        </p:nvSpPr>
        <p:spPr bwMode="auto">
          <a:xfrm>
            <a:off x="4451700"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7CAD7060-BA83-4244-80DC-16FEF0E573F0}"/>
              </a:ext>
            </a:extLst>
          </p:cNvPr>
          <p:cNvSpPr>
            <a:spLocks noChangeArrowheads="1"/>
          </p:cNvSpPr>
          <p:nvPr/>
        </p:nvSpPr>
        <p:spPr bwMode="auto">
          <a:xfrm>
            <a:off x="4451700"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4" name="Oval 23">
            <a:extLst>
              <a:ext uri="{FF2B5EF4-FFF2-40B4-BE49-F238E27FC236}">
                <a16:creationId xmlns:a16="http://schemas.microsoft.com/office/drawing/2014/main" xmlns="" id="{520B0855-3B64-BD42-93B2-ED3B8DE6857A}"/>
              </a:ext>
            </a:extLst>
          </p:cNvPr>
          <p:cNvSpPr>
            <a:spLocks noChangeArrowheads="1"/>
          </p:cNvSpPr>
          <p:nvPr/>
        </p:nvSpPr>
        <p:spPr bwMode="auto">
          <a:xfrm>
            <a:off x="5172425" y="3429000"/>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Oval 24">
            <a:extLst>
              <a:ext uri="{FF2B5EF4-FFF2-40B4-BE49-F238E27FC236}">
                <a16:creationId xmlns:a16="http://schemas.microsoft.com/office/drawing/2014/main" xmlns="" id="{FE148425-D6C4-D743-95DF-73526EA3A872}"/>
              </a:ext>
            </a:extLst>
          </p:cNvPr>
          <p:cNvSpPr>
            <a:spLocks noChangeArrowheads="1"/>
          </p:cNvSpPr>
          <p:nvPr/>
        </p:nvSpPr>
        <p:spPr bwMode="auto">
          <a:xfrm>
            <a:off x="5172425" y="4148138"/>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6" name="Rectangle 25">
            <a:extLst>
              <a:ext uri="{FF2B5EF4-FFF2-40B4-BE49-F238E27FC236}">
                <a16:creationId xmlns:a16="http://schemas.microsoft.com/office/drawing/2014/main" xmlns="" id="{4875F1AE-9B1E-824D-BA84-29D14F5AD9C5}"/>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C2785B56-F451-9941-A119-7AFBB6BD6CC2}"/>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6E855792-CBF4-9E4F-9B99-CD4FBEEE96B2}"/>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BC9A3C9D-5774-F946-AC19-828A61BA3A0A}"/>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0" name="Rectangle 29">
            <a:extLst>
              <a:ext uri="{FF2B5EF4-FFF2-40B4-BE49-F238E27FC236}">
                <a16:creationId xmlns:a16="http://schemas.microsoft.com/office/drawing/2014/main" xmlns="" id="{54EB11EA-DE6E-354C-B842-2F77984CEA16}"/>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1" name="Rectangle 30">
            <a:extLst>
              <a:ext uri="{FF2B5EF4-FFF2-40B4-BE49-F238E27FC236}">
                <a16:creationId xmlns:a16="http://schemas.microsoft.com/office/drawing/2014/main" xmlns="" id="{E869BAAB-AAF8-4545-8F61-EA74E3873CF6}"/>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2" name="Rectangle 31">
            <a:extLst>
              <a:ext uri="{FF2B5EF4-FFF2-40B4-BE49-F238E27FC236}">
                <a16:creationId xmlns:a16="http://schemas.microsoft.com/office/drawing/2014/main" xmlns="" id="{B975DB1E-A38D-474A-9F89-DAD342BE51DD}"/>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3" name="Rectangle 32">
            <a:extLst>
              <a:ext uri="{FF2B5EF4-FFF2-40B4-BE49-F238E27FC236}">
                <a16:creationId xmlns:a16="http://schemas.microsoft.com/office/drawing/2014/main" xmlns="" id="{8DE9AD43-6AA3-AC4D-A520-4B6E61C58C5B}"/>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4" name="Rectangle 33">
            <a:extLst>
              <a:ext uri="{FF2B5EF4-FFF2-40B4-BE49-F238E27FC236}">
                <a16:creationId xmlns:a16="http://schemas.microsoft.com/office/drawing/2014/main" xmlns="" id="{DA42B6A0-62CE-AE4F-ADA0-3AED81D0484E}"/>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5" name="Rectangle 34">
            <a:extLst>
              <a:ext uri="{FF2B5EF4-FFF2-40B4-BE49-F238E27FC236}">
                <a16:creationId xmlns:a16="http://schemas.microsoft.com/office/drawing/2014/main" xmlns="" id="{BE900547-CDE8-A045-A148-80D77AABDB0A}"/>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8" name="Oval 37">
            <a:extLst>
              <a:ext uri="{FF2B5EF4-FFF2-40B4-BE49-F238E27FC236}">
                <a16:creationId xmlns:a16="http://schemas.microsoft.com/office/drawing/2014/main" xmlns="" id="{3C643668-D97A-4B43-9F76-6865B8675CFD}"/>
              </a:ext>
            </a:extLst>
          </p:cNvPr>
          <p:cNvSpPr>
            <a:spLocks noChangeArrowheads="1"/>
          </p:cNvSpPr>
          <p:nvPr/>
        </p:nvSpPr>
        <p:spPr bwMode="auto">
          <a:xfrm>
            <a:off x="6378132"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7" name="Rounded Rectangle 46">
            <a:extLst>
              <a:ext uri="{FF2B5EF4-FFF2-40B4-BE49-F238E27FC236}">
                <a16:creationId xmlns:a16="http://schemas.microsoft.com/office/drawing/2014/main" xmlns="" id="{AEACC1A7-F4E9-894E-B9E7-383F2C2C9AD4}"/>
              </a:ext>
            </a:extLst>
          </p:cNvPr>
          <p:cNvSpPr/>
          <p:nvPr/>
        </p:nvSpPr>
        <p:spPr>
          <a:xfrm>
            <a:off x="2651475" y="5481306"/>
            <a:ext cx="6896986" cy="90938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11 has </a:t>
            </a:r>
            <a:r>
              <a:rPr lang="en-US" sz="2800" u="sng" dirty="0">
                <a:solidFill>
                  <a:srgbClr val="FF3860"/>
                </a:solidFill>
                <a:latin typeface="OpenDyslexicAlta" pitchFamily="2" charset="77"/>
              </a:rPr>
              <a:t>1</a:t>
            </a:r>
            <a:r>
              <a:rPr lang="en-US" sz="2800" dirty="0">
                <a:solidFill>
                  <a:schemeClr val="tx1"/>
                </a:solidFill>
                <a:latin typeface="OpenDyslexicAlta" pitchFamily="2" charset="77"/>
              </a:rPr>
              <a:t> ten and </a:t>
            </a:r>
            <a:r>
              <a:rPr lang="en-US" sz="2800" u="sng" dirty="0">
                <a:solidFill>
                  <a:srgbClr val="FF3860"/>
                </a:solidFill>
                <a:latin typeface="OpenDyslexicAlta" pitchFamily="2" charset="77"/>
              </a:rPr>
              <a:t>1</a:t>
            </a:r>
            <a:r>
              <a:rPr lang="en-US" sz="2800" dirty="0">
                <a:solidFill>
                  <a:schemeClr val="tx1"/>
                </a:solidFill>
                <a:latin typeface="OpenDyslexicAlta" pitchFamily="2" charset="77"/>
              </a:rPr>
              <a:t> ones.</a:t>
            </a:r>
          </a:p>
        </p:txBody>
      </p:sp>
    </p:spTree>
    <p:extLst>
      <p:ext uri="{BB962C8B-B14F-4D97-AF65-F5344CB8AC3E}">
        <p14:creationId xmlns:p14="http://schemas.microsoft.com/office/powerpoint/2010/main" val="290422688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counters to fill the tens frames below to make the following number: 14</a:t>
            </a:r>
          </a:p>
          <a:p>
            <a:pPr marL="0" indent="0">
              <a:buClr>
                <a:srgbClr val="23D160"/>
              </a:buClr>
              <a:buSzPct val="85000"/>
              <a:buNone/>
            </a:pPr>
            <a:r>
              <a:rPr lang="en-GB" sz="2200" dirty="0"/>
              <a:t>Then complete the sentence beneath the tens frames.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6456941D-CF6C-C146-A3D5-6B02C12810BF}"/>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B7A425E0-B7EC-4A43-A3FD-61F9EF9D913A}"/>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8B3BFCDF-9E79-EF4A-9681-66A6E927A66B}"/>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C65CAE65-32AE-0B49-A1E8-D204B48858C5}"/>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4313EBBA-CE18-D34E-A1BE-38E90D328BD3}"/>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57E97176-9D84-0644-A734-61C59B4D77EE}"/>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422D5092-F9B3-5042-8CD7-E382BCCF2040}"/>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85846511-F668-E140-99ED-4266E61CBFF2}"/>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E1F2B2E2-03B6-6443-8ADE-33E6201DEBFE}"/>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Rectangle 14">
            <a:extLst>
              <a:ext uri="{FF2B5EF4-FFF2-40B4-BE49-F238E27FC236}">
                <a16:creationId xmlns:a16="http://schemas.microsoft.com/office/drawing/2014/main" xmlns="" id="{7617E10C-E306-C94C-865C-6E303E86FBC7}"/>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6" name="Rectangle 25">
            <a:extLst>
              <a:ext uri="{FF2B5EF4-FFF2-40B4-BE49-F238E27FC236}">
                <a16:creationId xmlns:a16="http://schemas.microsoft.com/office/drawing/2014/main" xmlns="" id="{4875F1AE-9B1E-824D-BA84-29D14F5AD9C5}"/>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C2785B56-F451-9941-A119-7AFBB6BD6CC2}"/>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6E855792-CBF4-9E4F-9B99-CD4FBEEE96B2}"/>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BC9A3C9D-5774-F946-AC19-828A61BA3A0A}"/>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0" name="Rectangle 29">
            <a:extLst>
              <a:ext uri="{FF2B5EF4-FFF2-40B4-BE49-F238E27FC236}">
                <a16:creationId xmlns:a16="http://schemas.microsoft.com/office/drawing/2014/main" xmlns="" id="{54EB11EA-DE6E-354C-B842-2F77984CEA16}"/>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1" name="Rectangle 30">
            <a:extLst>
              <a:ext uri="{FF2B5EF4-FFF2-40B4-BE49-F238E27FC236}">
                <a16:creationId xmlns:a16="http://schemas.microsoft.com/office/drawing/2014/main" xmlns="" id="{E869BAAB-AAF8-4545-8F61-EA74E3873CF6}"/>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2" name="Rectangle 31">
            <a:extLst>
              <a:ext uri="{FF2B5EF4-FFF2-40B4-BE49-F238E27FC236}">
                <a16:creationId xmlns:a16="http://schemas.microsoft.com/office/drawing/2014/main" xmlns="" id="{B975DB1E-A38D-474A-9F89-DAD342BE51DD}"/>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3" name="Rectangle 32">
            <a:extLst>
              <a:ext uri="{FF2B5EF4-FFF2-40B4-BE49-F238E27FC236}">
                <a16:creationId xmlns:a16="http://schemas.microsoft.com/office/drawing/2014/main" xmlns="" id="{8DE9AD43-6AA3-AC4D-A520-4B6E61C58C5B}"/>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4" name="Rectangle 33">
            <a:extLst>
              <a:ext uri="{FF2B5EF4-FFF2-40B4-BE49-F238E27FC236}">
                <a16:creationId xmlns:a16="http://schemas.microsoft.com/office/drawing/2014/main" xmlns="" id="{DA42B6A0-62CE-AE4F-ADA0-3AED81D0484E}"/>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5" name="Rectangle 34">
            <a:extLst>
              <a:ext uri="{FF2B5EF4-FFF2-40B4-BE49-F238E27FC236}">
                <a16:creationId xmlns:a16="http://schemas.microsoft.com/office/drawing/2014/main" xmlns="" id="{BE900547-CDE8-A045-A148-80D77AABDB0A}"/>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47" name="Rounded Rectangle 46">
            <a:extLst>
              <a:ext uri="{FF2B5EF4-FFF2-40B4-BE49-F238E27FC236}">
                <a16:creationId xmlns:a16="http://schemas.microsoft.com/office/drawing/2014/main" xmlns="" id="{AEACC1A7-F4E9-894E-B9E7-383F2C2C9AD4}"/>
              </a:ext>
            </a:extLst>
          </p:cNvPr>
          <p:cNvSpPr/>
          <p:nvPr/>
        </p:nvSpPr>
        <p:spPr>
          <a:xfrm>
            <a:off x="2651475" y="5481306"/>
            <a:ext cx="6896986" cy="90938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14 has _ ten and _ ones.</a:t>
            </a:r>
          </a:p>
        </p:txBody>
      </p:sp>
    </p:spTree>
    <p:extLst>
      <p:ext uri="{BB962C8B-B14F-4D97-AF65-F5344CB8AC3E}">
        <p14:creationId xmlns:p14="http://schemas.microsoft.com/office/powerpoint/2010/main" val="37391007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counters to fill the tens frames below to make the following number: 14</a:t>
            </a:r>
          </a:p>
          <a:p>
            <a:pPr marL="0" indent="0">
              <a:buClr>
                <a:srgbClr val="23D160"/>
              </a:buClr>
              <a:buSzPct val="85000"/>
              <a:buNone/>
            </a:pPr>
            <a:r>
              <a:rPr lang="en-GB" sz="2200" dirty="0"/>
              <a:t>Then complete the sentence beneath the tens frames.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6456941D-CF6C-C146-A3D5-6B02C12810BF}"/>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B7A425E0-B7EC-4A43-A3FD-61F9EF9D913A}"/>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8B3BFCDF-9E79-EF4A-9681-66A6E927A66B}"/>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C65CAE65-32AE-0B49-A1E8-D204B48858C5}"/>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4313EBBA-CE18-D34E-A1BE-38E90D328BD3}"/>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57E97176-9D84-0644-A734-61C59B4D77EE}"/>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422D5092-F9B3-5042-8CD7-E382BCCF2040}"/>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85846511-F668-E140-99ED-4266E61CBFF2}"/>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E1F2B2E2-03B6-6443-8ADE-33E6201DEBFE}"/>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Rectangle 14">
            <a:extLst>
              <a:ext uri="{FF2B5EF4-FFF2-40B4-BE49-F238E27FC236}">
                <a16:creationId xmlns:a16="http://schemas.microsoft.com/office/drawing/2014/main" xmlns="" id="{7617E10C-E306-C94C-865C-6E303E86FBC7}"/>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6" name="Oval 15">
            <a:extLst>
              <a:ext uri="{FF2B5EF4-FFF2-40B4-BE49-F238E27FC236}">
                <a16:creationId xmlns:a16="http://schemas.microsoft.com/office/drawing/2014/main" xmlns="" id="{D6D796F0-0027-3142-8BB0-5393DAF76B56}"/>
              </a:ext>
            </a:extLst>
          </p:cNvPr>
          <p:cNvSpPr>
            <a:spLocks noChangeArrowheads="1"/>
          </p:cNvSpPr>
          <p:nvPr/>
        </p:nvSpPr>
        <p:spPr bwMode="auto">
          <a:xfrm>
            <a:off x="2291113"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20AA2081-EF3E-D748-91F6-98D9A865A216}"/>
              </a:ext>
            </a:extLst>
          </p:cNvPr>
          <p:cNvSpPr>
            <a:spLocks noChangeArrowheads="1"/>
          </p:cNvSpPr>
          <p:nvPr/>
        </p:nvSpPr>
        <p:spPr bwMode="auto">
          <a:xfrm>
            <a:off x="30324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261FB38B-1E29-9144-8410-E46AC5E87C5E}"/>
              </a:ext>
            </a:extLst>
          </p:cNvPr>
          <p:cNvSpPr>
            <a:spLocks noChangeArrowheads="1"/>
          </p:cNvSpPr>
          <p:nvPr/>
        </p:nvSpPr>
        <p:spPr bwMode="auto">
          <a:xfrm>
            <a:off x="2291113"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C0480705-15EF-1147-B7BB-F8407633E9B3}"/>
              </a:ext>
            </a:extLst>
          </p:cNvPr>
          <p:cNvSpPr>
            <a:spLocks noChangeArrowheads="1"/>
          </p:cNvSpPr>
          <p:nvPr/>
        </p:nvSpPr>
        <p:spPr bwMode="auto">
          <a:xfrm>
            <a:off x="3011838"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086F18A3-E5D0-C840-A286-90D8CCFA39C0}"/>
              </a:ext>
            </a:extLst>
          </p:cNvPr>
          <p:cNvSpPr>
            <a:spLocks noChangeArrowheads="1"/>
          </p:cNvSpPr>
          <p:nvPr/>
        </p:nvSpPr>
        <p:spPr bwMode="auto">
          <a:xfrm>
            <a:off x="37309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1" name="Oval 20">
            <a:extLst>
              <a:ext uri="{FF2B5EF4-FFF2-40B4-BE49-F238E27FC236}">
                <a16:creationId xmlns:a16="http://schemas.microsoft.com/office/drawing/2014/main" xmlns="" id="{3822760B-26AA-4143-96C8-72D98869319C}"/>
              </a:ext>
            </a:extLst>
          </p:cNvPr>
          <p:cNvSpPr>
            <a:spLocks noChangeArrowheads="1"/>
          </p:cNvSpPr>
          <p:nvPr/>
        </p:nvSpPr>
        <p:spPr bwMode="auto">
          <a:xfrm>
            <a:off x="3730975"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9C2D440A-3968-AB41-8776-CF968DA9B12F}"/>
              </a:ext>
            </a:extLst>
          </p:cNvPr>
          <p:cNvSpPr>
            <a:spLocks noChangeArrowheads="1"/>
          </p:cNvSpPr>
          <p:nvPr/>
        </p:nvSpPr>
        <p:spPr bwMode="auto">
          <a:xfrm>
            <a:off x="4451700"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7CAD7060-BA83-4244-80DC-16FEF0E573F0}"/>
              </a:ext>
            </a:extLst>
          </p:cNvPr>
          <p:cNvSpPr>
            <a:spLocks noChangeArrowheads="1"/>
          </p:cNvSpPr>
          <p:nvPr/>
        </p:nvSpPr>
        <p:spPr bwMode="auto">
          <a:xfrm>
            <a:off x="4451700"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4" name="Oval 23">
            <a:extLst>
              <a:ext uri="{FF2B5EF4-FFF2-40B4-BE49-F238E27FC236}">
                <a16:creationId xmlns:a16="http://schemas.microsoft.com/office/drawing/2014/main" xmlns="" id="{520B0855-3B64-BD42-93B2-ED3B8DE6857A}"/>
              </a:ext>
            </a:extLst>
          </p:cNvPr>
          <p:cNvSpPr>
            <a:spLocks noChangeArrowheads="1"/>
          </p:cNvSpPr>
          <p:nvPr/>
        </p:nvSpPr>
        <p:spPr bwMode="auto">
          <a:xfrm>
            <a:off x="5172425" y="3429000"/>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Oval 24">
            <a:extLst>
              <a:ext uri="{FF2B5EF4-FFF2-40B4-BE49-F238E27FC236}">
                <a16:creationId xmlns:a16="http://schemas.microsoft.com/office/drawing/2014/main" xmlns="" id="{FE148425-D6C4-D743-95DF-73526EA3A872}"/>
              </a:ext>
            </a:extLst>
          </p:cNvPr>
          <p:cNvSpPr>
            <a:spLocks noChangeArrowheads="1"/>
          </p:cNvSpPr>
          <p:nvPr/>
        </p:nvSpPr>
        <p:spPr bwMode="auto">
          <a:xfrm>
            <a:off x="5172425" y="4148138"/>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6" name="Rectangle 25">
            <a:extLst>
              <a:ext uri="{FF2B5EF4-FFF2-40B4-BE49-F238E27FC236}">
                <a16:creationId xmlns:a16="http://schemas.microsoft.com/office/drawing/2014/main" xmlns="" id="{4875F1AE-9B1E-824D-BA84-29D14F5AD9C5}"/>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C2785B56-F451-9941-A119-7AFBB6BD6CC2}"/>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6E855792-CBF4-9E4F-9B99-CD4FBEEE96B2}"/>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BC9A3C9D-5774-F946-AC19-828A61BA3A0A}"/>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0" name="Rectangle 29">
            <a:extLst>
              <a:ext uri="{FF2B5EF4-FFF2-40B4-BE49-F238E27FC236}">
                <a16:creationId xmlns:a16="http://schemas.microsoft.com/office/drawing/2014/main" xmlns="" id="{54EB11EA-DE6E-354C-B842-2F77984CEA16}"/>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1" name="Rectangle 30">
            <a:extLst>
              <a:ext uri="{FF2B5EF4-FFF2-40B4-BE49-F238E27FC236}">
                <a16:creationId xmlns:a16="http://schemas.microsoft.com/office/drawing/2014/main" xmlns="" id="{E869BAAB-AAF8-4545-8F61-EA74E3873CF6}"/>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2" name="Rectangle 31">
            <a:extLst>
              <a:ext uri="{FF2B5EF4-FFF2-40B4-BE49-F238E27FC236}">
                <a16:creationId xmlns:a16="http://schemas.microsoft.com/office/drawing/2014/main" xmlns="" id="{B975DB1E-A38D-474A-9F89-DAD342BE51DD}"/>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3" name="Rectangle 32">
            <a:extLst>
              <a:ext uri="{FF2B5EF4-FFF2-40B4-BE49-F238E27FC236}">
                <a16:creationId xmlns:a16="http://schemas.microsoft.com/office/drawing/2014/main" xmlns="" id="{8DE9AD43-6AA3-AC4D-A520-4B6E61C58C5B}"/>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4" name="Rectangle 33">
            <a:extLst>
              <a:ext uri="{FF2B5EF4-FFF2-40B4-BE49-F238E27FC236}">
                <a16:creationId xmlns:a16="http://schemas.microsoft.com/office/drawing/2014/main" xmlns="" id="{DA42B6A0-62CE-AE4F-ADA0-3AED81D0484E}"/>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5" name="Rectangle 34">
            <a:extLst>
              <a:ext uri="{FF2B5EF4-FFF2-40B4-BE49-F238E27FC236}">
                <a16:creationId xmlns:a16="http://schemas.microsoft.com/office/drawing/2014/main" xmlns="" id="{BE900547-CDE8-A045-A148-80D77AABDB0A}"/>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6" name="Oval 35">
            <a:extLst>
              <a:ext uri="{FF2B5EF4-FFF2-40B4-BE49-F238E27FC236}">
                <a16:creationId xmlns:a16="http://schemas.microsoft.com/office/drawing/2014/main" xmlns="" id="{4CF0BA63-4B0B-9D4C-9507-398BDC7D421E}"/>
              </a:ext>
            </a:extLst>
          </p:cNvPr>
          <p:cNvSpPr>
            <a:spLocks noChangeArrowheads="1"/>
          </p:cNvSpPr>
          <p:nvPr/>
        </p:nvSpPr>
        <p:spPr bwMode="auto">
          <a:xfrm>
            <a:off x="6378132"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7" name="Oval 36">
            <a:extLst>
              <a:ext uri="{FF2B5EF4-FFF2-40B4-BE49-F238E27FC236}">
                <a16:creationId xmlns:a16="http://schemas.microsoft.com/office/drawing/2014/main" xmlns="" id="{108FBF30-D9D8-AD48-ACDD-93E94367E701}"/>
              </a:ext>
            </a:extLst>
          </p:cNvPr>
          <p:cNvSpPr>
            <a:spLocks noChangeArrowheads="1"/>
          </p:cNvSpPr>
          <p:nvPr/>
        </p:nvSpPr>
        <p:spPr bwMode="auto">
          <a:xfrm>
            <a:off x="7119494"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8" name="Oval 37">
            <a:extLst>
              <a:ext uri="{FF2B5EF4-FFF2-40B4-BE49-F238E27FC236}">
                <a16:creationId xmlns:a16="http://schemas.microsoft.com/office/drawing/2014/main" xmlns="" id="{3C643668-D97A-4B43-9F76-6865B8675CFD}"/>
              </a:ext>
            </a:extLst>
          </p:cNvPr>
          <p:cNvSpPr>
            <a:spLocks noChangeArrowheads="1"/>
          </p:cNvSpPr>
          <p:nvPr/>
        </p:nvSpPr>
        <p:spPr bwMode="auto">
          <a:xfrm>
            <a:off x="6378132"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9" name="Oval 38">
            <a:extLst>
              <a:ext uri="{FF2B5EF4-FFF2-40B4-BE49-F238E27FC236}">
                <a16:creationId xmlns:a16="http://schemas.microsoft.com/office/drawing/2014/main" xmlns="" id="{359DC4E7-02FE-9C47-B0CF-915C5A68BBFF}"/>
              </a:ext>
            </a:extLst>
          </p:cNvPr>
          <p:cNvSpPr>
            <a:spLocks noChangeArrowheads="1"/>
          </p:cNvSpPr>
          <p:nvPr/>
        </p:nvSpPr>
        <p:spPr bwMode="auto">
          <a:xfrm>
            <a:off x="7098857"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7" name="Rounded Rectangle 46">
            <a:extLst>
              <a:ext uri="{FF2B5EF4-FFF2-40B4-BE49-F238E27FC236}">
                <a16:creationId xmlns:a16="http://schemas.microsoft.com/office/drawing/2014/main" xmlns="" id="{AEACC1A7-F4E9-894E-B9E7-383F2C2C9AD4}"/>
              </a:ext>
            </a:extLst>
          </p:cNvPr>
          <p:cNvSpPr/>
          <p:nvPr/>
        </p:nvSpPr>
        <p:spPr>
          <a:xfrm>
            <a:off x="2651475" y="5481306"/>
            <a:ext cx="6896986" cy="90938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14 has </a:t>
            </a:r>
            <a:r>
              <a:rPr lang="en-US" sz="2800" u="sng" dirty="0">
                <a:solidFill>
                  <a:srgbClr val="FF3860"/>
                </a:solidFill>
                <a:latin typeface="OpenDyslexicAlta" pitchFamily="2" charset="77"/>
              </a:rPr>
              <a:t>1</a:t>
            </a:r>
            <a:r>
              <a:rPr lang="en-US" sz="2800" dirty="0">
                <a:solidFill>
                  <a:schemeClr val="tx1"/>
                </a:solidFill>
                <a:latin typeface="OpenDyslexicAlta" pitchFamily="2" charset="77"/>
              </a:rPr>
              <a:t> ten and </a:t>
            </a:r>
            <a:r>
              <a:rPr lang="en-US" sz="2800" u="sng" dirty="0">
                <a:solidFill>
                  <a:srgbClr val="FF3860"/>
                </a:solidFill>
                <a:latin typeface="OpenDyslexicAlta" pitchFamily="2" charset="77"/>
              </a:rPr>
              <a:t>4</a:t>
            </a:r>
            <a:r>
              <a:rPr lang="en-US" sz="2800" dirty="0">
                <a:solidFill>
                  <a:schemeClr val="tx1"/>
                </a:solidFill>
                <a:latin typeface="OpenDyslexicAlta" pitchFamily="2" charset="77"/>
              </a:rPr>
              <a:t> ones.</a:t>
            </a:r>
          </a:p>
        </p:txBody>
      </p:sp>
    </p:spTree>
    <p:extLst>
      <p:ext uri="{BB962C8B-B14F-4D97-AF65-F5344CB8AC3E}">
        <p14:creationId xmlns:p14="http://schemas.microsoft.com/office/powerpoint/2010/main" val="187968745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counters to fill the tens frames below to make the following number: 17</a:t>
            </a:r>
          </a:p>
          <a:p>
            <a:pPr marL="0" indent="0">
              <a:buClr>
                <a:srgbClr val="23D160"/>
              </a:buClr>
              <a:buSzPct val="85000"/>
              <a:buNone/>
            </a:pPr>
            <a:r>
              <a:rPr lang="en-GB" sz="2200" dirty="0"/>
              <a:t>Then complete the sentence beneath the tens frames.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6456941D-CF6C-C146-A3D5-6B02C12810BF}"/>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B7A425E0-B7EC-4A43-A3FD-61F9EF9D913A}"/>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8B3BFCDF-9E79-EF4A-9681-66A6E927A66B}"/>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C65CAE65-32AE-0B49-A1E8-D204B48858C5}"/>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4313EBBA-CE18-D34E-A1BE-38E90D328BD3}"/>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57E97176-9D84-0644-A734-61C59B4D77EE}"/>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422D5092-F9B3-5042-8CD7-E382BCCF2040}"/>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85846511-F668-E140-99ED-4266E61CBFF2}"/>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E1F2B2E2-03B6-6443-8ADE-33E6201DEBFE}"/>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Rectangle 14">
            <a:extLst>
              <a:ext uri="{FF2B5EF4-FFF2-40B4-BE49-F238E27FC236}">
                <a16:creationId xmlns:a16="http://schemas.microsoft.com/office/drawing/2014/main" xmlns="" id="{7617E10C-E306-C94C-865C-6E303E86FBC7}"/>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6" name="Rectangle 25">
            <a:extLst>
              <a:ext uri="{FF2B5EF4-FFF2-40B4-BE49-F238E27FC236}">
                <a16:creationId xmlns:a16="http://schemas.microsoft.com/office/drawing/2014/main" xmlns="" id="{4875F1AE-9B1E-824D-BA84-29D14F5AD9C5}"/>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C2785B56-F451-9941-A119-7AFBB6BD6CC2}"/>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6E855792-CBF4-9E4F-9B99-CD4FBEEE96B2}"/>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BC9A3C9D-5774-F946-AC19-828A61BA3A0A}"/>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0" name="Rectangle 29">
            <a:extLst>
              <a:ext uri="{FF2B5EF4-FFF2-40B4-BE49-F238E27FC236}">
                <a16:creationId xmlns:a16="http://schemas.microsoft.com/office/drawing/2014/main" xmlns="" id="{54EB11EA-DE6E-354C-B842-2F77984CEA16}"/>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1" name="Rectangle 30">
            <a:extLst>
              <a:ext uri="{FF2B5EF4-FFF2-40B4-BE49-F238E27FC236}">
                <a16:creationId xmlns:a16="http://schemas.microsoft.com/office/drawing/2014/main" xmlns="" id="{E869BAAB-AAF8-4545-8F61-EA74E3873CF6}"/>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2" name="Rectangle 31">
            <a:extLst>
              <a:ext uri="{FF2B5EF4-FFF2-40B4-BE49-F238E27FC236}">
                <a16:creationId xmlns:a16="http://schemas.microsoft.com/office/drawing/2014/main" xmlns="" id="{B975DB1E-A38D-474A-9F89-DAD342BE51DD}"/>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3" name="Rectangle 32">
            <a:extLst>
              <a:ext uri="{FF2B5EF4-FFF2-40B4-BE49-F238E27FC236}">
                <a16:creationId xmlns:a16="http://schemas.microsoft.com/office/drawing/2014/main" xmlns="" id="{8DE9AD43-6AA3-AC4D-A520-4B6E61C58C5B}"/>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4" name="Rectangle 33">
            <a:extLst>
              <a:ext uri="{FF2B5EF4-FFF2-40B4-BE49-F238E27FC236}">
                <a16:creationId xmlns:a16="http://schemas.microsoft.com/office/drawing/2014/main" xmlns="" id="{DA42B6A0-62CE-AE4F-ADA0-3AED81D0484E}"/>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5" name="Rectangle 34">
            <a:extLst>
              <a:ext uri="{FF2B5EF4-FFF2-40B4-BE49-F238E27FC236}">
                <a16:creationId xmlns:a16="http://schemas.microsoft.com/office/drawing/2014/main" xmlns="" id="{BE900547-CDE8-A045-A148-80D77AABDB0A}"/>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47" name="Rounded Rectangle 46">
            <a:extLst>
              <a:ext uri="{FF2B5EF4-FFF2-40B4-BE49-F238E27FC236}">
                <a16:creationId xmlns:a16="http://schemas.microsoft.com/office/drawing/2014/main" xmlns="" id="{AEACC1A7-F4E9-894E-B9E7-383F2C2C9AD4}"/>
              </a:ext>
            </a:extLst>
          </p:cNvPr>
          <p:cNvSpPr/>
          <p:nvPr/>
        </p:nvSpPr>
        <p:spPr>
          <a:xfrm>
            <a:off x="2651475" y="5481306"/>
            <a:ext cx="6896986" cy="90938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17 has _ ten and _ ones.</a:t>
            </a:r>
          </a:p>
        </p:txBody>
      </p:sp>
    </p:spTree>
    <p:extLst>
      <p:ext uri="{BB962C8B-B14F-4D97-AF65-F5344CB8AC3E}">
        <p14:creationId xmlns:p14="http://schemas.microsoft.com/office/powerpoint/2010/main" val="24052043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counters to fill the tens frames below to make the following number: 17</a:t>
            </a:r>
          </a:p>
          <a:p>
            <a:pPr marL="0" indent="0">
              <a:buClr>
                <a:srgbClr val="23D160"/>
              </a:buClr>
              <a:buSzPct val="85000"/>
              <a:buNone/>
            </a:pPr>
            <a:r>
              <a:rPr lang="en-GB" sz="2200" dirty="0"/>
              <a:t>Then complete the sentence beneath the tens frames.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6456941D-CF6C-C146-A3D5-6B02C12810BF}"/>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B7A425E0-B7EC-4A43-A3FD-61F9EF9D913A}"/>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8B3BFCDF-9E79-EF4A-9681-66A6E927A66B}"/>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C65CAE65-32AE-0B49-A1E8-D204B48858C5}"/>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4313EBBA-CE18-D34E-A1BE-38E90D328BD3}"/>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57E97176-9D84-0644-A734-61C59B4D77EE}"/>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422D5092-F9B3-5042-8CD7-E382BCCF2040}"/>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85846511-F668-E140-99ED-4266E61CBFF2}"/>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E1F2B2E2-03B6-6443-8ADE-33E6201DEBFE}"/>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Rectangle 14">
            <a:extLst>
              <a:ext uri="{FF2B5EF4-FFF2-40B4-BE49-F238E27FC236}">
                <a16:creationId xmlns:a16="http://schemas.microsoft.com/office/drawing/2014/main" xmlns="" id="{7617E10C-E306-C94C-865C-6E303E86FBC7}"/>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6" name="Oval 15">
            <a:extLst>
              <a:ext uri="{FF2B5EF4-FFF2-40B4-BE49-F238E27FC236}">
                <a16:creationId xmlns:a16="http://schemas.microsoft.com/office/drawing/2014/main" xmlns="" id="{D6D796F0-0027-3142-8BB0-5393DAF76B56}"/>
              </a:ext>
            </a:extLst>
          </p:cNvPr>
          <p:cNvSpPr>
            <a:spLocks noChangeArrowheads="1"/>
          </p:cNvSpPr>
          <p:nvPr/>
        </p:nvSpPr>
        <p:spPr bwMode="auto">
          <a:xfrm>
            <a:off x="2291113"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20AA2081-EF3E-D748-91F6-98D9A865A216}"/>
              </a:ext>
            </a:extLst>
          </p:cNvPr>
          <p:cNvSpPr>
            <a:spLocks noChangeArrowheads="1"/>
          </p:cNvSpPr>
          <p:nvPr/>
        </p:nvSpPr>
        <p:spPr bwMode="auto">
          <a:xfrm>
            <a:off x="30324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261FB38B-1E29-9144-8410-E46AC5E87C5E}"/>
              </a:ext>
            </a:extLst>
          </p:cNvPr>
          <p:cNvSpPr>
            <a:spLocks noChangeArrowheads="1"/>
          </p:cNvSpPr>
          <p:nvPr/>
        </p:nvSpPr>
        <p:spPr bwMode="auto">
          <a:xfrm>
            <a:off x="2291113"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C0480705-15EF-1147-B7BB-F8407633E9B3}"/>
              </a:ext>
            </a:extLst>
          </p:cNvPr>
          <p:cNvSpPr>
            <a:spLocks noChangeArrowheads="1"/>
          </p:cNvSpPr>
          <p:nvPr/>
        </p:nvSpPr>
        <p:spPr bwMode="auto">
          <a:xfrm>
            <a:off x="3011838"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086F18A3-E5D0-C840-A286-90D8CCFA39C0}"/>
              </a:ext>
            </a:extLst>
          </p:cNvPr>
          <p:cNvSpPr>
            <a:spLocks noChangeArrowheads="1"/>
          </p:cNvSpPr>
          <p:nvPr/>
        </p:nvSpPr>
        <p:spPr bwMode="auto">
          <a:xfrm>
            <a:off x="37309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1" name="Oval 20">
            <a:extLst>
              <a:ext uri="{FF2B5EF4-FFF2-40B4-BE49-F238E27FC236}">
                <a16:creationId xmlns:a16="http://schemas.microsoft.com/office/drawing/2014/main" xmlns="" id="{3822760B-26AA-4143-96C8-72D98869319C}"/>
              </a:ext>
            </a:extLst>
          </p:cNvPr>
          <p:cNvSpPr>
            <a:spLocks noChangeArrowheads="1"/>
          </p:cNvSpPr>
          <p:nvPr/>
        </p:nvSpPr>
        <p:spPr bwMode="auto">
          <a:xfrm>
            <a:off x="3730975"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9C2D440A-3968-AB41-8776-CF968DA9B12F}"/>
              </a:ext>
            </a:extLst>
          </p:cNvPr>
          <p:cNvSpPr>
            <a:spLocks noChangeArrowheads="1"/>
          </p:cNvSpPr>
          <p:nvPr/>
        </p:nvSpPr>
        <p:spPr bwMode="auto">
          <a:xfrm>
            <a:off x="4451700"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7CAD7060-BA83-4244-80DC-16FEF0E573F0}"/>
              </a:ext>
            </a:extLst>
          </p:cNvPr>
          <p:cNvSpPr>
            <a:spLocks noChangeArrowheads="1"/>
          </p:cNvSpPr>
          <p:nvPr/>
        </p:nvSpPr>
        <p:spPr bwMode="auto">
          <a:xfrm>
            <a:off x="4451700"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4" name="Oval 23">
            <a:extLst>
              <a:ext uri="{FF2B5EF4-FFF2-40B4-BE49-F238E27FC236}">
                <a16:creationId xmlns:a16="http://schemas.microsoft.com/office/drawing/2014/main" xmlns="" id="{520B0855-3B64-BD42-93B2-ED3B8DE6857A}"/>
              </a:ext>
            </a:extLst>
          </p:cNvPr>
          <p:cNvSpPr>
            <a:spLocks noChangeArrowheads="1"/>
          </p:cNvSpPr>
          <p:nvPr/>
        </p:nvSpPr>
        <p:spPr bwMode="auto">
          <a:xfrm>
            <a:off x="5172425" y="3429000"/>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Oval 24">
            <a:extLst>
              <a:ext uri="{FF2B5EF4-FFF2-40B4-BE49-F238E27FC236}">
                <a16:creationId xmlns:a16="http://schemas.microsoft.com/office/drawing/2014/main" xmlns="" id="{FE148425-D6C4-D743-95DF-73526EA3A872}"/>
              </a:ext>
            </a:extLst>
          </p:cNvPr>
          <p:cNvSpPr>
            <a:spLocks noChangeArrowheads="1"/>
          </p:cNvSpPr>
          <p:nvPr/>
        </p:nvSpPr>
        <p:spPr bwMode="auto">
          <a:xfrm>
            <a:off x="5172425" y="4148138"/>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6" name="Rectangle 25">
            <a:extLst>
              <a:ext uri="{FF2B5EF4-FFF2-40B4-BE49-F238E27FC236}">
                <a16:creationId xmlns:a16="http://schemas.microsoft.com/office/drawing/2014/main" xmlns="" id="{4875F1AE-9B1E-824D-BA84-29D14F5AD9C5}"/>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C2785B56-F451-9941-A119-7AFBB6BD6CC2}"/>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6E855792-CBF4-9E4F-9B99-CD4FBEEE96B2}"/>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BC9A3C9D-5774-F946-AC19-828A61BA3A0A}"/>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0" name="Rectangle 29">
            <a:extLst>
              <a:ext uri="{FF2B5EF4-FFF2-40B4-BE49-F238E27FC236}">
                <a16:creationId xmlns:a16="http://schemas.microsoft.com/office/drawing/2014/main" xmlns="" id="{54EB11EA-DE6E-354C-B842-2F77984CEA16}"/>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1" name="Rectangle 30">
            <a:extLst>
              <a:ext uri="{FF2B5EF4-FFF2-40B4-BE49-F238E27FC236}">
                <a16:creationId xmlns:a16="http://schemas.microsoft.com/office/drawing/2014/main" xmlns="" id="{E869BAAB-AAF8-4545-8F61-EA74E3873CF6}"/>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2" name="Rectangle 31">
            <a:extLst>
              <a:ext uri="{FF2B5EF4-FFF2-40B4-BE49-F238E27FC236}">
                <a16:creationId xmlns:a16="http://schemas.microsoft.com/office/drawing/2014/main" xmlns="" id="{B975DB1E-A38D-474A-9F89-DAD342BE51DD}"/>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3" name="Rectangle 32">
            <a:extLst>
              <a:ext uri="{FF2B5EF4-FFF2-40B4-BE49-F238E27FC236}">
                <a16:creationId xmlns:a16="http://schemas.microsoft.com/office/drawing/2014/main" xmlns="" id="{8DE9AD43-6AA3-AC4D-A520-4B6E61C58C5B}"/>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4" name="Rectangle 33">
            <a:extLst>
              <a:ext uri="{FF2B5EF4-FFF2-40B4-BE49-F238E27FC236}">
                <a16:creationId xmlns:a16="http://schemas.microsoft.com/office/drawing/2014/main" xmlns="" id="{DA42B6A0-62CE-AE4F-ADA0-3AED81D0484E}"/>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5" name="Rectangle 34">
            <a:extLst>
              <a:ext uri="{FF2B5EF4-FFF2-40B4-BE49-F238E27FC236}">
                <a16:creationId xmlns:a16="http://schemas.microsoft.com/office/drawing/2014/main" xmlns="" id="{BE900547-CDE8-A045-A148-80D77AABDB0A}"/>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6" name="Oval 35">
            <a:extLst>
              <a:ext uri="{FF2B5EF4-FFF2-40B4-BE49-F238E27FC236}">
                <a16:creationId xmlns:a16="http://schemas.microsoft.com/office/drawing/2014/main" xmlns="" id="{4CF0BA63-4B0B-9D4C-9507-398BDC7D421E}"/>
              </a:ext>
            </a:extLst>
          </p:cNvPr>
          <p:cNvSpPr>
            <a:spLocks noChangeArrowheads="1"/>
          </p:cNvSpPr>
          <p:nvPr/>
        </p:nvSpPr>
        <p:spPr bwMode="auto">
          <a:xfrm>
            <a:off x="6378132"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7" name="Oval 36">
            <a:extLst>
              <a:ext uri="{FF2B5EF4-FFF2-40B4-BE49-F238E27FC236}">
                <a16:creationId xmlns:a16="http://schemas.microsoft.com/office/drawing/2014/main" xmlns="" id="{108FBF30-D9D8-AD48-ACDD-93E94367E701}"/>
              </a:ext>
            </a:extLst>
          </p:cNvPr>
          <p:cNvSpPr>
            <a:spLocks noChangeArrowheads="1"/>
          </p:cNvSpPr>
          <p:nvPr/>
        </p:nvSpPr>
        <p:spPr bwMode="auto">
          <a:xfrm>
            <a:off x="7119494"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8" name="Oval 37">
            <a:extLst>
              <a:ext uri="{FF2B5EF4-FFF2-40B4-BE49-F238E27FC236}">
                <a16:creationId xmlns:a16="http://schemas.microsoft.com/office/drawing/2014/main" xmlns="" id="{3C643668-D97A-4B43-9F76-6865B8675CFD}"/>
              </a:ext>
            </a:extLst>
          </p:cNvPr>
          <p:cNvSpPr>
            <a:spLocks noChangeArrowheads="1"/>
          </p:cNvSpPr>
          <p:nvPr/>
        </p:nvSpPr>
        <p:spPr bwMode="auto">
          <a:xfrm>
            <a:off x="6378132"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9" name="Oval 38">
            <a:extLst>
              <a:ext uri="{FF2B5EF4-FFF2-40B4-BE49-F238E27FC236}">
                <a16:creationId xmlns:a16="http://schemas.microsoft.com/office/drawing/2014/main" xmlns="" id="{359DC4E7-02FE-9C47-B0CF-915C5A68BBFF}"/>
              </a:ext>
            </a:extLst>
          </p:cNvPr>
          <p:cNvSpPr>
            <a:spLocks noChangeArrowheads="1"/>
          </p:cNvSpPr>
          <p:nvPr/>
        </p:nvSpPr>
        <p:spPr bwMode="auto">
          <a:xfrm>
            <a:off x="7098857"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0" name="Oval 39">
            <a:extLst>
              <a:ext uri="{FF2B5EF4-FFF2-40B4-BE49-F238E27FC236}">
                <a16:creationId xmlns:a16="http://schemas.microsoft.com/office/drawing/2014/main" xmlns="" id="{50C42BC7-B950-7C4A-A21B-2D684DE6D323}"/>
              </a:ext>
            </a:extLst>
          </p:cNvPr>
          <p:cNvSpPr>
            <a:spLocks noChangeArrowheads="1"/>
          </p:cNvSpPr>
          <p:nvPr/>
        </p:nvSpPr>
        <p:spPr bwMode="auto">
          <a:xfrm>
            <a:off x="7817994"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1" name="Oval 40">
            <a:extLst>
              <a:ext uri="{FF2B5EF4-FFF2-40B4-BE49-F238E27FC236}">
                <a16:creationId xmlns:a16="http://schemas.microsoft.com/office/drawing/2014/main" xmlns="" id="{EDA6130D-A91D-5645-9675-671C40B2928C}"/>
              </a:ext>
            </a:extLst>
          </p:cNvPr>
          <p:cNvSpPr>
            <a:spLocks noChangeArrowheads="1"/>
          </p:cNvSpPr>
          <p:nvPr/>
        </p:nvSpPr>
        <p:spPr bwMode="auto">
          <a:xfrm>
            <a:off x="7817994"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4" name="Oval 43">
            <a:extLst>
              <a:ext uri="{FF2B5EF4-FFF2-40B4-BE49-F238E27FC236}">
                <a16:creationId xmlns:a16="http://schemas.microsoft.com/office/drawing/2014/main" xmlns="" id="{D85695B8-229A-5D46-8EE6-D664989FD80D}"/>
              </a:ext>
            </a:extLst>
          </p:cNvPr>
          <p:cNvSpPr>
            <a:spLocks noChangeArrowheads="1"/>
          </p:cNvSpPr>
          <p:nvPr/>
        </p:nvSpPr>
        <p:spPr bwMode="auto">
          <a:xfrm>
            <a:off x="8543298" y="415925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7" name="Rounded Rectangle 46">
            <a:extLst>
              <a:ext uri="{FF2B5EF4-FFF2-40B4-BE49-F238E27FC236}">
                <a16:creationId xmlns:a16="http://schemas.microsoft.com/office/drawing/2014/main" xmlns="" id="{AEACC1A7-F4E9-894E-B9E7-383F2C2C9AD4}"/>
              </a:ext>
            </a:extLst>
          </p:cNvPr>
          <p:cNvSpPr/>
          <p:nvPr/>
        </p:nvSpPr>
        <p:spPr>
          <a:xfrm>
            <a:off x="2651475" y="5481306"/>
            <a:ext cx="6896986" cy="90938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17 has </a:t>
            </a:r>
            <a:r>
              <a:rPr lang="en-US" sz="2800" u="sng" dirty="0">
                <a:solidFill>
                  <a:srgbClr val="FF3860"/>
                </a:solidFill>
                <a:latin typeface="OpenDyslexicAlta" pitchFamily="2" charset="77"/>
              </a:rPr>
              <a:t>1</a:t>
            </a:r>
            <a:r>
              <a:rPr lang="en-US" sz="2800" dirty="0">
                <a:solidFill>
                  <a:schemeClr val="tx1"/>
                </a:solidFill>
                <a:latin typeface="OpenDyslexicAlta" pitchFamily="2" charset="77"/>
              </a:rPr>
              <a:t> ten and </a:t>
            </a:r>
            <a:r>
              <a:rPr lang="en-US" sz="2800" u="sng" dirty="0">
                <a:solidFill>
                  <a:srgbClr val="FF3860"/>
                </a:solidFill>
                <a:latin typeface="OpenDyslexicAlta" pitchFamily="2" charset="77"/>
              </a:rPr>
              <a:t>7</a:t>
            </a:r>
            <a:r>
              <a:rPr lang="en-US" sz="2800" dirty="0">
                <a:solidFill>
                  <a:schemeClr val="tx1"/>
                </a:solidFill>
                <a:latin typeface="OpenDyslexicAlta" pitchFamily="2" charset="77"/>
              </a:rPr>
              <a:t> ones.</a:t>
            </a:r>
          </a:p>
        </p:txBody>
      </p:sp>
    </p:spTree>
    <p:extLst>
      <p:ext uri="{BB962C8B-B14F-4D97-AF65-F5344CB8AC3E}">
        <p14:creationId xmlns:p14="http://schemas.microsoft.com/office/powerpoint/2010/main" val="150452298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counters to fill the tens frames below to make the following number: 18</a:t>
            </a:r>
          </a:p>
          <a:p>
            <a:pPr marL="0" indent="0">
              <a:buClr>
                <a:srgbClr val="23D160"/>
              </a:buClr>
              <a:buSzPct val="85000"/>
              <a:buNone/>
            </a:pPr>
            <a:r>
              <a:rPr lang="en-GB" sz="2200" dirty="0"/>
              <a:t>Then complete the sentence beneath the tens frames.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6456941D-CF6C-C146-A3D5-6B02C12810BF}"/>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B7A425E0-B7EC-4A43-A3FD-61F9EF9D913A}"/>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8B3BFCDF-9E79-EF4A-9681-66A6E927A66B}"/>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C65CAE65-32AE-0B49-A1E8-D204B48858C5}"/>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4313EBBA-CE18-D34E-A1BE-38E90D328BD3}"/>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57E97176-9D84-0644-A734-61C59B4D77EE}"/>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422D5092-F9B3-5042-8CD7-E382BCCF2040}"/>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85846511-F668-E140-99ED-4266E61CBFF2}"/>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E1F2B2E2-03B6-6443-8ADE-33E6201DEBFE}"/>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Rectangle 14">
            <a:extLst>
              <a:ext uri="{FF2B5EF4-FFF2-40B4-BE49-F238E27FC236}">
                <a16:creationId xmlns:a16="http://schemas.microsoft.com/office/drawing/2014/main" xmlns="" id="{7617E10C-E306-C94C-865C-6E303E86FBC7}"/>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6" name="Rectangle 25">
            <a:extLst>
              <a:ext uri="{FF2B5EF4-FFF2-40B4-BE49-F238E27FC236}">
                <a16:creationId xmlns:a16="http://schemas.microsoft.com/office/drawing/2014/main" xmlns="" id="{4875F1AE-9B1E-824D-BA84-29D14F5AD9C5}"/>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C2785B56-F451-9941-A119-7AFBB6BD6CC2}"/>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6E855792-CBF4-9E4F-9B99-CD4FBEEE96B2}"/>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BC9A3C9D-5774-F946-AC19-828A61BA3A0A}"/>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0" name="Rectangle 29">
            <a:extLst>
              <a:ext uri="{FF2B5EF4-FFF2-40B4-BE49-F238E27FC236}">
                <a16:creationId xmlns:a16="http://schemas.microsoft.com/office/drawing/2014/main" xmlns="" id="{54EB11EA-DE6E-354C-B842-2F77984CEA16}"/>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1" name="Rectangle 30">
            <a:extLst>
              <a:ext uri="{FF2B5EF4-FFF2-40B4-BE49-F238E27FC236}">
                <a16:creationId xmlns:a16="http://schemas.microsoft.com/office/drawing/2014/main" xmlns="" id="{E869BAAB-AAF8-4545-8F61-EA74E3873CF6}"/>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2" name="Rectangle 31">
            <a:extLst>
              <a:ext uri="{FF2B5EF4-FFF2-40B4-BE49-F238E27FC236}">
                <a16:creationId xmlns:a16="http://schemas.microsoft.com/office/drawing/2014/main" xmlns="" id="{B975DB1E-A38D-474A-9F89-DAD342BE51DD}"/>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3" name="Rectangle 32">
            <a:extLst>
              <a:ext uri="{FF2B5EF4-FFF2-40B4-BE49-F238E27FC236}">
                <a16:creationId xmlns:a16="http://schemas.microsoft.com/office/drawing/2014/main" xmlns="" id="{8DE9AD43-6AA3-AC4D-A520-4B6E61C58C5B}"/>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4" name="Rectangle 33">
            <a:extLst>
              <a:ext uri="{FF2B5EF4-FFF2-40B4-BE49-F238E27FC236}">
                <a16:creationId xmlns:a16="http://schemas.microsoft.com/office/drawing/2014/main" xmlns="" id="{DA42B6A0-62CE-AE4F-ADA0-3AED81D0484E}"/>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5" name="Rectangle 34">
            <a:extLst>
              <a:ext uri="{FF2B5EF4-FFF2-40B4-BE49-F238E27FC236}">
                <a16:creationId xmlns:a16="http://schemas.microsoft.com/office/drawing/2014/main" xmlns="" id="{BE900547-CDE8-A045-A148-80D77AABDB0A}"/>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47" name="Rounded Rectangle 46">
            <a:extLst>
              <a:ext uri="{FF2B5EF4-FFF2-40B4-BE49-F238E27FC236}">
                <a16:creationId xmlns:a16="http://schemas.microsoft.com/office/drawing/2014/main" xmlns="" id="{AEACC1A7-F4E9-894E-B9E7-383F2C2C9AD4}"/>
              </a:ext>
            </a:extLst>
          </p:cNvPr>
          <p:cNvSpPr/>
          <p:nvPr/>
        </p:nvSpPr>
        <p:spPr>
          <a:xfrm>
            <a:off x="2651475" y="5481306"/>
            <a:ext cx="6896986" cy="90938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18 has _ ten and _ ones.</a:t>
            </a:r>
          </a:p>
        </p:txBody>
      </p:sp>
    </p:spTree>
    <p:extLst>
      <p:ext uri="{BB962C8B-B14F-4D97-AF65-F5344CB8AC3E}">
        <p14:creationId xmlns:p14="http://schemas.microsoft.com/office/powerpoint/2010/main" val="18014267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counters to fill the tens frames below to make the following number: 18</a:t>
            </a:r>
          </a:p>
          <a:p>
            <a:pPr marL="0" indent="0">
              <a:buClr>
                <a:srgbClr val="23D160"/>
              </a:buClr>
              <a:buSzPct val="85000"/>
              <a:buNone/>
            </a:pPr>
            <a:r>
              <a:rPr lang="en-GB" sz="2200" dirty="0"/>
              <a:t>Then complete the sentence beneath the tens frames.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6456941D-CF6C-C146-A3D5-6B02C12810BF}"/>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B7A425E0-B7EC-4A43-A3FD-61F9EF9D913A}"/>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8B3BFCDF-9E79-EF4A-9681-66A6E927A66B}"/>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C65CAE65-32AE-0B49-A1E8-D204B48858C5}"/>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4313EBBA-CE18-D34E-A1BE-38E90D328BD3}"/>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57E97176-9D84-0644-A734-61C59B4D77EE}"/>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422D5092-F9B3-5042-8CD7-E382BCCF2040}"/>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85846511-F668-E140-99ED-4266E61CBFF2}"/>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E1F2B2E2-03B6-6443-8ADE-33E6201DEBFE}"/>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Rectangle 14">
            <a:extLst>
              <a:ext uri="{FF2B5EF4-FFF2-40B4-BE49-F238E27FC236}">
                <a16:creationId xmlns:a16="http://schemas.microsoft.com/office/drawing/2014/main" xmlns="" id="{7617E10C-E306-C94C-865C-6E303E86FBC7}"/>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6" name="Oval 15">
            <a:extLst>
              <a:ext uri="{FF2B5EF4-FFF2-40B4-BE49-F238E27FC236}">
                <a16:creationId xmlns:a16="http://schemas.microsoft.com/office/drawing/2014/main" xmlns="" id="{D6D796F0-0027-3142-8BB0-5393DAF76B56}"/>
              </a:ext>
            </a:extLst>
          </p:cNvPr>
          <p:cNvSpPr>
            <a:spLocks noChangeArrowheads="1"/>
          </p:cNvSpPr>
          <p:nvPr/>
        </p:nvSpPr>
        <p:spPr bwMode="auto">
          <a:xfrm>
            <a:off x="2291113"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20AA2081-EF3E-D748-91F6-98D9A865A216}"/>
              </a:ext>
            </a:extLst>
          </p:cNvPr>
          <p:cNvSpPr>
            <a:spLocks noChangeArrowheads="1"/>
          </p:cNvSpPr>
          <p:nvPr/>
        </p:nvSpPr>
        <p:spPr bwMode="auto">
          <a:xfrm>
            <a:off x="30324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261FB38B-1E29-9144-8410-E46AC5E87C5E}"/>
              </a:ext>
            </a:extLst>
          </p:cNvPr>
          <p:cNvSpPr>
            <a:spLocks noChangeArrowheads="1"/>
          </p:cNvSpPr>
          <p:nvPr/>
        </p:nvSpPr>
        <p:spPr bwMode="auto">
          <a:xfrm>
            <a:off x="2291113"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C0480705-15EF-1147-B7BB-F8407633E9B3}"/>
              </a:ext>
            </a:extLst>
          </p:cNvPr>
          <p:cNvSpPr>
            <a:spLocks noChangeArrowheads="1"/>
          </p:cNvSpPr>
          <p:nvPr/>
        </p:nvSpPr>
        <p:spPr bwMode="auto">
          <a:xfrm>
            <a:off x="3011838"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086F18A3-E5D0-C840-A286-90D8CCFA39C0}"/>
              </a:ext>
            </a:extLst>
          </p:cNvPr>
          <p:cNvSpPr>
            <a:spLocks noChangeArrowheads="1"/>
          </p:cNvSpPr>
          <p:nvPr/>
        </p:nvSpPr>
        <p:spPr bwMode="auto">
          <a:xfrm>
            <a:off x="37309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1" name="Oval 20">
            <a:extLst>
              <a:ext uri="{FF2B5EF4-FFF2-40B4-BE49-F238E27FC236}">
                <a16:creationId xmlns:a16="http://schemas.microsoft.com/office/drawing/2014/main" xmlns="" id="{3822760B-26AA-4143-96C8-72D98869319C}"/>
              </a:ext>
            </a:extLst>
          </p:cNvPr>
          <p:cNvSpPr>
            <a:spLocks noChangeArrowheads="1"/>
          </p:cNvSpPr>
          <p:nvPr/>
        </p:nvSpPr>
        <p:spPr bwMode="auto">
          <a:xfrm>
            <a:off x="3730975"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9C2D440A-3968-AB41-8776-CF968DA9B12F}"/>
              </a:ext>
            </a:extLst>
          </p:cNvPr>
          <p:cNvSpPr>
            <a:spLocks noChangeArrowheads="1"/>
          </p:cNvSpPr>
          <p:nvPr/>
        </p:nvSpPr>
        <p:spPr bwMode="auto">
          <a:xfrm>
            <a:off x="4451700"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7CAD7060-BA83-4244-80DC-16FEF0E573F0}"/>
              </a:ext>
            </a:extLst>
          </p:cNvPr>
          <p:cNvSpPr>
            <a:spLocks noChangeArrowheads="1"/>
          </p:cNvSpPr>
          <p:nvPr/>
        </p:nvSpPr>
        <p:spPr bwMode="auto">
          <a:xfrm>
            <a:off x="4451700"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4" name="Oval 23">
            <a:extLst>
              <a:ext uri="{FF2B5EF4-FFF2-40B4-BE49-F238E27FC236}">
                <a16:creationId xmlns:a16="http://schemas.microsoft.com/office/drawing/2014/main" xmlns="" id="{520B0855-3B64-BD42-93B2-ED3B8DE6857A}"/>
              </a:ext>
            </a:extLst>
          </p:cNvPr>
          <p:cNvSpPr>
            <a:spLocks noChangeArrowheads="1"/>
          </p:cNvSpPr>
          <p:nvPr/>
        </p:nvSpPr>
        <p:spPr bwMode="auto">
          <a:xfrm>
            <a:off x="5172425" y="3429000"/>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Oval 24">
            <a:extLst>
              <a:ext uri="{FF2B5EF4-FFF2-40B4-BE49-F238E27FC236}">
                <a16:creationId xmlns:a16="http://schemas.microsoft.com/office/drawing/2014/main" xmlns="" id="{FE148425-D6C4-D743-95DF-73526EA3A872}"/>
              </a:ext>
            </a:extLst>
          </p:cNvPr>
          <p:cNvSpPr>
            <a:spLocks noChangeArrowheads="1"/>
          </p:cNvSpPr>
          <p:nvPr/>
        </p:nvSpPr>
        <p:spPr bwMode="auto">
          <a:xfrm>
            <a:off x="5172425" y="4148138"/>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6" name="Rectangle 25">
            <a:extLst>
              <a:ext uri="{FF2B5EF4-FFF2-40B4-BE49-F238E27FC236}">
                <a16:creationId xmlns:a16="http://schemas.microsoft.com/office/drawing/2014/main" xmlns="" id="{4875F1AE-9B1E-824D-BA84-29D14F5AD9C5}"/>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C2785B56-F451-9941-A119-7AFBB6BD6CC2}"/>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6E855792-CBF4-9E4F-9B99-CD4FBEEE96B2}"/>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BC9A3C9D-5774-F946-AC19-828A61BA3A0A}"/>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0" name="Rectangle 29">
            <a:extLst>
              <a:ext uri="{FF2B5EF4-FFF2-40B4-BE49-F238E27FC236}">
                <a16:creationId xmlns:a16="http://schemas.microsoft.com/office/drawing/2014/main" xmlns="" id="{54EB11EA-DE6E-354C-B842-2F77984CEA16}"/>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1" name="Rectangle 30">
            <a:extLst>
              <a:ext uri="{FF2B5EF4-FFF2-40B4-BE49-F238E27FC236}">
                <a16:creationId xmlns:a16="http://schemas.microsoft.com/office/drawing/2014/main" xmlns="" id="{E869BAAB-AAF8-4545-8F61-EA74E3873CF6}"/>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2" name="Rectangle 31">
            <a:extLst>
              <a:ext uri="{FF2B5EF4-FFF2-40B4-BE49-F238E27FC236}">
                <a16:creationId xmlns:a16="http://schemas.microsoft.com/office/drawing/2014/main" xmlns="" id="{B975DB1E-A38D-474A-9F89-DAD342BE51DD}"/>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3" name="Rectangle 32">
            <a:extLst>
              <a:ext uri="{FF2B5EF4-FFF2-40B4-BE49-F238E27FC236}">
                <a16:creationId xmlns:a16="http://schemas.microsoft.com/office/drawing/2014/main" xmlns="" id="{8DE9AD43-6AA3-AC4D-A520-4B6E61C58C5B}"/>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4" name="Rectangle 33">
            <a:extLst>
              <a:ext uri="{FF2B5EF4-FFF2-40B4-BE49-F238E27FC236}">
                <a16:creationId xmlns:a16="http://schemas.microsoft.com/office/drawing/2014/main" xmlns="" id="{DA42B6A0-62CE-AE4F-ADA0-3AED81D0484E}"/>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5" name="Rectangle 34">
            <a:extLst>
              <a:ext uri="{FF2B5EF4-FFF2-40B4-BE49-F238E27FC236}">
                <a16:creationId xmlns:a16="http://schemas.microsoft.com/office/drawing/2014/main" xmlns="" id="{BE900547-CDE8-A045-A148-80D77AABDB0A}"/>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6" name="Oval 35">
            <a:extLst>
              <a:ext uri="{FF2B5EF4-FFF2-40B4-BE49-F238E27FC236}">
                <a16:creationId xmlns:a16="http://schemas.microsoft.com/office/drawing/2014/main" xmlns="" id="{4CF0BA63-4B0B-9D4C-9507-398BDC7D421E}"/>
              </a:ext>
            </a:extLst>
          </p:cNvPr>
          <p:cNvSpPr>
            <a:spLocks noChangeArrowheads="1"/>
          </p:cNvSpPr>
          <p:nvPr/>
        </p:nvSpPr>
        <p:spPr bwMode="auto">
          <a:xfrm>
            <a:off x="6378132"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7" name="Oval 36">
            <a:extLst>
              <a:ext uri="{FF2B5EF4-FFF2-40B4-BE49-F238E27FC236}">
                <a16:creationId xmlns:a16="http://schemas.microsoft.com/office/drawing/2014/main" xmlns="" id="{108FBF30-D9D8-AD48-ACDD-93E94367E701}"/>
              </a:ext>
            </a:extLst>
          </p:cNvPr>
          <p:cNvSpPr>
            <a:spLocks noChangeArrowheads="1"/>
          </p:cNvSpPr>
          <p:nvPr/>
        </p:nvSpPr>
        <p:spPr bwMode="auto">
          <a:xfrm>
            <a:off x="7119494"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8" name="Oval 37">
            <a:extLst>
              <a:ext uri="{FF2B5EF4-FFF2-40B4-BE49-F238E27FC236}">
                <a16:creationId xmlns:a16="http://schemas.microsoft.com/office/drawing/2014/main" xmlns="" id="{3C643668-D97A-4B43-9F76-6865B8675CFD}"/>
              </a:ext>
            </a:extLst>
          </p:cNvPr>
          <p:cNvSpPr>
            <a:spLocks noChangeArrowheads="1"/>
          </p:cNvSpPr>
          <p:nvPr/>
        </p:nvSpPr>
        <p:spPr bwMode="auto">
          <a:xfrm>
            <a:off x="6378132"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9" name="Oval 38">
            <a:extLst>
              <a:ext uri="{FF2B5EF4-FFF2-40B4-BE49-F238E27FC236}">
                <a16:creationId xmlns:a16="http://schemas.microsoft.com/office/drawing/2014/main" xmlns="" id="{359DC4E7-02FE-9C47-B0CF-915C5A68BBFF}"/>
              </a:ext>
            </a:extLst>
          </p:cNvPr>
          <p:cNvSpPr>
            <a:spLocks noChangeArrowheads="1"/>
          </p:cNvSpPr>
          <p:nvPr/>
        </p:nvSpPr>
        <p:spPr bwMode="auto">
          <a:xfrm>
            <a:off x="7098857"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0" name="Oval 39">
            <a:extLst>
              <a:ext uri="{FF2B5EF4-FFF2-40B4-BE49-F238E27FC236}">
                <a16:creationId xmlns:a16="http://schemas.microsoft.com/office/drawing/2014/main" xmlns="" id="{50C42BC7-B950-7C4A-A21B-2D684DE6D323}"/>
              </a:ext>
            </a:extLst>
          </p:cNvPr>
          <p:cNvSpPr>
            <a:spLocks noChangeArrowheads="1"/>
          </p:cNvSpPr>
          <p:nvPr/>
        </p:nvSpPr>
        <p:spPr bwMode="auto">
          <a:xfrm>
            <a:off x="7817994"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1" name="Oval 40">
            <a:extLst>
              <a:ext uri="{FF2B5EF4-FFF2-40B4-BE49-F238E27FC236}">
                <a16:creationId xmlns:a16="http://schemas.microsoft.com/office/drawing/2014/main" xmlns="" id="{EDA6130D-A91D-5645-9675-671C40B2928C}"/>
              </a:ext>
            </a:extLst>
          </p:cNvPr>
          <p:cNvSpPr>
            <a:spLocks noChangeArrowheads="1"/>
          </p:cNvSpPr>
          <p:nvPr/>
        </p:nvSpPr>
        <p:spPr bwMode="auto">
          <a:xfrm>
            <a:off x="7817994"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3" name="Oval 42">
            <a:extLst>
              <a:ext uri="{FF2B5EF4-FFF2-40B4-BE49-F238E27FC236}">
                <a16:creationId xmlns:a16="http://schemas.microsoft.com/office/drawing/2014/main" xmlns="" id="{C2E6BADC-9C84-5D4E-92FA-7F4BD52D0E90}"/>
              </a:ext>
            </a:extLst>
          </p:cNvPr>
          <p:cNvSpPr>
            <a:spLocks noChangeArrowheads="1"/>
          </p:cNvSpPr>
          <p:nvPr/>
        </p:nvSpPr>
        <p:spPr bwMode="auto">
          <a:xfrm>
            <a:off x="8538719"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4" name="Oval 43">
            <a:extLst>
              <a:ext uri="{FF2B5EF4-FFF2-40B4-BE49-F238E27FC236}">
                <a16:creationId xmlns:a16="http://schemas.microsoft.com/office/drawing/2014/main" xmlns="" id="{D85695B8-229A-5D46-8EE6-D664989FD80D}"/>
              </a:ext>
            </a:extLst>
          </p:cNvPr>
          <p:cNvSpPr>
            <a:spLocks noChangeArrowheads="1"/>
          </p:cNvSpPr>
          <p:nvPr/>
        </p:nvSpPr>
        <p:spPr bwMode="auto">
          <a:xfrm>
            <a:off x="8543298" y="415925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7" name="Rounded Rectangle 46">
            <a:extLst>
              <a:ext uri="{FF2B5EF4-FFF2-40B4-BE49-F238E27FC236}">
                <a16:creationId xmlns:a16="http://schemas.microsoft.com/office/drawing/2014/main" xmlns="" id="{AEACC1A7-F4E9-894E-B9E7-383F2C2C9AD4}"/>
              </a:ext>
            </a:extLst>
          </p:cNvPr>
          <p:cNvSpPr/>
          <p:nvPr/>
        </p:nvSpPr>
        <p:spPr>
          <a:xfrm>
            <a:off x="2651475" y="5481306"/>
            <a:ext cx="6896986" cy="90938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18 has </a:t>
            </a:r>
            <a:r>
              <a:rPr lang="en-US" sz="2800" u="sng" dirty="0">
                <a:solidFill>
                  <a:srgbClr val="FF3860"/>
                </a:solidFill>
                <a:latin typeface="OpenDyslexicAlta" pitchFamily="2" charset="77"/>
              </a:rPr>
              <a:t>1</a:t>
            </a:r>
            <a:r>
              <a:rPr lang="en-US" sz="2800" dirty="0">
                <a:solidFill>
                  <a:schemeClr val="tx1"/>
                </a:solidFill>
                <a:latin typeface="OpenDyslexicAlta" pitchFamily="2" charset="77"/>
              </a:rPr>
              <a:t> ten and </a:t>
            </a:r>
            <a:r>
              <a:rPr lang="en-US" sz="2800" u="sng" dirty="0">
                <a:solidFill>
                  <a:srgbClr val="FF3860"/>
                </a:solidFill>
                <a:latin typeface="OpenDyslexicAlta" pitchFamily="2" charset="77"/>
              </a:rPr>
              <a:t>8</a:t>
            </a:r>
            <a:r>
              <a:rPr lang="en-US" sz="2800" dirty="0">
                <a:solidFill>
                  <a:schemeClr val="tx1"/>
                </a:solidFill>
                <a:latin typeface="OpenDyslexicAlta" pitchFamily="2" charset="77"/>
              </a:rPr>
              <a:t> ones.</a:t>
            </a:r>
          </a:p>
        </p:txBody>
      </p:sp>
    </p:spTree>
    <p:extLst>
      <p:ext uri="{BB962C8B-B14F-4D97-AF65-F5344CB8AC3E}">
        <p14:creationId xmlns:p14="http://schemas.microsoft.com/office/powerpoint/2010/main" val="182949146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counters to fill the tens frames below to make the following number: 15</a:t>
            </a:r>
          </a:p>
          <a:p>
            <a:pPr marL="0" indent="0">
              <a:buClr>
                <a:srgbClr val="23D160"/>
              </a:buClr>
              <a:buSzPct val="85000"/>
              <a:buNone/>
            </a:pPr>
            <a:r>
              <a:rPr lang="en-GB" sz="2200" dirty="0"/>
              <a:t>Then complete the sentence beneath the tens frames.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6456941D-CF6C-C146-A3D5-6B02C12810BF}"/>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B7A425E0-B7EC-4A43-A3FD-61F9EF9D913A}"/>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8B3BFCDF-9E79-EF4A-9681-66A6E927A66B}"/>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C65CAE65-32AE-0B49-A1E8-D204B48858C5}"/>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4313EBBA-CE18-D34E-A1BE-38E90D328BD3}"/>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57E97176-9D84-0644-A734-61C59B4D77EE}"/>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422D5092-F9B3-5042-8CD7-E382BCCF2040}"/>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85846511-F668-E140-99ED-4266E61CBFF2}"/>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E1F2B2E2-03B6-6443-8ADE-33E6201DEBFE}"/>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Rectangle 14">
            <a:extLst>
              <a:ext uri="{FF2B5EF4-FFF2-40B4-BE49-F238E27FC236}">
                <a16:creationId xmlns:a16="http://schemas.microsoft.com/office/drawing/2014/main" xmlns="" id="{7617E10C-E306-C94C-865C-6E303E86FBC7}"/>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6" name="Rectangle 25">
            <a:extLst>
              <a:ext uri="{FF2B5EF4-FFF2-40B4-BE49-F238E27FC236}">
                <a16:creationId xmlns:a16="http://schemas.microsoft.com/office/drawing/2014/main" xmlns="" id="{4875F1AE-9B1E-824D-BA84-29D14F5AD9C5}"/>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C2785B56-F451-9941-A119-7AFBB6BD6CC2}"/>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6E855792-CBF4-9E4F-9B99-CD4FBEEE96B2}"/>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BC9A3C9D-5774-F946-AC19-828A61BA3A0A}"/>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0" name="Rectangle 29">
            <a:extLst>
              <a:ext uri="{FF2B5EF4-FFF2-40B4-BE49-F238E27FC236}">
                <a16:creationId xmlns:a16="http://schemas.microsoft.com/office/drawing/2014/main" xmlns="" id="{54EB11EA-DE6E-354C-B842-2F77984CEA16}"/>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1" name="Rectangle 30">
            <a:extLst>
              <a:ext uri="{FF2B5EF4-FFF2-40B4-BE49-F238E27FC236}">
                <a16:creationId xmlns:a16="http://schemas.microsoft.com/office/drawing/2014/main" xmlns="" id="{E869BAAB-AAF8-4545-8F61-EA74E3873CF6}"/>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2" name="Rectangle 31">
            <a:extLst>
              <a:ext uri="{FF2B5EF4-FFF2-40B4-BE49-F238E27FC236}">
                <a16:creationId xmlns:a16="http://schemas.microsoft.com/office/drawing/2014/main" xmlns="" id="{B975DB1E-A38D-474A-9F89-DAD342BE51DD}"/>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3" name="Rectangle 32">
            <a:extLst>
              <a:ext uri="{FF2B5EF4-FFF2-40B4-BE49-F238E27FC236}">
                <a16:creationId xmlns:a16="http://schemas.microsoft.com/office/drawing/2014/main" xmlns="" id="{8DE9AD43-6AA3-AC4D-A520-4B6E61C58C5B}"/>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4" name="Rectangle 33">
            <a:extLst>
              <a:ext uri="{FF2B5EF4-FFF2-40B4-BE49-F238E27FC236}">
                <a16:creationId xmlns:a16="http://schemas.microsoft.com/office/drawing/2014/main" xmlns="" id="{DA42B6A0-62CE-AE4F-ADA0-3AED81D0484E}"/>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5" name="Rectangle 34">
            <a:extLst>
              <a:ext uri="{FF2B5EF4-FFF2-40B4-BE49-F238E27FC236}">
                <a16:creationId xmlns:a16="http://schemas.microsoft.com/office/drawing/2014/main" xmlns="" id="{BE900547-CDE8-A045-A148-80D77AABDB0A}"/>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47" name="Rounded Rectangle 46">
            <a:extLst>
              <a:ext uri="{FF2B5EF4-FFF2-40B4-BE49-F238E27FC236}">
                <a16:creationId xmlns:a16="http://schemas.microsoft.com/office/drawing/2014/main" xmlns="" id="{AEACC1A7-F4E9-894E-B9E7-383F2C2C9AD4}"/>
              </a:ext>
            </a:extLst>
          </p:cNvPr>
          <p:cNvSpPr/>
          <p:nvPr/>
        </p:nvSpPr>
        <p:spPr>
          <a:xfrm>
            <a:off x="2651475" y="5481306"/>
            <a:ext cx="6896986" cy="90938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15 has _ ten and _ ones.</a:t>
            </a:r>
          </a:p>
        </p:txBody>
      </p:sp>
    </p:spTree>
    <p:extLst>
      <p:ext uri="{BB962C8B-B14F-4D97-AF65-F5344CB8AC3E}">
        <p14:creationId xmlns:p14="http://schemas.microsoft.com/office/powerpoint/2010/main" val="36368074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does the number fifteen look like in its numeral form?</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9" name="Picture 8">
            <a:extLst>
              <a:ext uri="{FF2B5EF4-FFF2-40B4-BE49-F238E27FC236}">
                <a16:creationId xmlns:a16="http://schemas.microsoft.com/office/drawing/2014/main" xmlns="" id="{8610073A-F37A-C440-9A36-AD590BD7FDB4}"/>
              </a:ext>
            </a:extLst>
          </p:cNvPr>
          <p:cNvPicPr>
            <a:picLocks noChangeAspect="1"/>
          </p:cNvPicPr>
          <p:nvPr/>
        </p:nvPicPr>
        <p:blipFill>
          <a:blip r:embed="rId3"/>
          <a:stretch>
            <a:fillRect/>
          </a:stretch>
        </p:blipFill>
        <p:spPr>
          <a:xfrm>
            <a:off x="5467350" y="3429000"/>
            <a:ext cx="1257300" cy="1612900"/>
          </a:xfrm>
          <a:prstGeom prst="rect">
            <a:avLst/>
          </a:prstGeom>
        </p:spPr>
      </p:pic>
    </p:spTree>
    <p:extLst>
      <p:ext uri="{BB962C8B-B14F-4D97-AF65-F5344CB8AC3E}">
        <p14:creationId xmlns:p14="http://schemas.microsoft.com/office/powerpoint/2010/main" val="245233578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counters to fill the tens frames below to make the following number: 15</a:t>
            </a:r>
          </a:p>
          <a:p>
            <a:pPr marL="0" indent="0">
              <a:buClr>
                <a:srgbClr val="23D160"/>
              </a:buClr>
              <a:buSzPct val="85000"/>
              <a:buNone/>
            </a:pPr>
            <a:r>
              <a:rPr lang="en-GB" sz="2200" dirty="0"/>
              <a:t>Then complete the sentence beneath the tens frames.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6456941D-CF6C-C146-A3D5-6B02C12810BF}"/>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B7A425E0-B7EC-4A43-A3FD-61F9EF9D913A}"/>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8B3BFCDF-9E79-EF4A-9681-66A6E927A66B}"/>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C65CAE65-32AE-0B49-A1E8-D204B48858C5}"/>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4313EBBA-CE18-D34E-A1BE-38E90D328BD3}"/>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57E97176-9D84-0644-A734-61C59B4D77EE}"/>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422D5092-F9B3-5042-8CD7-E382BCCF2040}"/>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85846511-F668-E140-99ED-4266E61CBFF2}"/>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E1F2B2E2-03B6-6443-8ADE-33E6201DEBFE}"/>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Rectangle 14">
            <a:extLst>
              <a:ext uri="{FF2B5EF4-FFF2-40B4-BE49-F238E27FC236}">
                <a16:creationId xmlns:a16="http://schemas.microsoft.com/office/drawing/2014/main" xmlns="" id="{7617E10C-E306-C94C-865C-6E303E86FBC7}"/>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6" name="Oval 15">
            <a:extLst>
              <a:ext uri="{FF2B5EF4-FFF2-40B4-BE49-F238E27FC236}">
                <a16:creationId xmlns:a16="http://schemas.microsoft.com/office/drawing/2014/main" xmlns="" id="{D6D796F0-0027-3142-8BB0-5393DAF76B56}"/>
              </a:ext>
            </a:extLst>
          </p:cNvPr>
          <p:cNvSpPr>
            <a:spLocks noChangeArrowheads="1"/>
          </p:cNvSpPr>
          <p:nvPr/>
        </p:nvSpPr>
        <p:spPr bwMode="auto">
          <a:xfrm>
            <a:off x="2291113"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20AA2081-EF3E-D748-91F6-98D9A865A216}"/>
              </a:ext>
            </a:extLst>
          </p:cNvPr>
          <p:cNvSpPr>
            <a:spLocks noChangeArrowheads="1"/>
          </p:cNvSpPr>
          <p:nvPr/>
        </p:nvSpPr>
        <p:spPr bwMode="auto">
          <a:xfrm>
            <a:off x="30324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261FB38B-1E29-9144-8410-E46AC5E87C5E}"/>
              </a:ext>
            </a:extLst>
          </p:cNvPr>
          <p:cNvSpPr>
            <a:spLocks noChangeArrowheads="1"/>
          </p:cNvSpPr>
          <p:nvPr/>
        </p:nvSpPr>
        <p:spPr bwMode="auto">
          <a:xfrm>
            <a:off x="2291113"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C0480705-15EF-1147-B7BB-F8407633E9B3}"/>
              </a:ext>
            </a:extLst>
          </p:cNvPr>
          <p:cNvSpPr>
            <a:spLocks noChangeArrowheads="1"/>
          </p:cNvSpPr>
          <p:nvPr/>
        </p:nvSpPr>
        <p:spPr bwMode="auto">
          <a:xfrm>
            <a:off x="3011838"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086F18A3-E5D0-C840-A286-90D8CCFA39C0}"/>
              </a:ext>
            </a:extLst>
          </p:cNvPr>
          <p:cNvSpPr>
            <a:spLocks noChangeArrowheads="1"/>
          </p:cNvSpPr>
          <p:nvPr/>
        </p:nvSpPr>
        <p:spPr bwMode="auto">
          <a:xfrm>
            <a:off x="37309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1" name="Oval 20">
            <a:extLst>
              <a:ext uri="{FF2B5EF4-FFF2-40B4-BE49-F238E27FC236}">
                <a16:creationId xmlns:a16="http://schemas.microsoft.com/office/drawing/2014/main" xmlns="" id="{3822760B-26AA-4143-96C8-72D98869319C}"/>
              </a:ext>
            </a:extLst>
          </p:cNvPr>
          <p:cNvSpPr>
            <a:spLocks noChangeArrowheads="1"/>
          </p:cNvSpPr>
          <p:nvPr/>
        </p:nvSpPr>
        <p:spPr bwMode="auto">
          <a:xfrm>
            <a:off x="3730975"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9C2D440A-3968-AB41-8776-CF968DA9B12F}"/>
              </a:ext>
            </a:extLst>
          </p:cNvPr>
          <p:cNvSpPr>
            <a:spLocks noChangeArrowheads="1"/>
          </p:cNvSpPr>
          <p:nvPr/>
        </p:nvSpPr>
        <p:spPr bwMode="auto">
          <a:xfrm>
            <a:off x="4451700"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7CAD7060-BA83-4244-80DC-16FEF0E573F0}"/>
              </a:ext>
            </a:extLst>
          </p:cNvPr>
          <p:cNvSpPr>
            <a:spLocks noChangeArrowheads="1"/>
          </p:cNvSpPr>
          <p:nvPr/>
        </p:nvSpPr>
        <p:spPr bwMode="auto">
          <a:xfrm>
            <a:off x="4451700"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4" name="Oval 23">
            <a:extLst>
              <a:ext uri="{FF2B5EF4-FFF2-40B4-BE49-F238E27FC236}">
                <a16:creationId xmlns:a16="http://schemas.microsoft.com/office/drawing/2014/main" xmlns="" id="{520B0855-3B64-BD42-93B2-ED3B8DE6857A}"/>
              </a:ext>
            </a:extLst>
          </p:cNvPr>
          <p:cNvSpPr>
            <a:spLocks noChangeArrowheads="1"/>
          </p:cNvSpPr>
          <p:nvPr/>
        </p:nvSpPr>
        <p:spPr bwMode="auto">
          <a:xfrm>
            <a:off x="5172425" y="3429000"/>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Oval 24">
            <a:extLst>
              <a:ext uri="{FF2B5EF4-FFF2-40B4-BE49-F238E27FC236}">
                <a16:creationId xmlns:a16="http://schemas.microsoft.com/office/drawing/2014/main" xmlns="" id="{FE148425-D6C4-D743-95DF-73526EA3A872}"/>
              </a:ext>
            </a:extLst>
          </p:cNvPr>
          <p:cNvSpPr>
            <a:spLocks noChangeArrowheads="1"/>
          </p:cNvSpPr>
          <p:nvPr/>
        </p:nvSpPr>
        <p:spPr bwMode="auto">
          <a:xfrm>
            <a:off x="5172425" y="4148138"/>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6" name="Rectangle 25">
            <a:extLst>
              <a:ext uri="{FF2B5EF4-FFF2-40B4-BE49-F238E27FC236}">
                <a16:creationId xmlns:a16="http://schemas.microsoft.com/office/drawing/2014/main" xmlns="" id="{4875F1AE-9B1E-824D-BA84-29D14F5AD9C5}"/>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C2785B56-F451-9941-A119-7AFBB6BD6CC2}"/>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6E855792-CBF4-9E4F-9B99-CD4FBEEE96B2}"/>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BC9A3C9D-5774-F946-AC19-828A61BA3A0A}"/>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0" name="Rectangle 29">
            <a:extLst>
              <a:ext uri="{FF2B5EF4-FFF2-40B4-BE49-F238E27FC236}">
                <a16:creationId xmlns:a16="http://schemas.microsoft.com/office/drawing/2014/main" xmlns="" id="{54EB11EA-DE6E-354C-B842-2F77984CEA16}"/>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1" name="Rectangle 30">
            <a:extLst>
              <a:ext uri="{FF2B5EF4-FFF2-40B4-BE49-F238E27FC236}">
                <a16:creationId xmlns:a16="http://schemas.microsoft.com/office/drawing/2014/main" xmlns="" id="{E869BAAB-AAF8-4545-8F61-EA74E3873CF6}"/>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2" name="Rectangle 31">
            <a:extLst>
              <a:ext uri="{FF2B5EF4-FFF2-40B4-BE49-F238E27FC236}">
                <a16:creationId xmlns:a16="http://schemas.microsoft.com/office/drawing/2014/main" xmlns="" id="{B975DB1E-A38D-474A-9F89-DAD342BE51DD}"/>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3" name="Rectangle 32">
            <a:extLst>
              <a:ext uri="{FF2B5EF4-FFF2-40B4-BE49-F238E27FC236}">
                <a16:creationId xmlns:a16="http://schemas.microsoft.com/office/drawing/2014/main" xmlns="" id="{8DE9AD43-6AA3-AC4D-A520-4B6E61C58C5B}"/>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4" name="Rectangle 33">
            <a:extLst>
              <a:ext uri="{FF2B5EF4-FFF2-40B4-BE49-F238E27FC236}">
                <a16:creationId xmlns:a16="http://schemas.microsoft.com/office/drawing/2014/main" xmlns="" id="{DA42B6A0-62CE-AE4F-ADA0-3AED81D0484E}"/>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5" name="Rectangle 34">
            <a:extLst>
              <a:ext uri="{FF2B5EF4-FFF2-40B4-BE49-F238E27FC236}">
                <a16:creationId xmlns:a16="http://schemas.microsoft.com/office/drawing/2014/main" xmlns="" id="{BE900547-CDE8-A045-A148-80D77AABDB0A}"/>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6" name="Oval 35">
            <a:extLst>
              <a:ext uri="{FF2B5EF4-FFF2-40B4-BE49-F238E27FC236}">
                <a16:creationId xmlns:a16="http://schemas.microsoft.com/office/drawing/2014/main" xmlns="" id="{4CF0BA63-4B0B-9D4C-9507-398BDC7D421E}"/>
              </a:ext>
            </a:extLst>
          </p:cNvPr>
          <p:cNvSpPr>
            <a:spLocks noChangeArrowheads="1"/>
          </p:cNvSpPr>
          <p:nvPr/>
        </p:nvSpPr>
        <p:spPr bwMode="auto">
          <a:xfrm>
            <a:off x="6378132"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7" name="Oval 36">
            <a:extLst>
              <a:ext uri="{FF2B5EF4-FFF2-40B4-BE49-F238E27FC236}">
                <a16:creationId xmlns:a16="http://schemas.microsoft.com/office/drawing/2014/main" xmlns="" id="{108FBF30-D9D8-AD48-ACDD-93E94367E701}"/>
              </a:ext>
            </a:extLst>
          </p:cNvPr>
          <p:cNvSpPr>
            <a:spLocks noChangeArrowheads="1"/>
          </p:cNvSpPr>
          <p:nvPr/>
        </p:nvSpPr>
        <p:spPr bwMode="auto">
          <a:xfrm>
            <a:off x="7119494"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8" name="Oval 37">
            <a:extLst>
              <a:ext uri="{FF2B5EF4-FFF2-40B4-BE49-F238E27FC236}">
                <a16:creationId xmlns:a16="http://schemas.microsoft.com/office/drawing/2014/main" xmlns="" id="{3C643668-D97A-4B43-9F76-6865B8675CFD}"/>
              </a:ext>
            </a:extLst>
          </p:cNvPr>
          <p:cNvSpPr>
            <a:spLocks noChangeArrowheads="1"/>
          </p:cNvSpPr>
          <p:nvPr/>
        </p:nvSpPr>
        <p:spPr bwMode="auto">
          <a:xfrm>
            <a:off x="6378132"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9" name="Oval 38">
            <a:extLst>
              <a:ext uri="{FF2B5EF4-FFF2-40B4-BE49-F238E27FC236}">
                <a16:creationId xmlns:a16="http://schemas.microsoft.com/office/drawing/2014/main" xmlns="" id="{359DC4E7-02FE-9C47-B0CF-915C5A68BBFF}"/>
              </a:ext>
            </a:extLst>
          </p:cNvPr>
          <p:cNvSpPr>
            <a:spLocks noChangeArrowheads="1"/>
          </p:cNvSpPr>
          <p:nvPr/>
        </p:nvSpPr>
        <p:spPr bwMode="auto">
          <a:xfrm>
            <a:off x="7098857"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1" name="Oval 40">
            <a:extLst>
              <a:ext uri="{FF2B5EF4-FFF2-40B4-BE49-F238E27FC236}">
                <a16:creationId xmlns:a16="http://schemas.microsoft.com/office/drawing/2014/main" xmlns="" id="{EDA6130D-A91D-5645-9675-671C40B2928C}"/>
              </a:ext>
            </a:extLst>
          </p:cNvPr>
          <p:cNvSpPr>
            <a:spLocks noChangeArrowheads="1"/>
          </p:cNvSpPr>
          <p:nvPr/>
        </p:nvSpPr>
        <p:spPr bwMode="auto">
          <a:xfrm>
            <a:off x="7817994"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7" name="Rounded Rectangle 46">
            <a:extLst>
              <a:ext uri="{FF2B5EF4-FFF2-40B4-BE49-F238E27FC236}">
                <a16:creationId xmlns:a16="http://schemas.microsoft.com/office/drawing/2014/main" xmlns="" id="{AEACC1A7-F4E9-894E-B9E7-383F2C2C9AD4}"/>
              </a:ext>
            </a:extLst>
          </p:cNvPr>
          <p:cNvSpPr/>
          <p:nvPr/>
        </p:nvSpPr>
        <p:spPr>
          <a:xfrm>
            <a:off x="2651475" y="5481306"/>
            <a:ext cx="6896986" cy="90938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15 has </a:t>
            </a:r>
            <a:r>
              <a:rPr lang="en-US" sz="2800" u="sng" dirty="0">
                <a:solidFill>
                  <a:srgbClr val="FF3860"/>
                </a:solidFill>
                <a:latin typeface="OpenDyslexicAlta" pitchFamily="2" charset="77"/>
              </a:rPr>
              <a:t>1</a:t>
            </a:r>
            <a:r>
              <a:rPr lang="en-US" sz="2800" dirty="0">
                <a:solidFill>
                  <a:schemeClr val="tx1"/>
                </a:solidFill>
                <a:latin typeface="OpenDyslexicAlta" pitchFamily="2" charset="77"/>
              </a:rPr>
              <a:t> ten and </a:t>
            </a:r>
            <a:r>
              <a:rPr lang="en-US" sz="2800" u="sng" dirty="0">
                <a:solidFill>
                  <a:srgbClr val="FF3860"/>
                </a:solidFill>
                <a:latin typeface="OpenDyslexicAlta" pitchFamily="2" charset="77"/>
              </a:rPr>
              <a:t>5</a:t>
            </a:r>
            <a:r>
              <a:rPr lang="en-US" sz="2800" dirty="0">
                <a:solidFill>
                  <a:schemeClr val="tx1"/>
                </a:solidFill>
                <a:latin typeface="OpenDyslexicAlta" pitchFamily="2" charset="77"/>
              </a:rPr>
              <a:t> ones.</a:t>
            </a:r>
          </a:p>
        </p:txBody>
      </p:sp>
    </p:spTree>
    <p:extLst>
      <p:ext uri="{BB962C8B-B14F-4D97-AF65-F5344CB8AC3E}">
        <p14:creationId xmlns:p14="http://schemas.microsoft.com/office/powerpoint/2010/main" val="190483272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counters to fill the tens frames below to make the following number: 16</a:t>
            </a:r>
          </a:p>
          <a:p>
            <a:pPr marL="0" indent="0">
              <a:buClr>
                <a:srgbClr val="23D160"/>
              </a:buClr>
              <a:buSzPct val="85000"/>
              <a:buNone/>
            </a:pPr>
            <a:r>
              <a:rPr lang="en-GB" sz="2200" dirty="0"/>
              <a:t>Then complete the sentence beneath the tens frames.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6456941D-CF6C-C146-A3D5-6B02C12810BF}"/>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B7A425E0-B7EC-4A43-A3FD-61F9EF9D913A}"/>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8B3BFCDF-9E79-EF4A-9681-66A6E927A66B}"/>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C65CAE65-32AE-0B49-A1E8-D204B48858C5}"/>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4313EBBA-CE18-D34E-A1BE-38E90D328BD3}"/>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57E97176-9D84-0644-A734-61C59B4D77EE}"/>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422D5092-F9B3-5042-8CD7-E382BCCF2040}"/>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85846511-F668-E140-99ED-4266E61CBFF2}"/>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E1F2B2E2-03B6-6443-8ADE-33E6201DEBFE}"/>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Rectangle 14">
            <a:extLst>
              <a:ext uri="{FF2B5EF4-FFF2-40B4-BE49-F238E27FC236}">
                <a16:creationId xmlns:a16="http://schemas.microsoft.com/office/drawing/2014/main" xmlns="" id="{7617E10C-E306-C94C-865C-6E303E86FBC7}"/>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6" name="Rectangle 25">
            <a:extLst>
              <a:ext uri="{FF2B5EF4-FFF2-40B4-BE49-F238E27FC236}">
                <a16:creationId xmlns:a16="http://schemas.microsoft.com/office/drawing/2014/main" xmlns="" id="{4875F1AE-9B1E-824D-BA84-29D14F5AD9C5}"/>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C2785B56-F451-9941-A119-7AFBB6BD6CC2}"/>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6E855792-CBF4-9E4F-9B99-CD4FBEEE96B2}"/>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BC9A3C9D-5774-F946-AC19-828A61BA3A0A}"/>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0" name="Rectangle 29">
            <a:extLst>
              <a:ext uri="{FF2B5EF4-FFF2-40B4-BE49-F238E27FC236}">
                <a16:creationId xmlns:a16="http://schemas.microsoft.com/office/drawing/2014/main" xmlns="" id="{54EB11EA-DE6E-354C-B842-2F77984CEA16}"/>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1" name="Rectangle 30">
            <a:extLst>
              <a:ext uri="{FF2B5EF4-FFF2-40B4-BE49-F238E27FC236}">
                <a16:creationId xmlns:a16="http://schemas.microsoft.com/office/drawing/2014/main" xmlns="" id="{E869BAAB-AAF8-4545-8F61-EA74E3873CF6}"/>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2" name="Rectangle 31">
            <a:extLst>
              <a:ext uri="{FF2B5EF4-FFF2-40B4-BE49-F238E27FC236}">
                <a16:creationId xmlns:a16="http://schemas.microsoft.com/office/drawing/2014/main" xmlns="" id="{B975DB1E-A38D-474A-9F89-DAD342BE51DD}"/>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3" name="Rectangle 32">
            <a:extLst>
              <a:ext uri="{FF2B5EF4-FFF2-40B4-BE49-F238E27FC236}">
                <a16:creationId xmlns:a16="http://schemas.microsoft.com/office/drawing/2014/main" xmlns="" id="{8DE9AD43-6AA3-AC4D-A520-4B6E61C58C5B}"/>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4" name="Rectangle 33">
            <a:extLst>
              <a:ext uri="{FF2B5EF4-FFF2-40B4-BE49-F238E27FC236}">
                <a16:creationId xmlns:a16="http://schemas.microsoft.com/office/drawing/2014/main" xmlns="" id="{DA42B6A0-62CE-AE4F-ADA0-3AED81D0484E}"/>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5" name="Rectangle 34">
            <a:extLst>
              <a:ext uri="{FF2B5EF4-FFF2-40B4-BE49-F238E27FC236}">
                <a16:creationId xmlns:a16="http://schemas.microsoft.com/office/drawing/2014/main" xmlns="" id="{BE900547-CDE8-A045-A148-80D77AABDB0A}"/>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47" name="Rounded Rectangle 46">
            <a:extLst>
              <a:ext uri="{FF2B5EF4-FFF2-40B4-BE49-F238E27FC236}">
                <a16:creationId xmlns:a16="http://schemas.microsoft.com/office/drawing/2014/main" xmlns="" id="{AEACC1A7-F4E9-894E-B9E7-383F2C2C9AD4}"/>
              </a:ext>
            </a:extLst>
          </p:cNvPr>
          <p:cNvSpPr/>
          <p:nvPr/>
        </p:nvSpPr>
        <p:spPr>
          <a:xfrm>
            <a:off x="2651475" y="5481306"/>
            <a:ext cx="6896986" cy="90938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16 has _ ten and _ ones.</a:t>
            </a:r>
          </a:p>
        </p:txBody>
      </p:sp>
    </p:spTree>
    <p:extLst>
      <p:ext uri="{BB962C8B-B14F-4D97-AF65-F5344CB8AC3E}">
        <p14:creationId xmlns:p14="http://schemas.microsoft.com/office/powerpoint/2010/main" val="8128676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Use counters to fill the tens frames below to make the following number: 16</a:t>
            </a:r>
          </a:p>
          <a:p>
            <a:pPr marL="0" indent="0">
              <a:buClr>
                <a:srgbClr val="23D160"/>
              </a:buClr>
              <a:buSzPct val="85000"/>
              <a:buNone/>
            </a:pPr>
            <a:r>
              <a:rPr lang="en-GB" sz="2200" dirty="0"/>
              <a:t>Then complete the sentence beneath the tens frames.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6456941D-CF6C-C146-A3D5-6B02C12810BF}"/>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B7A425E0-B7EC-4A43-A3FD-61F9EF9D913A}"/>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8B3BFCDF-9E79-EF4A-9681-66A6E927A66B}"/>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C65CAE65-32AE-0B49-A1E8-D204B48858C5}"/>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4313EBBA-CE18-D34E-A1BE-38E90D328BD3}"/>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57E97176-9D84-0644-A734-61C59B4D77EE}"/>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422D5092-F9B3-5042-8CD7-E382BCCF2040}"/>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85846511-F668-E140-99ED-4266E61CBFF2}"/>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E1F2B2E2-03B6-6443-8ADE-33E6201DEBFE}"/>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Rectangle 14">
            <a:extLst>
              <a:ext uri="{FF2B5EF4-FFF2-40B4-BE49-F238E27FC236}">
                <a16:creationId xmlns:a16="http://schemas.microsoft.com/office/drawing/2014/main" xmlns="" id="{7617E10C-E306-C94C-865C-6E303E86FBC7}"/>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6" name="Oval 15">
            <a:extLst>
              <a:ext uri="{FF2B5EF4-FFF2-40B4-BE49-F238E27FC236}">
                <a16:creationId xmlns:a16="http://schemas.microsoft.com/office/drawing/2014/main" xmlns="" id="{D6D796F0-0027-3142-8BB0-5393DAF76B56}"/>
              </a:ext>
            </a:extLst>
          </p:cNvPr>
          <p:cNvSpPr>
            <a:spLocks noChangeArrowheads="1"/>
          </p:cNvSpPr>
          <p:nvPr/>
        </p:nvSpPr>
        <p:spPr bwMode="auto">
          <a:xfrm>
            <a:off x="2291113"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20AA2081-EF3E-D748-91F6-98D9A865A216}"/>
              </a:ext>
            </a:extLst>
          </p:cNvPr>
          <p:cNvSpPr>
            <a:spLocks noChangeArrowheads="1"/>
          </p:cNvSpPr>
          <p:nvPr/>
        </p:nvSpPr>
        <p:spPr bwMode="auto">
          <a:xfrm>
            <a:off x="30324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261FB38B-1E29-9144-8410-E46AC5E87C5E}"/>
              </a:ext>
            </a:extLst>
          </p:cNvPr>
          <p:cNvSpPr>
            <a:spLocks noChangeArrowheads="1"/>
          </p:cNvSpPr>
          <p:nvPr/>
        </p:nvSpPr>
        <p:spPr bwMode="auto">
          <a:xfrm>
            <a:off x="2291113"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C0480705-15EF-1147-B7BB-F8407633E9B3}"/>
              </a:ext>
            </a:extLst>
          </p:cNvPr>
          <p:cNvSpPr>
            <a:spLocks noChangeArrowheads="1"/>
          </p:cNvSpPr>
          <p:nvPr/>
        </p:nvSpPr>
        <p:spPr bwMode="auto">
          <a:xfrm>
            <a:off x="3011838"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086F18A3-E5D0-C840-A286-90D8CCFA39C0}"/>
              </a:ext>
            </a:extLst>
          </p:cNvPr>
          <p:cNvSpPr>
            <a:spLocks noChangeArrowheads="1"/>
          </p:cNvSpPr>
          <p:nvPr/>
        </p:nvSpPr>
        <p:spPr bwMode="auto">
          <a:xfrm>
            <a:off x="37309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1" name="Oval 20">
            <a:extLst>
              <a:ext uri="{FF2B5EF4-FFF2-40B4-BE49-F238E27FC236}">
                <a16:creationId xmlns:a16="http://schemas.microsoft.com/office/drawing/2014/main" xmlns="" id="{3822760B-26AA-4143-96C8-72D98869319C}"/>
              </a:ext>
            </a:extLst>
          </p:cNvPr>
          <p:cNvSpPr>
            <a:spLocks noChangeArrowheads="1"/>
          </p:cNvSpPr>
          <p:nvPr/>
        </p:nvSpPr>
        <p:spPr bwMode="auto">
          <a:xfrm>
            <a:off x="3730975"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9C2D440A-3968-AB41-8776-CF968DA9B12F}"/>
              </a:ext>
            </a:extLst>
          </p:cNvPr>
          <p:cNvSpPr>
            <a:spLocks noChangeArrowheads="1"/>
          </p:cNvSpPr>
          <p:nvPr/>
        </p:nvSpPr>
        <p:spPr bwMode="auto">
          <a:xfrm>
            <a:off x="4451700"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7CAD7060-BA83-4244-80DC-16FEF0E573F0}"/>
              </a:ext>
            </a:extLst>
          </p:cNvPr>
          <p:cNvSpPr>
            <a:spLocks noChangeArrowheads="1"/>
          </p:cNvSpPr>
          <p:nvPr/>
        </p:nvSpPr>
        <p:spPr bwMode="auto">
          <a:xfrm>
            <a:off x="4451700"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4" name="Oval 23">
            <a:extLst>
              <a:ext uri="{FF2B5EF4-FFF2-40B4-BE49-F238E27FC236}">
                <a16:creationId xmlns:a16="http://schemas.microsoft.com/office/drawing/2014/main" xmlns="" id="{520B0855-3B64-BD42-93B2-ED3B8DE6857A}"/>
              </a:ext>
            </a:extLst>
          </p:cNvPr>
          <p:cNvSpPr>
            <a:spLocks noChangeArrowheads="1"/>
          </p:cNvSpPr>
          <p:nvPr/>
        </p:nvSpPr>
        <p:spPr bwMode="auto">
          <a:xfrm>
            <a:off x="5172425" y="3429000"/>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Oval 24">
            <a:extLst>
              <a:ext uri="{FF2B5EF4-FFF2-40B4-BE49-F238E27FC236}">
                <a16:creationId xmlns:a16="http://schemas.microsoft.com/office/drawing/2014/main" xmlns="" id="{FE148425-D6C4-D743-95DF-73526EA3A872}"/>
              </a:ext>
            </a:extLst>
          </p:cNvPr>
          <p:cNvSpPr>
            <a:spLocks noChangeArrowheads="1"/>
          </p:cNvSpPr>
          <p:nvPr/>
        </p:nvSpPr>
        <p:spPr bwMode="auto">
          <a:xfrm>
            <a:off x="5172425" y="4148138"/>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6" name="Rectangle 25">
            <a:extLst>
              <a:ext uri="{FF2B5EF4-FFF2-40B4-BE49-F238E27FC236}">
                <a16:creationId xmlns:a16="http://schemas.microsoft.com/office/drawing/2014/main" xmlns="" id="{4875F1AE-9B1E-824D-BA84-29D14F5AD9C5}"/>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C2785B56-F451-9941-A119-7AFBB6BD6CC2}"/>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6E855792-CBF4-9E4F-9B99-CD4FBEEE96B2}"/>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BC9A3C9D-5774-F946-AC19-828A61BA3A0A}"/>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0" name="Rectangle 29">
            <a:extLst>
              <a:ext uri="{FF2B5EF4-FFF2-40B4-BE49-F238E27FC236}">
                <a16:creationId xmlns:a16="http://schemas.microsoft.com/office/drawing/2014/main" xmlns="" id="{54EB11EA-DE6E-354C-B842-2F77984CEA16}"/>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1" name="Rectangle 30">
            <a:extLst>
              <a:ext uri="{FF2B5EF4-FFF2-40B4-BE49-F238E27FC236}">
                <a16:creationId xmlns:a16="http://schemas.microsoft.com/office/drawing/2014/main" xmlns="" id="{E869BAAB-AAF8-4545-8F61-EA74E3873CF6}"/>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2" name="Rectangle 31">
            <a:extLst>
              <a:ext uri="{FF2B5EF4-FFF2-40B4-BE49-F238E27FC236}">
                <a16:creationId xmlns:a16="http://schemas.microsoft.com/office/drawing/2014/main" xmlns="" id="{B975DB1E-A38D-474A-9F89-DAD342BE51DD}"/>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3" name="Rectangle 32">
            <a:extLst>
              <a:ext uri="{FF2B5EF4-FFF2-40B4-BE49-F238E27FC236}">
                <a16:creationId xmlns:a16="http://schemas.microsoft.com/office/drawing/2014/main" xmlns="" id="{8DE9AD43-6AA3-AC4D-A520-4B6E61C58C5B}"/>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4" name="Rectangle 33">
            <a:extLst>
              <a:ext uri="{FF2B5EF4-FFF2-40B4-BE49-F238E27FC236}">
                <a16:creationId xmlns:a16="http://schemas.microsoft.com/office/drawing/2014/main" xmlns="" id="{DA42B6A0-62CE-AE4F-ADA0-3AED81D0484E}"/>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5" name="Rectangle 34">
            <a:extLst>
              <a:ext uri="{FF2B5EF4-FFF2-40B4-BE49-F238E27FC236}">
                <a16:creationId xmlns:a16="http://schemas.microsoft.com/office/drawing/2014/main" xmlns="" id="{BE900547-CDE8-A045-A148-80D77AABDB0A}"/>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6" name="Oval 35">
            <a:extLst>
              <a:ext uri="{FF2B5EF4-FFF2-40B4-BE49-F238E27FC236}">
                <a16:creationId xmlns:a16="http://schemas.microsoft.com/office/drawing/2014/main" xmlns="" id="{4CF0BA63-4B0B-9D4C-9507-398BDC7D421E}"/>
              </a:ext>
            </a:extLst>
          </p:cNvPr>
          <p:cNvSpPr>
            <a:spLocks noChangeArrowheads="1"/>
          </p:cNvSpPr>
          <p:nvPr/>
        </p:nvSpPr>
        <p:spPr bwMode="auto">
          <a:xfrm>
            <a:off x="6378132"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7" name="Oval 36">
            <a:extLst>
              <a:ext uri="{FF2B5EF4-FFF2-40B4-BE49-F238E27FC236}">
                <a16:creationId xmlns:a16="http://schemas.microsoft.com/office/drawing/2014/main" xmlns="" id="{108FBF30-D9D8-AD48-ACDD-93E94367E701}"/>
              </a:ext>
            </a:extLst>
          </p:cNvPr>
          <p:cNvSpPr>
            <a:spLocks noChangeArrowheads="1"/>
          </p:cNvSpPr>
          <p:nvPr/>
        </p:nvSpPr>
        <p:spPr bwMode="auto">
          <a:xfrm>
            <a:off x="7119494"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8" name="Oval 37">
            <a:extLst>
              <a:ext uri="{FF2B5EF4-FFF2-40B4-BE49-F238E27FC236}">
                <a16:creationId xmlns:a16="http://schemas.microsoft.com/office/drawing/2014/main" xmlns="" id="{3C643668-D97A-4B43-9F76-6865B8675CFD}"/>
              </a:ext>
            </a:extLst>
          </p:cNvPr>
          <p:cNvSpPr>
            <a:spLocks noChangeArrowheads="1"/>
          </p:cNvSpPr>
          <p:nvPr/>
        </p:nvSpPr>
        <p:spPr bwMode="auto">
          <a:xfrm>
            <a:off x="6378132"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9" name="Oval 38">
            <a:extLst>
              <a:ext uri="{FF2B5EF4-FFF2-40B4-BE49-F238E27FC236}">
                <a16:creationId xmlns:a16="http://schemas.microsoft.com/office/drawing/2014/main" xmlns="" id="{359DC4E7-02FE-9C47-B0CF-915C5A68BBFF}"/>
              </a:ext>
            </a:extLst>
          </p:cNvPr>
          <p:cNvSpPr>
            <a:spLocks noChangeArrowheads="1"/>
          </p:cNvSpPr>
          <p:nvPr/>
        </p:nvSpPr>
        <p:spPr bwMode="auto">
          <a:xfrm>
            <a:off x="7098857"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0" name="Oval 39">
            <a:extLst>
              <a:ext uri="{FF2B5EF4-FFF2-40B4-BE49-F238E27FC236}">
                <a16:creationId xmlns:a16="http://schemas.microsoft.com/office/drawing/2014/main" xmlns="" id="{50C42BC7-B950-7C4A-A21B-2D684DE6D323}"/>
              </a:ext>
            </a:extLst>
          </p:cNvPr>
          <p:cNvSpPr>
            <a:spLocks noChangeArrowheads="1"/>
          </p:cNvSpPr>
          <p:nvPr/>
        </p:nvSpPr>
        <p:spPr bwMode="auto">
          <a:xfrm>
            <a:off x="7817994"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1" name="Oval 40">
            <a:extLst>
              <a:ext uri="{FF2B5EF4-FFF2-40B4-BE49-F238E27FC236}">
                <a16:creationId xmlns:a16="http://schemas.microsoft.com/office/drawing/2014/main" xmlns="" id="{EDA6130D-A91D-5645-9675-671C40B2928C}"/>
              </a:ext>
            </a:extLst>
          </p:cNvPr>
          <p:cNvSpPr>
            <a:spLocks noChangeArrowheads="1"/>
          </p:cNvSpPr>
          <p:nvPr/>
        </p:nvSpPr>
        <p:spPr bwMode="auto">
          <a:xfrm>
            <a:off x="7817994"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7" name="Rounded Rectangle 46">
            <a:extLst>
              <a:ext uri="{FF2B5EF4-FFF2-40B4-BE49-F238E27FC236}">
                <a16:creationId xmlns:a16="http://schemas.microsoft.com/office/drawing/2014/main" xmlns="" id="{AEACC1A7-F4E9-894E-B9E7-383F2C2C9AD4}"/>
              </a:ext>
            </a:extLst>
          </p:cNvPr>
          <p:cNvSpPr/>
          <p:nvPr/>
        </p:nvSpPr>
        <p:spPr>
          <a:xfrm>
            <a:off x="2651475" y="5481306"/>
            <a:ext cx="6896986" cy="90938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16 has </a:t>
            </a:r>
            <a:r>
              <a:rPr lang="en-US" sz="2800" u="sng" dirty="0">
                <a:solidFill>
                  <a:srgbClr val="FF3860"/>
                </a:solidFill>
                <a:latin typeface="OpenDyslexicAlta" pitchFamily="2" charset="77"/>
              </a:rPr>
              <a:t>1</a:t>
            </a:r>
            <a:r>
              <a:rPr lang="en-US" sz="2800" dirty="0">
                <a:solidFill>
                  <a:schemeClr val="tx1"/>
                </a:solidFill>
                <a:latin typeface="OpenDyslexicAlta" pitchFamily="2" charset="77"/>
              </a:rPr>
              <a:t> ten and </a:t>
            </a:r>
            <a:r>
              <a:rPr lang="en-US" sz="2800" u="sng" dirty="0">
                <a:solidFill>
                  <a:srgbClr val="FF3860"/>
                </a:solidFill>
                <a:latin typeface="OpenDyslexicAlta" pitchFamily="2" charset="77"/>
              </a:rPr>
              <a:t>6</a:t>
            </a:r>
            <a:r>
              <a:rPr lang="en-US" sz="2800" dirty="0">
                <a:solidFill>
                  <a:schemeClr val="tx1"/>
                </a:solidFill>
                <a:latin typeface="OpenDyslexicAlta" pitchFamily="2" charset="77"/>
              </a:rPr>
              <a:t> ones.</a:t>
            </a:r>
          </a:p>
        </p:txBody>
      </p:sp>
    </p:spTree>
    <p:extLst>
      <p:ext uri="{BB962C8B-B14F-4D97-AF65-F5344CB8AC3E}">
        <p14:creationId xmlns:p14="http://schemas.microsoft.com/office/powerpoint/2010/main" val="212436122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3:</a:t>
            </a:r>
          </a:p>
          <a:p>
            <a:pPr marL="0" indent="0">
              <a:buClr>
                <a:srgbClr val="23D160"/>
              </a:buClr>
              <a:buSzPct val="85000"/>
              <a:buNone/>
            </a:pPr>
            <a:r>
              <a:rPr lang="en-GB" sz="2200" dirty="0"/>
              <a:t>Use counters to fill the tens frames below to make the following number: 19</a:t>
            </a:r>
          </a:p>
          <a:p>
            <a:pPr marL="0" indent="0">
              <a:buClr>
                <a:srgbClr val="23D160"/>
              </a:buClr>
              <a:buSzPct val="85000"/>
              <a:buNone/>
            </a:pPr>
            <a:r>
              <a:rPr lang="en-GB" sz="2200" dirty="0"/>
              <a:t>Then complete the sentence beneath the tens frames.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6456941D-CF6C-C146-A3D5-6B02C12810BF}"/>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B7A425E0-B7EC-4A43-A3FD-61F9EF9D913A}"/>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8B3BFCDF-9E79-EF4A-9681-66A6E927A66B}"/>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C65CAE65-32AE-0B49-A1E8-D204B48858C5}"/>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4313EBBA-CE18-D34E-A1BE-38E90D328BD3}"/>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57E97176-9D84-0644-A734-61C59B4D77EE}"/>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422D5092-F9B3-5042-8CD7-E382BCCF2040}"/>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85846511-F668-E140-99ED-4266E61CBFF2}"/>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E1F2B2E2-03B6-6443-8ADE-33E6201DEBFE}"/>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Rectangle 14">
            <a:extLst>
              <a:ext uri="{FF2B5EF4-FFF2-40B4-BE49-F238E27FC236}">
                <a16:creationId xmlns:a16="http://schemas.microsoft.com/office/drawing/2014/main" xmlns="" id="{7617E10C-E306-C94C-865C-6E303E86FBC7}"/>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6" name="Rectangle 25">
            <a:extLst>
              <a:ext uri="{FF2B5EF4-FFF2-40B4-BE49-F238E27FC236}">
                <a16:creationId xmlns:a16="http://schemas.microsoft.com/office/drawing/2014/main" xmlns="" id="{4875F1AE-9B1E-824D-BA84-29D14F5AD9C5}"/>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C2785B56-F451-9941-A119-7AFBB6BD6CC2}"/>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6E855792-CBF4-9E4F-9B99-CD4FBEEE96B2}"/>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BC9A3C9D-5774-F946-AC19-828A61BA3A0A}"/>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0" name="Rectangle 29">
            <a:extLst>
              <a:ext uri="{FF2B5EF4-FFF2-40B4-BE49-F238E27FC236}">
                <a16:creationId xmlns:a16="http://schemas.microsoft.com/office/drawing/2014/main" xmlns="" id="{54EB11EA-DE6E-354C-B842-2F77984CEA16}"/>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1" name="Rectangle 30">
            <a:extLst>
              <a:ext uri="{FF2B5EF4-FFF2-40B4-BE49-F238E27FC236}">
                <a16:creationId xmlns:a16="http://schemas.microsoft.com/office/drawing/2014/main" xmlns="" id="{E869BAAB-AAF8-4545-8F61-EA74E3873CF6}"/>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2" name="Rectangle 31">
            <a:extLst>
              <a:ext uri="{FF2B5EF4-FFF2-40B4-BE49-F238E27FC236}">
                <a16:creationId xmlns:a16="http://schemas.microsoft.com/office/drawing/2014/main" xmlns="" id="{B975DB1E-A38D-474A-9F89-DAD342BE51DD}"/>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3" name="Rectangle 32">
            <a:extLst>
              <a:ext uri="{FF2B5EF4-FFF2-40B4-BE49-F238E27FC236}">
                <a16:creationId xmlns:a16="http://schemas.microsoft.com/office/drawing/2014/main" xmlns="" id="{8DE9AD43-6AA3-AC4D-A520-4B6E61C58C5B}"/>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4" name="Rectangle 33">
            <a:extLst>
              <a:ext uri="{FF2B5EF4-FFF2-40B4-BE49-F238E27FC236}">
                <a16:creationId xmlns:a16="http://schemas.microsoft.com/office/drawing/2014/main" xmlns="" id="{DA42B6A0-62CE-AE4F-ADA0-3AED81D0484E}"/>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5" name="Rectangle 34">
            <a:extLst>
              <a:ext uri="{FF2B5EF4-FFF2-40B4-BE49-F238E27FC236}">
                <a16:creationId xmlns:a16="http://schemas.microsoft.com/office/drawing/2014/main" xmlns="" id="{BE900547-CDE8-A045-A148-80D77AABDB0A}"/>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47" name="Rounded Rectangle 46">
            <a:extLst>
              <a:ext uri="{FF2B5EF4-FFF2-40B4-BE49-F238E27FC236}">
                <a16:creationId xmlns:a16="http://schemas.microsoft.com/office/drawing/2014/main" xmlns="" id="{AEACC1A7-F4E9-894E-B9E7-383F2C2C9AD4}"/>
              </a:ext>
            </a:extLst>
          </p:cNvPr>
          <p:cNvSpPr/>
          <p:nvPr/>
        </p:nvSpPr>
        <p:spPr>
          <a:xfrm>
            <a:off x="2651475" y="5481306"/>
            <a:ext cx="6896986" cy="90938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19 has _ ten and _ ones.</a:t>
            </a:r>
          </a:p>
        </p:txBody>
      </p:sp>
    </p:spTree>
    <p:extLst>
      <p:ext uri="{BB962C8B-B14F-4D97-AF65-F5344CB8AC3E}">
        <p14:creationId xmlns:p14="http://schemas.microsoft.com/office/powerpoint/2010/main" val="47934604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3:</a:t>
            </a:r>
          </a:p>
          <a:p>
            <a:pPr marL="0" indent="0">
              <a:buClr>
                <a:srgbClr val="23D160"/>
              </a:buClr>
              <a:buSzPct val="85000"/>
              <a:buNone/>
            </a:pPr>
            <a:r>
              <a:rPr lang="en-GB" sz="2200" dirty="0"/>
              <a:t>Use counters to fill the tens frames below to make the following number: 19</a:t>
            </a:r>
          </a:p>
          <a:p>
            <a:pPr marL="0" indent="0">
              <a:buClr>
                <a:srgbClr val="23D160"/>
              </a:buClr>
              <a:buSzPct val="85000"/>
              <a:buNone/>
            </a:pPr>
            <a:r>
              <a:rPr lang="en-GB" sz="2200" dirty="0"/>
              <a:t>Then complete the sentence beneath the tens frames.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6456941D-CF6C-C146-A3D5-6B02C12810BF}"/>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B7A425E0-B7EC-4A43-A3FD-61F9EF9D913A}"/>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8B3BFCDF-9E79-EF4A-9681-66A6E927A66B}"/>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C65CAE65-32AE-0B49-A1E8-D204B48858C5}"/>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4313EBBA-CE18-D34E-A1BE-38E90D328BD3}"/>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57E97176-9D84-0644-A734-61C59B4D77EE}"/>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422D5092-F9B3-5042-8CD7-E382BCCF2040}"/>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85846511-F668-E140-99ED-4266E61CBFF2}"/>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E1F2B2E2-03B6-6443-8ADE-33E6201DEBFE}"/>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Rectangle 14">
            <a:extLst>
              <a:ext uri="{FF2B5EF4-FFF2-40B4-BE49-F238E27FC236}">
                <a16:creationId xmlns:a16="http://schemas.microsoft.com/office/drawing/2014/main" xmlns="" id="{7617E10C-E306-C94C-865C-6E303E86FBC7}"/>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6" name="Oval 15">
            <a:extLst>
              <a:ext uri="{FF2B5EF4-FFF2-40B4-BE49-F238E27FC236}">
                <a16:creationId xmlns:a16="http://schemas.microsoft.com/office/drawing/2014/main" xmlns="" id="{D6D796F0-0027-3142-8BB0-5393DAF76B56}"/>
              </a:ext>
            </a:extLst>
          </p:cNvPr>
          <p:cNvSpPr>
            <a:spLocks noChangeArrowheads="1"/>
          </p:cNvSpPr>
          <p:nvPr/>
        </p:nvSpPr>
        <p:spPr bwMode="auto">
          <a:xfrm>
            <a:off x="2291113"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20AA2081-EF3E-D748-91F6-98D9A865A216}"/>
              </a:ext>
            </a:extLst>
          </p:cNvPr>
          <p:cNvSpPr>
            <a:spLocks noChangeArrowheads="1"/>
          </p:cNvSpPr>
          <p:nvPr/>
        </p:nvSpPr>
        <p:spPr bwMode="auto">
          <a:xfrm>
            <a:off x="30324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261FB38B-1E29-9144-8410-E46AC5E87C5E}"/>
              </a:ext>
            </a:extLst>
          </p:cNvPr>
          <p:cNvSpPr>
            <a:spLocks noChangeArrowheads="1"/>
          </p:cNvSpPr>
          <p:nvPr/>
        </p:nvSpPr>
        <p:spPr bwMode="auto">
          <a:xfrm>
            <a:off x="2291113"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C0480705-15EF-1147-B7BB-F8407633E9B3}"/>
              </a:ext>
            </a:extLst>
          </p:cNvPr>
          <p:cNvSpPr>
            <a:spLocks noChangeArrowheads="1"/>
          </p:cNvSpPr>
          <p:nvPr/>
        </p:nvSpPr>
        <p:spPr bwMode="auto">
          <a:xfrm>
            <a:off x="3011838"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086F18A3-E5D0-C840-A286-90D8CCFA39C0}"/>
              </a:ext>
            </a:extLst>
          </p:cNvPr>
          <p:cNvSpPr>
            <a:spLocks noChangeArrowheads="1"/>
          </p:cNvSpPr>
          <p:nvPr/>
        </p:nvSpPr>
        <p:spPr bwMode="auto">
          <a:xfrm>
            <a:off x="37309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1" name="Oval 20">
            <a:extLst>
              <a:ext uri="{FF2B5EF4-FFF2-40B4-BE49-F238E27FC236}">
                <a16:creationId xmlns:a16="http://schemas.microsoft.com/office/drawing/2014/main" xmlns="" id="{3822760B-26AA-4143-96C8-72D98869319C}"/>
              </a:ext>
            </a:extLst>
          </p:cNvPr>
          <p:cNvSpPr>
            <a:spLocks noChangeArrowheads="1"/>
          </p:cNvSpPr>
          <p:nvPr/>
        </p:nvSpPr>
        <p:spPr bwMode="auto">
          <a:xfrm>
            <a:off x="3730975"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9C2D440A-3968-AB41-8776-CF968DA9B12F}"/>
              </a:ext>
            </a:extLst>
          </p:cNvPr>
          <p:cNvSpPr>
            <a:spLocks noChangeArrowheads="1"/>
          </p:cNvSpPr>
          <p:nvPr/>
        </p:nvSpPr>
        <p:spPr bwMode="auto">
          <a:xfrm>
            <a:off x="4451700"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7CAD7060-BA83-4244-80DC-16FEF0E573F0}"/>
              </a:ext>
            </a:extLst>
          </p:cNvPr>
          <p:cNvSpPr>
            <a:spLocks noChangeArrowheads="1"/>
          </p:cNvSpPr>
          <p:nvPr/>
        </p:nvSpPr>
        <p:spPr bwMode="auto">
          <a:xfrm>
            <a:off x="4451700"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4" name="Oval 23">
            <a:extLst>
              <a:ext uri="{FF2B5EF4-FFF2-40B4-BE49-F238E27FC236}">
                <a16:creationId xmlns:a16="http://schemas.microsoft.com/office/drawing/2014/main" xmlns="" id="{520B0855-3B64-BD42-93B2-ED3B8DE6857A}"/>
              </a:ext>
            </a:extLst>
          </p:cNvPr>
          <p:cNvSpPr>
            <a:spLocks noChangeArrowheads="1"/>
          </p:cNvSpPr>
          <p:nvPr/>
        </p:nvSpPr>
        <p:spPr bwMode="auto">
          <a:xfrm>
            <a:off x="5172425" y="3429000"/>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Oval 24">
            <a:extLst>
              <a:ext uri="{FF2B5EF4-FFF2-40B4-BE49-F238E27FC236}">
                <a16:creationId xmlns:a16="http://schemas.microsoft.com/office/drawing/2014/main" xmlns="" id="{FE148425-D6C4-D743-95DF-73526EA3A872}"/>
              </a:ext>
            </a:extLst>
          </p:cNvPr>
          <p:cNvSpPr>
            <a:spLocks noChangeArrowheads="1"/>
          </p:cNvSpPr>
          <p:nvPr/>
        </p:nvSpPr>
        <p:spPr bwMode="auto">
          <a:xfrm>
            <a:off x="5172425" y="4148138"/>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6" name="Rectangle 25">
            <a:extLst>
              <a:ext uri="{FF2B5EF4-FFF2-40B4-BE49-F238E27FC236}">
                <a16:creationId xmlns:a16="http://schemas.microsoft.com/office/drawing/2014/main" xmlns="" id="{4875F1AE-9B1E-824D-BA84-29D14F5AD9C5}"/>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C2785B56-F451-9941-A119-7AFBB6BD6CC2}"/>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6E855792-CBF4-9E4F-9B99-CD4FBEEE96B2}"/>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BC9A3C9D-5774-F946-AC19-828A61BA3A0A}"/>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0" name="Rectangle 29">
            <a:extLst>
              <a:ext uri="{FF2B5EF4-FFF2-40B4-BE49-F238E27FC236}">
                <a16:creationId xmlns:a16="http://schemas.microsoft.com/office/drawing/2014/main" xmlns="" id="{54EB11EA-DE6E-354C-B842-2F77984CEA16}"/>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1" name="Rectangle 30">
            <a:extLst>
              <a:ext uri="{FF2B5EF4-FFF2-40B4-BE49-F238E27FC236}">
                <a16:creationId xmlns:a16="http://schemas.microsoft.com/office/drawing/2014/main" xmlns="" id="{E869BAAB-AAF8-4545-8F61-EA74E3873CF6}"/>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2" name="Rectangle 31">
            <a:extLst>
              <a:ext uri="{FF2B5EF4-FFF2-40B4-BE49-F238E27FC236}">
                <a16:creationId xmlns:a16="http://schemas.microsoft.com/office/drawing/2014/main" xmlns="" id="{B975DB1E-A38D-474A-9F89-DAD342BE51DD}"/>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3" name="Rectangle 32">
            <a:extLst>
              <a:ext uri="{FF2B5EF4-FFF2-40B4-BE49-F238E27FC236}">
                <a16:creationId xmlns:a16="http://schemas.microsoft.com/office/drawing/2014/main" xmlns="" id="{8DE9AD43-6AA3-AC4D-A520-4B6E61C58C5B}"/>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4" name="Rectangle 33">
            <a:extLst>
              <a:ext uri="{FF2B5EF4-FFF2-40B4-BE49-F238E27FC236}">
                <a16:creationId xmlns:a16="http://schemas.microsoft.com/office/drawing/2014/main" xmlns="" id="{DA42B6A0-62CE-AE4F-ADA0-3AED81D0484E}"/>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5" name="Rectangle 34">
            <a:extLst>
              <a:ext uri="{FF2B5EF4-FFF2-40B4-BE49-F238E27FC236}">
                <a16:creationId xmlns:a16="http://schemas.microsoft.com/office/drawing/2014/main" xmlns="" id="{BE900547-CDE8-A045-A148-80D77AABDB0A}"/>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6" name="Oval 35">
            <a:extLst>
              <a:ext uri="{FF2B5EF4-FFF2-40B4-BE49-F238E27FC236}">
                <a16:creationId xmlns:a16="http://schemas.microsoft.com/office/drawing/2014/main" xmlns="" id="{4CF0BA63-4B0B-9D4C-9507-398BDC7D421E}"/>
              </a:ext>
            </a:extLst>
          </p:cNvPr>
          <p:cNvSpPr>
            <a:spLocks noChangeArrowheads="1"/>
          </p:cNvSpPr>
          <p:nvPr/>
        </p:nvSpPr>
        <p:spPr bwMode="auto">
          <a:xfrm>
            <a:off x="6378132"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7" name="Oval 36">
            <a:extLst>
              <a:ext uri="{FF2B5EF4-FFF2-40B4-BE49-F238E27FC236}">
                <a16:creationId xmlns:a16="http://schemas.microsoft.com/office/drawing/2014/main" xmlns="" id="{108FBF30-D9D8-AD48-ACDD-93E94367E701}"/>
              </a:ext>
            </a:extLst>
          </p:cNvPr>
          <p:cNvSpPr>
            <a:spLocks noChangeArrowheads="1"/>
          </p:cNvSpPr>
          <p:nvPr/>
        </p:nvSpPr>
        <p:spPr bwMode="auto">
          <a:xfrm>
            <a:off x="7119494"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8" name="Oval 37">
            <a:extLst>
              <a:ext uri="{FF2B5EF4-FFF2-40B4-BE49-F238E27FC236}">
                <a16:creationId xmlns:a16="http://schemas.microsoft.com/office/drawing/2014/main" xmlns="" id="{3C643668-D97A-4B43-9F76-6865B8675CFD}"/>
              </a:ext>
            </a:extLst>
          </p:cNvPr>
          <p:cNvSpPr>
            <a:spLocks noChangeArrowheads="1"/>
          </p:cNvSpPr>
          <p:nvPr/>
        </p:nvSpPr>
        <p:spPr bwMode="auto">
          <a:xfrm>
            <a:off x="6378132"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9" name="Oval 38">
            <a:extLst>
              <a:ext uri="{FF2B5EF4-FFF2-40B4-BE49-F238E27FC236}">
                <a16:creationId xmlns:a16="http://schemas.microsoft.com/office/drawing/2014/main" xmlns="" id="{359DC4E7-02FE-9C47-B0CF-915C5A68BBFF}"/>
              </a:ext>
            </a:extLst>
          </p:cNvPr>
          <p:cNvSpPr>
            <a:spLocks noChangeArrowheads="1"/>
          </p:cNvSpPr>
          <p:nvPr/>
        </p:nvSpPr>
        <p:spPr bwMode="auto">
          <a:xfrm>
            <a:off x="7098857"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0" name="Oval 39">
            <a:extLst>
              <a:ext uri="{FF2B5EF4-FFF2-40B4-BE49-F238E27FC236}">
                <a16:creationId xmlns:a16="http://schemas.microsoft.com/office/drawing/2014/main" xmlns="" id="{50C42BC7-B950-7C4A-A21B-2D684DE6D323}"/>
              </a:ext>
            </a:extLst>
          </p:cNvPr>
          <p:cNvSpPr>
            <a:spLocks noChangeArrowheads="1"/>
          </p:cNvSpPr>
          <p:nvPr/>
        </p:nvSpPr>
        <p:spPr bwMode="auto">
          <a:xfrm>
            <a:off x="7817994"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1" name="Oval 40">
            <a:extLst>
              <a:ext uri="{FF2B5EF4-FFF2-40B4-BE49-F238E27FC236}">
                <a16:creationId xmlns:a16="http://schemas.microsoft.com/office/drawing/2014/main" xmlns="" id="{EDA6130D-A91D-5645-9675-671C40B2928C}"/>
              </a:ext>
            </a:extLst>
          </p:cNvPr>
          <p:cNvSpPr>
            <a:spLocks noChangeArrowheads="1"/>
          </p:cNvSpPr>
          <p:nvPr/>
        </p:nvSpPr>
        <p:spPr bwMode="auto">
          <a:xfrm>
            <a:off x="7817994"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3" name="Oval 42">
            <a:extLst>
              <a:ext uri="{FF2B5EF4-FFF2-40B4-BE49-F238E27FC236}">
                <a16:creationId xmlns:a16="http://schemas.microsoft.com/office/drawing/2014/main" xmlns="" id="{C2E6BADC-9C84-5D4E-92FA-7F4BD52D0E90}"/>
              </a:ext>
            </a:extLst>
          </p:cNvPr>
          <p:cNvSpPr>
            <a:spLocks noChangeArrowheads="1"/>
          </p:cNvSpPr>
          <p:nvPr/>
        </p:nvSpPr>
        <p:spPr bwMode="auto">
          <a:xfrm>
            <a:off x="8538719"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4" name="Oval 43">
            <a:extLst>
              <a:ext uri="{FF2B5EF4-FFF2-40B4-BE49-F238E27FC236}">
                <a16:creationId xmlns:a16="http://schemas.microsoft.com/office/drawing/2014/main" xmlns="" id="{D85695B8-229A-5D46-8EE6-D664989FD80D}"/>
              </a:ext>
            </a:extLst>
          </p:cNvPr>
          <p:cNvSpPr>
            <a:spLocks noChangeArrowheads="1"/>
          </p:cNvSpPr>
          <p:nvPr/>
        </p:nvSpPr>
        <p:spPr bwMode="auto">
          <a:xfrm>
            <a:off x="8543298" y="415925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6" name="Oval 45">
            <a:extLst>
              <a:ext uri="{FF2B5EF4-FFF2-40B4-BE49-F238E27FC236}">
                <a16:creationId xmlns:a16="http://schemas.microsoft.com/office/drawing/2014/main" xmlns="" id="{ACB744B4-91FA-4543-9C41-2CC6CA44C533}"/>
              </a:ext>
            </a:extLst>
          </p:cNvPr>
          <p:cNvSpPr>
            <a:spLocks noChangeArrowheads="1"/>
          </p:cNvSpPr>
          <p:nvPr/>
        </p:nvSpPr>
        <p:spPr bwMode="auto">
          <a:xfrm>
            <a:off x="9269763" y="417036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7" name="Rounded Rectangle 46">
            <a:extLst>
              <a:ext uri="{FF2B5EF4-FFF2-40B4-BE49-F238E27FC236}">
                <a16:creationId xmlns:a16="http://schemas.microsoft.com/office/drawing/2014/main" xmlns="" id="{AEACC1A7-F4E9-894E-B9E7-383F2C2C9AD4}"/>
              </a:ext>
            </a:extLst>
          </p:cNvPr>
          <p:cNvSpPr/>
          <p:nvPr/>
        </p:nvSpPr>
        <p:spPr>
          <a:xfrm>
            <a:off x="2651475" y="5481306"/>
            <a:ext cx="6896986" cy="90938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19 has </a:t>
            </a:r>
            <a:r>
              <a:rPr lang="en-US" sz="2800" u="sng" dirty="0">
                <a:solidFill>
                  <a:srgbClr val="FF3860"/>
                </a:solidFill>
                <a:latin typeface="OpenDyslexicAlta" pitchFamily="2" charset="77"/>
              </a:rPr>
              <a:t>1</a:t>
            </a:r>
            <a:r>
              <a:rPr lang="en-US" sz="2800" dirty="0">
                <a:solidFill>
                  <a:schemeClr val="tx1"/>
                </a:solidFill>
                <a:latin typeface="OpenDyslexicAlta" pitchFamily="2" charset="77"/>
              </a:rPr>
              <a:t> ten and </a:t>
            </a:r>
            <a:r>
              <a:rPr lang="en-US" sz="2800" u="sng" dirty="0">
                <a:solidFill>
                  <a:srgbClr val="FF3860"/>
                </a:solidFill>
                <a:latin typeface="OpenDyslexicAlta" pitchFamily="2" charset="77"/>
              </a:rPr>
              <a:t>9</a:t>
            </a:r>
            <a:r>
              <a:rPr lang="en-US" sz="2800" dirty="0">
                <a:solidFill>
                  <a:schemeClr val="tx1"/>
                </a:solidFill>
                <a:latin typeface="OpenDyslexicAlta" pitchFamily="2" charset="77"/>
              </a:rPr>
              <a:t> ones.</a:t>
            </a:r>
          </a:p>
        </p:txBody>
      </p:sp>
    </p:spTree>
    <p:extLst>
      <p:ext uri="{BB962C8B-B14F-4D97-AF65-F5344CB8AC3E}">
        <p14:creationId xmlns:p14="http://schemas.microsoft.com/office/powerpoint/2010/main" val="8340976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3:</a:t>
            </a:r>
          </a:p>
          <a:p>
            <a:pPr marL="0" indent="0">
              <a:buClr>
                <a:srgbClr val="23D160"/>
              </a:buClr>
              <a:buSzPct val="85000"/>
              <a:buNone/>
            </a:pPr>
            <a:r>
              <a:rPr lang="en-GB" sz="2200" dirty="0"/>
              <a:t>Use counters to fill the tens frames below to make the following number: 20</a:t>
            </a:r>
          </a:p>
          <a:p>
            <a:pPr marL="0" indent="0">
              <a:buClr>
                <a:srgbClr val="23D160"/>
              </a:buClr>
              <a:buSzPct val="85000"/>
              <a:buNone/>
            </a:pPr>
            <a:r>
              <a:rPr lang="en-GB" sz="2200" dirty="0"/>
              <a:t>Then complete the sentence beneath the tens frames.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6456941D-CF6C-C146-A3D5-6B02C12810BF}"/>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B7A425E0-B7EC-4A43-A3FD-61F9EF9D913A}"/>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8B3BFCDF-9E79-EF4A-9681-66A6E927A66B}"/>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C65CAE65-32AE-0B49-A1E8-D204B48858C5}"/>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4313EBBA-CE18-D34E-A1BE-38E90D328BD3}"/>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57E97176-9D84-0644-A734-61C59B4D77EE}"/>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422D5092-F9B3-5042-8CD7-E382BCCF2040}"/>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85846511-F668-E140-99ED-4266E61CBFF2}"/>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E1F2B2E2-03B6-6443-8ADE-33E6201DEBFE}"/>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Rectangle 14">
            <a:extLst>
              <a:ext uri="{FF2B5EF4-FFF2-40B4-BE49-F238E27FC236}">
                <a16:creationId xmlns:a16="http://schemas.microsoft.com/office/drawing/2014/main" xmlns="" id="{7617E10C-E306-C94C-865C-6E303E86FBC7}"/>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6" name="Rectangle 25">
            <a:extLst>
              <a:ext uri="{FF2B5EF4-FFF2-40B4-BE49-F238E27FC236}">
                <a16:creationId xmlns:a16="http://schemas.microsoft.com/office/drawing/2014/main" xmlns="" id="{4875F1AE-9B1E-824D-BA84-29D14F5AD9C5}"/>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C2785B56-F451-9941-A119-7AFBB6BD6CC2}"/>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6E855792-CBF4-9E4F-9B99-CD4FBEEE96B2}"/>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BC9A3C9D-5774-F946-AC19-828A61BA3A0A}"/>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0" name="Rectangle 29">
            <a:extLst>
              <a:ext uri="{FF2B5EF4-FFF2-40B4-BE49-F238E27FC236}">
                <a16:creationId xmlns:a16="http://schemas.microsoft.com/office/drawing/2014/main" xmlns="" id="{54EB11EA-DE6E-354C-B842-2F77984CEA16}"/>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1" name="Rectangle 30">
            <a:extLst>
              <a:ext uri="{FF2B5EF4-FFF2-40B4-BE49-F238E27FC236}">
                <a16:creationId xmlns:a16="http://schemas.microsoft.com/office/drawing/2014/main" xmlns="" id="{E869BAAB-AAF8-4545-8F61-EA74E3873CF6}"/>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2" name="Rectangle 31">
            <a:extLst>
              <a:ext uri="{FF2B5EF4-FFF2-40B4-BE49-F238E27FC236}">
                <a16:creationId xmlns:a16="http://schemas.microsoft.com/office/drawing/2014/main" xmlns="" id="{B975DB1E-A38D-474A-9F89-DAD342BE51DD}"/>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3" name="Rectangle 32">
            <a:extLst>
              <a:ext uri="{FF2B5EF4-FFF2-40B4-BE49-F238E27FC236}">
                <a16:creationId xmlns:a16="http://schemas.microsoft.com/office/drawing/2014/main" xmlns="" id="{8DE9AD43-6AA3-AC4D-A520-4B6E61C58C5B}"/>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4" name="Rectangle 33">
            <a:extLst>
              <a:ext uri="{FF2B5EF4-FFF2-40B4-BE49-F238E27FC236}">
                <a16:creationId xmlns:a16="http://schemas.microsoft.com/office/drawing/2014/main" xmlns="" id="{DA42B6A0-62CE-AE4F-ADA0-3AED81D0484E}"/>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5" name="Rectangle 34">
            <a:extLst>
              <a:ext uri="{FF2B5EF4-FFF2-40B4-BE49-F238E27FC236}">
                <a16:creationId xmlns:a16="http://schemas.microsoft.com/office/drawing/2014/main" xmlns="" id="{BE900547-CDE8-A045-A148-80D77AABDB0A}"/>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47" name="Rounded Rectangle 46">
            <a:extLst>
              <a:ext uri="{FF2B5EF4-FFF2-40B4-BE49-F238E27FC236}">
                <a16:creationId xmlns:a16="http://schemas.microsoft.com/office/drawing/2014/main" xmlns="" id="{AEACC1A7-F4E9-894E-B9E7-383F2C2C9AD4}"/>
              </a:ext>
            </a:extLst>
          </p:cNvPr>
          <p:cNvSpPr/>
          <p:nvPr/>
        </p:nvSpPr>
        <p:spPr>
          <a:xfrm>
            <a:off x="2651475" y="5481306"/>
            <a:ext cx="6896986" cy="90938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20 has _ tens and _ ones.</a:t>
            </a:r>
          </a:p>
        </p:txBody>
      </p:sp>
    </p:spTree>
    <p:extLst>
      <p:ext uri="{BB962C8B-B14F-4D97-AF65-F5344CB8AC3E}">
        <p14:creationId xmlns:p14="http://schemas.microsoft.com/office/powerpoint/2010/main" val="393945297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825625"/>
            <a:ext cx="10515600" cy="4667250"/>
          </a:xfrm>
        </p:spPr>
        <p:txBody>
          <a:bodyPr/>
          <a:lstStyle/>
          <a:p>
            <a:pPr marL="0" indent="0">
              <a:buNone/>
            </a:pPr>
            <a:r>
              <a:rPr lang="en-GB" dirty="0"/>
              <a:t>Activity 3:</a:t>
            </a:r>
          </a:p>
          <a:p>
            <a:pPr marL="0" indent="0">
              <a:buClr>
                <a:srgbClr val="23D160"/>
              </a:buClr>
              <a:buSzPct val="85000"/>
              <a:buNone/>
            </a:pPr>
            <a:r>
              <a:rPr lang="en-GB" sz="2200" dirty="0"/>
              <a:t>Use counters to fill the tens frames below to make the following number: 20</a:t>
            </a:r>
          </a:p>
          <a:p>
            <a:pPr marL="0" indent="0">
              <a:buClr>
                <a:srgbClr val="23D160"/>
              </a:buClr>
              <a:buSzPct val="85000"/>
              <a:buNone/>
            </a:pPr>
            <a:r>
              <a:rPr lang="en-GB" sz="2200" dirty="0"/>
              <a:t>Then complete the sentence beneath the tens frames.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5" name="Rectangle 4">
            <a:extLst>
              <a:ext uri="{FF2B5EF4-FFF2-40B4-BE49-F238E27FC236}">
                <a16:creationId xmlns:a16="http://schemas.microsoft.com/office/drawing/2014/main" xmlns="" id="{6456941D-CF6C-C146-A3D5-6B02C12810BF}"/>
              </a:ext>
            </a:extLst>
          </p:cNvPr>
          <p:cNvSpPr>
            <a:spLocks noChangeArrowheads="1"/>
          </p:cNvSpPr>
          <p:nvPr/>
        </p:nvSpPr>
        <p:spPr bwMode="auto">
          <a:xfrm>
            <a:off x="2291113"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7" name="Rectangle 6">
            <a:extLst>
              <a:ext uri="{FF2B5EF4-FFF2-40B4-BE49-F238E27FC236}">
                <a16:creationId xmlns:a16="http://schemas.microsoft.com/office/drawing/2014/main" xmlns="" id="{B7A425E0-B7EC-4A43-A3FD-61F9EF9D913A}"/>
              </a:ext>
            </a:extLst>
          </p:cNvPr>
          <p:cNvSpPr>
            <a:spLocks noChangeArrowheads="1"/>
          </p:cNvSpPr>
          <p:nvPr/>
        </p:nvSpPr>
        <p:spPr bwMode="auto">
          <a:xfrm>
            <a:off x="3011838"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8" name="Rectangle 7">
            <a:extLst>
              <a:ext uri="{FF2B5EF4-FFF2-40B4-BE49-F238E27FC236}">
                <a16:creationId xmlns:a16="http://schemas.microsoft.com/office/drawing/2014/main" xmlns="" id="{8B3BFCDF-9E79-EF4A-9681-66A6E927A66B}"/>
              </a:ext>
            </a:extLst>
          </p:cNvPr>
          <p:cNvSpPr>
            <a:spLocks noChangeArrowheads="1"/>
          </p:cNvSpPr>
          <p:nvPr/>
        </p:nvSpPr>
        <p:spPr bwMode="auto">
          <a:xfrm>
            <a:off x="3730975"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9" name="Rectangle 8">
            <a:extLst>
              <a:ext uri="{FF2B5EF4-FFF2-40B4-BE49-F238E27FC236}">
                <a16:creationId xmlns:a16="http://schemas.microsoft.com/office/drawing/2014/main" xmlns="" id="{C65CAE65-32AE-0B49-A1E8-D204B48858C5}"/>
              </a:ext>
            </a:extLst>
          </p:cNvPr>
          <p:cNvSpPr>
            <a:spLocks noChangeArrowheads="1"/>
          </p:cNvSpPr>
          <p:nvPr/>
        </p:nvSpPr>
        <p:spPr bwMode="auto">
          <a:xfrm>
            <a:off x="4451700"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0" name="Rectangle 9">
            <a:extLst>
              <a:ext uri="{FF2B5EF4-FFF2-40B4-BE49-F238E27FC236}">
                <a16:creationId xmlns:a16="http://schemas.microsoft.com/office/drawing/2014/main" xmlns="" id="{4313EBBA-CE18-D34E-A1BE-38E90D328BD3}"/>
              </a:ext>
            </a:extLst>
          </p:cNvPr>
          <p:cNvSpPr>
            <a:spLocks noChangeArrowheads="1"/>
          </p:cNvSpPr>
          <p:nvPr/>
        </p:nvSpPr>
        <p:spPr bwMode="auto">
          <a:xfrm>
            <a:off x="2291113"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1" name="Rectangle 10">
            <a:extLst>
              <a:ext uri="{FF2B5EF4-FFF2-40B4-BE49-F238E27FC236}">
                <a16:creationId xmlns:a16="http://schemas.microsoft.com/office/drawing/2014/main" xmlns="" id="{57E97176-9D84-0644-A734-61C59B4D77EE}"/>
              </a:ext>
            </a:extLst>
          </p:cNvPr>
          <p:cNvSpPr>
            <a:spLocks noChangeArrowheads="1"/>
          </p:cNvSpPr>
          <p:nvPr/>
        </p:nvSpPr>
        <p:spPr bwMode="auto">
          <a:xfrm>
            <a:off x="3011838"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2" name="Rectangle 11">
            <a:extLst>
              <a:ext uri="{FF2B5EF4-FFF2-40B4-BE49-F238E27FC236}">
                <a16:creationId xmlns:a16="http://schemas.microsoft.com/office/drawing/2014/main" xmlns="" id="{422D5092-F9B3-5042-8CD7-E382BCCF2040}"/>
              </a:ext>
            </a:extLst>
          </p:cNvPr>
          <p:cNvSpPr>
            <a:spLocks noChangeArrowheads="1"/>
          </p:cNvSpPr>
          <p:nvPr/>
        </p:nvSpPr>
        <p:spPr bwMode="auto">
          <a:xfrm>
            <a:off x="3730975"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3" name="Rectangle 12">
            <a:extLst>
              <a:ext uri="{FF2B5EF4-FFF2-40B4-BE49-F238E27FC236}">
                <a16:creationId xmlns:a16="http://schemas.microsoft.com/office/drawing/2014/main" xmlns="" id="{85846511-F668-E140-99ED-4266E61CBFF2}"/>
              </a:ext>
            </a:extLst>
          </p:cNvPr>
          <p:cNvSpPr>
            <a:spLocks noChangeArrowheads="1"/>
          </p:cNvSpPr>
          <p:nvPr/>
        </p:nvSpPr>
        <p:spPr bwMode="auto">
          <a:xfrm>
            <a:off x="4451700"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4" name="Rectangle 13">
            <a:extLst>
              <a:ext uri="{FF2B5EF4-FFF2-40B4-BE49-F238E27FC236}">
                <a16:creationId xmlns:a16="http://schemas.microsoft.com/office/drawing/2014/main" xmlns="" id="{E1F2B2E2-03B6-6443-8ADE-33E6201DEBFE}"/>
              </a:ext>
            </a:extLst>
          </p:cNvPr>
          <p:cNvSpPr>
            <a:spLocks noChangeArrowheads="1"/>
          </p:cNvSpPr>
          <p:nvPr/>
        </p:nvSpPr>
        <p:spPr bwMode="auto">
          <a:xfrm>
            <a:off x="5172425"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5" name="Rectangle 14">
            <a:extLst>
              <a:ext uri="{FF2B5EF4-FFF2-40B4-BE49-F238E27FC236}">
                <a16:creationId xmlns:a16="http://schemas.microsoft.com/office/drawing/2014/main" xmlns="" id="{7617E10C-E306-C94C-865C-6E303E86FBC7}"/>
              </a:ext>
            </a:extLst>
          </p:cNvPr>
          <p:cNvSpPr>
            <a:spLocks noChangeArrowheads="1"/>
          </p:cNvSpPr>
          <p:nvPr/>
        </p:nvSpPr>
        <p:spPr bwMode="auto">
          <a:xfrm>
            <a:off x="5172425"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16" name="Oval 15">
            <a:extLst>
              <a:ext uri="{FF2B5EF4-FFF2-40B4-BE49-F238E27FC236}">
                <a16:creationId xmlns:a16="http://schemas.microsoft.com/office/drawing/2014/main" xmlns="" id="{D6D796F0-0027-3142-8BB0-5393DAF76B56}"/>
              </a:ext>
            </a:extLst>
          </p:cNvPr>
          <p:cNvSpPr>
            <a:spLocks noChangeArrowheads="1"/>
          </p:cNvSpPr>
          <p:nvPr/>
        </p:nvSpPr>
        <p:spPr bwMode="auto">
          <a:xfrm>
            <a:off x="2291113"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7" name="Oval 16">
            <a:extLst>
              <a:ext uri="{FF2B5EF4-FFF2-40B4-BE49-F238E27FC236}">
                <a16:creationId xmlns:a16="http://schemas.microsoft.com/office/drawing/2014/main" xmlns="" id="{20AA2081-EF3E-D748-91F6-98D9A865A216}"/>
              </a:ext>
            </a:extLst>
          </p:cNvPr>
          <p:cNvSpPr>
            <a:spLocks noChangeArrowheads="1"/>
          </p:cNvSpPr>
          <p:nvPr/>
        </p:nvSpPr>
        <p:spPr bwMode="auto">
          <a:xfrm>
            <a:off x="30324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8" name="Oval 17">
            <a:extLst>
              <a:ext uri="{FF2B5EF4-FFF2-40B4-BE49-F238E27FC236}">
                <a16:creationId xmlns:a16="http://schemas.microsoft.com/office/drawing/2014/main" xmlns="" id="{261FB38B-1E29-9144-8410-E46AC5E87C5E}"/>
              </a:ext>
            </a:extLst>
          </p:cNvPr>
          <p:cNvSpPr>
            <a:spLocks noChangeArrowheads="1"/>
          </p:cNvSpPr>
          <p:nvPr/>
        </p:nvSpPr>
        <p:spPr bwMode="auto">
          <a:xfrm>
            <a:off x="2291113"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19" name="Oval 18">
            <a:extLst>
              <a:ext uri="{FF2B5EF4-FFF2-40B4-BE49-F238E27FC236}">
                <a16:creationId xmlns:a16="http://schemas.microsoft.com/office/drawing/2014/main" xmlns="" id="{C0480705-15EF-1147-B7BB-F8407633E9B3}"/>
              </a:ext>
            </a:extLst>
          </p:cNvPr>
          <p:cNvSpPr>
            <a:spLocks noChangeArrowheads="1"/>
          </p:cNvSpPr>
          <p:nvPr/>
        </p:nvSpPr>
        <p:spPr bwMode="auto">
          <a:xfrm>
            <a:off x="3011838"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0" name="Oval 19">
            <a:extLst>
              <a:ext uri="{FF2B5EF4-FFF2-40B4-BE49-F238E27FC236}">
                <a16:creationId xmlns:a16="http://schemas.microsoft.com/office/drawing/2014/main" xmlns="" id="{086F18A3-E5D0-C840-A286-90D8CCFA39C0}"/>
              </a:ext>
            </a:extLst>
          </p:cNvPr>
          <p:cNvSpPr>
            <a:spLocks noChangeArrowheads="1"/>
          </p:cNvSpPr>
          <p:nvPr/>
        </p:nvSpPr>
        <p:spPr bwMode="auto">
          <a:xfrm>
            <a:off x="3730975"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1" name="Oval 20">
            <a:extLst>
              <a:ext uri="{FF2B5EF4-FFF2-40B4-BE49-F238E27FC236}">
                <a16:creationId xmlns:a16="http://schemas.microsoft.com/office/drawing/2014/main" xmlns="" id="{3822760B-26AA-4143-96C8-72D98869319C}"/>
              </a:ext>
            </a:extLst>
          </p:cNvPr>
          <p:cNvSpPr>
            <a:spLocks noChangeArrowheads="1"/>
          </p:cNvSpPr>
          <p:nvPr/>
        </p:nvSpPr>
        <p:spPr bwMode="auto">
          <a:xfrm>
            <a:off x="3730975"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2" name="Oval 21">
            <a:extLst>
              <a:ext uri="{FF2B5EF4-FFF2-40B4-BE49-F238E27FC236}">
                <a16:creationId xmlns:a16="http://schemas.microsoft.com/office/drawing/2014/main" xmlns="" id="{9C2D440A-3968-AB41-8776-CF968DA9B12F}"/>
              </a:ext>
            </a:extLst>
          </p:cNvPr>
          <p:cNvSpPr>
            <a:spLocks noChangeArrowheads="1"/>
          </p:cNvSpPr>
          <p:nvPr/>
        </p:nvSpPr>
        <p:spPr bwMode="auto">
          <a:xfrm>
            <a:off x="4451700"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3" name="Oval 22">
            <a:extLst>
              <a:ext uri="{FF2B5EF4-FFF2-40B4-BE49-F238E27FC236}">
                <a16:creationId xmlns:a16="http://schemas.microsoft.com/office/drawing/2014/main" xmlns="" id="{7CAD7060-BA83-4244-80DC-16FEF0E573F0}"/>
              </a:ext>
            </a:extLst>
          </p:cNvPr>
          <p:cNvSpPr>
            <a:spLocks noChangeArrowheads="1"/>
          </p:cNvSpPr>
          <p:nvPr/>
        </p:nvSpPr>
        <p:spPr bwMode="auto">
          <a:xfrm>
            <a:off x="4451700"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4" name="Oval 23">
            <a:extLst>
              <a:ext uri="{FF2B5EF4-FFF2-40B4-BE49-F238E27FC236}">
                <a16:creationId xmlns:a16="http://schemas.microsoft.com/office/drawing/2014/main" xmlns="" id="{520B0855-3B64-BD42-93B2-ED3B8DE6857A}"/>
              </a:ext>
            </a:extLst>
          </p:cNvPr>
          <p:cNvSpPr>
            <a:spLocks noChangeArrowheads="1"/>
          </p:cNvSpPr>
          <p:nvPr/>
        </p:nvSpPr>
        <p:spPr bwMode="auto">
          <a:xfrm>
            <a:off x="5172425" y="3429000"/>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5" name="Oval 24">
            <a:extLst>
              <a:ext uri="{FF2B5EF4-FFF2-40B4-BE49-F238E27FC236}">
                <a16:creationId xmlns:a16="http://schemas.microsoft.com/office/drawing/2014/main" xmlns="" id="{FE148425-D6C4-D743-95DF-73526EA3A872}"/>
              </a:ext>
            </a:extLst>
          </p:cNvPr>
          <p:cNvSpPr>
            <a:spLocks noChangeArrowheads="1"/>
          </p:cNvSpPr>
          <p:nvPr/>
        </p:nvSpPr>
        <p:spPr bwMode="auto">
          <a:xfrm>
            <a:off x="5172425" y="4148138"/>
            <a:ext cx="696913"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26" name="Rectangle 25">
            <a:extLst>
              <a:ext uri="{FF2B5EF4-FFF2-40B4-BE49-F238E27FC236}">
                <a16:creationId xmlns:a16="http://schemas.microsoft.com/office/drawing/2014/main" xmlns="" id="{4875F1AE-9B1E-824D-BA84-29D14F5AD9C5}"/>
              </a:ext>
            </a:extLst>
          </p:cNvPr>
          <p:cNvSpPr>
            <a:spLocks noChangeArrowheads="1"/>
          </p:cNvSpPr>
          <p:nvPr/>
        </p:nvSpPr>
        <p:spPr bwMode="auto">
          <a:xfrm>
            <a:off x="6378132"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7" name="Rectangle 26">
            <a:extLst>
              <a:ext uri="{FF2B5EF4-FFF2-40B4-BE49-F238E27FC236}">
                <a16:creationId xmlns:a16="http://schemas.microsoft.com/office/drawing/2014/main" xmlns="" id="{C2785B56-F451-9941-A119-7AFBB6BD6CC2}"/>
              </a:ext>
            </a:extLst>
          </p:cNvPr>
          <p:cNvSpPr>
            <a:spLocks noChangeArrowheads="1"/>
          </p:cNvSpPr>
          <p:nvPr/>
        </p:nvSpPr>
        <p:spPr bwMode="auto">
          <a:xfrm>
            <a:off x="7098857" y="3429000"/>
            <a:ext cx="719137"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8" name="Rectangle 27">
            <a:extLst>
              <a:ext uri="{FF2B5EF4-FFF2-40B4-BE49-F238E27FC236}">
                <a16:creationId xmlns:a16="http://schemas.microsoft.com/office/drawing/2014/main" xmlns="" id="{6E855792-CBF4-9E4F-9B99-CD4FBEEE96B2}"/>
              </a:ext>
            </a:extLst>
          </p:cNvPr>
          <p:cNvSpPr>
            <a:spLocks noChangeArrowheads="1"/>
          </p:cNvSpPr>
          <p:nvPr/>
        </p:nvSpPr>
        <p:spPr bwMode="auto">
          <a:xfrm>
            <a:off x="7817994"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29" name="Rectangle 28">
            <a:extLst>
              <a:ext uri="{FF2B5EF4-FFF2-40B4-BE49-F238E27FC236}">
                <a16:creationId xmlns:a16="http://schemas.microsoft.com/office/drawing/2014/main" xmlns="" id="{BC9A3C9D-5774-F946-AC19-828A61BA3A0A}"/>
              </a:ext>
            </a:extLst>
          </p:cNvPr>
          <p:cNvSpPr>
            <a:spLocks noChangeArrowheads="1"/>
          </p:cNvSpPr>
          <p:nvPr/>
        </p:nvSpPr>
        <p:spPr bwMode="auto">
          <a:xfrm>
            <a:off x="8538719" y="3429000"/>
            <a:ext cx="720725"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0" name="Rectangle 29">
            <a:extLst>
              <a:ext uri="{FF2B5EF4-FFF2-40B4-BE49-F238E27FC236}">
                <a16:creationId xmlns:a16="http://schemas.microsoft.com/office/drawing/2014/main" xmlns="" id="{54EB11EA-DE6E-354C-B842-2F77984CEA16}"/>
              </a:ext>
            </a:extLst>
          </p:cNvPr>
          <p:cNvSpPr>
            <a:spLocks noChangeArrowheads="1"/>
          </p:cNvSpPr>
          <p:nvPr/>
        </p:nvSpPr>
        <p:spPr bwMode="auto">
          <a:xfrm>
            <a:off x="6378132"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1" name="Rectangle 30">
            <a:extLst>
              <a:ext uri="{FF2B5EF4-FFF2-40B4-BE49-F238E27FC236}">
                <a16:creationId xmlns:a16="http://schemas.microsoft.com/office/drawing/2014/main" xmlns="" id="{E869BAAB-AAF8-4545-8F61-EA74E3873CF6}"/>
              </a:ext>
            </a:extLst>
          </p:cNvPr>
          <p:cNvSpPr>
            <a:spLocks noChangeArrowheads="1"/>
          </p:cNvSpPr>
          <p:nvPr/>
        </p:nvSpPr>
        <p:spPr bwMode="auto">
          <a:xfrm>
            <a:off x="7098857" y="4148138"/>
            <a:ext cx="719137"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2" name="Rectangle 31">
            <a:extLst>
              <a:ext uri="{FF2B5EF4-FFF2-40B4-BE49-F238E27FC236}">
                <a16:creationId xmlns:a16="http://schemas.microsoft.com/office/drawing/2014/main" xmlns="" id="{B975DB1E-A38D-474A-9F89-DAD342BE51DD}"/>
              </a:ext>
            </a:extLst>
          </p:cNvPr>
          <p:cNvSpPr>
            <a:spLocks noChangeArrowheads="1"/>
          </p:cNvSpPr>
          <p:nvPr/>
        </p:nvSpPr>
        <p:spPr bwMode="auto">
          <a:xfrm>
            <a:off x="7817994"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3" name="Rectangle 32">
            <a:extLst>
              <a:ext uri="{FF2B5EF4-FFF2-40B4-BE49-F238E27FC236}">
                <a16:creationId xmlns:a16="http://schemas.microsoft.com/office/drawing/2014/main" xmlns="" id="{8DE9AD43-6AA3-AC4D-A520-4B6E61C58C5B}"/>
              </a:ext>
            </a:extLst>
          </p:cNvPr>
          <p:cNvSpPr>
            <a:spLocks noChangeArrowheads="1"/>
          </p:cNvSpPr>
          <p:nvPr/>
        </p:nvSpPr>
        <p:spPr bwMode="auto">
          <a:xfrm>
            <a:off x="8538719" y="4148138"/>
            <a:ext cx="720725"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4" name="Rectangle 33">
            <a:extLst>
              <a:ext uri="{FF2B5EF4-FFF2-40B4-BE49-F238E27FC236}">
                <a16:creationId xmlns:a16="http://schemas.microsoft.com/office/drawing/2014/main" xmlns="" id="{DA42B6A0-62CE-AE4F-ADA0-3AED81D0484E}"/>
              </a:ext>
            </a:extLst>
          </p:cNvPr>
          <p:cNvSpPr>
            <a:spLocks noChangeArrowheads="1"/>
          </p:cNvSpPr>
          <p:nvPr/>
        </p:nvSpPr>
        <p:spPr bwMode="auto">
          <a:xfrm>
            <a:off x="9259444" y="3429000"/>
            <a:ext cx="719138" cy="719138"/>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5" name="Rectangle 34">
            <a:extLst>
              <a:ext uri="{FF2B5EF4-FFF2-40B4-BE49-F238E27FC236}">
                <a16:creationId xmlns:a16="http://schemas.microsoft.com/office/drawing/2014/main" xmlns="" id="{BE900547-CDE8-A045-A148-80D77AABDB0A}"/>
              </a:ext>
            </a:extLst>
          </p:cNvPr>
          <p:cNvSpPr>
            <a:spLocks noChangeArrowheads="1"/>
          </p:cNvSpPr>
          <p:nvPr/>
        </p:nvSpPr>
        <p:spPr bwMode="auto">
          <a:xfrm>
            <a:off x="9259444" y="4148138"/>
            <a:ext cx="719138" cy="720725"/>
          </a:xfrm>
          <a:prstGeom prst="rect">
            <a:avLst/>
          </a:prstGeom>
          <a:solidFill>
            <a:schemeClr val="bg1"/>
          </a:solidFill>
          <a:ln w="25400">
            <a:solidFill>
              <a:schemeClr val="tx1"/>
            </a:solidFill>
            <a:miter lim="800000"/>
            <a:headEnd/>
            <a:tailEnd/>
          </a:ln>
          <a:effectLst>
            <a:outerShdw blurRad="40000" dist="23000" dir="5400000" rotWithShape="0">
              <a:srgbClr val="808080">
                <a:alpha val="34999"/>
              </a:srgbClr>
            </a:outerShdw>
          </a:effectLst>
        </p:spPr>
        <p:txBody>
          <a:bodyPr anchor="ctr"/>
          <a:lstStyle/>
          <a:p>
            <a:pPr algn="ctr">
              <a:defRPr/>
            </a:pPr>
            <a:endParaRPr lang="en-US">
              <a:solidFill>
                <a:prstClr val="white"/>
              </a:solidFill>
              <a:latin typeface="Calibri"/>
              <a:ea typeface="+mn-ea"/>
            </a:endParaRPr>
          </a:p>
        </p:txBody>
      </p:sp>
      <p:sp>
        <p:nvSpPr>
          <p:cNvPr id="36" name="Oval 35">
            <a:extLst>
              <a:ext uri="{FF2B5EF4-FFF2-40B4-BE49-F238E27FC236}">
                <a16:creationId xmlns:a16="http://schemas.microsoft.com/office/drawing/2014/main" xmlns="" id="{4CF0BA63-4B0B-9D4C-9507-398BDC7D421E}"/>
              </a:ext>
            </a:extLst>
          </p:cNvPr>
          <p:cNvSpPr>
            <a:spLocks noChangeArrowheads="1"/>
          </p:cNvSpPr>
          <p:nvPr/>
        </p:nvSpPr>
        <p:spPr bwMode="auto">
          <a:xfrm>
            <a:off x="6378132"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7" name="Oval 36">
            <a:extLst>
              <a:ext uri="{FF2B5EF4-FFF2-40B4-BE49-F238E27FC236}">
                <a16:creationId xmlns:a16="http://schemas.microsoft.com/office/drawing/2014/main" xmlns="" id="{108FBF30-D9D8-AD48-ACDD-93E94367E701}"/>
              </a:ext>
            </a:extLst>
          </p:cNvPr>
          <p:cNvSpPr>
            <a:spLocks noChangeArrowheads="1"/>
          </p:cNvSpPr>
          <p:nvPr/>
        </p:nvSpPr>
        <p:spPr bwMode="auto">
          <a:xfrm>
            <a:off x="7119494"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8" name="Oval 37">
            <a:extLst>
              <a:ext uri="{FF2B5EF4-FFF2-40B4-BE49-F238E27FC236}">
                <a16:creationId xmlns:a16="http://schemas.microsoft.com/office/drawing/2014/main" xmlns="" id="{3C643668-D97A-4B43-9F76-6865B8675CFD}"/>
              </a:ext>
            </a:extLst>
          </p:cNvPr>
          <p:cNvSpPr>
            <a:spLocks noChangeArrowheads="1"/>
          </p:cNvSpPr>
          <p:nvPr/>
        </p:nvSpPr>
        <p:spPr bwMode="auto">
          <a:xfrm>
            <a:off x="6378132"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39" name="Oval 38">
            <a:extLst>
              <a:ext uri="{FF2B5EF4-FFF2-40B4-BE49-F238E27FC236}">
                <a16:creationId xmlns:a16="http://schemas.microsoft.com/office/drawing/2014/main" xmlns="" id="{359DC4E7-02FE-9C47-B0CF-915C5A68BBFF}"/>
              </a:ext>
            </a:extLst>
          </p:cNvPr>
          <p:cNvSpPr>
            <a:spLocks noChangeArrowheads="1"/>
          </p:cNvSpPr>
          <p:nvPr/>
        </p:nvSpPr>
        <p:spPr bwMode="auto">
          <a:xfrm>
            <a:off x="7098857"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0" name="Oval 39">
            <a:extLst>
              <a:ext uri="{FF2B5EF4-FFF2-40B4-BE49-F238E27FC236}">
                <a16:creationId xmlns:a16="http://schemas.microsoft.com/office/drawing/2014/main" xmlns="" id="{50C42BC7-B950-7C4A-A21B-2D684DE6D323}"/>
              </a:ext>
            </a:extLst>
          </p:cNvPr>
          <p:cNvSpPr>
            <a:spLocks noChangeArrowheads="1"/>
          </p:cNvSpPr>
          <p:nvPr/>
        </p:nvSpPr>
        <p:spPr bwMode="auto">
          <a:xfrm>
            <a:off x="7817994"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1" name="Oval 40">
            <a:extLst>
              <a:ext uri="{FF2B5EF4-FFF2-40B4-BE49-F238E27FC236}">
                <a16:creationId xmlns:a16="http://schemas.microsoft.com/office/drawing/2014/main" xmlns="" id="{EDA6130D-A91D-5645-9675-671C40B2928C}"/>
              </a:ext>
            </a:extLst>
          </p:cNvPr>
          <p:cNvSpPr>
            <a:spLocks noChangeArrowheads="1"/>
          </p:cNvSpPr>
          <p:nvPr/>
        </p:nvSpPr>
        <p:spPr bwMode="auto">
          <a:xfrm>
            <a:off x="7817994" y="4148138"/>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3" name="Oval 42">
            <a:extLst>
              <a:ext uri="{FF2B5EF4-FFF2-40B4-BE49-F238E27FC236}">
                <a16:creationId xmlns:a16="http://schemas.microsoft.com/office/drawing/2014/main" xmlns="" id="{C2E6BADC-9C84-5D4E-92FA-7F4BD52D0E90}"/>
              </a:ext>
            </a:extLst>
          </p:cNvPr>
          <p:cNvSpPr>
            <a:spLocks noChangeArrowheads="1"/>
          </p:cNvSpPr>
          <p:nvPr/>
        </p:nvSpPr>
        <p:spPr bwMode="auto">
          <a:xfrm>
            <a:off x="8538719" y="342900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4" name="Oval 43">
            <a:extLst>
              <a:ext uri="{FF2B5EF4-FFF2-40B4-BE49-F238E27FC236}">
                <a16:creationId xmlns:a16="http://schemas.microsoft.com/office/drawing/2014/main" xmlns="" id="{D85695B8-229A-5D46-8EE6-D664989FD80D}"/>
              </a:ext>
            </a:extLst>
          </p:cNvPr>
          <p:cNvSpPr>
            <a:spLocks noChangeArrowheads="1"/>
          </p:cNvSpPr>
          <p:nvPr/>
        </p:nvSpPr>
        <p:spPr bwMode="auto">
          <a:xfrm>
            <a:off x="8543298" y="4159250"/>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5" name="Oval 44">
            <a:extLst>
              <a:ext uri="{FF2B5EF4-FFF2-40B4-BE49-F238E27FC236}">
                <a16:creationId xmlns:a16="http://schemas.microsoft.com/office/drawing/2014/main" xmlns="" id="{81414A1B-ACC1-FE41-9ADD-7576E22BDA5C}"/>
              </a:ext>
            </a:extLst>
          </p:cNvPr>
          <p:cNvSpPr>
            <a:spLocks noChangeArrowheads="1"/>
          </p:cNvSpPr>
          <p:nvPr/>
        </p:nvSpPr>
        <p:spPr bwMode="auto">
          <a:xfrm>
            <a:off x="9265184" y="344011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6" name="Oval 45">
            <a:extLst>
              <a:ext uri="{FF2B5EF4-FFF2-40B4-BE49-F238E27FC236}">
                <a16:creationId xmlns:a16="http://schemas.microsoft.com/office/drawing/2014/main" xmlns="" id="{ACB744B4-91FA-4543-9C41-2CC6CA44C533}"/>
              </a:ext>
            </a:extLst>
          </p:cNvPr>
          <p:cNvSpPr>
            <a:spLocks noChangeArrowheads="1"/>
          </p:cNvSpPr>
          <p:nvPr/>
        </p:nvSpPr>
        <p:spPr bwMode="auto">
          <a:xfrm>
            <a:off x="9269763" y="4170363"/>
            <a:ext cx="698500" cy="698500"/>
          </a:xfrm>
          <a:prstGeom prst="ellipse">
            <a:avLst/>
          </a:prstGeom>
          <a:solidFill>
            <a:srgbClr val="FFDD57"/>
          </a:solidFill>
          <a:ln w="12700">
            <a:solidFill>
              <a:schemeClr val="tx1"/>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7" name="Rounded Rectangle 46">
            <a:extLst>
              <a:ext uri="{FF2B5EF4-FFF2-40B4-BE49-F238E27FC236}">
                <a16:creationId xmlns:a16="http://schemas.microsoft.com/office/drawing/2014/main" xmlns="" id="{AEACC1A7-F4E9-894E-B9E7-383F2C2C9AD4}"/>
              </a:ext>
            </a:extLst>
          </p:cNvPr>
          <p:cNvSpPr/>
          <p:nvPr/>
        </p:nvSpPr>
        <p:spPr>
          <a:xfrm>
            <a:off x="2651475" y="5481306"/>
            <a:ext cx="6896986" cy="90938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OpenDyslexicAlta" pitchFamily="2" charset="77"/>
              </a:rPr>
              <a:t>20 has </a:t>
            </a:r>
            <a:r>
              <a:rPr lang="en-US" sz="2800" u="sng" dirty="0">
                <a:solidFill>
                  <a:srgbClr val="FF3860"/>
                </a:solidFill>
                <a:latin typeface="OpenDyslexicAlta" pitchFamily="2" charset="77"/>
              </a:rPr>
              <a:t>2</a:t>
            </a:r>
            <a:r>
              <a:rPr lang="en-US" sz="2800" dirty="0">
                <a:solidFill>
                  <a:schemeClr val="tx1"/>
                </a:solidFill>
                <a:latin typeface="OpenDyslexicAlta" pitchFamily="2" charset="77"/>
              </a:rPr>
              <a:t> tens and </a:t>
            </a:r>
            <a:r>
              <a:rPr lang="en-US" sz="2800" u="sng" dirty="0">
                <a:solidFill>
                  <a:srgbClr val="FF3860"/>
                </a:solidFill>
                <a:latin typeface="OpenDyslexicAlta" pitchFamily="2" charset="77"/>
              </a:rPr>
              <a:t>0</a:t>
            </a:r>
            <a:r>
              <a:rPr lang="en-US" sz="2800" dirty="0">
                <a:solidFill>
                  <a:schemeClr val="tx1"/>
                </a:solidFill>
                <a:latin typeface="OpenDyslexicAlta" pitchFamily="2" charset="77"/>
              </a:rPr>
              <a:t> ones.</a:t>
            </a:r>
          </a:p>
        </p:txBody>
      </p:sp>
    </p:spTree>
    <p:extLst>
      <p:ext uri="{BB962C8B-B14F-4D97-AF65-F5344CB8AC3E}">
        <p14:creationId xmlns:p14="http://schemas.microsoft.com/office/powerpoint/2010/main" val="114174889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4:</a:t>
            </a:r>
          </a:p>
          <a:p>
            <a:pPr marL="0" indent="0">
              <a:buClr>
                <a:srgbClr val="23D160"/>
              </a:buClr>
              <a:buSzPct val="85000"/>
              <a:buNone/>
            </a:pPr>
            <a:r>
              <a:rPr lang="en-GB" sz="2200" dirty="0"/>
              <a:t>Using Base 10 equipment and a part-whole model, make as many numbers between ten and twenty as you can!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25" name="Picture 24">
            <a:extLst>
              <a:ext uri="{FF2B5EF4-FFF2-40B4-BE49-F238E27FC236}">
                <a16:creationId xmlns:a16="http://schemas.microsoft.com/office/drawing/2014/main" xmlns="" id="{3CC2C7CC-12CD-ED43-837A-9373FD9F129E}"/>
              </a:ext>
            </a:extLst>
          </p:cNvPr>
          <p:cNvPicPr>
            <a:picLocks noChangeAspect="1"/>
          </p:cNvPicPr>
          <p:nvPr/>
        </p:nvPicPr>
        <p:blipFill>
          <a:blip r:embed="rId3"/>
          <a:stretch>
            <a:fillRect/>
          </a:stretch>
        </p:blipFill>
        <p:spPr>
          <a:xfrm rot="10800000">
            <a:off x="838200" y="3079167"/>
            <a:ext cx="3900047" cy="3626359"/>
          </a:xfrm>
          <a:prstGeom prst="rect">
            <a:avLst/>
          </a:prstGeom>
        </p:spPr>
      </p:pic>
      <p:pic>
        <p:nvPicPr>
          <p:cNvPr id="36" name="Picture 35">
            <a:extLst>
              <a:ext uri="{FF2B5EF4-FFF2-40B4-BE49-F238E27FC236}">
                <a16:creationId xmlns:a16="http://schemas.microsoft.com/office/drawing/2014/main" xmlns="" id="{185712B1-5995-1644-875F-EA5A25E2826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45194" y="3978986"/>
            <a:ext cx="737979" cy="1496827"/>
          </a:xfrm>
          <a:prstGeom prst="rect">
            <a:avLst/>
          </a:prstGeom>
        </p:spPr>
      </p:pic>
      <p:pic>
        <p:nvPicPr>
          <p:cNvPr id="37" name="Picture 36">
            <a:extLst>
              <a:ext uri="{FF2B5EF4-FFF2-40B4-BE49-F238E27FC236}">
                <a16:creationId xmlns:a16="http://schemas.microsoft.com/office/drawing/2014/main" xmlns="" id="{7C9F2235-323D-334B-8101-6F22B48A55AA}"/>
              </a:ext>
            </a:extLst>
          </p:cNvPr>
          <p:cNvPicPr>
            <a:picLocks noChangeAspect="1"/>
          </p:cNvPicPr>
          <p:nvPr/>
        </p:nvPicPr>
        <p:blipFill>
          <a:blip r:embed="rId5"/>
          <a:stretch>
            <a:fillRect/>
          </a:stretch>
        </p:blipFill>
        <p:spPr>
          <a:xfrm>
            <a:off x="10643361" y="4254915"/>
            <a:ext cx="737979" cy="944973"/>
          </a:xfrm>
          <a:prstGeom prst="rect">
            <a:avLst/>
          </a:prstGeom>
        </p:spPr>
      </p:pic>
      <p:pic>
        <p:nvPicPr>
          <p:cNvPr id="38" name="Picture 37">
            <a:extLst>
              <a:ext uri="{FF2B5EF4-FFF2-40B4-BE49-F238E27FC236}">
                <a16:creationId xmlns:a16="http://schemas.microsoft.com/office/drawing/2014/main" xmlns="" id="{9045DF02-1D0D-1F46-8870-FC4F524542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68817" y="3978987"/>
            <a:ext cx="737979" cy="1496827"/>
          </a:xfrm>
          <a:prstGeom prst="rect">
            <a:avLst/>
          </a:prstGeom>
        </p:spPr>
      </p:pic>
      <p:pic>
        <p:nvPicPr>
          <p:cNvPr id="39" name="Picture 38">
            <a:extLst>
              <a:ext uri="{FF2B5EF4-FFF2-40B4-BE49-F238E27FC236}">
                <a16:creationId xmlns:a16="http://schemas.microsoft.com/office/drawing/2014/main" xmlns="" id="{D2A48DB4-711D-544A-8C13-EFA3C6540384}"/>
              </a:ext>
            </a:extLst>
          </p:cNvPr>
          <p:cNvPicPr>
            <a:picLocks noChangeAspect="1"/>
          </p:cNvPicPr>
          <p:nvPr/>
        </p:nvPicPr>
        <p:blipFill>
          <a:blip r:embed="rId5"/>
          <a:stretch>
            <a:fillRect/>
          </a:stretch>
        </p:blipFill>
        <p:spPr>
          <a:xfrm>
            <a:off x="9849497" y="4277549"/>
            <a:ext cx="737979" cy="944973"/>
          </a:xfrm>
          <a:prstGeom prst="rect">
            <a:avLst/>
          </a:prstGeom>
        </p:spPr>
      </p:pic>
    </p:spTree>
    <p:extLst>
      <p:ext uri="{BB962C8B-B14F-4D97-AF65-F5344CB8AC3E}">
        <p14:creationId xmlns:p14="http://schemas.microsoft.com/office/powerpoint/2010/main" val="219539571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4:</a:t>
            </a:r>
          </a:p>
          <a:p>
            <a:pPr marL="0" indent="0">
              <a:buClr>
                <a:srgbClr val="23D160"/>
              </a:buClr>
              <a:buSzPct val="85000"/>
              <a:buNone/>
            </a:pPr>
            <a:r>
              <a:rPr lang="en-GB" sz="2200" dirty="0"/>
              <a:t>Using Base 10 equipment and a part-whole model, make as many numbers between ten and twenty as you can!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25" name="Picture 24">
            <a:extLst>
              <a:ext uri="{FF2B5EF4-FFF2-40B4-BE49-F238E27FC236}">
                <a16:creationId xmlns:a16="http://schemas.microsoft.com/office/drawing/2014/main" xmlns="" id="{3CC2C7CC-12CD-ED43-837A-9373FD9F129E}"/>
              </a:ext>
            </a:extLst>
          </p:cNvPr>
          <p:cNvPicPr>
            <a:picLocks noChangeAspect="1"/>
          </p:cNvPicPr>
          <p:nvPr/>
        </p:nvPicPr>
        <p:blipFill>
          <a:blip r:embed="rId3"/>
          <a:stretch>
            <a:fillRect/>
          </a:stretch>
        </p:blipFill>
        <p:spPr>
          <a:xfrm rot="10800000">
            <a:off x="838200" y="3079167"/>
            <a:ext cx="3900047" cy="3626359"/>
          </a:xfrm>
          <a:prstGeom prst="rect">
            <a:avLst/>
          </a:prstGeom>
        </p:spPr>
      </p:pic>
      <p:pic>
        <p:nvPicPr>
          <p:cNvPr id="36" name="Picture 35">
            <a:extLst>
              <a:ext uri="{FF2B5EF4-FFF2-40B4-BE49-F238E27FC236}">
                <a16:creationId xmlns:a16="http://schemas.microsoft.com/office/drawing/2014/main" xmlns="" id="{185712B1-5995-1644-875F-EA5A25E2826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35534" y="5199888"/>
            <a:ext cx="737979" cy="1496827"/>
          </a:xfrm>
          <a:prstGeom prst="rect">
            <a:avLst/>
          </a:prstGeom>
        </p:spPr>
      </p:pic>
      <p:pic>
        <p:nvPicPr>
          <p:cNvPr id="37" name="Picture 36">
            <a:extLst>
              <a:ext uri="{FF2B5EF4-FFF2-40B4-BE49-F238E27FC236}">
                <a16:creationId xmlns:a16="http://schemas.microsoft.com/office/drawing/2014/main" xmlns="" id="{7C9F2235-323D-334B-8101-6F22B48A55AA}"/>
              </a:ext>
            </a:extLst>
          </p:cNvPr>
          <p:cNvPicPr>
            <a:picLocks noChangeAspect="1"/>
          </p:cNvPicPr>
          <p:nvPr/>
        </p:nvPicPr>
        <p:blipFill>
          <a:blip r:embed="rId5"/>
          <a:stretch>
            <a:fillRect/>
          </a:stretch>
        </p:blipFill>
        <p:spPr>
          <a:xfrm>
            <a:off x="10643361" y="4254915"/>
            <a:ext cx="737979" cy="944973"/>
          </a:xfrm>
          <a:prstGeom prst="rect">
            <a:avLst/>
          </a:prstGeom>
        </p:spPr>
      </p:pic>
      <p:pic>
        <p:nvPicPr>
          <p:cNvPr id="38" name="Picture 37">
            <a:extLst>
              <a:ext uri="{FF2B5EF4-FFF2-40B4-BE49-F238E27FC236}">
                <a16:creationId xmlns:a16="http://schemas.microsoft.com/office/drawing/2014/main" xmlns="" id="{9045DF02-1D0D-1F46-8870-FC4F524542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68817" y="3978987"/>
            <a:ext cx="737979" cy="1496827"/>
          </a:xfrm>
          <a:prstGeom prst="rect">
            <a:avLst/>
          </a:prstGeom>
        </p:spPr>
      </p:pic>
      <p:pic>
        <p:nvPicPr>
          <p:cNvPr id="39" name="Picture 38">
            <a:extLst>
              <a:ext uri="{FF2B5EF4-FFF2-40B4-BE49-F238E27FC236}">
                <a16:creationId xmlns:a16="http://schemas.microsoft.com/office/drawing/2014/main" xmlns="" id="{D2A48DB4-711D-544A-8C13-EFA3C6540384}"/>
              </a:ext>
            </a:extLst>
          </p:cNvPr>
          <p:cNvPicPr>
            <a:picLocks noChangeAspect="1"/>
          </p:cNvPicPr>
          <p:nvPr/>
        </p:nvPicPr>
        <p:blipFill>
          <a:blip r:embed="rId5"/>
          <a:stretch>
            <a:fillRect/>
          </a:stretch>
        </p:blipFill>
        <p:spPr>
          <a:xfrm>
            <a:off x="3631279" y="5423572"/>
            <a:ext cx="737979" cy="944973"/>
          </a:xfrm>
          <a:prstGeom prst="rect">
            <a:avLst/>
          </a:prstGeom>
        </p:spPr>
      </p:pic>
      <p:sp>
        <p:nvSpPr>
          <p:cNvPr id="9" name="Rectangle 8">
            <a:extLst>
              <a:ext uri="{FF2B5EF4-FFF2-40B4-BE49-F238E27FC236}">
                <a16:creationId xmlns:a16="http://schemas.microsoft.com/office/drawing/2014/main" xmlns="" id="{38EBF48B-59A4-9949-8428-C29DC0C0DD1A}"/>
              </a:ext>
            </a:extLst>
          </p:cNvPr>
          <p:cNvSpPr/>
          <p:nvPr/>
        </p:nvSpPr>
        <p:spPr>
          <a:xfrm>
            <a:off x="1973513" y="3654191"/>
            <a:ext cx="1581085" cy="584775"/>
          </a:xfrm>
          <a:prstGeom prst="rect">
            <a:avLst/>
          </a:prstGeom>
        </p:spPr>
        <p:txBody>
          <a:bodyPr wrap="square">
            <a:spAutoFit/>
          </a:bodyPr>
          <a:lstStyle/>
          <a:p>
            <a:pPr algn="ctr"/>
            <a:r>
              <a:rPr lang="en-US" sz="3200" dirty="0">
                <a:solidFill>
                  <a:srgbClr val="FF3860"/>
                </a:solidFill>
                <a:latin typeface="OpenDyslexic" pitchFamily="2" charset="77"/>
              </a:rPr>
              <a:t>15</a:t>
            </a:r>
          </a:p>
        </p:txBody>
      </p:sp>
    </p:spTree>
    <p:extLst>
      <p:ext uri="{BB962C8B-B14F-4D97-AF65-F5344CB8AC3E}">
        <p14:creationId xmlns:p14="http://schemas.microsoft.com/office/powerpoint/2010/main" val="172861657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5:</a:t>
            </a:r>
          </a:p>
          <a:p>
            <a:pPr marL="0" indent="0">
              <a:buClr>
                <a:srgbClr val="23D160"/>
              </a:buClr>
              <a:buSzPct val="85000"/>
              <a:buNone/>
            </a:pPr>
            <a:r>
              <a:rPr lang="en-GB" sz="2200" dirty="0"/>
              <a:t>Yasmin says, “The number has 7 tens and 1 one.”</a:t>
            </a:r>
          </a:p>
          <a:p>
            <a:pPr marL="0" indent="0">
              <a:buClr>
                <a:srgbClr val="23D160"/>
              </a:buClr>
              <a:buSzPct val="85000"/>
              <a:buNone/>
            </a:pPr>
            <a:endParaRPr lang="en-GB" sz="2200" dirty="0"/>
          </a:p>
          <a:p>
            <a:pPr marL="0" indent="0">
              <a:buClr>
                <a:srgbClr val="23D160"/>
              </a:buClr>
              <a:buSzPct val="85000"/>
              <a:buNone/>
            </a:pPr>
            <a:r>
              <a:rPr lang="en-GB" sz="2200" dirty="0"/>
              <a:t>Do you agree?</a:t>
            </a:r>
          </a:p>
          <a:p>
            <a:pPr marL="0" indent="0">
              <a:buClr>
                <a:srgbClr val="23D160"/>
              </a:buClr>
              <a:buSzPct val="85000"/>
              <a:buNone/>
            </a:pPr>
            <a:r>
              <a:rPr lang="en-GB" sz="2200" dirty="0"/>
              <a:t>Explain your answer.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25" name="Picture 24">
            <a:extLst>
              <a:ext uri="{FF2B5EF4-FFF2-40B4-BE49-F238E27FC236}">
                <a16:creationId xmlns:a16="http://schemas.microsoft.com/office/drawing/2014/main" xmlns="" id="{3CC2C7CC-12CD-ED43-837A-9373FD9F129E}"/>
              </a:ext>
            </a:extLst>
          </p:cNvPr>
          <p:cNvPicPr>
            <a:picLocks noChangeAspect="1"/>
          </p:cNvPicPr>
          <p:nvPr/>
        </p:nvPicPr>
        <p:blipFill>
          <a:blip r:embed="rId3"/>
          <a:stretch>
            <a:fillRect/>
          </a:stretch>
        </p:blipFill>
        <p:spPr>
          <a:xfrm rot="10800000">
            <a:off x="8047074" y="2866516"/>
            <a:ext cx="3900047" cy="3626359"/>
          </a:xfrm>
          <a:prstGeom prst="rect">
            <a:avLst/>
          </a:prstGeom>
        </p:spPr>
      </p:pic>
      <p:pic>
        <p:nvPicPr>
          <p:cNvPr id="9" name="Picture 8">
            <a:extLst>
              <a:ext uri="{FF2B5EF4-FFF2-40B4-BE49-F238E27FC236}">
                <a16:creationId xmlns:a16="http://schemas.microsoft.com/office/drawing/2014/main" xmlns="" id="{536E6431-BF5A-F141-9520-CE65BEA5FD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8859" y="5128114"/>
            <a:ext cx="318997" cy="289743"/>
          </a:xfrm>
          <a:prstGeom prst="rect">
            <a:avLst/>
          </a:prstGeom>
        </p:spPr>
      </p:pic>
      <p:pic>
        <p:nvPicPr>
          <p:cNvPr id="10" name="Picture 9">
            <a:extLst>
              <a:ext uri="{FF2B5EF4-FFF2-40B4-BE49-F238E27FC236}">
                <a16:creationId xmlns:a16="http://schemas.microsoft.com/office/drawing/2014/main" xmlns="" id="{6186A178-CB75-DD4F-A057-1D284C5DC27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44287" y="4972270"/>
            <a:ext cx="737979" cy="1496827"/>
          </a:xfrm>
          <a:prstGeom prst="rect">
            <a:avLst/>
          </a:prstGeom>
        </p:spPr>
      </p:pic>
      <p:pic>
        <p:nvPicPr>
          <p:cNvPr id="11" name="Picture 10">
            <a:extLst>
              <a:ext uri="{FF2B5EF4-FFF2-40B4-BE49-F238E27FC236}">
                <a16:creationId xmlns:a16="http://schemas.microsoft.com/office/drawing/2014/main" xmlns="" id="{3E99F132-6156-124B-A16B-11EB6EE6D45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97856" y="5636939"/>
            <a:ext cx="318997" cy="289743"/>
          </a:xfrm>
          <a:prstGeom prst="rect">
            <a:avLst/>
          </a:prstGeom>
        </p:spPr>
      </p:pic>
      <p:pic>
        <p:nvPicPr>
          <p:cNvPr id="12" name="Picture 11">
            <a:extLst>
              <a:ext uri="{FF2B5EF4-FFF2-40B4-BE49-F238E27FC236}">
                <a16:creationId xmlns:a16="http://schemas.microsoft.com/office/drawing/2014/main" xmlns="" id="{9A9FCAF5-C1C2-0649-A43A-825AD1AB316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26322" y="5128114"/>
            <a:ext cx="318997" cy="289743"/>
          </a:xfrm>
          <a:prstGeom prst="rect">
            <a:avLst/>
          </a:prstGeom>
        </p:spPr>
      </p:pic>
      <p:pic>
        <p:nvPicPr>
          <p:cNvPr id="13" name="Picture 12">
            <a:extLst>
              <a:ext uri="{FF2B5EF4-FFF2-40B4-BE49-F238E27FC236}">
                <a16:creationId xmlns:a16="http://schemas.microsoft.com/office/drawing/2014/main" xmlns="" id="{4E573DC7-5CBF-504E-8903-88BB136568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31610" y="5530223"/>
            <a:ext cx="318997" cy="289743"/>
          </a:xfrm>
          <a:prstGeom prst="rect">
            <a:avLst/>
          </a:prstGeom>
        </p:spPr>
      </p:pic>
      <p:pic>
        <p:nvPicPr>
          <p:cNvPr id="14" name="Picture 13">
            <a:extLst>
              <a:ext uri="{FF2B5EF4-FFF2-40B4-BE49-F238E27FC236}">
                <a16:creationId xmlns:a16="http://schemas.microsoft.com/office/drawing/2014/main" xmlns="" id="{43AD0F72-4A80-6046-B13C-3B19FFE7CD5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56852" y="6000892"/>
            <a:ext cx="318997" cy="289743"/>
          </a:xfrm>
          <a:prstGeom prst="rect">
            <a:avLst/>
          </a:prstGeom>
        </p:spPr>
      </p:pic>
      <p:pic>
        <p:nvPicPr>
          <p:cNvPr id="15" name="Picture 14">
            <a:extLst>
              <a:ext uri="{FF2B5EF4-FFF2-40B4-BE49-F238E27FC236}">
                <a16:creationId xmlns:a16="http://schemas.microsoft.com/office/drawing/2014/main" xmlns="" id="{5BB3E898-125B-4D4D-933B-E5989026DF2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42025" y="5430941"/>
            <a:ext cx="318997" cy="289743"/>
          </a:xfrm>
          <a:prstGeom prst="rect">
            <a:avLst/>
          </a:prstGeom>
        </p:spPr>
      </p:pic>
      <p:pic>
        <p:nvPicPr>
          <p:cNvPr id="16" name="Picture 15">
            <a:extLst>
              <a:ext uri="{FF2B5EF4-FFF2-40B4-BE49-F238E27FC236}">
                <a16:creationId xmlns:a16="http://schemas.microsoft.com/office/drawing/2014/main" xmlns="" id="{665429C3-72B2-044D-830A-94ED527D84A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19360" y="5856020"/>
            <a:ext cx="318997" cy="289743"/>
          </a:xfrm>
          <a:prstGeom prst="rect">
            <a:avLst/>
          </a:prstGeom>
        </p:spPr>
      </p:pic>
    </p:spTree>
    <p:extLst>
      <p:ext uri="{BB962C8B-B14F-4D97-AF65-F5344CB8AC3E}">
        <p14:creationId xmlns:p14="http://schemas.microsoft.com/office/powerpoint/2010/main" val="10162020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does the number 12 look like in its worded form?</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Tree>
    <p:extLst>
      <p:ext uri="{BB962C8B-B14F-4D97-AF65-F5344CB8AC3E}">
        <p14:creationId xmlns:p14="http://schemas.microsoft.com/office/powerpoint/2010/main" val="29695456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5:</a:t>
            </a:r>
          </a:p>
          <a:p>
            <a:pPr marL="0" indent="0">
              <a:buClr>
                <a:srgbClr val="23D160"/>
              </a:buClr>
              <a:buSzPct val="85000"/>
              <a:buNone/>
            </a:pPr>
            <a:r>
              <a:rPr lang="en-GB" sz="2200" dirty="0"/>
              <a:t>Yasmin says, “The number has 7 tens and 1 one.”</a:t>
            </a:r>
          </a:p>
          <a:p>
            <a:pPr marL="0" indent="0">
              <a:buClr>
                <a:srgbClr val="23D160"/>
              </a:buClr>
              <a:buSzPct val="85000"/>
              <a:buNone/>
            </a:pPr>
            <a:endParaRPr lang="en-GB" sz="2200" dirty="0"/>
          </a:p>
          <a:p>
            <a:pPr marL="0" indent="0">
              <a:buClr>
                <a:srgbClr val="23D160"/>
              </a:buClr>
              <a:buSzPct val="85000"/>
              <a:buNone/>
            </a:pPr>
            <a:r>
              <a:rPr lang="en-GB" sz="2200" dirty="0"/>
              <a:t>Do you agree?</a:t>
            </a:r>
          </a:p>
          <a:p>
            <a:pPr marL="0" indent="0">
              <a:buClr>
                <a:srgbClr val="23D160"/>
              </a:buClr>
              <a:buSzPct val="85000"/>
              <a:buNone/>
            </a:pPr>
            <a:r>
              <a:rPr lang="en-GB" sz="2200" dirty="0"/>
              <a:t>Explain your answer. </a:t>
            </a:r>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Yasmin has placed the ones pieces and tens piece</a:t>
            </a:r>
            <a:br>
              <a:rPr lang="en-GB" sz="2200" dirty="0">
                <a:solidFill>
                  <a:srgbClr val="FF3860"/>
                </a:solidFill>
              </a:rPr>
            </a:br>
            <a:r>
              <a:rPr lang="en-GB" sz="2200" dirty="0">
                <a:solidFill>
                  <a:srgbClr val="FF3860"/>
                </a:solidFill>
              </a:rPr>
              <a:t>in the wrong order, so has become confused.</a:t>
            </a:r>
            <a:br>
              <a:rPr lang="en-GB" sz="2200" dirty="0">
                <a:solidFill>
                  <a:srgbClr val="FF3860"/>
                </a:solidFill>
              </a:rPr>
            </a:br>
            <a:r>
              <a:rPr lang="en-GB" sz="2200" dirty="0">
                <a:solidFill>
                  <a:srgbClr val="FF3860"/>
                </a:solidFill>
              </a:rPr>
              <a:t/>
            </a:r>
            <a:br>
              <a:rPr lang="en-GB" sz="2200" dirty="0">
                <a:solidFill>
                  <a:srgbClr val="FF3860"/>
                </a:solidFill>
              </a:rPr>
            </a:br>
            <a:r>
              <a:rPr lang="en-GB" sz="2200" dirty="0">
                <a:solidFill>
                  <a:srgbClr val="FF3860"/>
                </a:solidFill>
              </a:rPr>
              <a:t>There is 1 ten and 7 ones. </a:t>
            </a:r>
            <a:br>
              <a:rPr lang="en-GB" sz="2200" dirty="0">
                <a:solidFill>
                  <a:srgbClr val="FF3860"/>
                </a:solidFill>
              </a:rPr>
            </a:br>
            <a:r>
              <a:rPr lang="en-GB" sz="2200" dirty="0">
                <a:solidFill>
                  <a:srgbClr val="FF3860"/>
                </a:solidFill>
              </a:rPr>
              <a:t>Her number is 17.</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25" name="Picture 24">
            <a:extLst>
              <a:ext uri="{FF2B5EF4-FFF2-40B4-BE49-F238E27FC236}">
                <a16:creationId xmlns:a16="http://schemas.microsoft.com/office/drawing/2014/main" xmlns="" id="{3CC2C7CC-12CD-ED43-837A-9373FD9F129E}"/>
              </a:ext>
            </a:extLst>
          </p:cNvPr>
          <p:cNvPicPr>
            <a:picLocks noChangeAspect="1"/>
          </p:cNvPicPr>
          <p:nvPr/>
        </p:nvPicPr>
        <p:blipFill>
          <a:blip r:embed="rId3"/>
          <a:stretch>
            <a:fillRect/>
          </a:stretch>
        </p:blipFill>
        <p:spPr>
          <a:xfrm rot="10800000">
            <a:off x="8047074" y="2866516"/>
            <a:ext cx="3900047" cy="3626359"/>
          </a:xfrm>
          <a:prstGeom prst="rect">
            <a:avLst/>
          </a:prstGeom>
        </p:spPr>
      </p:pic>
      <p:pic>
        <p:nvPicPr>
          <p:cNvPr id="9" name="Picture 8">
            <a:extLst>
              <a:ext uri="{FF2B5EF4-FFF2-40B4-BE49-F238E27FC236}">
                <a16:creationId xmlns:a16="http://schemas.microsoft.com/office/drawing/2014/main" xmlns="" id="{536E6431-BF5A-F141-9520-CE65BEA5FD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78859" y="5128114"/>
            <a:ext cx="318997" cy="289743"/>
          </a:xfrm>
          <a:prstGeom prst="rect">
            <a:avLst/>
          </a:prstGeom>
        </p:spPr>
      </p:pic>
      <p:pic>
        <p:nvPicPr>
          <p:cNvPr id="10" name="Picture 9">
            <a:extLst>
              <a:ext uri="{FF2B5EF4-FFF2-40B4-BE49-F238E27FC236}">
                <a16:creationId xmlns:a16="http://schemas.microsoft.com/office/drawing/2014/main" xmlns="" id="{6186A178-CB75-DD4F-A057-1D284C5DC27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44287" y="4972270"/>
            <a:ext cx="737979" cy="1496827"/>
          </a:xfrm>
          <a:prstGeom prst="rect">
            <a:avLst/>
          </a:prstGeom>
        </p:spPr>
      </p:pic>
      <p:pic>
        <p:nvPicPr>
          <p:cNvPr id="11" name="Picture 10">
            <a:extLst>
              <a:ext uri="{FF2B5EF4-FFF2-40B4-BE49-F238E27FC236}">
                <a16:creationId xmlns:a16="http://schemas.microsoft.com/office/drawing/2014/main" xmlns="" id="{3E99F132-6156-124B-A16B-11EB6EE6D45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97856" y="5636939"/>
            <a:ext cx="318997" cy="289743"/>
          </a:xfrm>
          <a:prstGeom prst="rect">
            <a:avLst/>
          </a:prstGeom>
        </p:spPr>
      </p:pic>
      <p:pic>
        <p:nvPicPr>
          <p:cNvPr id="12" name="Picture 11">
            <a:extLst>
              <a:ext uri="{FF2B5EF4-FFF2-40B4-BE49-F238E27FC236}">
                <a16:creationId xmlns:a16="http://schemas.microsoft.com/office/drawing/2014/main" xmlns="" id="{9A9FCAF5-C1C2-0649-A43A-825AD1AB316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26322" y="5128114"/>
            <a:ext cx="318997" cy="289743"/>
          </a:xfrm>
          <a:prstGeom prst="rect">
            <a:avLst/>
          </a:prstGeom>
        </p:spPr>
      </p:pic>
      <p:pic>
        <p:nvPicPr>
          <p:cNvPr id="13" name="Picture 12">
            <a:extLst>
              <a:ext uri="{FF2B5EF4-FFF2-40B4-BE49-F238E27FC236}">
                <a16:creationId xmlns:a16="http://schemas.microsoft.com/office/drawing/2014/main" xmlns="" id="{4E573DC7-5CBF-504E-8903-88BB136568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31610" y="5530223"/>
            <a:ext cx="318997" cy="289743"/>
          </a:xfrm>
          <a:prstGeom prst="rect">
            <a:avLst/>
          </a:prstGeom>
        </p:spPr>
      </p:pic>
      <p:pic>
        <p:nvPicPr>
          <p:cNvPr id="14" name="Picture 13">
            <a:extLst>
              <a:ext uri="{FF2B5EF4-FFF2-40B4-BE49-F238E27FC236}">
                <a16:creationId xmlns:a16="http://schemas.microsoft.com/office/drawing/2014/main" xmlns="" id="{43AD0F72-4A80-6046-B13C-3B19FFE7CD5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56852" y="6000892"/>
            <a:ext cx="318997" cy="289743"/>
          </a:xfrm>
          <a:prstGeom prst="rect">
            <a:avLst/>
          </a:prstGeom>
        </p:spPr>
      </p:pic>
      <p:pic>
        <p:nvPicPr>
          <p:cNvPr id="15" name="Picture 14">
            <a:extLst>
              <a:ext uri="{FF2B5EF4-FFF2-40B4-BE49-F238E27FC236}">
                <a16:creationId xmlns:a16="http://schemas.microsoft.com/office/drawing/2014/main" xmlns="" id="{5BB3E898-125B-4D4D-933B-E5989026DF2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42025" y="5430941"/>
            <a:ext cx="318997" cy="289743"/>
          </a:xfrm>
          <a:prstGeom prst="rect">
            <a:avLst/>
          </a:prstGeom>
        </p:spPr>
      </p:pic>
      <p:pic>
        <p:nvPicPr>
          <p:cNvPr id="16" name="Picture 15">
            <a:extLst>
              <a:ext uri="{FF2B5EF4-FFF2-40B4-BE49-F238E27FC236}">
                <a16:creationId xmlns:a16="http://schemas.microsoft.com/office/drawing/2014/main" xmlns="" id="{665429C3-72B2-044D-830A-94ED527D84A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19360" y="5856020"/>
            <a:ext cx="318997" cy="289743"/>
          </a:xfrm>
          <a:prstGeom prst="rect">
            <a:avLst/>
          </a:prstGeom>
        </p:spPr>
      </p:pic>
    </p:spTree>
    <p:extLst>
      <p:ext uri="{BB962C8B-B14F-4D97-AF65-F5344CB8AC3E}">
        <p14:creationId xmlns:p14="http://schemas.microsoft.com/office/powerpoint/2010/main" val="259113479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solidFill>
                  <a:srgbClr val="3273DC"/>
                </a:solidFill>
              </a:rPr>
              <a:t>Evaluation:</a:t>
            </a: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r>
              <a:rPr lang="en-GB" sz="2200" dirty="0">
                <a:solidFill>
                  <a:srgbClr val="3273DC"/>
                </a:solidFill>
              </a:rPr>
              <a:t>Is </a:t>
            </a:r>
            <a:r>
              <a:rPr lang="en-GB" sz="2200" dirty="0" err="1">
                <a:solidFill>
                  <a:srgbClr val="3273DC"/>
                </a:solidFill>
              </a:rPr>
              <a:t>Astrobee’s</a:t>
            </a:r>
            <a:r>
              <a:rPr lang="en-GB" sz="2200" dirty="0">
                <a:solidFill>
                  <a:srgbClr val="3273DC"/>
                </a:solidFill>
              </a:rPr>
              <a:t> statement always, sometimes or never true?</a:t>
            </a:r>
          </a:p>
          <a:p>
            <a:pPr marL="0" indent="0">
              <a:buClr>
                <a:srgbClr val="23D160"/>
              </a:buClr>
              <a:buSzPct val="85000"/>
              <a:buNone/>
            </a:pPr>
            <a:r>
              <a:rPr lang="en-GB" sz="2200" dirty="0">
                <a:solidFill>
                  <a:srgbClr val="3273DC"/>
                </a:solidFill>
              </a:rPr>
              <a:t>Explain your answer. </a:t>
            </a: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p:txBody>
      </p:sp>
      <p:pic>
        <p:nvPicPr>
          <p:cNvPr id="17" name="Picture 16">
            <a:extLst>
              <a:ext uri="{FF2B5EF4-FFF2-40B4-BE49-F238E27FC236}">
                <a16:creationId xmlns:a16="http://schemas.microsoft.com/office/drawing/2014/main" xmlns="" id="{BC0B19C8-9203-384B-9711-51C5129C4B1C}"/>
              </a:ext>
            </a:extLst>
          </p:cNvPr>
          <p:cNvPicPr>
            <a:picLocks noChangeAspect="1"/>
          </p:cNvPicPr>
          <p:nvPr/>
        </p:nvPicPr>
        <p:blipFill>
          <a:blip r:embed="rId3"/>
          <a:stretch>
            <a:fillRect/>
          </a:stretch>
        </p:blipFill>
        <p:spPr>
          <a:xfrm>
            <a:off x="1616159" y="3528993"/>
            <a:ext cx="1689100" cy="1244600"/>
          </a:xfrm>
          <a:prstGeom prst="rect">
            <a:avLst/>
          </a:prstGeom>
        </p:spPr>
      </p:pic>
      <p:pic>
        <p:nvPicPr>
          <p:cNvPr id="18" name="Picture 17">
            <a:extLst>
              <a:ext uri="{FF2B5EF4-FFF2-40B4-BE49-F238E27FC236}">
                <a16:creationId xmlns:a16="http://schemas.microsoft.com/office/drawing/2014/main" xmlns="" id="{20261225-8553-224F-B340-C7A2B2B907A1}"/>
              </a:ext>
            </a:extLst>
          </p:cNvPr>
          <p:cNvPicPr>
            <a:picLocks noChangeAspect="1"/>
          </p:cNvPicPr>
          <p:nvPr/>
        </p:nvPicPr>
        <p:blipFill>
          <a:blip r:embed="rId4"/>
          <a:stretch>
            <a:fillRect/>
          </a:stretch>
        </p:blipFill>
        <p:spPr>
          <a:xfrm>
            <a:off x="2460709" y="1257300"/>
            <a:ext cx="4354694" cy="3295052"/>
          </a:xfrm>
          <a:prstGeom prst="rect">
            <a:avLst/>
          </a:prstGeom>
        </p:spPr>
      </p:pic>
      <p:sp>
        <p:nvSpPr>
          <p:cNvPr id="19" name="Rectangle 18">
            <a:extLst>
              <a:ext uri="{FF2B5EF4-FFF2-40B4-BE49-F238E27FC236}">
                <a16:creationId xmlns:a16="http://schemas.microsoft.com/office/drawing/2014/main" xmlns="" id="{DB1FEC97-37B1-234D-8CBA-4CA9E9C7D396}"/>
              </a:ext>
            </a:extLst>
          </p:cNvPr>
          <p:cNvSpPr/>
          <p:nvPr/>
        </p:nvSpPr>
        <p:spPr>
          <a:xfrm>
            <a:off x="2945781" y="2119996"/>
            <a:ext cx="3384550" cy="1323439"/>
          </a:xfrm>
          <a:prstGeom prst="rect">
            <a:avLst/>
          </a:prstGeom>
        </p:spPr>
        <p:txBody>
          <a:bodyPr wrap="square">
            <a:spAutoFit/>
          </a:bodyPr>
          <a:lstStyle/>
          <a:p>
            <a:pPr algn="ctr">
              <a:buClr>
                <a:srgbClr val="23D160"/>
              </a:buClr>
              <a:buSzPct val="85000"/>
            </a:pPr>
            <a:r>
              <a:rPr lang="en-GB" sz="2000" dirty="0">
                <a:solidFill>
                  <a:srgbClr val="3273DC"/>
                </a:solidFill>
                <a:latin typeface="OpenDyslexicAlta" pitchFamily="2" charset="77"/>
              </a:rPr>
              <a:t>Numbers with a mixture of one ten and some ones end with a ‘teen’ sound.</a:t>
            </a:r>
          </a:p>
        </p:txBody>
      </p:sp>
    </p:spTree>
    <p:extLst>
      <p:ext uri="{BB962C8B-B14F-4D97-AF65-F5344CB8AC3E}">
        <p14:creationId xmlns:p14="http://schemas.microsoft.com/office/powerpoint/2010/main" val="239965451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825625"/>
            <a:ext cx="10515600" cy="4667250"/>
          </a:xfrm>
        </p:spPr>
        <p:txBody>
          <a:bodyPr/>
          <a:lstStyle/>
          <a:p>
            <a:pPr marL="0" indent="0">
              <a:buNone/>
            </a:pPr>
            <a:r>
              <a:rPr lang="en-GB" dirty="0">
                <a:solidFill>
                  <a:srgbClr val="3273DC"/>
                </a:solidFill>
              </a:rPr>
              <a:t>Evaluation:</a:t>
            </a: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a:p>
            <a:pPr marL="0" indent="0">
              <a:buClr>
                <a:srgbClr val="23D160"/>
              </a:buClr>
              <a:buSzPct val="85000"/>
              <a:buNone/>
            </a:pPr>
            <a:r>
              <a:rPr lang="en-GB" sz="2200" dirty="0" err="1">
                <a:solidFill>
                  <a:srgbClr val="FF3860"/>
                </a:solidFill>
              </a:rPr>
              <a:t>Astrobee’s</a:t>
            </a:r>
            <a:r>
              <a:rPr lang="en-GB" sz="2200" dirty="0">
                <a:solidFill>
                  <a:srgbClr val="FF3860"/>
                </a:solidFill>
              </a:rPr>
              <a:t> statement is only sometimes true. Although most numbers with one ten and some ones have the suffix –teen, like 13, 14 and 15, both eleven and twelve do not have the teen sound. </a:t>
            </a:r>
          </a:p>
          <a:p>
            <a:pPr marL="0" indent="0">
              <a:buClr>
                <a:srgbClr val="23D160"/>
              </a:buClr>
              <a:buSzPct val="85000"/>
              <a:buNone/>
            </a:pPr>
            <a:endParaRPr lang="en-GB" sz="2200" dirty="0">
              <a:solidFill>
                <a:srgbClr val="3273DC"/>
              </a:solidFill>
            </a:endParaRPr>
          </a:p>
          <a:p>
            <a:pPr marL="0" indent="0">
              <a:buClr>
                <a:srgbClr val="23D160"/>
              </a:buClr>
              <a:buSzPct val="85000"/>
              <a:buNone/>
            </a:pPr>
            <a:endParaRPr lang="en-GB" sz="2200" dirty="0">
              <a:solidFill>
                <a:srgbClr val="3273DC"/>
              </a:solidFill>
            </a:endParaRPr>
          </a:p>
        </p:txBody>
      </p:sp>
      <p:pic>
        <p:nvPicPr>
          <p:cNvPr id="17" name="Picture 16">
            <a:extLst>
              <a:ext uri="{FF2B5EF4-FFF2-40B4-BE49-F238E27FC236}">
                <a16:creationId xmlns:a16="http://schemas.microsoft.com/office/drawing/2014/main" xmlns="" id="{BC0B19C8-9203-384B-9711-51C5129C4B1C}"/>
              </a:ext>
            </a:extLst>
          </p:cNvPr>
          <p:cNvPicPr>
            <a:picLocks noChangeAspect="1"/>
          </p:cNvPicPr>
          <p:nvPr/>
        </p:nvPicPr>
        <p:blipFill>
          <a:blip r:embed="rId3"/>
          <a:stretch>
            <a:fillRect/>
          </a:stretch>
        </p:blipFill>
        <p:spPr>
          <a:xfrm>
            <a:off x="1616159" y="3528993"/>
            <a:ext cx="1689100" cy="1244600"/>
          </a:xfrm>
          <a:prstGeom prst="rect">
            <a:avLst/>
          </a:prstGeom>
        </p:spPr>
      </p:pic>
      <p:pic>
        <p:nvPicPr>
          <p:cNvPr id="18" name="Picture 17">
            <a:extLst>
              <a:ext uri="{FF2B5EF4-FFF2-40B4-BE49-F238E27FC236}">
                <a16:creationId xmlns:a16="http://schemas.microsoft.com/office/drawing/2014/main" xmlns="" id="{20261225-8553-224F-B340-C7A2B2B907A1}"/>
              </a:ext>
            </a:extLst>
          </p:cNvPr>
          <p:cNvPicPr>
            <a:picLocks noChangeAspect="1"/>
          </p:cNvPicPr>
          <p:nvPr/>
        </p:nvPicPr>
        <p:blipFill>
          <a:blip r:embed="rId4"/>
          <a:stretch>
            <a:fillRect/>
          </a:stretch>
        </p:blipFill>
        <p:spPr>
          <a:xfrm>
            <a:off x="2460709" y="1257300"/>
            <a:ext cx="4354694" cy="3295052"/>
          </a:xfrm>
          <a:prstGeom prst="rect">
            <a:avLst/>
          </a:prstGeom>
        </p:spPr>
      </p:pic>
      <p:sp>
        <p:nvSpPr>
          <p:cNvPr id="19" name="Rectangle 18">
            <a:extLst>
              <a:ext uri="{FF2B5EF4-FFF2-40B4-BE49-F238E27FC236}">
                <a16:creationId xmlns:a16="http://schemas.microsoft.com/office/drawing/2014/main" xmlns="" id="{DB1FEC97-37B1-234D-8CBA-4CA9E9C7D396}"/>
              </a:ext>
            </a:extLst>
          </p:cNvPr>
          <p:cNvSpPr/>
          <p:nvPr/>
        </p:nvSpPr>
        <p:spPr>
          <a:xfrm>
            <a:off x="2945781" y="2119996"/>
            <a:ext cx="3384550" cy="1323439"/>
          </a:xfrm>
          <a:prstGeom prst="rect">
            <a:avLst/>
          </a:prstGeom>
        </p:spPr>
        <p:txBody>
          <a:bodyPr wrap="square">
            <a:spAutoFit/>
          </a:bodyPr>
          <a:lstStyle/>
          <a:p>
            <a:pPr algn="ctr">
              <a:buClr>
                <a:srgbClr val="23D160"/>
              </a:buClr>
              <a:buSzPct val="85000"/>
            </a:pPr>
            <a:r>
              <a:rPr lang="en-GB" sz="2000" dirty="0">
                <a:solidFill>
                  <a:srgbClr val="3273DC"/>
                </a:solidFill>
                <a:latin typeface="OpenDyslexicAlta" pitchFamily="2" charset="77"/>
              </a:rPr>
              <a:t>Numbers with a mixture of one ten and some ones end with a ‘teen’ sound.</a:t>
            </a:r>
          </a:p>
        </p:txBody>
      </p:sp>
    </p:spTree>
    <p:extLst>
      <p:ext uri="{BB962C8B-B14F-4D97-AF65-F5344CB8AC3E}">
        <p14:creationId xmlns:p14="http://schemas.microsoft.com/office/powerpoint/2010/main" val="229802916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normAutofit/>
          </a:bodyPr>
          <a:lstStyle/>
          <a:p>
            <a:r>
              <a:rPr lang="en-GB" sz="2400" dirty="0"/>
              <a:t>To be able to partition the numbers 10 - 20 into tens and ones</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Success criteria:</a:t>
            </a:r>
          </a:p>
          <a:p>
            <a:pPr>
              <a:buClr>
                <a:srgbClr val="23D160"/>
              </a:buClr>
              <a:buSzPct val="85000"/>
              <a:buFont typeface="Wingdings" pitchFamily="2" charset="2"/>
              <a:buChar char="ü"/>
            </a:pPr>
            <a:r>
              <a:rPr lang="en-GB" dirty="0"/>
              <a:t> </a:t>
            </a:r>
            <a:r>
              <a:rPr lang="en-GB" sz="2200" dirty="0"/>
              <a:t>I can explore partitioning the numbers 10 - 20 into tens and ones (or into lots of tens, where appropriate) using both concrete and pictorial representations</a:t>
            </a:r>
          </a:p>
          <a:p>
            <a:pPr>
              <a:buClr>
                <a:srgbClr val="23D160"/>
              </a:buClr>
              <a:buSzPct val="85000"/>
              <a:buFont typeface="Wingdings" pitchFamily="2" charset="2"/>
              <a:buChar char="ü"/>
            </a:pPr>
            <a:r>
              <a:rPr lang="en-GB" sz="2200" dirty="0"/>
              <a:t> I can explain my reasoning when exploring partitioning the numbers 10 - 20 into tens and ones (or into lots of tens, where appropriate) using both concrete and pictorial representations</a:t>
            </a:r>
          </a:p>
        </p:txBody>
      </p:sp>
      <p:sp>
        <p:nvSpPr>
          <p:cNvPr id="5" name="Footer Placeholder 4">
            <a:extLst>
              <a:ext uri="{FF2B5EF4-FFF2-40B4-BE49-F238E27FC236}">
                <a16:creationId xmlns:a16="http://schemas.microsoft.com/office/drawing/2014/main" xmlns="" id="{349F46F5-B8A3-5848-8248-C9D634933261}"/>
              </a:ext>
            </a:extLst>
          </p:cNvPr>
          <p:cNvSpPr>
            <a:spLocks noGrp="1"/>
          </p:cNvSpPr>
          <p:nvPr>
            <p:ph type="ftr" sz="quarter" idx="11"/>
          </p:nvPr>
        </p:nvSpPr>
        <p:spPr>
          <a:xfrm>
            <a:off x="838199" y="6298060"/>
            <a:ext cx="10850218" cy="365125"/>
          </a:xfrm>
        </p:spPr>
        <p:txBody>
          <a:bodyPr/>
          <a:lstStyle/>
          <a:p>
            <a:r>
              <a:rPr lang="en-GB" sz="1400" dirty="0"/>
              <a:t>Year 1 - Autumn Block 4 - Place Value (Within 20) - Lesson 3 - To be able to partition the numbers 10 - 20 into tens and ones</a:t>
            </a:r>
          </a:p>
        </p:txBody>
      </p:sp>
    </p:spTree>
    <p:extLst>
      <p:ext uri="{BB962C8B-B14F-4D97-AF65-F5344CB8AC3E}">
        <p14:creationId xmlns:p14="http://schemas.microsoft.com/office/powerpoint/2010/main" val="37775076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does the number 12 look like in its worded form?</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pic>
        <p:nvPicPr>
          <p:cNvPr id="8" name="Picture 7">
            <a:extLst>
              <a:ext uri="{FF2B5EF4-FFF2-40B4-BE49-F238E27FC236}">
                <a16:creationId xmlns:a16="http://schemas.microsoft.com/office/drawing/2014/main" xmlns="" id="{35A08F8A-A28F-224C-BCE5-9A14A89A11EC}"/>
              </a:ext>
            </a:extLst>
          </p:cNvPr>
          <p:cNvPicPr>
            <a:picLocks noChangeAspect="1"/>
          </p:cNvPicPr>
          <p:nvPr/>
        </p:nvPicPr>
        <p:blipFill>
          <a:blip r:embed="rId3"/>
          <a:stretch>
            <a:fillRect/>
          </a:stretch>
        </p:blipFill>
        <p:spPr>
          <a:xfrm>
            <a:off x="5475432" y="3429000"/>
            <a:ext cx="1244600" cy="1612900"/>
          </a:xfrm>
          <a:prstGeom prst="rect">
            <a:avLst/>
          </a:prstGeom>
        </p:spPr>
      </p:pic>
    </p:spTree>
    <p:extLst>
      <p:ext uri="{BB962C8B-B14F-4D97-AF65-F5344CB8AC3E}">
        <p14:creationId xmlns:p14="http://schemas.microsoft.com/office/powerpoint/2010/main" val="30373600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p:txBody>
          <a:bodyPr/>
          <a:lstStyle/>
          <a:p>
            <a:r>
              <a:rPr lang="en-GB" sz="2400" dirty="0"/>
              <a:t>To be able to partition the numbers 10 - 20 into tens and ones</a:t>
            </a:r>
            <a:endParaRPr lang="en-GB" dirty="0"/>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does the number seventeen look like in its numeral form?</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Tree>
    <p:extLst>
      <p:ext uri="{BB962C8B-B14F-4D97-AF65-F5344CB8AC3E}">
        <p14:creationId xmlns:p14="http://schemas.microsoft.com/office/powerpoint/2010/main" val="26804044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Maths Shed" id="{5DF74AD8-8BDD-4844-8C46-FFB9DBA0E41D}" vid="{0802D904-F1CF-8847-94FE-D7F26B26A31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E0FFBD23-49EF-F148-9BF8-7DB3477A79E2}">
  <we:reference id="wa104380121" version="2.0.0.0" store="en-GB" storeType="OMEX"/>
  <we:alternateReferences>
    <we:reference id="wa104380121" version="2.0.0.0" store="wa104380121"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8906</TotalTime>
  <Words>3579</Words>
  <Application>Microsoft Office PowerPoint</Application>
  <PresentationFormat>Custom</PresentationFormat>
  <Paragraphs>896</Paragraphs>
  <Slides>73</Slides>
  <Notes>70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73</vt:i4>
      </vt:variant>
    </vt:vector>
  </HeadingPairs>
  <TitlesOfParts>
    <vt:vector size="82" baseType="lpstr">
      <vt:lpstr>Arial</vt:lpstr>
      <vt:lpstr>Wingdings</vt:lpstr>
      <vt:lpstr>Lato</vt:lpstr>
      <vt:lpstr>Calibri</vt:lpstr>
      <vt:lpstr>OpenDyslexic</vt:lpstr>
      <vt:lpstr>Muli</vt:lpstr>
      <vt:lpstr>OpenDyslexicAlta</vt:lpstr>
      <vt:lpstr>Lato Light</vt:lpstr>
      <vt:lpstr>Office Theme</vt:lpstr>
      <vt:lpstr>PowerPoint Presentation</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lpstr>To be able to partition the numbers 10 - 20 into tens and ones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Spelling Shed 🐝</dc:title>
  <dc:creator>Rob Smith</dc:creator>
  <cp:lastModifiedBy>Susan</cp:lastModifiedBy>
  <cp:revision>284</cp:revision>
  <cp:lastPrinted>2019-06-17T16:19:05Z</cp:lastPrinted>
  <dcterms:created xsi:type="dcterms:W3CDTF">2018-08-06T08:16:18Z</dcterms:created>
  <dcterms:modified xsi:type="dcterms:W3CDTF">2020-07-13T17:26:35Z</dcterms:modified>
</cp:coreProperties>
</file>