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0" r:id="rId2"/>
    <p:sldId id="321" r:id="rId3"/>
    <p:sldId id="346" r:id="rId4"/>
    <p:sldId id="363" r:id="rId5"/>
    <p:sldId id="349" r:id="rId6"/>
    <p:sldId id="351" r:id="rId7"/>
    <p:sldId id="350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70" r:id="rId20"/>
    <p:sldId id="364" r:id="rId21"/>
    <p:sldId id="365" r:id="rId22"/>
    <p:sldId id="366" r:id="rId23"/>
    <p:sldId id="367" r:id="rId24"/>
    <p:sldId id="368" r:id="rId25"/>
    <p:sldId id="369" r:id="rId26"/>
    <p:sldId id="348" r:id="rId27"/>
    <p:sldId id="371" r:id="rId28"/>
    <p:sldId id="372" r:id="rId29"/>
    <p:sldId id="373" r:id="rId30"/>
    <p:sldId id="374" r:id="rId31"/>
  </p:sldIdLst>
  <p:sldSz cx="12192000" cy="6858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Muli" panose="020B0604020202020204" charset="0"/>
      <p:regular r:id="rId38"/>
      <p:bold r:id="rId39"/>
    </p:embeddedFont>
    <p:embeddedFont>
      <p:font typeface="OpenDyslexicAlta" panose="020B0604020202020204" charset="0"/>
      <p:regular r:id="rId40"/>
      <p:bold r:id="rId41"/>
      <p:italic r:id="rId42"/>
      <p:boldItalic r:id="rId43"/>
    </p:embeddedFont>
    <p:embeddedFont>
      <p:font typeface="Lato Light" panose="020F0302020204030203" pitchFamily="34" charset="0"/>
      <p:regular r:id="rId44"/>
    </p:embeddedFont>
    <p:embeddedFont>
      <p:font typeface="OpenDyslexic" panose="020B0604020202020204" charset="0"/>
      <p:regular r:id="rId45"/>
      <p:bold r:id="rId46"/>
      <p:italic r:id="rId47"/>
      <p:boldItalic r:id="rId48"/>
    </p:embeddedFont>
    <p:embeddedFont>
      <p:font typeface="Lato" panose="020F0502020204030203" pitchFamily="34" charset="0"/>
      <p:regular r:id="rId49"/>
      <p:bold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57D5"/>
    <a:srgbClr val="FF3860"/>
    <a:srgbClr val="3273DC"/>
    <a:srgbClr val="FFDD57"/>
    <a:srgbClr val="209CEE"/>
    <a:srgbClr val="23D160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80" autoAdjust="0"/>
    <p:restoredTop sz="87347" autoAdjust="0"/>
  </p:normalViewPr>
  <p:slideViewPr>
    <p:cSldViewPr snapToGrid="0" snapToObjects="1">
      <p:cViewPr varScale="1">
        <p:scale>
          <a:sx n="68" d="100"/>
          <a:sy n="68" d="100"/>
        </p:scale>
        <p:origin x="-30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472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836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198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86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070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65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171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136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513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356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180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6707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2496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464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421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6193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5203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4955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032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7523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961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60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040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509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570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2.tif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3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tiff"/><Relationship Id="rId11" Type="http://schemas.openxmlformats.org/officeDocument/2006/relationships/image" Target="../media/image41.png"/><Relationship Id="rId5" Type="http://schemas.openxmlformats.org/officeDocument/2006/relationships/image" Target="../media/image5.png"/><Relationship Id="rId10" Type="http://schemas.openxmlformats.org/officeDocument/2006/relationships/image" Target="../media/image40.tiff"/><Relationship Id="rId4" Type="http://schemas.openxmlformats.org/officeDocument/2006/relationships/image" Target="../media/image35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tiff"/><Relationship Id="rId11" Type="http://schemas.openxmlformats.org/officeDocument/2006/relationships/image" Target="../media/image41.png"/><Relationship Id="rId5" Type="http://schemas.openxmlformats.org/officeDocument/2006/relationships/image" Target="../media/image5.png"/><Relationship Id="rId10" Type="http://schemas.openxmlformats.org/officeDocument/2006/relationships/image" Target="../media/image40.tiff"/><Relationship Id="rId4" Type="http://schemas.openxmlformats.org/officeDocument/2006/relationships/image" Target="../media/image35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Year 1 </a:t>
            </a:r>
            <a:br>
              <a:rPr lang="en-GB" dirty="0"/>
            </a:br>
            <a:r>
              <a:rPr lang="en-GB" dirty="0"/>
              <a:t>Autumn Block 1: Place Value (Within 10)</a:t>
            </a:r>
            <a:br>
              <a:rPr lang="en-GB" dirty="0"/>
            </a:br>
            <a:r>
              <a:rPr lang="en-GB" dirty="0"/>
              <a:t>Lesson 3: To be able to represent objects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Block 1 – Place Value (Within 10)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oranges are on each sheet of wallpaper? (Use counters to help you!)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27AE45A-521B-204B-8493-4F424C05CF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173" y="4180431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8E8CE46-9354-024D-8C9E-DD895DD96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808" y="3263900"/>
            <a:ext cx="1060909" cy="10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F48F301-F219-5043-A130-42E43CC39D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430" y="5147235"/>
            <a:ext cx="1060909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BF109FD-38C7-B14B-AFA6-C6712A237F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1817" y="3589303"/>
            <a:ext cx="2194492" cy="22622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F2B3246-6AB2-6444-8283-FF131F51CF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339" y="4180431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64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>
                <a:solidFill>
                  <a:prstClr val="black"/>
                </a:solidFill>
              </a:rPr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The local smoothie bar has bought some new wallpaper. </a:t>
            </a:r>
            <a:br>
              <a:rPr lang="en-GB" sz="2200" dirty="0">
                <a:solidFill>
                  <a:prstClr val="black"/>
                </a:solidFill>
              </a:rPr>
            </a:br>
            <a:r>
              <a:rPr lang="en-GB" sz="2200" dirty="0">
                <a:solidFill>
                  <a:prstClr val="black"/>
                </a:solidFill>
              </a:rPr>
              <a:t>How many raspberries are on each sheet of wallpaper? (Use counters!)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142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>
                <a:solidFill>
                  <a:prstClr val="black"/>
                </a:solidFill>
              </a:rPr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The local smoothie bar has bought some new wallpaper. </a:t>
            </a:r>
            <a:br>
              <a:rPr lang="en-GB" sz="2200" dirty="0">
                <a:solidFill>
                  <a:prstClr val="black"/>
                </a:solidFill>
              </a:rPr>
            </a:br>
            <a:r>
              <a:rPr lang="en-GB" sz="2200" dirty="0">
                <a:solidFill>
                  <a:prstClr val="black"/>
                </a:solidFill>
              </a:rPr>
              <a:t>How many raspberries are on each sheet of wallpaper? (Use counters!)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0D280BF-5C5F-5B44-B82A-FDE9C5ECA0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008" y="3263900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CA5AE22-A299-2741-9879-7B623FCEED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4180431"/>
            <a:ext cx="1060909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F16FBE4-69D3-164A-A42E-7DCADF12BB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008" y="5178697"/>
            <a:ext cx="1060909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57B3B2F-EF78-B345-8867-FB592859B5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0808" y="3200000"/>
            <a:ext cx="1060909" cy="10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6FC9EF5-B81C-E24A-BBD4-D8B10DFEA8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9267" y="4185458"/>
            <a:ext cx="1060909" cy="10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3AA3C58-21A7-F847-9A67-F90D510071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0808" y="5137830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11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raspberries are on each sheet of wallpaper? (Use counters!)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0D280BF-5C5F-5B44-B82A-FDE9C5ECA0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008" y="3263900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CA5AE22-A299-2741-9879-7B623FCEED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4180431"/>
            <a:ext cx="1060909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F16FBE4-69D3-164A-A42E-7DCADF12BB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008" y="5178697"/>
            <a:ext cx="1060909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57B3B2F-EF78-B345-8867-FB592859B5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0808" y="3200000"/>
            <a:ext cx="1060909" cy="10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6FC9EF5-B81C-E24A-BBD4-D8B10DFEA8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9267" y="4185458"/>
            <a:ext cx="1060909" cy="10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3AA3C58-21A7-F847-9A67-F90D510071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0808" y="5137830"/>
            <a:ext cx="1060909" cy="108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B72F474-A6B0-2641-954E-0BB29699A6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1817" y="3531204"/>
            <a:ext cx="2194492" cy="226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42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pineapples are on each sheet of wallpaper? (Use counters!)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22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pineapples are on each sheet of wallpaper? (Use counters!)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212F5E9-6695-4C49-A984-1C2F49327D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808" y="4180431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CEE2BDE-623D-5D4A-9D16-B58266D24A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9" y="3263900"/>
            <a:ext cx="1060909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9BB192B-A5D1-E043-B6B1-78D74AA949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8" y="5126331"/>
            <a:ext cx="1060909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A0346FC-741D-C54B-9490-CC15FB6EB3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544" y="3230563"/>
            <a:ext cx="1060909" cy="10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40550F3-0CE2-4149-90E9-A34E4F8827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5338" y="5096963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734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pineapples are on each sheet of wallpaper? (Use counters!)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212F5E9-6695-4C49-A984-1C2F49327D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808" y="4180431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CEE2BDE-623D-5D4A-9D16-B58266D24A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9" y="3263900"/>
            <a:ext cx="1060909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9BB192B-A5D1-E043-B6B1-78D74AA949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8" y="5126331"/>
            <a:ext cx="1060909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A0346FC-741D-C54B-9490-CC15FB6EB3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544" y="3230563"/>
            <a:ext cx="1060909" cy="10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40550F3-0CE2-4149-90E9-A34E4F8827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5338" y="5096963"/>
            <a:ext cx="1060909" cy="10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6B124BB-83F5-2C4E-9222-2D4D17BF99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1815" y="3589303"/>
            <a:ext cx="2194492" cy="226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37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aquarium has bought some new wallpaper. Complete the sentences.</a:t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__ dolphins.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__ octopuses.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__ sharks.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__ starfish.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 fish shown the most is the __________.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 fish shown the least is the ____________.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0FD15BA-A6C7-8D43-AE54-503142CCA6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600" y="3010694"/>
            <a:ext cx="41402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9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aquarium has bought some new wallpaper. Complete the sentences.</a:t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</a:t>
            </a:r>
            <a:r>
              <a:rPr lang="en-GB" sz="2200" u="sng" dirty="0">
                <a:solidFill>
                  <a:srgbClr val="FF3860"/>
                </a:solidFill>
              </a:rPr>
              <a:t>2</a:t>
            </a:r>
            <a:r>
              <a:rPr lang="en-GB" sz="2200" dirty="0"/>
              <a:t> dolphins.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</a:t>
            </a:r>
            <a:r>
              <a:rPr lang="en-GB" sz="2200">
                <a:solidFill>
                  <a:srgbClr val="FF3860"/>
                </a:solidFill>
              </a:rPr>
              <a:t>3</a:t>
            </a:r>
            <a:r>
              <a:rPr lang="en-GB" sz="2200"/>
              <a:t> octopuses. </a:t>
            </a: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</a:t>
            </a:r>
            <a:r>
              <a:rPr lang="en-GB" sz="2200" u="sng" dirty="0">
                <a:solidFill>
                  <a:srgbClr val="FF3860"/>
                </a:solidFill>
              </a:rPr>
              <a:t>3</a:t>
            </a:r>
            <a:r>
              <a:rPr lang="en-GB" sz="2200" dirty="0"/>
              <a:t> sharks.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</a:t>
            </a:r>
            <a:r>
              <a:rPr lang="en-GB" sz="2200" u="sng" dirty="0">
                <a:solidFill>
                  <a:srgbClr val="FF3860"/>
                </a:solidFill>
              </a:rPr>
              <a:t>7</a:t>
            </a:r>
            <a:r>
              <a:rPr lang="en-GB" sz="2200" dirty="0"/>
              <a:t> starfish.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 animal shown the most is the </a:t>
            </a:r>
            <a:r>
              <a:rPr lang="en-GB" sz="2200" u="sng" dirty="0">
                <a:solidFill>
                  <a:srgbClr val="FF3860"/>
                </a:solidFill>
              </a:rPr>
              <a:t>starfish</a:t>
            </a:r>
            <a:r>
              <a:rPr lang="en-GB" sz="2200" dirty="0"/>
              <a:t>.</a:t>
            </a:r>
            <a:endParaRPr lang="en-GB" sz="2200" u="sng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 animal shown the least is the </a:t>
            </a:r>
            <a:r>
              <a:rPr lang="en-GB" sz="2200" u="sng" dirty="0">
                <a:solidFill>
                  <a:srgbClr val="FF3860"/>
                </a:solidFill>
              </a:rPr>
              <a:t>dolphin</a:t>
            </a:r>
            <a:r>
              <a:rPr lang="en-GB" sz="22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A1D02F2-A18B-284D-9470-EE7E139B25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600" y="3010694"/>
            <a:ext cx="41402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61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a variety of equipment…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Show me how you could represent five apples.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Show me as many ways as you can what more than seven can look like.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Show me in as many ways as you can that there are more objects of one type than another.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BDBC16E-E2FB-3446-A290-252ED9EFD5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776572"/>
            <a:ext cx="3268133" cy="16340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89F4CEE-5445-D441-ADFF-BE6F950219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65" y="3024706"/>
            <a:ext cx="548716" cy="5588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BBB5135-1EE8-CB45-AA40-4C0D85134A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65" y="3608677"/>
            <a:ext cx="548716" cy="5588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C2CD29D-EC03-0449-B847-F350F769A6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8357" y="3024705"/>
            <a:ext cx="548716" cy="5588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5DCFE65-BA15-F942-B2DF-74E78CF421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405" y="3610531"/>
            <a:ext cx="548716" cy="5588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7BDD37D-9472-6042-AE8F-2743286AE6B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098" y="3004391"/>
            <a:ext cx="2876787" cy="11583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D41AB00-C402-D442-8C9D-A4E02DF592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6555" y="3248453"/>
            <a:ext cx="626180" cy="6384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536F780-5ABB-B148-AA65-27A22B0B58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7357" y="3248453"/>
            <a:ext cx="626180" cy="6384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20E36FE-D972-EA47-A56F-7F33D8BE70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8159" y="3248453"/>
            <a:ext cx="626180" cy="6384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F069009-7002-8B46-BC73-FE90BA5C0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8963" y="3248453"/>
            <a:ext cx="626180" cy="6384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B1C10393-26A0-0B44-9075-D002FB208A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9267" y="2482156"/>
            <a:ext cx="1892595" cy="18925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59EB6F7-B8E2-6345-B2AB-9D62B10EA62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5224" y="3479344"/>
            <a:ext cx="704928" cy="7049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40DB530-9CF8-3D4E-A5D9-550B6F9E0D1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5533" y="3479344"/>
            <a:ext cx="704928" cy="7049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EE16F94-5550-5641-BC33-D161D6078F1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970" y="3475883"/>
            <a:ext cx="704928" cy="7049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4BEA9CB1-0405-DF45-8243-0453ED9D5BA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6028" y="3475883"/>
            <a:ext cx="704928" cy="7049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6F486422-8C9A-CE44-AD0F-52297114A10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9249" y="2343846"/>
            <a:ext cx="2151511" cy="103481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8C263525-8C31-4D46-A6A9-632E2717F05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357" y="2111273"/>
            <a:ext cx="747990" cy="7710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9237B1C0-446F-1944-8018-4B20F7FA881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5758" y="2111272"/>
            <a:ext cx="747990" cy="77108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98E4A0C-5234-FE4E-A229-B214DDE6D00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576" y="2111272"/>
            <a:ext cx="747990" cy="7710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081304DE-2413-124F-AF48-123FE09E32F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977" y="2111272"/>
            <a:ext cx="747990" cy="77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93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display a given number of objects by another set of objects, using cubes or counters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representing a number of objects of the same number by a different type of objects or sketches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1 - Autumn Block 1 - Place Value (Within 10) - Lesson 3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CBA0AA1-4629-EA4B-BC58-1F76CDA9FC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53649"/>
              </p:ext>
            </p:extLst>
          </p:nvPr>
        </p:nvGraphicFramePr>
        <p:xfrm>
          <a:off x="838200" y="2740660"/>
          <a:ext cx="105156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13145992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3512894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380495925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2231382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picture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sketch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numeral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word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10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0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47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32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65271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CAB066-B0FD-574B-A5E5-CD133F21D9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6" y="3073483"/>
            <a:ext cx="731261" cy="755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4DB4133-1201-A149-8166-9361D1261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169" y="3245657"/>
            <a:ext cx="731261" cy="755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67918C-43A6-3D44-89CD-CC30F443B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90" y="3110172"/>
            <a:ext cx="731261" cy="75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8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CBA0AA1-4629-EA4B-BC58-1F76CDA9FC1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740660"/>
          <a:ext cx="105156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13145992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3512894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380495925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2231382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picture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sketch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numeral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word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10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0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47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32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65271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CAB066-B0FD-574B-A5E5-CD133F21D9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6" y="3073483"/>
            <a:ext cx="731261" cy="755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4DB4133-1201-A149-8166-9361D1261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169" y="3245657"/>
            <a:ext cx="731261" cy="755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67918C-43A6-3D44-89CD-CC30F443B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90" y="3110172"/>
            <a:ext cx="731261" cy="755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4825130-F3A3-A94B-B3F5-E9881B4A96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363" y="3147697"/>
            <a:ext cx="552661" cy="5626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F065EF9-3660-8548-82A0-E1090FB179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8284" y="3384396"/>
            <a:ext cx="552661" cy="5626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C064A5F-7396-9B42-8581-81C9B605CD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205" y="3147697"/>
            <a:ext cx="552661" cy="56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471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CBA0AA1-4629-EA4B-BC58-1F76CDA9FC1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740660"/>
          <a:ext cx="105156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13145992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3512894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380495925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2231382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picture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sketch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numeral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word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10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0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47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32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65271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CAB066-B0FD-574B-A5E5-CD133F21D9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6" y="3073483"/>
            <a:ext cx="731261" cy="755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4DB4133-1201-A149-8166-9361D1261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169" y="3245657"/>
            <a:ext cx="731261" cy="755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67918C-43A6-3D44-89CD-CC30F443B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90" y="3110172"/>
            <a:ext cx="731261" cy="755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4825130-F3A3-A94B-B3F5-E9881B4A96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363" y="3147697"/>
            <a:ext cx="552661" cy="5626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F065EF9-3660-8548-82A0-E1090FB179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8284" y="3384396"/>
            <a:ext cx="552661" cy="5626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C064A5F-7396-9B42-8581-81C9B605CD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205" y="3147697"/>
            <a:ext cx="552661" cy="5626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16C41D-AE58-6449-91F2-89F727D8966C}"/>
              </a:ext>
            </a:extLst>
          </p:cNvPr>
          <p:cNvSpPr/>
          <p:nvPr/>
        </p:nvSpPr>
        <p:spPr>
          <a:xfrm>
            <a:off x="7202076" y="3240083"/>
            <a:ext cx="47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9860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CBA0AA1-4629-EA4B-BC58-1F76CDA9FC1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740660"/>
          <a:ext cx="105156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13145992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3512894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380495925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2231382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picture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sketch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numeral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word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10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0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47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32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65271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CAB066-B0FD-574B-A5E5-CD133F21D9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6" y="3073483"/>
            <a:ext cx="731261" cy="755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4DB4133-1201-A149-8166-9361D1261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169" y="3245657"/>
            <a:ext cx="731261" cy="755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67918C-43A6-3D44-89CD-CC30F443B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90" y="3110172"/>
            <a:ext cx="731261" cy="755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4825130-F3A3-A94B-B3F5-E9881B4A96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363" y="3147697"/>
            <a:ext cx="552661" cy="5626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F065EF9-3660-8548-82A0-E1090FB179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8284" y="3384396"/>
            <a:ext cx="552661" cy="5626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C064A5F-7396-9B42-8581-81C9B605CD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205" y="3147697"/>
            <a:ext cx="552661" cy="5626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16C41D-AE58-6449-91F2-89F727D8966C}"/>
              </a:ext>
            </a:extLst>
          </p:cNvPr>
          <p:cNvSpPr/>
          <p:nvPr/>
        </p:nvSpPr>
        <p:spPr>
          <a:xfrm>
            <a:off x="7202076" y="3240083"/>
            <a:ext cx="47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3</a:t>
            </a:r>
            <a:endParaRPr lang="en-US" sz="2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9BB328D-A8D0-F347-8B55-0464FEACB18D}"/>
              </a:ext>
            </a:extLst>
          </p:cNvPr>
          <p:cNvSpPr/>
          <p:nvPr/>
        </p:nvSpPr>
        <p:spPr>
          <a:xfrm>
            <a:off x="9287143" y="3219478"/>
            <a:ext cx="1519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three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742096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CBA0AA1-4629-EA4B-BC58-1F76CDA9FC1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740660"/>
          <a:ext cx="105156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13145992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3512894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380495925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2231382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picture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sketch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numeral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word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10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0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47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32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65271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CAB066-B0FD-574B-A5E5-CD133F21D9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6" y="3073483"/>
            <a:ext cx="731261" cy="755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4DB4133-1201-A149-8166-9361D1261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169" y="3245657"/>
            <a:ext cx="731261" cy="755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67918C-43A6-3D44-89CD-CC30F443B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90" y="3110172"/>
            <a:ext cx="731261" cy="755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4825130-F3A3-A94B-B3F5-E9881B4A96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363" y="3147697"/>
            <a:ext cx="552661" cy="5626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F065EF9-3660-8548-82A0-E1090FB179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8284" y="3384396"/>
            <a:ext cx="552661" cy="5626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C064A5F-7396-9B42-8581-81C9B605CD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205" y="3147697"/>
            <a:ext cx="552661" cy="5626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16C41D-AE58-6449-91F2-89F727D8966C}"/>
              </a:ext>
            </a:extLst>
          </p:cNvPr>
          <p:cNvSpPr/>
          <p:nvPr/>
        </p:nvSpPr>
        <p:spPr>
          <a:xfrm>
            <a:off x="7202076" y="3240083"/>
            <a:ext cx="47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3</a:t>
            </a:r>
            <a:endParaRPr lang="en-US" sz="2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9BB328D-A8D0-F347-8B55-0464FEACB18D}"/>
              </a:ext>
            </a:extLst>
          </p:cNvPr>
          <p:cNvSpPr/>
          <p:nvPr/>
        </p:nvSpPr>
        <p:spPr>
          <a:xfrm>
            <a:off x="9287143" y="3219478"/>
            <a:ext cx="1519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three</a:t>
            </a:r>
            <a:endParaRPr lang="en-US" sz="3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15CBA1C-D98E-1B44-8C9B-4A089FA44E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236" y="5696441"/>
            <a:ext cx="1876786" cy="90267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ED00DCF-7861-1241-8EB9-C3FB35E34E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77" y="3882850"/>
            <a:ext cx="2876787" cy="115832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CBC4B58-3ECE-0A45-BC6D-CA1E53F539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134" y="4126912"/>
            <a:ext cx="626180" cy="63845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9FC70E70-E00B-CC49-8EB4-7E39CEEE20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9936" y="4126912"/>
            <a:ext cx="626180" cy="63845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F321E31E-2180-664B-8794-631EC83C27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0738" y="4126912"/>
            <a:ext cx="626180" cy="63845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E6C928E9-0CC4-A341-B50F-BB20B4776C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1542" y="4126912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7DB94BA4-4632-9944-92CE-BC6CC7E05AB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681" y="4830439"/>
            <a:ext cx="909604" cy="90960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F736B293-143A-3B49-978E-7D962B57C2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5304" y="4819583"/>
            <a:ext cx="909604" cy="90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25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ACBA0AA1-4629-EA4B-BC58-1F76CDA9FC1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740660"/>
          <a:ext cx="10515600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13145992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3512894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380495925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2231382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picture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sketch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numeral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word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10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70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147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32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652712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4CAB066-B0FD-574B-A5E5-CD133F21D9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896" y="3073483"/>
            <a:ext cx="731261" cy="755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4DB4133-1201-A149-8166-9361D1261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169" y="3245657"/>
            <a:ext cx="731261" cy="755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67918C-43A6-3D44-89CD-CC30F443B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090" y="3110172"/>
            <a:ext cx="731261" cy="755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4825130-F3A3-A94B-B3F5-E9881B4A96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363" y="3147697"/>
            <a:ext cx="552661" cy="5626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F065EF9-3660-8548-82A0-E1090FB179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8284" y="3384396"/>
            <a:ext cx="552661" cy="5626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C064A5F-7396-9B42-8581-81C9B605CD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205" y="3147697"/>
            <a:ext cx="552661" cy="5626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16C41D-AE58-6449-91F2-89F727D8966C}"/>
              </a:ext>
            </a:extLst>
          </p:cNvPr>
          <p:cNvSpPr/>
          <p:nvPr/>
        </p:nvSpPr>
        <p:spPr>
          <a:xfrm>
            <a:off x="7202076" y="3240083"/>
            <a:ext cx="47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3</a:t>
            </a:r>
            <a:endParaRPr lang="en-US" sz="2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9BB328D-A8D0-F347-8B55-0464FEACB18D}"/>
              </a:ext>
            </a:extLst>
          </p:cNvPr>
          <p:cNvSpPr/>
          <p:nvPr/>
        </p:nvSpPr>
        <p:spPr>
          <a:xfrm>
            <a:off x="9287143" y="3219478"/>
            <a:ext cx="1519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OpenDyslexic" pitchFamily="2" charset="77"/>
              </a:rPr>
              <a:t>three</a:t>
            </a:r>
            <a:endParaRPr lang="en-US" sz="3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15CBA1C-D98E-1B44-8C9B-4A089FA44E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236" y="5696441"/>
            <a:ext cx="1876786" cy="90267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ED00DCF-7861-1241-8EB9-C3FB35E34E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77" y="3882850"/>
            <a:ext cx="2876787" cy="115832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CBC4B58-3ECE-0A45-BC6D-CA1E53F539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134" y="4126912"/>
            <a:ext cx="626180" cy="63845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9FC70E70-E00B-CC49-8EB4-7E39CEEE20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9936" y="4126912"/>
            <a:ext cx="626180" cy="63845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F321E31E-2180-664B-8794-631EC83C27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0738" y="4126912"/>
            <a:ext cx="626180" cy="63845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E6C928E9-0CC4-A341-B50F-BB20B4776C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1542" y="4126912"/>
            <a:ext cx="626180" cy="63845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0C62124B-59C2-1644-9E3C-58DCC4A83F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667" y="4247368"/>
            <a:ext cx="552661" cy="56260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385092DD-B053-1246-ABE0-9BF03BC1D0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590" y="3966065"/>
            <a:ext cx="552661" cy="56260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6659F19-8631-5C4D-A497-4506201F2F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2881" y="4241175"/>
            <a:ext cx="552661" cy="56260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E33168F-405B-E940-89EA-1D70F66064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804" y="3959872"/>
            <a:ext cx="552661" cy="56260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42C73E3F-F30F-C441-89A8-EA9332570ED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681" y="4830439"/>
            <a:ext cx="909604" cy="9096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B569681-22E8-9647-9F23-C3109291B57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5304" y="4819583"/>
            <a:ext cx="909604" cy="90960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E5EBB8E-FA7C-9249-9A48-AF5CEF3D4F4E}"/>
              </a:ext>
            </a:extLst>
          </p:cNvPr>
          <p:cNvSpPr/>
          <p:nvPr/>
        </p:nvSpPr>
        <p:spPr>
          <a:xfrm>
            <a:off x="7178030" y="4173252"/>
            <a:ext cx="497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3860"/>
                </a:solidFill>
                <a:latin typeface="OpenDyslexic" pitchFamily="2" charset="77"/>
              </a:rPr>
              <a:t>4</a:t>
            </a:r>
            <a:endParaRPr lang="en-US" sz="2800" dirty="0">
              <a:solidFill>
                <a:srgbClr val="FF386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7FB8584-6B01-1B4E-B8D8-FAC868B11BB0}"/>
              </a:ext>
            </a:extLst>
          </p:cNvPr>
          <p:cNvSpPr/>
          <p:nvPr/>
        </p:nvSpPr>
        <p:spPr>
          <a:xfrm>
            <a:off x="9445039" y="4173252"/>
            <a:ext cx="1204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3860"/>
                </a:solidFill>
                <a:latin typeface="OpenDyslexic" pitchFamily="2" charset="77"/>
              </a:rPr>
              <a:t>four</a:t>
            </a:r>
            <a:endParaRPr lang="en-US" sz="3600" dirty="0">
              <a:solidFill>
                <a:srgbClr val="FF3860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B617FA4B-B9EE-7F4E-9629-273981267D0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9733" y="4836791"/>
            <a:ext cx="424364" cy="432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4DA4862-B682-F74B-9912-133853DC25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9524" y="5279265"/>
            <a:ext cx="424364" cy="432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29F06AFF-74B2-0B4D-84C7-481F91C892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3349" y="4830439"/>
            <a:ext cx="424364" cy="432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484DFEE-424F-FB4A-BFEE-A6D570828E6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140" y="5272913"/>
            <a:ext cx="424364" cy="432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7D8C41BB-09F7-904F-8BA0-EA697C93193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2027" y="4854084"/>
            <a:ext cx="424364" cy="432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90EB9D3-3E99-8E40-BBA0-CDDC6AC667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818" y="5296558"/>
            <a:ext cx="424364" cy="432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B787E425-D821-5343-9558-D9C0563E8BA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8363" y="5080558"/>
            <a:ext cx="424364" cy="432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160B851E-C993-B748-8106-F6FED2FF37E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4655" y="5702889"/>
            <a:ext cx="424364" cy="432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26DDA0FC-8DE5-414F-9815-2FD060B1EF8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446" y="6145363"/>
            <a:ext cx="424364" cy="432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3824AF4B-E457-D949-93B2-B72A10F0942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667" y="5696537"/>
            <a:ext cx="424364" cy="432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D7E054D0-863B-E644-8D10-84AA320DE44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458" y="6139011"/>
            <a:ext cx="424364" cy="432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4E39A9A9-0307-EC47-9EC1-1B5112C3C2E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2345" y="5720182"/>
            <a:ext cx="424364" cy="432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3E0CA1B7-FCF7-4948-9E4F-89796D90858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136" y="6162656"/>
            <a:ext cx="424364" cy="432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ECAE47C1-2E84-DD40-B9E3-CD75ADFDD0C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681" y="5946656"/>
            <a:ext cx="424364" cy="432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08CCA233-AEE2-694B-9604-E0E3DCB1790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090" y="5699306"/>
            <a:ext cx="424364" cy="432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9AE7BADF-6C9F-0F41-8A32-CAC102F9FED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2881" y="6141780"/>
            <a:ext cx="424364" cy="43200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42040186-696D-D042-9DC0-70D23ACED2E0}"/>
              </a:ext>
            </a:extLst>
          </p:cNvPr>
          <p:cNvSpPr/>
          <p:nvPr/>
        </p:nvSpPr>
        <p:spPr>
          <a:xfrm>
            <a:off x="7153510" y="5060120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3860"/>
                </a:solidFill>
                <a:latin typeface="OpenDyslexic" pitchFamily="2" charset="77"/>
              </a:rPr>
              <a:t>7</a:t>
            </a:r>
            <a:endParaRPr lang="en-US" sz="2800" dirty="0">
              <a:solidFill>
                <a:srgbClr val="FF386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0C48F913-2A6E-CD4E-9B3D-AD70D6335D11}"/>
              </a:ext>
            </a:extLst>
          </p:cNvPr>
          <p:cNvSpPr/>
          <p:nvPr/>
        </p:nvSpPr>
        <p:spPr>
          <a:xfrm>
            <a:off x="9220618" y="5037623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3860"/>
                </a:solidFill>
                <a:latin typeface="OpenDyslexic" pitchFamily="2" charset="77"/>
              </a:rPr>
              <a:t>seven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C67E8B2D-5EC7-A74F-97C9-B8D9EC7E7750}"/>
              </a:ext>
            </a:extLst>
          </p:cNvPr>
          <p:cNvSpPr/>
          <p:nvPr/>
        </p:nvSpPr>
        <p:spPr>
          <a:xfrm>
            <a:off x="7153510" y="5948325"/>
            <a:ext cx="484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3860"/>
                </a:solidFill>
                <a:latin typeface="OpenDyslexic" pitchFamily="2" charset="77"/>
              </a:rPr>
              <a:t>9</a:t>
            </a:r>
            <a:endParaRPr lang="en-US" sz="2800" dirty="0">
              <a:solidFill>
                <a:srgbClr val="FF3860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B8F0344F-DF8D-604A-A83D-A5FDD176C011}"/>
              </a:ext>
            </a:extLst>
          </p:cNvPr>
          <p:cNvSpPr/>
          <p:nvPr/>
        </p:nvSpPr>
        <p:spPr>
          <a:xfrm>
            <a:off x="9454657" y="5924680"/>
            <a:ext cx="1194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3860"/>
                </a:solidFill>
                <a:latin typeface="OpenDyslexic" pitchFamily="2" charset="77"/>
              </a:rPr>
              <a:t>nine</a:t>
            </a:r>
            <a:endParaRPr lang="en-US" sz="3600" dirty="0">
              <a:solidFill>
                <a:srgbClr val="FF3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07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202" y="2751513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243" y="4124573"/>
            <a:ext cx="1045161" cy="1080000"/>
          </a:xfrm>
          <a:prstGeom prst="rect">
            <a:avLst/>
          </a:prstGeom>
        </p:spPr>
      </p:pic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8558309" y="4050679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>
            <a:extLst>
              <a:ext uri="{FF2B5EF4-FFF2-40B4-BE49-F238E27FC236}">
                <a16:creationId xmlns:a16="http://schemas.microsoft.com/office/drawing/2014/main" xmlns="" id="{BF81F9CA-E9BE-2D44-B0D7-904F03A328EF}"/>
              </a:ext>
            </a:extLst>
          </p:cNvPr>
          <p:cNvSpPr/>
          <p:nvPr/>
        </p:nvSpPr>
        <p:spPr>
          <a:xfrm>
            <a:off x="6980460" y="4050679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F0AB7-1A14-C74C-815F-C3CA3B04F3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38" y="4124573"/>
            <a:ext cx="1045161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F0D4A08-430A-D24E-92BC-84358A66EB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242" y="2751513"/>
            <a:ext cx="1045161" cy="1080000"/>
          </a:xfrm>
          <a:prstGeom prst="rect">
            <a:avLst/>
          </a:prstGeom>
        </p:spPr>
      </p:pic>
      <p:sp>
        <p:nvSpPr>
          <p:cNvPr id="26" name="Triangle 25">
            <a:extLst>
              <a:ext uri="{FF2B5EF4-FFF2-40B4-BE49-F238E27FC236}">
                <a16:creationId xmlns:a16="http://schemas.microsoft.com/office/drawing/2014/main" xmlns="" id="{E3C1302D-5C23-6140-AB1A-4C8FF3FD47ED}"/>
              </a:ext>
            </a:extLst>
          </p:cNvPr>
          <p:cNvSpPr/>
          <p:nvPr/>
        </p:nvSpPr>
        <p:spPr>
          <a:xfrm>
            <a:off x="8558309" y="2751513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>
            <a:extLst>
              <a:ext uri="{FF2B5EF4-FFF2-40B4-BE49-F238E27FC236}">
                <a16:creationId xmlns:a16="http://schemas.microsoft.com/office/drawing/2014/main" xmlns="" id="{25C28310-8439-BA41-8684-31EBD1385136}"/>
              </a:ext>
            </a:extLst>
          </p:cNvPr>
          <p:cNvSpPr/>
          <p:nvPr/>
        </p:nvSpPr>
        <p:spPr>
          <a:xfrm>
            <a:off x="6980460" y="2751513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riangle 41">
            <a:extLst>
              <a:ext uri="{FF2B5EF4-FFF2-40B4-BE49-F238E27FC236}">
                <a16:creationId xmlns:a16="http://schemas.microsoft.com/office/drawing/2014/main" xmlns="" id="{D503247C-B766-5B4F-B526-67A1F698A855}"/>
              </a:ext>
            </a:extLst>
          </p:cNvPr>
          <p:cNvSpPr/>
          <p:nvPr/>
        </p:nvSpPr>
        <p:spPr>
          <a:xfrm>
            <a:off x="10136158" y="4050679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riangle 42">
            <a:extLst>
              <a:ext uri="{FF2B5EF4-FFF2-40B4-BE49-F238E27FC236}">
                <a16:creationId xmlns:a16="http://schemas.microsoft.com/office/drawing/2014/main" xmlns="" id="{01739493-DF99-EF47-BE36-43681860ABB1}"/>
              </a:ext>
            </a:extLst>
          </p:cNvPr>
          <p:cNvSpPr/>
          <p:nvPr/>
        </p:nvSpPr>
        <p:spPr>
          <a:xfrm>
            <a:off x="10136158" y="2751513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622599C-EE26-574E-B7B2-31866FD67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205" y="2751513"/>
            <a:ext cx="1045161" cy="10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454E121B-9454-5448-B2FC-8BF3172B16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141" y="4124573"/>
            <a:ext cx="104516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32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They both are the same as the cubes and triangles represent 6.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They are different as all 6 triangles are blue, but only 5 of the 6 cubes are red.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202" y="2751513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243" y="4124573"/>
            <a:ext cx="1045161" cy="1080000"/>
          </a:xfrm>
          <a:prstGeom prst="rect">
            <a:avLst/>
          </a:prstGeom>
        </p:spPr>
      </p:pic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8558309" y="4050679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>
            <a:extLst>
              <a:ext uri="{FF2B5EF4-FFF2-40B4-BE49-F238E27FC236}">
                <a16:creationId xmlns:a16="http://schemas.microsoft.com/office/drawing/2014/main" xmlns="" id="{BF81F9CA-E9BE-2D44-B0D7-904F03A328EF}"/>
              </a:ext>
            </a:extLst>
          </p:cNvPr>
          <p:cNvSpPr/>
          <p:nvPr/>
        </p:nvSpPr>
        <p:spPr>
          <a:xfrm>
            <a:off x="6980460" y="4050679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F0AB7-1A14-C74C-815F-C3CA3B04F3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38" y="4124573"/>
            <a:ext cx="1045161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F0D4A08-430A-D24E-92BC-84358A66EB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242" y="2751513"/>
            <a:ext cx="1045161" cy="1080000"/>
          </a:xfrm>
          <a:prstGeom prst="rect">
            <a:avLst/>
          </a:prstGeom>
        </p:spPr>
      </p:pic>
      <p:sp>
        <p:nvSpPr>
          <p:cNvPr id="26" name="Triangle 25">
            <a:extLst>
              <a:ext uri="{FF2B5EF4-FFF2-40B4-BE49-F238E27FC236}">
                <a16:creationId xmlns:a16="http://schemas.microsoft.com/office/drawing/2014/main" xmlns="" id="{E3C1302D-5C23-6140-AB1A-4C8FF3FD47ED}"/>
              </a:ext>
            </a:extLst>
          </p:cNvPr>
          <p:cNvSpPr/>
          <p:nvPr/>
        </p:nvSpPr>
        <p:spPr>
          <a:xfrm>
            <a:off x="8558309" y="2751513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>
            <a:extLst>
              <a:ext uri="{FF2B5EF4-FFF2-40B4-BE49-F238E27FC236}">
                <a16:creationId xmlns:a16="http://schemas.microsoft.com/office/drawing/2014/main" xmlns="" id="{25C28310-8439-BA41-8684-31EBD1385136}"/>
              </a:ext>
            </a:extLst>
          </p:cNvPr>
          <p:cNvSpPr/>
          <p:nvPr/>
        </p:nvSpPr>
        <p:spPr>
          <a:xfrm>
            <a:off x="6980460" y="2751513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riangle 41">
            <a:extLst>
              <a:ext uri="{FF2B5EF4-FFF2-40B4-BE49-F238E27FC236}">
                <a16:creationId xmlns:a16="http://schemas.microsoft.com/office/drawing/2014/main" xmlns="" id="{D503247C-B766-5B4F-B526-67A1F698A855}"/>
              </a:ext>
            </a:extLst>
          </p:cNvPr>
          <p:cNvSpPr/>
          <p:nvPr/>
        </p:nvSpPr>
        <p:spPr>
          <a:xfrm>
            <a:off x="10136158" y="4050679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riangle 42">
            <a:extLst>
              <a:ext uri="{FF2B5EF4-FFF2-40B4-BE49-F238E27FC236}">
                <a16:creationId xmlns:a16="http://schemas.microsoft.com/office/drawing/2014/main" xmlns="" id="{01739493-DF99-EF47-BE36-43681860ABB1}"/>
              </a:ext>
            </a:extLst>
          </p:cNvPr>
          <p:cNvSpPr/>
          <p:nvPr/>
        </p:nvSpPr>
        <p:spPr>
          <a:xfrm>
            <a:off x="10136158" y="2751513"/>
            <a:ext cx="1060704" cy="914400"/>
          </a:xfrm>
          <a:prstGeom prst="triangle">
            <a:avLst/>
          </a:prstGeom>
          <a:solidFill>
            <a:srgbClr val="7957D5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622599C-EE26-574E-B7B2-31866FD67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205" y="2751513"/>
            <a:ext cx="1045161" cy="10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454E121B-9454-5448-B2FC-8BF3172B16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141" y="4124573"/>
            <a:ext cx="104516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109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C093CD57-A3E6-0B4B-B1E4-BE9B69CEA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929" y="3327979"/>
            <a:ext cx="1437075" cy="14370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03AF435D-76EE-BC41-9819-AFBD69639D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54372" y="3340661"/>
            <a:ext cx="1437075" cy="14370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One of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representations is wrong.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Which one? 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BC0B19C8-9203-384B-9711-51C5129C4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0261225-8553-224F-B340-C7A2B2B90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B1FEC97-37B1-234D-8CBA-4CA9E9C7D396}"/>
              </a:ext>
            </a:extLst>
          </p:cNvPr>
          <p:cNvSpPr/>
          <p:nvPr/>
        </p:nvSpPr>
        <p:spPr>
          <a:xfrm>
            <a:off x="2945781" y="2304661"/>
            <a:ext cx="3384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I am making representations of the 7 boats.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BBEB29A-5D98-E54A-ACC6-6476C56877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0919" y="1972311"/>
            <a:ext cx="684175" cy="13683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50289B2-FEB4-834B-92BC-517CF9B151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2205" y="1333344"/>
            <a:ext cx="684175" cy="13683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7E957F4-0CB4-3D4D-8676-EC91BC8093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55213" y="1929811"/>
            <a:ext cx="684175" cy="13683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A058DBF-1FA5-C748-8A26-34E4A50D8E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9952" y="1825625"/>
            <a:ext cx="912234" cy="18244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F98F728-A740-254D-AC23-BFCF8AA5A5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17865" y="1333344"/>
            <a:ext cx="684175" cy="13683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DAE640B-E438-404F-97D7-2CA17988E1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9623" y="1302832"/>
            <a:ext cx="684175" cy="136835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0B3C3F5-DEE0-AC4E-A626-1A8610FB02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75502" y="1350091"/>
            <a:ext cx="684175" cy="13683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C1E3142-3A65-FA4E-A6C6-B56FDF95D9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305" y="3604124"/>
            <a:ext cx="2155234" cy="10348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9F433B0-CE81-5A40-994E-9E71FF2AF61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3999831"/>
            <a:ext cx="698433" cy="7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53E86D7-1B7C-5241-8E00-55AD6E56F7F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3572363"/>
            <a:ext cx="698433" cy="72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3F72B690-9F75-C14A-BB5A-E2DF317AD7A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3129162"/>
            <a:ext cx="698433" cy="72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E897C3D-1B0D-FF41-B1BF-DD592B9D55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2701694"/>
            <a:ext cx="698433" cy="72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7B586BF4-6428-9F43-B1A9-7BDF6FD84D6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2268189"/>
            <a:ext cx="698433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345CB3D-3314-E641-A692-A043C4296C3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1840721"/>
            <a:ext cx="698433" cy="72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C36E2B91-5ED2-454B-9004-A39EA06AADD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8171" y="1413253"/>
            <a:ext cx="69843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545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C093CD57-A3E6-0B4B-B1E4-BE9B69CEA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929" y="3327979"/>
            <a:ext cx="1437075" cy="14370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03AF435D-76EE-BC41-9819-AFBD69639D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54372" y="3340661"/>
            <a:ext cx="1437075" cy="14370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One of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representations is wrong.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has chosen the wrong Numicon Shape. The hands and cubes show 7.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needs to choose the 7 Numicon Shape.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BC0B19C8-9203-384B-9711-51C5129C4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0261225-8553-224F-B340-C7A2B2B90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B1FEC97-37B1-234D-8CBA-4CA9E9C7D396}"/>
              </a:ext>
            </a:extLst>
          </p:cNvPr>
          <p:cNvSpPr/>
          <p:nvPr/>
        </p:nvSpPr>
        <p:spPr>
          <a:xfrm>
            <a:off x="2945781" y="2304661"/>
            <a:ext cx="3384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I am making representations of the 7 boats.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BBEB29A-5D98-E54A-ACC6-6476C56877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0919" y="1972311"/>
            <a:ext cx="684175" cy="13683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50289B2-FEB4-834B-92BC-517CF9B151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2205" y="1333344"/>
            <a:ext cx="684175" cy="13683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7E957F4-0CB4-3D4D-8676-EC91BC8093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55213" y="1929811"/>
            <a:ext cx="684175" cy="13683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A058DBF-1FA5-C748-8A26-34E4A50D8E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9952" y="1825625"/>
            <a:ext cx="912234" cy="18244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F98F728-A740-254D-AC23-BFCF8AA5A5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17865" y="1333344"/>
            <a:ext cx="684175" cy="13683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DAE640B-E438-404F-97D7-2CA17988E1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9623" y="1302832"/>
            <a:ext cx="684175" cy="136835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0B3C3F5-DEE0-AC4E-A626-1A8610FB02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75502" y="1350091"/>
            <a:ext cx="684175" cy="13683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C1E3142-3A65-FA4E-A6C6-B56FDF95D9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305" y="3604124"/>
            <a:ext cx="2155234" cy="10348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9F433B0-CE81-5A40-994E-9E71FF2AF61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3999831"/>
            <a:ext cx="698433" cy="7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53E86D7-1B7C-5241-8E00-55AD6E56F7F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3572363"/>
            <a:ext cx="698433" cy="72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3F72B690-9F75-C14A-BB5A-E2DF317AD7A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3129162"/>
            <a:ext cx="698433" cy="72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E897C3D-1B0D-FF41-B1BF-DD592B9D55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2701694"/>
            <a:ext cx="698433" cy="72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7B586BF4-6428-9F43-B1A9-7BDF6FD84D6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2268189"/>
            <a:ext cx="698433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345CB3D-3314-E641-A692-A043C4296C3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421" y="1840721"/>
            <a:ext cx="698433" cy="72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C36E2B91-5ED2-454B-9004-A39EA06AADD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8171" y="1413253"/>
            <a:ext cx="69843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94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cubes are there altogether? </a:t>
            </a:r>
            <a:br>
              <a:rPr lang="en-GB" sz="2200" dirty="0"/>
            </a:br>
            <a:r>
              <a:rPr lang="en-GB" sz="2200" dirty="0"/>
              <a:t>Can you show the amount using a ten frame, its numeral and word?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C1A1F47-9DA7-AE49-9BC7-3C6A2C6D17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978" y="3029964"/>
            <a:ext cx="2011085" cy="20781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955C702-228C-C649-AB42-2D9CBF0717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6322" y="3029965"/>
            <a:ext cx="2015873" cy="20781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0A29A8A-6CA6-9E4F-9621-1AEE428948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666" y="3029965"/>
            <a:ext cx="2015873" cy="20781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FAF5E8E3-CFCA-0844-9159-5F10126D67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4" y="3029964"/>
            <a:ext cx="2011085" cy="20781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CDDFD1A-FF9F-534D-ABC5-66B573B79F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4" y="5029118"/>
            <a:ext cx="3268133" cy="163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display a given number of objects by another set of objects, using cubes or counters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representing a number of objects of the same number by a different type of objects or sketches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1 - Autumn Block 1 - Place Value (Within 10) - Lesson 3</a:t>
            </a:r>
          </a:p>
        </p:txBody>
      </p:sp>
    </p:spTree>
    <p:extLst>
      <p:ext uri="{BB962C8B-B14F-4D97-AF65-F5344CB8AC3E}">
        <p14:creationId xmlns:p14="http://schemas.microsoft.com/office/powerpoint/2010/main" val="181014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cubes are there altogether? </a:t>
            </a:r>
            <a:br>
              <a:rPr lang="en-GB" sz="2200" dirty="0"/>
            </a:br>
            <a:r>
              <a:rPr lang="en-GB" sz="2200" dirty="0"/>
              <a:t>Can you show the amount using a ten frame, its numeral and word?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				 	  </a:t>
            </a:r>
            <a:r>
              <a:rPr lang="en-GB" sz="3600" dirty="0">
                <a:latin typeface="OpenDyslexic" pitchFamily="2" charset="77"/>
              </a:rPr>
              <a:t>four</a:t>
            </a:r>
            <a:endParaRPr lang="en-GB" sz="2200" dirty="0">
              <a:latin typeface="OpenDyslexic" pitchFamily="2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C1A1F47-9DA7-AE49-9BC7-3C6A2C6D17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978" y="3029964"/>
            <a:ext cx="2011085" cy="20781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955C702-228C-C649-AB42-2D9CBF0717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6322" y="3029965"/>
            <a:ext cx="2015873" cy="20781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0A29A8A-6CA6-9E4F-9621-1AEE428948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666" y="3029965"/>
            <a:ext cx="2015873" cy="20781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FAF5E8E3-CFCA-0844-9159-5F10126D67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4" y="3029964"/>
            <a:ext cx="2011085" cy="20781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CDDFD1A-FF9F-534D-ABC5-66B573B79F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4" y="5029118"/>
            <a:ext cx="3268133" cy="16340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A3F3F76-583E-BA4D-8763-BAAD5063AD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169" y="5277252"/>
            <a:ext cx="548716" cy="5588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D6FD31E-8C59-DD4B-A7E5-C587127AB67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169" y="5861223"/>
            <a:ext cx="548716" cy="5588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213823E-5A87-0D40-9783-1BD25FFB2F8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561" y="5277251"/>
            <a:ext cx="548716" cy="5588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20BB6C5-BD49-9F4D-9423-FC18E55891C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609" y="5863077"/>
            <a:ext cx="548716" cy="5588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7C3D876D-95B1-614B-A040-5323B44912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9931" y="4425548"/>
            <a:ext cx="2194492" cy="226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36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oranges are on each sheet of wallpaper? (Use counters to help you!)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20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oranges are on each sheet of wallpaper? (Use counters to help you!)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09405C1-E4E7-834B-889F-B8C135BBCC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173" y="4180431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76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oranges are on each sheet of wallpaper? (Use counters to help you!)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27AE45A-521B-204B-8493-4F424C05CF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173" y="4180431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8E8CE46-9354-024D-8C9E-DD895DD96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808" y="3263900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35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oranges are on each sheet of wallpaper? (Use counters to help you!)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27AE45A-521B-204B-8493-4F424C05CF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173" y="4180431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8E8CE46-9354-024D-8C9E-DD895DD96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808" y="3263900"/>
            <a:ext cx="1060909" cy="10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B1F51B4-0CEF-D542-83BA-789932F61C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339" y="4180431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67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represent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local smoothie bar has bought some new wallpaper. </a:t>
            </a:r>
            <a:br>
              <a:rPr lang="en-GB" sz="2200" dirty="0"/>
            </a:br>
            <a:r>
              <a:rPr lang="en-GB" sz="2200" dirty="0"/>
              <a:t>How many oranges are on each sheet of wallpaper? (Use counters to help you!)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3AED02-E8B4-EF4D-96B0-CDCB28C36A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263900"/>
            <a:ext cx="5826126" cy="2913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27AE45A-521B-204B-8493-4F424C05CF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173" y="4180431"/>
            <a:ext cx="1060909" cy="10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8E8CE46-9354-024D-8C9E-DD895DD96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808" y="3263900"/>
            <a:ext cx="1060909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6889C2C-D7A1-E94F-9FAB-C88B7B5814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339" y="4180431"/>
            <a:ext cx="1060909" cy="10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F48F301-F219-5043-A130-42E43CC39D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430" y="5147235"/>
            <a:ext cx="106090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32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8578</TotalTime>
  <Words>885</Words>
  <Application>Microsoft Office PowerPoint</Application>
  <PresentationFormat>Custom</PresentationFormat>
  <Paragraphs>283</Paragraphs>
  <Slides>30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Wingdings</vt:lpstr>
      <vt:lpstr>Calibri</vt:lpstr>
      <vt:lpstr>Muli</vt:lpstr>
      <vt:lpstr>OpenDyslexicAlta</vt:lpstr>
      <vt:lpstr>Lato Light</vt:lpstr>
      <vt:lpstr>OpenDyslexic</vt:lpstr>
      <vt:lpstr>Lato</vt:lpstr>
      <vt:lpstr>Office Theme</vt:lpstr>
      <vt:lpstr>PowerPoint Presentation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  <vt:lpstr>To be able to represent objects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240</cp:revision>
  <cp:lastPrinted>2019-06-17T16:19:05Z</cp:lastPrinted>
  <dcterms:created xsi:type="dcterms:W3CDTF">2018-08-06T08:16:18Z</dcterms:created>
  <dcterms:modified xsi:type="dcterms:W3CDTF">2020-07-13T14:06:25Z</dcterms:modified>
</cp:coreProperties>
</file>