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13"/>
  </p:notesMasterIdLst>
  <p:sldIdLst>
    <p:sldId id="257" r:id="rId2"/>
    <p:sldId id="263" r:id="rId3"/>
    <p:sldId id="266" r:id="rId4"/>
    <p:sldId id="269" r:id="rId5"/>
    <p:sldId id="259" r:id="rId6"/>
    <p:sldId id="268" r:id="rId7"/>
    <p:sldId id="260" r:id="rId8"/>
    <p:sldId id="271" r:id="rId9"/>
    <p:sldId id="261" r:id="rId10"/>
    <p:sldId id="262" r:id="rId11"/>
    <p:sldId id="270" r:id="rId12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5AE32"/>
    <a:srgbClr val="9FD214"/>
    <a:srgbClr val="55DC79"/>
    <a:srgbClr val="5FDCC3"/>
    <a:srgbClr val="9687E1"/>
    <a:srgbClr val="EB4B6E"/>
    <a:srgbClr val="E1DAFF"/>
    <a:srgbClr val="DAFFF8"/>
    <a:srgbClr val="DAFFE4"/>
    <a:srgbClr val="F2FFC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FA8A3C1-1F24-FD4A-AFFA-93F14094B9C4}" v="7" dt="2025-07-17T19:20:30.67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11538"/>
    <p:restoredTop sz="94781"/>
  </p:normalViewPr>
  <p:slideViewPr>
    <p:cSldViewPr snapToGrid="0">
      <p:cViewPr>
        <p:scale>
          <a:sx n="117" d="100"/>
          <a:sy n="117" d="100"/>
        </p:scale>
        <p:origin x="2216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B86D0DC-E80A-C143-8B5E-87F738D9AC13}" type="datetimeFigureOut">
              <a:rPr lang="en-US" smtClean="0"/>
              <a:t>7/21/25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00150" y="1143000"/>
            <a:ext cx="44577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271A734-91A7-314C-8385-73FEE78F74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31414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E0C36BB-489A-7625-1637-0F832857BD8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7B3314A-B087-5876-7F48-5776C74CDFD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B90336C-1BDD-B831-2C36-A6DB3EFA748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DFFDB03-112C-9508-1F67-CC1A92331CD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271A734-91A7-314C-8385-73FEE78F743C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06431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F265BBA-5233-92E0-B5D2-84F7402D7ED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E85A9FA-F5EA-5C96-B171-5DDFF05AB52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912F48D-1E42-05D8-098C-B4F6B230DD4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6591685-BC01-1CF3-78E6-59A23CD2331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271A734-91A7-314C-8385-73FEE78F743C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644398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1FE1C18-324C-E30F-54A6-4E453C7DC04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263A430-4CEA-F323-D5C7-17E32EA2392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A0E9E27-31BC-B6E6-9987-1F487566450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2A90284-88E7-6C88-D33F-76BB6A2EF37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271A734-91A7-314C-8385-73FEE78F743C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19006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6921B2B-31A4-56A5-FA09-75DED56CACA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ECDE8E8-BF88-A5F6-7A6E-7406A92A64C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D4B9CEA-FAF0-775C-7021-316FC77CECC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4E38071-2B3E-8702-A243-2A9F38393A5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271A734-91A7-314C-8385-73FEE78F743C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405494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FE1B58E-999E-AB3A-E98F-E07F26BF942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92BFA62-A18F-F3A4-783B-654D222792E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AAC8104-4B87-9749-200B-73BA6EE9B65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F3F1811-FF31-AE2D-5370-791843AB863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271A734-91A7-314C-8385-73FEE78F743C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268611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8CE9E85-EEB6-37CF-5588-A2A8AA327A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C833AB8-A63A-587A-1B6F-924AD453B3C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C797327-B242-3248-5177-CDE76181191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7F1F210-512A-0660-BF05-D2E46095AB6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271A734-91A7-314C-8385-73FEE78F743C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781195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677455F-92E1-4CFE-379B-76AF11F9B24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5E45BBA-0672-447D-B134-0A2EE3CA46A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7F343CA-CA11-966A-016B-69CEA65FADD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ECC5F13-3329-ADDE-01D2-8ED1520D6AB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271A734-91A7-314C-8385-73FEE78F743C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212847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19EB5B1-7336-F44E-56D7-92E3BBF867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8EE0199-57DD-2048-B8EC-59B506F0869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2B8AD40-E0B3-3988-9E7B-4CF28243320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139A617-84B0-743F-1E6E-E2BE15D1F45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271A734-91A7-314C-8385-73FEE78F743C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045370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CFC90F8-1AB8-EE30-1296-89AD3712EC4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B7E16E3-97D2-748C-0862-57511F756C7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969152F-A31D-4BEA-039E-F78BE971282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D2BCD4D-1614-E39D-AC5A-8B25647FA89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271A734-91A7-314C-8385-73FEE78F743C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247658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24E7DEB-D072-EC7F-1B3D-45A58B1D962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C929FAA-8705-38E3-31B3-C54BD118008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BAEA264-DDE1-D956-1AE2-7522FE4AC76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A670696-F8BA-F10A-D647-11200196ACF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271A734-91A7-314C-8385-73FEE78F743C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07085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4351351-8560-DA76-9E44-8F480A59F4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2C59CA3-47C3-3129-5242-CD05BB389C7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610FCD6-E1E8-9E5E-F00C-53785606DB8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D567760-07C9-190A-F36B-B9E409A9D3B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271A734-91A7-314C-8385-73FEE78F743C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26242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511482-3833-B944-8451-F41222206D65}" type="datetimeFigureOut">
              <a:rPr lang="en-US" smtClean="0"/>
              <a:t>7/21/25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4807B9-C289-0340-A9B3-4CD8167D3F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5502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511482-3833-B944-8451-F41222206D65}" type="datetimeFigureOut">
              <a:rPr lang="en-US" smtClean="0"/>
              <a:t>7/21/25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4807B9-C289-0340-A9B3-4CD8167D3F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79658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511482-3833-B944-8451-F41222206D65}" type="datetimeFigureOut">
              <a:rPr lang="en-US" smtClean="0"/>
              <a:t>7/21/25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4807B9-C289-0340-A9B3-4CD8167D3F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99552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511482-3833-B944-8451-F41222206D65}" type="datetimeFigureOut">
              <a:rPr lang="en-US" smtClean="0"/>
              <a:t>7/21/25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4807B9-C289-0340-A9B3-4CD8167D3F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9036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511482-3833-B944-8451-F41222206D65}" type="datetimeFigureOut">
              <a:rPr lang="en-US" smtClean="0"/>
              <a:t>7/21/25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4807B9-C289-0340-A9B3-4CD8167D3F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62348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511482-3833-B944-8451-F41222206D65}" type="datetimeFigureOut">
              <a:rPr lang="en-US" smtClean="0"/>
              <a:t>7/21/25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4807B9-C289-0340-A9B3-4CD8167D3F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53878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6"/>
            <a:ext cx="8543925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511482-3833-B944-8451-F41222206D65}" type="datetimeFigureOut">
              <a:rPr lang="en-US" smtClean="0"/>
              <a:t>7/21/25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4807B9-C289-0340-A9B3-4CD8167D3F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45646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511482-3833-B944-8451-F41222206D65}" type="datetimeFigureOut">
              <a:rPr lang="en-US" smtClean="0"/>
              <a:t>7/21/25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4807B9-C289-0340-A9B3-4CD8167D3F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42602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511482-3833-B944-8451-F41222206D65}" type="datetimeFigureOut">
              <a:rPr lang="en-US" smtClean="0"/>
              <a:t>7/21/25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4807B9-C289-0340-A9B3-4CD8167D3F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631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6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511482-3833-B944-8451-F41222206D65}" type="datetimeFigureOut">
              <a:rPr lang="en-US" smtClean="0"/>
              <a:t>7/21/25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4807B9-C289-0340-A9B3-4CD8167D3F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1444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6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511482-3833-B944-8451-F41222206D65}" type="datetimeFigureOut">
              <a:rPr lang="en-US" smtClean="0"/>
              <a:t>7/21/25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4807B9-C289-0340-A9B3-4CD8167D3F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44921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6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0511482-3833-B944-8451-F41222206D65}" type="datetimeFigureOut">
              <a:rPr lang="en-US" smtClean="0"/>
              <a:t>7/21/25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B4807B9-C289-0340-A9B3-4CD8167D3F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94885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7113631-3210-31B4-CF78-7BBDD4C507D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black and white sign with black text&#10;&#10;AI-generated content may be incorrect.">
            <a:extLst>
              <a:ext uri="{FF2B5EF4-FFF2-40B4-BE49-F238E27FC236}">
                <a16:creationId xmlns:a16="http://schemas.microsoft.com/office/drawing/2014/main" id="{75B5FE8B-B317-1DDF-3BD1-3FCA1DEAD1B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6219" y="6666640"/>
            <a:ext cx="872425" cy="155098"/>
          </a:xfrm>
          <a:prstGeom prst="rect">
            <a:avLst/>
          </a:prstGeom>
        </p:spPr>
      </p:pic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0B7F6AFD-597B-A3C2-F770-0D94E0F926E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69612522"/>
              </p:ext>
            </p:extLst>
          </p:nvPr>
        </p:nvGraphicFramePr>
        <p:xfrm>
          <a:off x="404464" y="705179"/>
          <a:ext cx="9097072" cy="5759121"/>
        </p:xfrm>
        <a:graphic>
          <a:graphicData uri="http://schemas.openxmlformats.org/drawingml/2006/table">
            <a:tbl>
              <a:tblPr firstRow="1" bandRow="1">
                <a:effectLst>
                  <a:outerShdw dist="50800" dir="2700000" algn="ctr" rotWithShape="0">
                    <a:srgbClr val="EB4B6E"/>
                  </a:outerShdw>
                </a:effectLst>
                <a:tableStyleId>{5C22544A-7EE6-4342-B048-85BDC9FD1C3A}</a:tableStyleId>
              </a:tblPr>
              <a:tblGrid>
                <a:gridCol w="1106621">
                  <a:extLst>
                    <a:ext uri="{9D8B030D-6E8A-4147-A177-3AD203B41FA5}">
                      <a16:colId xmlns:a16="http://schemas.microsoft.com/office/drawing/2014/main" val="1166749218"/>
                    </a:ext>
                  </a:extLst>
                </a:gridCol>
                <a:gridCol w="1167647">
                  <a:extLst>
                    <a:ext uri="{9D8B030D-6E8A-4147-A177-3AD203B41FA5}">
                      <a16:colId xmlns:a16="http://schemas.microsoft.com/office/drawing/2014/main" val="1905614563"/>
                    </a:ext>
                  </a:extLst>
                </a:gridCol>
                <a:gridCol w="1095105">
                  <a:extLst>
                    <a:ext uri="{9D8B030D-6E8A-4147-A177-3AD203B41FA5}">
                      <a16:colId xmlns:a16="http://schemas.microsoft.com/office/drawing/2014/main" val="3474532823"/>
                    </a:ext>
                  </a:extLst>
                </a:gridCol>
                <a:gridCol w="1084882">
                  <a:extLst>
                    <a:ext uri="{9D8B030D-6E8A-4147-A177-3AD203B41FA5}">
                      <a16:colId xmlns:a16="http://schemas.microsoft.com/office/drawing/2014/main" val="1070220282"/>
                    </a:ext>
                  </a:extLst>
                </a:gridCol>
                <a:gridCol w="852406">
                  <a:extLst>
                    <a:ext uri="{9D8B030D-6E8A-4147-A177-3AD203B41FA5}">
                      <a16:colId xmlns:a16="http://schemas.microsoft.com/office/drawing/2014/main" val="2760966710"/>
                    </a:ext>
                  </a:extLst>
                </a:gridCol>
                <a:gridCol w="1232116">
                  <a:extLst>
                    <a:ext uri="{9D8B030D-6E8A-4147-A177-3AD203B41FA5}">
                      <a16:colId xmlns:a16="http://schemas.microsoft.com/office/drawing/2014/main" val="3746360728"/>
                    </a:ext>
                  </a:extLst>
                </a:gridCol>
                <a:gridCol w="968644">
                  <a:extLst>
                    <a:ext uri="{9D8B030D-6E8A-4147-A177-3AD203B41FA5}">
                      <a16:colId xmlns:a16="http://schemas.microsoft.com/office/drawing/2014/main" val="669379692"/>
                    </a:ext>
                  </a:extLst>
                </a:gridCol>
                <a:gridCol w="1589651">
                  <a:extLst>
                    <a:ext uri="{9D8B030D-6E8A-4147-A177-3AD203B41FA5}">
                      <a16:colId xmlns:a16="http://schemas.microsoft.com/office/drawing/2014/main" val="3531077106"/>
                    </a:ext>
                  </a:extLst>
                </a:gridCol>
              </a:tblGrid>
              <a:tr h="308648">
                <a:tc gridSpan="8">
                  <a:txBody>
                    <a:bodyPr/>
                    <a:lstStyle/>
                    <a:p>
                      <a:pPr algn="ctr"/>
                      <a:r>
                        <a:rPr lang="en-GB" sz="1600" b="1" i="0" kern="1200" dirty="0">
                          <a:solidFill>
                            <a:schemeClr val="lt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Stage 1</a:t>
                      </a:r>
                      <a:endParaRPr lang="en-US" sz="1600" b="1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4B6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37956521"/>
                  </a:ext>
                </a:extLst>
              </a:tr>
              <a:tr h="287903">
                <a:tc>
                  <a:txBody>
                    <a:bodyPr/>
                    <a:lstStyle/>
                    <a:p>
                      <a:pPr algn="ctr">
                        <a:lnSpc>
                          <a:spcPts val="1000"/>
                        </a:lnSpc>
                        <a:spcAft>
                          <a:spcPts val="800"/>
                        </a:spcAft>
                      </a:pPr>
                      <a:r>
                        <a:rPr lang="en-GB" sz="1000" b="1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Word Level</a:t>
                      </a:r>
                      <a:endParaRPr lang="en-GB" sz="10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DD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00"/>
                        </a:lnSpc>
                        <a:spcAft>
                          <a:spcPts val="800"/>
                        </a:spcAft>
                      </a:pPr>
                      <a:r>
                        <a:rPr lang="en-GB" sz="1000" b="1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Shed Sentence Pack</a:t>
                      </a:r>
                      <a:endParaRPr lang="en-GB" sz="10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DD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00"/>
                        </a:lnSpc>
                        <a:spcAft>
                          <a:spcPts val="800"/>
                        </a:spcAft>
                      </a:pPr>
                      <a:r>
                        <a:rPr lang="en-GB" sz="1000" b="1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Sentence Level</a:t>
                      </a:r>
                      <a:endParaRPr lang="en-GB" sz="10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DD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00"/>
                        </a:lnSpc>
                        <a:spcAft>
                          <a:spcPts val="800"/>
                        </a:spcAft>
                      </a:pPr>
                      <a:r>
                        <a:rPr lang="en-GB" sz="1000" b="1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Shed Sentence Pack</a:t>
                      </a:r>
                      <a:endParaRPr lang="en-GB" sz="10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DD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00"/>
                        </a:lnSpc>
                        <a:spcAft>
                          <a:spcPts val="800"/>
                        </a:spcAft>
                      </a:pPr>
                      <a:r>
                        <a:rPr lang="en-GB" sz="1000" b="1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Text Level</a:t>
                      </a:r>
                      <a:endParaRPr lang="en-GB" sz="10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DD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00"/>
                        </a:lnSpc>
                        <a:spcAft>
                          <a:spcPts val="800"/>
                        </a:spcAft>
                      </a:pPr>
                      <a:r>
                        <a:rPr lang="en-GB" sz="1000" b="1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Shed Sentence Pack</a:t>
                      </a:r>
                      <a:endParaRPr lang="en-GB" sz="10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DD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00"/>
                        </a:lnSpc>
                        <a:spcAft>
                          <a:spcPts val="800"/>
                        </a:spcAft>
                      </a:pPr>
                      <a:r>
                        <a:rPr lang="en-GB" sz="1000" b="1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Punctuation</a:t>
                      </a:r>
                      <a:endParaRPr lang="en-GB" sz="10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DD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00"/>
                        </a:lnSpc>
                        <a:spcAft>
                          <a:spcPts val="800"/>
                        </a:spcAft>
                      </a:pPr>
                      <a:r>
                        <a:rPr lang="en-GB" sz="1000" b="1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Shed Sentence Pack</a:t>
                      </a:r>
                      <a:endParaRPr lang="en-GB" sz="10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DD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39144835"/>
                  </a:ext>
                </a:extLst>
              </a:tr>
              <a:tr h="186376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300"/>
                        </a:spcAft>
                      </a:pPr>
                      <a:r>
                        <a:rPr lang="en-GB" sz="800" b="0" i="0" kern="100" dirty="0"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Calibri" panose="020F0502020204030204" pitchFamily="34" charset="0"/>
                        </a:rPr>
                        <a:t>Regular plural suffixes -s or -es, [for example, dog, dogs; wish, wishes], including the effects of these suffixes on the meaning of the noun </a:t>
                      </a:r>
                    </a:p>
                  </a:txBody>
                  <a:tcPr marL="72000" marR="72000" marT="72000" marB="72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300"/>
                        </a:spcAft>
                      </a:pPr>
                      <a:r>
                        <a:rPr lang="en-GB" sz="800" b="1" i="0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Calibri" panose="020F0502020204030204" pitchFamily="34" charset="0"/>
                        </a:rPr>
                        <a:t>Stage 1 – Cloudy Lesson (Film)</a:t>
                      </a:r>
                    </a:p>
                    <a:p>
                      <a:pPr rtl="0" fontAlgn="base">
                        <a:lnSpc>
                          <a:spcPct val="100000"/>
                        </a:lnSpc>
                      </a:pPr>
                      <a:r>
                        <a:rPr lang="en-GB" sz="800" b="1" i="0" u="none" strike="noStrike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Stage 1 – Enchanted Forest (Picture)</a:t>
                      </a:r>
                      <a:r>
                        <a:rPr lang="en-GB" sz="8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 </a:t>
                      </a:r>
                    </a:p>
                    <a:p>
                      <a:pPr rtl="0" fontAlgn="base">
                        <a:lnSpc>
                          <a:spcPct val="100000"/>
                        </a:lnSpc>
                      </a:pPr>
                      <a:r>
                        <a:rPr lang="en-GB" sz="800" b="1" i="0" u="none" strike="noStrike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Stage 1 – An Unusual Tea Party (Picture)</a:t>
                      </a:r>
                      <a:r>
                        <a:rPr lang="en-GB" sz="8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72000" marR="72000" marT="72000" marB="7200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300"/>
                        </a:spcAft>
                      </a:pPr>
                      <a:r>
                        <a:rPr lang="en-GB" sz="800" kern="100" dirty="0"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Calibri" panose="020F0502020204030204" pitchFamily="34" charset="0"/>
                        </a:rPr>
                        <a:t>Joining words and clauses using </a:t>
                      </a:r>
                      <a:r>
                        <a:rPr lang="en-GB" sz="800" i="1" kern="100" dirty="0"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Calibri" panose="020F0502020204030204" pitchFamily="34" charset="0"/>
                        </a:rPr>
                        <a:t>and</a:t>
                      </a:r>
                      <a:endParaRPr lang="en-GB" sz="800" kern="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  <a:cs typeface="Calibri" panose="020F0502020204030204" pitchFamily="34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300"/>
                        </a:spcAft>
                      </a:pPr>
                      <a:r>
                        <a:rPr lang="en-GB" sz="800" kern="100" dirty="0"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72000" marR="72000" marT="72000" marB="7200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ase">
                        <a:lnSpc>
                          <a:spcPct val="100000"/>
                        </a:lnSpc>
                      </a:pPr>
                      <a:r>
                        <a:rPr lang="en-GB" sz="800" b="1" i="0" u="none" strike="noStrike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Stage 1 – Bubbles (</a:t>
                      </a:r>
                      <a:r>
                        <a:rPr lang="en-GB" sz="800" b="1" i="0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Calibri" panose="020F0502020204030204" pitchFamily="34" charset="0"/>
                        </a:rPr>
                        <a:t>Film</a:t>
                      </a:r>
                      <a:r>
                        <a:rPr lang="en-GB" sz="800" b="1" i="0" u="none" strike="noStrike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)</a:t>
                      </a:r>
                      <a:r>
                        <a:rPr lang="en-GB" sz="8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 </a:t>
                      </a:r>
                    </a:p>
                    <a:p>
                      <a:pPr rtl="0" fontAlgn="base">
                        <a:lnSpc>
                          <a:spcPct val="100000"/>
                        </a:lnSpc>
                      </a:pPr>
                      <a:r>
                        <a:rPr lang="en-GB" sz="800" b="1" i="0" u="none" strike="noStrike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Stage 1 – Dangle (</a:t>
                      </a:r>
                      <a:r>
                        <a:rPr lang="en-GB" sz="800" b="1" i="0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Calibri" panose="020F0502020204030204" pitchFamily="34" charset="0"/>
                        </a:rPr>
                        <a:t>Film</a:t>
                      </a:r>
                      <a:r>
                        <a:rPr lang="en-GB" sz="800" b="1" i="0" u="none" strike="noStrike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)</a:t>
                      </a:r>
                      <a:r>
                        <a:rPr lang="en-GB" sz="8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 </a:t>
                      </a:r>
                    </a:p>
                    <a:p>
                      <a:pPr rtl="0" fontAlgn="base">
                        <a:lnSpc>
                          <a:spcPct val="100000"/>
                        </a:lnSpc>
                      </a:pPr>
                      <a:r>
                        <a:rPr lang="en-GB" sz="800" b="1" i="0" u="none" strike="noStrike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Stage 1 – Snack Attack (Video)</a:t>
                      </a:r>
                      <a:r>
                        <a:rPr lang="en-GB" sz="8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 </a:t>
                      </a:r>
                    </a:p>
                    <a:p>
                      <a:pPr rtl="0" fontAlgn="base">
                        <a:lnSpc>
                          <a:spcPct val="100000"/>
                        </a:lnSpc>
                      </a:pPr>
                      <a:r>
                        <a:rPr lang="en-GB" sz="800" b="1" i="0" u="none" strike="noStrike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Stage 1 – Dragon’s Lair (Picture)</a:t>
                      </a:r>
                      <a:r>
                        <a:rPr lang="en-GB" sz="8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 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1" i="0" u="none" strike="noStrike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Stage 1 – Flying High (Picture)</a:t>
                      </a:r>
                      <a:r>
                        <a:rPr lang="en-GB" sz="8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 </a:t>
                      </a:r>
                    </a:p>
                    <a:p>
                      <a:pPr rtl="0" fontAlgn="base">
                        <a:lnSpc>
                          <a:spcPct val="100000"/>
                        </a:lnSpc>
                      </a:pPr>
                      <a:r>
                        <a:rPr lang="en-GB" sz="800" b="1" i="0" u="none" strike="noStrike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Stage 2 –Adventures are the Pits </a:t>
                      </a:r>
                      <a:r>
                        <a:rPr lang="en-GB" sz="8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 </a:t>
                      </a:r>
                    </a:p>
                    <a:p>
                      <a:pPr rtl="0" fontAlgn="base">
                        <a:lnSpc>
                          <a:spcPct val="100000"/>
                        </a:lnSpc>
                      </a:pPr>
                      <a:r>
                        <a:rPr lang="en-GB" sz="800" b="1" i="0" u="none" strike="noStrike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(</a:t>
                      </a:r>
                      <a:r>
                        <a:rPr lang="en-GB" sz="800" b="1" i="0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Calibri" panose="020F0502020204030204" pitchFamily="34" charset="0"/>
                        </a:rPr>
                        <a:t>Film</a:t>
                      </a:r>
                      <a:r>
                        <a:rPr lang="en-GB" sz="800" b="1" i="0" u="none" strike="noStrike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)</a:t>
                      </a:r>
                      <a:r>
                        <a:rPr lang="en-GB" sz="8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 </a:t>
                      </a:r>
                      <a:r>
                        <a:rPr lang="en-GB" sz="800" b="1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n-GB" sz="800" kern="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  <a:cs typeface="Calibri" panose="020F0502020204030204" pitchFamily="34" charset="0"/>
                      </a:endParaRPr>
                    </a:p>
                  </a:txBody>
                  <a:tcPr marL="72000" marR="72000" marT="72000" marB="7200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en-GB" sz="800" kern="100" dirty="0"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Calibri" panose="020F0502020204030204" pitchFamily="34" charset="0"/>
                        </a:rPr>
                        <a:t>Sequencing sentences to form short narratives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en-GB" sz="800" kern="100" dirty="0"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72000" marR="72000" marT="72000" marB="7200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en-GB" sz="800" b="1" kern="100" dirty="0"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Calibri" panose="020F0502020204030204" pitchFamily="34" charset="0"/>
                        </a:rPr>
                        <a:t>All packs </a:t>
                      </a:r>
                      <a:endParaRPr lang="en-GB" sz="800" kern="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  <a:cs typeface="Calibri" panose="020F0502020204030204" pitchFamily="34" charset="0"/>
                      </a:endParaRPr>
                    </a:p>
                  </a:txBody>
                  <a:tcPr marL="72000" marR="72000" marT="72000" marB="7200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ct val="100000"/>
                        </a:lnSpc>
                        <a:buNone/>
                      </a:pPr>
                      <a:r>
                        <a:rPr lang="en-GB" sz="800" b="0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Introduction to:  </a:t>
                      </a:r>
                      <a:endParaRPr lang="en-GB" sz="800" b="0" i="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l" rtl="0" fontAlgn="base">
                        <a:lnSpc>
                          <a:spcPct val="100000"/>
                        </a:lnSpc>
                        <a:buNone/>
                      </a:pPr>
                      <a:r>
                        <a:rPr lang="en-GB" sz="800" b="0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Capital Letters </a:t>
                      </a:r>
                      <a:endParaRPr lang="en-GB" sz="800" b="0" i="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ct val="100000"/>
                        </a:lnSpc>
                        <a:buNone/>
                      </a:pPr>
                      <a:r>
                        <a:rPr lang="en-GB" sz="800" b="1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Stage 1 - Owl Babies (</a:t>
                      </a:r>
                      <a:r>
                        <a:rPr lang="en-GB" sz="800" b="1" i="0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Calibri" panose="020F0502020204030204" pitchFamily="34" charset="0"/>
                        </a:rPr>
                        <a:t>Film</a:t>
                      </a:r>
                      <a:r>
                        <a:rPr lang="en-GB" sz="800" b="1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)</a:t>
                      </a:r>
                      <a:r>
                        <a:rPr lang="en-GB" sz="800" b="0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n-GB" sz="800" b="0" i="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l" rtl="0" fontAlgn="base">
                        <a:lnSpc>
                          <a:spcPct val="100000"/>
                        </a:lnSpc>
                        <a:buNone/>
                      </a:pPr>
                      <a:r>
                        <a:rPr lang="en-GB" sz="800" b="1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Stage 1 – The Toy Shop (Picture)</a:t>
                      </a:r>
                      <a:r>
                        <a:rPr lang="en-GB" sz="800" b="0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n-GB" sz="800" b="0" i="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l" rtl="0" fontAlgn="base">
                        <a:lnSpc>
                          <a:spcPct val="100000"/>
                        </a:lnSpc>
                        <a:buNone/>
                      </a:pPr>
                      <a:r>
                        <a:rPr lang="en-GB" sz="800" b="1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Stage 1 – Cloudy Lesson (</a:t>
                      </a:r>
                      <a:r>
                        <a:rPr lang="en-GB" sz="800" b="1" i="0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Calibri" panose="020F0502020204030204" pitchFamily="34" charset="0"/>
                        </a:rPr>
                        <a:t>Film</a:t>
                      </a:r>
                      <a:r>
                        <a:rPr lang="en-GB" sz="800" b="1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)</a:t>
                      </a:r>
                      <a:r>
                        <a:rPr lang="en-GB" sz="800" b="0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n-GB" sz="800" b="0" i="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l" rtl="0" fontAlgn="base">
                        <a:lnSpc>
                          <a:spcPct val="100000"/>
                        </a:lnSpc>
                        <a:buNone/>
                      </a:pPr>
                      <a:r>
                        <a:rPr lang="en-GB" sz="800" b="1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Stage 1 – The Rainforest (Picture)</a:t>
                      </a:r>
                      <a:r>
                        <a:rPr lang="en-GB" sz="800" b="0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n-GB" sz="800" b="0" i="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l" rtl="0" fontAlgn="base">
                        <a:lnSpc>
                          <a:spcPct val="100000"/>
                        </a:lnSpc>
                        <a:buNone/>
                      </a:pPr>
                      <a:r>
                        <a:rPr lang="en-GB" sz="800" b="1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Stage 2 –Adventures are the Pits </a:t>
                      </a:r>
                      <a:r>
                        <a:rPr lang="en-GB" sz="800" b="0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r>
                        <a:rPr lang="en-GB" sz="800" b="1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(</a:t>
                      </a:r>
                      <a:r>
                        <a:rPr lang="en-GB" sz="800" b="1" i="0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Calibri" panose="020F0502020204030204" pitchFamily="34" charset="0"/>
                        </a:rPr>
                        <a:t>Film</a:t>
                      </a:r>
                      <a:r>
                        <a:rPr lang="en-GB" sz="800" b="1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)</a:t>
                      </a:r>
                      <a:r>
                        <a:rPr lang="en-GB" sz="800" b="0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n-GB" sz="800" b="0" i="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32160512"/>
                  </a:ext>
                </a:extLst>
              </a:tr>
              <a:tr h="220138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Add suffixes using  –</a:t>
                      </a:r>
                      <a:r>
                        <a:rPr lang="en-GB" sz="800" b="0" i="0" u="none" strike="noStrike" kern="1200" dirty="0" err="1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ing</a:t>
                      </a:r>
                      <a:r>
                        <a:rPr lang="en-GB" sz="8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, where no change is needed in the spelling of root words [for example, helping] </a:t>
                      </a:r>
                      <a:endParaRPr lang="en-GB" sz="800" b="0" i="0" kern="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  <a:cs typeface="Calibri" panose="020F0502020204030204" pitchFamily="34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300"/>
                        </a:spcAft>
                      </a:pPr>
                      <a:endParaRPr lang="en-GB" sz="800" b="0" i="0" u="none" strike="noStrike" kern="1200" dirty="0">
                        <a:solidFill>
                          <a:schemeClr val="dk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300"/>
                        </a:spcAft>
                      </a:pPr>
                      <a:endParaRPr lang="en-GB" sz="800" b="0" i="0" u="none" strike="noStrike" kern="1200" dirty="0">
                        <a:solidFill>
                          <a:schemeClr val="dk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300"/>
                        </a:spcAft>
                      </a:pPr>
                      <a:r>
                        <a:rPr lang="en-GB" sz="8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72000" marR="72000" marT="72000" marB="72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ase">
                        <a:lnSpc>
                          <a:spcPct val="100000"/>
                        </a:lnSpc>
                      </a:pPr>
                      <a:r>
                        <a:rPr lang="en-GB" sz="800" b="1" i="0" u="none" strike="noStrike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Stage 1 – Snowy Mountains (Picture)</a:t>
                      </a:r>
                      <a:r>
                        <a:rPr lang="en-GB" sz="8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 </a:t>
                      </a:r>
                    </a:p>
                    <a:p>
                      <a:pPr rtl="0" fontAlgn="base">
                        <a:lnSpc>
                          <a:spcPct val="100000"/>
                        </a:lnSpc>
                      </a:pPr>
                      <a:r>
                        <a:rPr lang="en-GB" sz="800" b="1" i="0" u="none" strike="noStrike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Stage 1 – Whistleless (</a:t>
                      </a:r>
                      <a:r>
                        <a:rPr lang="en-GB" sz="800" b="1" i="0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Calibri" panose="020F0502020204030204" pitchFamily="34" charset="0"/>
                        </a:rPr>
                        <a:t>Film</a:t>
                      </a:r>
                      <a:r>
                        <a:rPr lang="en-GB" sz="800" b="1" i="0" u="none" strike="noStrike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)</a:t>
                      </a:r>
                      <a:r>
                        <a:rPr lang="en-GB" sz="8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 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1" i="0" u="none" strike="noStrike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Stage 1 – An Unusual Tea Party (Picture)</a:t>
                      </a:r>
                      <a:r>
                        <a:rPr lang="en-GB" sz="8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 </a:t>
                      </a:r>
                    </a:p>
                    <a:p>
                      <a:pPr rtl="0" fontAlgn="base">
                        <a:lnSpc>
                          <a:spcPct val="100000"/>
                        </a:lnSpc>
                      </a:pPr>
                      <a:r>
                        <a:rPr lang="en-GB" sz="800" b="1" i="0" u="none" strike="noStrike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Stage 2 – Book of Butterflies</a:t>
                      </a:r>
                      <a:r>
                        <a:rPr lang="en-GB" sz="8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 </a:t>
                      </a:r>
                      <a:r>
                        <a:rPr lang="en-GB" sz="800" b="1" i="0" u="none" strike="noStrike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(</a:t>
                      </a:r>
                      <a:r>
                        <a:rPr lang="en-GB" sz="800" b="1" i="0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Calibri" panose="020F0502020204030204" pitchFamily="34" charset="0"/>
                        </a:rPr>
                        <a:t>Film</a:t>
                      </a:r>
                      <a:r>
                        <a:rPr lang="en-GB" sz="800" b="1" i="0" u="none" strike="noStrike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)</a:t>
                      </a:r>
                      <a:r>
                        <a:rPr lang="en-GB" sz="8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 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1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Stage 2 – Once in a Lifetime</a:t>
                      </a:r>
                      <a:r>
                        <a:rPr lang="en-US" sz="800" b="0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r>
                        <a:rPr lang="en-US" sz="800" b="1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(</a:t>
                      </a:r>
                      <a:r>
                        <a:rPr lang="en-GB" sz="800" b="1" i="0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Calibri" panose="020F0502020204030204" pitchFamily="34" charset="0"/>
                        </a:rPr>
                        <a:t>Film</a:t>
                      </a:r>
                      <a:r>
                        <a:rPr lang="en-US" sz="800" b="1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)</a:t>
                      </a:r>
                      <a:r>
                        <a:rPr lang="en-US" sz="800" b="0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  <a:p>
                      <a:pPr rtl="0" fontAlgn="base">
                        <a:lnSpc>
                          <a:spcPct val="100000"/>
                        </a:lnSpc>
                      </a:pPr>
                      <a:endParaRPr lang="en-GB" sz="800" b="0" i="0" u="none" strike="noStrike" kern="1200" dirty="0">
                        <a:solidFill>
                          <a:schemeClr val="dk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300"/>
                        </a:spcAft>
                      </a:pPr>
                      <a:r>
                        <a:rPr lang="en-GB" sz="800" b="1" i="0" kern="100" dirty="0"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72000" marR="72000" marT="72000" marB="7200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300"/>
                        </a:spcAft>
                      </a:pPr>
                      <a:r>
                        <a:rPr lang="en-GB" sz="800" kern="100" dirty="0">
                          <a:solidFill>
                            <a:srgbClr val="0B0C0C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Joining words and joining clauses using </a:t>
                      </a:r>
                      <a:r>
                        <a:rPr lang="en-GB" sz="800" i="1" kern="100" dirty="0">
                          <a:solidFill>
                            <a:srgbClr val="0B0C0C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but</a:t>
                      </a:r>
                      <a:endParaRPr lang="en-GB" sz="800" kern="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  <a:cs typeface="Calibri" panose="020F0502020204030204" pitchFamily="34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300"/>
                        </a:spcAft>
                      </a:pPr>
                      <a:r>
                        <a:rPr lang="en-GB" sz="800" kern="100" dirty="0">
                          <a:solidFill>
                            <a:srgbClr val="0B0C0C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(non-statutory)</a:t>
                      </a:r>
                      <a:endParaRPr lang="en-GB" sz="800" kern="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  <a:cs typeface="Calibri" panose="020F0502020204030204" pitchFamily="34" charset="0"/>
                      </a:endParaRPr>
                    </a:p>
                  </a:txBody>
                  <a:tcPr marL="72000" marR="72000" marT="72000" marB="7200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ase">
                        <a:lnSpc>
                          <a:spcPct val="100000"/>
                        </a:lnSpc>
                      </a:pPr>
                      <a:r>
                        <a:rPr lang="en-GB" sz="800" kern="100" dirty="0"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Calibri" panose="020F0502020204030204" pitchFamily="34" charset="0"/>
                        </a:rPr>
                        <a:t> </a:t>
                      </a:r>
                      <a:r>
                        <a:rPr lang="en-GB" sz="800" b="1" i="0" u="none" strike="noStrike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Stage 1 – Little Boat (</a:t>
                      </a:r>
                      <a:r>
                        <a:rPr lang="en-GB" sz="800" b="1" i="0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Calibri" panose="020F0502020204030204" pitchFamily="34" charset="0"/>
                        </a:rPr>
                        <a:t>Film</a:t>
                      </a:r>
                      <a:r>
                        <a:rPr lang="en-GB" sz="800" b="1" i="0" u="none" strike="noStrike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)</a:t>
                      </a:r>
                      <a:r>
                        <a:rPr lang="en-GB" sz="8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 </a:t>
                      </a:r>
                    </a:p>
                    <a:p>
                      <a:pPr rtl="0" fontAlgn="base">
                        <a:lnSpc>
                          <a:spcPct val="100000"/>
                        </a:lnSpc>
                      </a:pPr>
                      <a:r>
                        <a:rPr lang="en-GB" sz="800" b="1" i="0" u="none" strike="noStrike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Stage 1 – Snack Attack (</a:t>
                      </a:r>
                      <a:r>
                        <a:rPr lang="en-GB" sz="800" b="1" i="0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Calibri" panose="020F0502020204030204" pitchFamily="34" charset="0"/>
                        </a:rPr>
                        <a:t>Film</a:t>
                      </a:r>
                      <a:r>
                        <a:rPr lang="en-GB" sz="800" b="1" i="0" u="none" strike="noStrike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)</a:t>
                      </a:r>
                      <a:r>
                        <a:rPr lang="en-GB" sz="8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 </a:t>
                      </a:r>
                    </a:p>
                    <a:p>
                      <a:pPr rtl="0" fontAlgn="base">
                        <a:lnSpc>
                          <a:spcPct val="100000"/>
                        </a:lnSpc>
                      </a:pPr>
                      <a:r>
                        <a:rPr lang="en-GB" sz="800" b="1" i="0" u="none" strike="noStrike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Stage 1 – Dragon’s Lair (Picture)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1" i="0" u="none" strike="noStrike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Stage 1 – Flying High (Picture)</a:t>
                      </a:r>
                      <a:r>
                        <a:rPr lang="en-GB" sz="8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 </a:t>
                      </a:r>
                    </a:p>
                    <a:p>
                      <a:pPr rtl="0" fontAlgn="base">
                        <a:lnSpc>
                          <a:spcPct val="100000"/>
                        </a:lnSpc>
                      </a:pPr>
                      <a:endParaRPr lang="en-GB" sz="800" b="1" i="0" u="none" strike="noStrike" kern="1200" dirty="0">
                        <a:solidFill>
                          <a:schemeClr val="dk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72000" marR="72000" marT="72000" marB="7200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en-GB" sz="800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Calibri" panose="020F0502020204030204" pitchFamily="34" charset="0"/>
                        </a:rPr>
                        <a:t>Consistent use of the correct tense (past and present)</a:t>
                      </a:r>
                      <a:endParaRPr lang="en-GB" sz="800" kern="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  <a:cs typeface="Calibri" panose="020F0502020204030204" pitchFamily="34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en-GB" sz="800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Calibri" panose="020F0502020204030204" pitchFamily="34" charset="0"/>
                        </a:rPr>
                        <a:t>(non-statutory) </a:t>
                      </a:r>
                      <a:endParaRPr lang="en-GB" sz="800" kern="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  <a:cs typeface="Calibri" panose="020F0502020204030204" pitchFamily="34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en-GB" sz="800" kern="100" dirty="0"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72000" marR="72000" marT="72000" marB="7200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ct val="100000"/>
                        </a:lnSpc>
                        <a:buNone/>
                      </a:pPr>
                      <a:r>
                        <a:rPr lang="en-GB" sz="800" b="1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Stage 1 – The Toy Shop (Picture)</a:t>
                      </a:r>
                      <a:r>
                        <a:rPr lang="en-GB" sz="800" b="0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n-GB" sz="800" b="0" i="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l" rtl="0" fontAlgn="base">
                        <a:lnSpc>
                          <a:spcPct val="100000"/>
                        </a:lnSpc>
                        <a:buNone/>
                      </a:pPr>
                      <a:r>
                        <a:rPr lang="en-GB" sz="800" b="1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Stage 1 –Thunderstorm</a:t>
                      </a:r>
                      <a:r>
                        <a:rPr lang="en-GB" sz="800" b="0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n-GB" sz="800" b="0" i="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l" rtl="0" fontAlgn="base">
                        <a:lnSpc>
                          <a:spcPct val="100000"/>
                        </a:lnSpc>
                        <a:buNone/>
                      </a:pPr>
                      <a:r>
                        <a:rPr lang="en-GB" sz="800" b="1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(Picture)</a:t>
                      </a:r>
                      <a:r>
                        <a:rPr lang="en-GB" sz="800" b="0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n-GB" sz="800" b="0" i="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l" rtl="0" fontAlgn="base">
                        <a:lnSpc>
                          <a:spcPct val="100000"/>
                        </a:lnSpc>
                        <a:buNone/>
                      </a:pPr>
                      <a:r>
                        <a:rPr lang="en-GB" sz="800" b="1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Stage 1 –The Library</a:t>
                      </a:r>
                      <a:r>
                        <a:rPr lang="en-GB" sz="800" b="0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n-GB" sz="800" b="0" i="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l" rtl="0" fontAlgn="base">
                        <a:lnSpc>
                          <a:spcPct val="100000"/>
                        </a:lnSpc>
                        <a:buNone/>
                      </a:pPr>
                      <a:r>
                        <a:rPr lang="en-GB" sz="800" b="1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(Picture)</a:t>
                      </a:r>
                      <a:r>
                        <a:rPr lang="en-GB" sz="800" b="0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 </a:t>
                      </a:r>
                      <a:endParaRPr lang="en-GB" sz="800" b="0" i="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l" rtl="0" fontAlgn="base">
                        <a:lnSpc>
                          <a:spcPct val="100000"/>
                        </a:lnSpc>
                        <a:buNone/>
                      </a:pPr>
                      <a:r>
                        <a:rPr lang="en-GB" sz="800" b="1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Stage 1 – The Ugly Sharkling (</a:t>
                      </a:r>
                      <a:r>
                        <a:rPr lang="en-GB" sz="800" b="1" i="0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Calibri" panose="020F0502020204030204" pitchFamily="34" charset="0"/>
                        </a:rPr>
                        <a:t>Film</a:t>
                      </a:r>
                      <a:r>
                        <a:rPr lang="en-GB" sz="800" b="1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)</a:t>
                      </a:r>
                      <a:r>
                        <a:rPr lang="en-GB" sz="800" b="0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n-GB" sz="800" b="0" i="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l" rtl="0" fontAlgn="base">
                        <a:lnSpc>
                          <a:spcPct val="100000"/>
                        </a:lnSpc>
                        <a:buNone/>
                      </a:pPr>
                      <a:r>
                        <a:rPr lang="en-GB" sz="800" b="1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Stage 1 – Whistleless (</a:t>
                      </a:r>
                      <a:r>
                        <a:rPr lang="en-GB" sz="800" b="1" i="0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Calibri" panose="020F0502020204030204" pitchFamily="34" charset="0"/>
                        </a:rPr>
                        <a:t>Film</a:t>
                      </a:r>
                      <a:r>
                        <a:rPr lang="en-GB" sz="800" b="1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)</a:t>
                      </a:r>
                      <a:r>
                        <a:rPr lang="en-GB" sz="800" b="0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n-GB" sz="800" b="0" i="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l" rtl="0" fontAlgn="base">
                        <a:lnSpc>
                          <a:spcPct val="100000"/>
                        </a:lnSpc>
                        <a:buNone/>
                      </a:pPr>
                      <a:r>
                        <a:rPr lang="en-GB" sz="800" b="1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Stage 1 – Rainbow Surfing (Picture)</a:t>
                      </a:r>
                      <a:r>
                        <a:rPr lang="en-GB" sz="800" b="0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1" i="0" u="none" strike="noStrike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Stage 1 – Flying High (Picture)</a:t>
                      </a:r>
                      <a:r>
                        <a:rPr lang="en-GB" sz="8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 </a:t>
                      </a:r>
                      <a:endParaRPr lang="en-GB" sz="800" b="0" i="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l" rtl="0" fontAlgn="base">
                        <a:lnSpc>
                          <a:spcPct val="100000"/>
                        </a:lnSpc>
                        <a:buNone/>
                      </a:pPr>
                      <a:r>
                        <a:rPr lang="en-GB" sz="800" b="1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Stage 2 –The Funfair</a:t>
                      </a:r>
                      <a:r>
                        <a:rPr lang="en-GB" sz="800" b="0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n-GB" sz="800" b="0" i="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l" rtl="0" fontAlgn="base">
                        <a:lnSpc>
                          <a:spcPct val="100000"/>
                        </a:lnSpc>
                        <a:buNone/>
                      </a:pPr>
                      <a:r>
                        <a:rPr lang="en-GB" sz="800" b="1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(Picture)</a:t>
                      </a:r>
                      <a:r>
                        <a:rPr lang="en-GB" sz="800" b="0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n-GB" sz="800" b="0" i="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ct val="100000"/>
                        </a:lnSpc>
                        <a:buNone/>
                      </a:pPr>
                      <a:r>
                        <a:rPr lang="en-GB" sz="800" b="0" i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Introduction to:  </a:t>
                      </a:r>
                      <a:endParaRPr lang="en-GB" sz="800" b="0" i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l" rtl="0" fontAlgn="base">
                        <a:lnSpc>
                          <a:spcPct val="100000"/>
                        </a:lnSpc>
                        <a:buNone/>
                      </a:pPr>
                      <a:r>
                        <a:rPr lang="en-GB" sz="800" b="0" i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Full Stops </a:t>
                      </a:r>
                      <a:endParaRPr lang="en-GB" sz="800" b="0" i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l" rtl="0" fontAlgn="base">
                        <a:lnSpc>
                          <a:spcPct val="100000"/>
                        </a:lnSpc>
                        <a:buNone/>
                      </a:pPr>
                      <a:r>
                        <a:rPr lang="en-GB" sz="800" b="0" i="0">
                          <a:solidFill>
                            <a:srgbClr val="0B0C0C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n-GB" sz="800" b="0" i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ct val="100000"/>
                        </a:lnSpc>
                        <a:buNone/>
                      </a:pPr>
                      <a:r>
                        <a:rPr lang="en-GB" sz="800" b="1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Stage 1 - Owl Babies (</a:t>
                      </a:r>
                      <a:r>
                        <a:rPr lang="en-GB" sz="800" b="1" i="0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Calibri" panose="020F0502020204030204" pitchFamily="34" charset="0"/>
                        </a:rPr>
                        <a:t>Film</a:t>
                      </a:r>
                      <a:r>
                        <a:rPr lang="en-GB" sz="800" b="1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)</a:t>
                      </a:r>
                      <a:r>
                        <a:rPr lang="en-GB" sz="800" b="0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n-GB" sz="800" b="0" i="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l" rtl="0" fontAlgn="base">
                        <a:lnSpc>
                          <a:spcPct val="100000"/>
                        </a:lnSpc>
                        <a:buNone/>
                      </a:pPr>
                      <a:r>
                        <a:rPr lang="en-GB" sz="800" b="1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Stage 1 – The Toy Shop (Picture)</a:t>
                      </a:r>
                      <a:r>
                        <a:rPr lang="en-GB" sz="800" b="0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n-GB" sz="800" b="0" i="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l" rtl="0" fontAlgn="base">
                        <a:lnSpc>
                          <a:spcPct val="100000"/>
                        </a:lnSpc>
                        <a:buNone/>
                      </a:pPr>
                      <a:r>
                        <a:rPr lang="en-GB" sz="800" b="1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Stage 1 – Cloudy Lesson (</a:t>
                      </a:r>
                      <a:r>
                        <a:rPr lang="en-GB" sz="800" b="1" i="0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Calibri" panose="020F0502020204030204" pitchFamily="34" charset="0"/>
                        </a:rPr>
                        <a:t>Film</a:t>
                      </a:r>
                      <a:r>
                        <a:rPr lang="en-GB" sz="800" b="1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)</a:t>
                      </a:r>
                      <a:r>
                        <a:rPr lang="en-GB" sz="800" b="0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n-GB" sz="800" b="0" i="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l" rtl="0" fontAlgn="base">
                        <a:lnSpc>
                          <a:spcPct val="100000"/>
                        </a:lnSpc>
                        <a:buNone/>
                      </a:pPr>
                      <a:r>
                        <a:rPr lang="en-GB" sz="800" b="1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Stage 1 – The Rainforest (Picture)</a:t>
                      </a:r>
                      <a:r>
                        <a:rPr lang="en-GB" sz="800" b="0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n-GB" sz="800" b="0" i="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l" rtl="0" fontAlgn="base">
                        <a:lnSpc>
                          <a:spcPct val="100000"/>
                        </a:lnSpc>
                        <a:buNone/>
                      </a:pPr>
                      <a:r>
                        <a:rPr lang="en-GB" sz="800" b="1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Stage 2 –Adventures are the Pits </a:t>
                      </a:r>
                      <a:r>
                        <a:rPr lang="en-GB" sz="800" b="0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r>
                        <a:rPr lang="en-GB" sz="800" b="1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(</a:t>
                      </a:r>
                      <a:r>
                        <a:rPr lang="en-GB" sz="800" b="1" i="0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Calibri" panose="020F0502020204030204" pitchFamily="34" charset="0"/>
                        </a:rPr>
                        <a:t>Film</a:t>
                      </a:r>
                      <a:r>
                        <a:rPr lang="en-GB" sz="800" b="1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)</a:t>
                      </a:r>
                      <a:r>
                        <a:rPr lang="en-GB" sz="800" b="0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n-GB" sz="800" b="0" i="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l" rtl="0" fontAlgn="base">
                        <a:lnSpc>
                          <a:spcPct val="100000"/>
                        </a:lnSpc>
                        <a:buNone/>
                      </a:pPr>
                      <a:r>
                        <a:rPr lang="en-GB" sz="800" b="0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n-GB" sz="800" b="0" i="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01009540"/>
                  </a:ext>
                </a:extLst>
              </a:tr>
              <a:tr h="109741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300"/>
                        </a:spcAft>
                      </a:pPr>
                      <a:r>
                        <a:rPr lang="en-GB" sz="8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Add suffixes using –ed, where no change is needed in the spelling of root words [for example, helped] </a:t>
                      </a:r>
                      <a:endParaRPr lang="en-GB" sz="800" b="0" i="0" kern="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  <a:cs typeface="Calibri" panose="020F0502020204030204" pitchFamily="34" charset="0"/>
                      </a:endParaRPr>
                    </a:p>
                  </a:txBody>
                  <a:tcPr marL="72000" marR="72000" marT="72000" marB="72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ase">
                        <a:lnSpc>
                          <a:spcPct val="100000"/>
                        </a:lnSpc>
                      </a:pPr>
                      <a:r>
                        <a:rPr lang="en-US" sz="800" b="1" i="0" u="none" strike="noStrike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Stage 1 –Thunderstorm</a:t>
                      </a:r>
                      <a:r>
                        <a:rPr lang="en-US" sz="8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 </a:t>
                      </a:r>
                    </a:p>
                    <a:p>
                      <a:pPr rtl="0" fontAlgn="base">
                        <a:lnSpc>
                          <a:spcPct val="100000"/>
                        </a:lnSpc>
                      </a:pPr>
                      <a:r>
                        <a:rPr lang="en-US" sz="800" b="1" i="0" u="none" strike="noStrike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(Picture)</a:t>
                      </a:r>
                      <a:r>
                        <a:rPr lang="en-US" sz="8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 </a:t>
                      </a:r>
                    </a:p>
                    <a:p>
                      <a:pPr rtl="0" fontAlgn="base">
                        <a:lnSpc>
                          <a:spcPct val="100000"/>
                        </a:lnSpc>
                      </a:pPr>
                      <a:r>
                        <a:rPr lang="en-US" sz="800" b="1" i="0" u="none" strike="noStrike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Stage 1 –Something Fishy</a:t>
                      </a:r>
                      <a:r>
                        <a:rPr lang="en-US" sz="8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 </a:t>
                      </a:r>
                      <a:r>
                        <a:rPr lang="en-US" sz="800" b="1" i="0" u="none" strike="noStrike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(</a:t>
                      </a:r>
                      <a:r>
                        <a:rPr lang="en-GB" sz="800" b="1" i="0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Calibri" panose="020F0502020204030204" pitchFamily="34" charset="0"/>
                        </a:rPr>
                        <a:t>Film</a:t>
                      </a:r>
                      <a:r>
                        <a:rPr lang="en-US" sz="800" b="1" i="0" u="none" strike="noStrike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)</a:t>
                      </a:r>
                      <a:r>
                        <a:rPr lang="en-US" sz="8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 </a:t>
                      </a:r>
                    </a:p>
                    <a:p>
                      <a:pPr rtl="0" fontAlgn="base">
                        <a:lnSpc>
                          <a:spcPct val="100000"/>
                        </a:lnSpc>
                      </a:pPr>
                      <a:r>
                        <a:rPr lang="en-US" sz="800" b="1" i="0" u="none" strike="noStrike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Stage 2 –The Funfair</a:t>
                      </a:r>
                      <a:r>
                        <a:rPr lang="en-US" sz="8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 </a:t>
                      </a:r>
                    </a:p>
                    <a:p>
                      <a:pPr rtl="0" fontAlgn="base">
                        <a:lnSpc>
                          <a:spcPct val="100000"/>
                        </a:lnSpc>
                      </a:pPr>
                      <a:r>
                        <a:rPr lang="en-US" sz="800" b="1" i="0" u="none" strike="noStrike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(Picture)</a:t>
                      </a:r>
                      <a:r>
                        <a:rPr lang="en-US" sz="8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72000" marR="72000" marT="72000" marB="7200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300"/>
                        </a:spcAft>
                      </a:pPr>
                      <a:r>
                        <a:rPr lang="en-GB" sz="800" kern="100" dirty="0">
                          <a:solidFill>
                            <a:srgbClr val="0B0C0C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Joining words and joining clauses using </a:t>
                      </a:r>
                      <a:r>
                        <a:rPr lang="en-GB" sz="800" i="1" kern="100" dirty="0">
                          <a:solidFill>
                            <a:srgbClr val="0B0C0C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or</a:t>
                      </a:r>
                      <a:endParaRPr lang="en-GB" sz="800" kern="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  <a:cs typeface="Calibri" panose="020F0502020204030204" pitchFamily="34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300"/>
                        </a:spcAft>
                      </a:pPr>
                      <a:r>
                        <a:rPr lang="en-GB" sz="800" kern="100" dirty="0">
                          <a:solidFill>
                            <a:srgbClr val="0B0C0C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(non-statutory)</a:t>
                      </a:r>
                      <a:endParaRPr lang="en-GB" sz="800" kern="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  <a:cs typeface="Calibri" panose="020F0502020204030204" pitchFamily="34" charset="0"/>
                      </a:endParaRPr>
                    </a:p>
                  </a:txBody>
                  <a:tcPr marL="72000" marR="72000" marT="72000" marB="7200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ase">
                        <a:lnSpc>
                          <a:spcPct val="100000"/>
                        </a:lnSpc>
                      </a:pPr>
                      <a:r>
                        <a:rPr lang="en-GB" sz="800" kern="100" dirty="0"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Calibri" panose="020F0502020204030204" pitchFamily="34" charset="0"/>
                        </a:rPr>
                        <a:t> </a:t>
                      </a:r>
                      <a:r>
                        <a:rPr lang="en-GB" sz="800" b="1" i="0" u="none" strike="noStrike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Stage 1 – Snack Attack (</a:t>
                      </a:r>
                      <a:r>
                        <a:rPr lang="en-GB" sz="800" b="1" i="0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Calibri" panose="020F0502020204030204" pitchFamily="34" charset="0"/>
                        </a:rPr>
                        <a:t>Film</a:t>
                      </a:r>
                      <a:r>
                        <a:rPr lang="en-GB" sz="800" b="1" i="0" u="none" strike="noStrike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)</a:t>
                      </a:r>
                      <a:r>
                        <a:rPr lang="en-GB" sz="8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 </a:t>
                      </a:r>
                    </a:p>
                    <a:p>
                      <a:pPr rtl="0" fontAlgn="base">
                        <a:lnSpc>
                          <a:spcPct val="100000"/>
                        </a:lnSpc>
                      </a:pPr>
                      <a:r>
                        <a:rPr lang="en-GB" sz="800" b="1" i="0" u="none" strike="noStrike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Stage 1 – Dragon’s Lair (Picture)</a:t>
                      </a:r>
                      <a:r>
                        <a:rPr lang="en-GB" sz="8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 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1" i="0" u="none" strike="noStrike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Stage 1 – Flying High (Picture)</a:t>
                      </a:r>
                      <a:r>
                        <a:rPr lang="en-GB" sz="8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 </a:t>
                      </a:r>
                    </a:p>
                    <a:p>
                      <a:pPr rtl="0" fontAlgn="base">
                        <a:lnSpc>
                          <a:spcPct val="100000"/>
                        </a:lnSpc>
                      </a:pPr>
                      <a:endParaRPr lang="en-GB" sz="800" b="0" i="0" u="none" strike="noStrike" kern="1200" dirty="0">
                        <a:solidFill>
                          <a:schemeClr val="dk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72000" marR="72000" marT="72000" marB="7200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en-GB" sz="800" kern="100" dirty="0"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72000" marR="72000" marT="72000" marB="7200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en-GB" sz="800" kern="100" dirty="0"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72000" marR="72000" marT="72000" marB="7200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ct val="100000"/>
                        </a:lnSpc>
                        <a:buNone/>
                      </a:pPr>
                      <a:r>
                        <a:rPr lang="en-GB" sz="800" b="0" i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Introduction to:  </a:t>
                      </a:r>
                      <a:endParaRPr lang="en-GB" sz="800" b="0" i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l" rtl="0" fontAlgn="base">
                        <a:lnSpc>
                          <a:spcPct val="100000"/>
                        </a:lnSpc>
                        <a:buNone/>
                      </a:pPr>
                      <a:r>
                        <a:rPr lang="en-GB" sz="800" b="0" i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Question Marks </a:t>
                      </a:r>
                      <a:endParaRPr lang="en-GB" sz="800" b="0" i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l" rtl="0" fontAlgn="base">
                        <a:lnSpc>
                          <a:spcPct val="100000"/>
                        </a:lnSpc>
                        <a:buNone/>
                      </a:pPr>
                      <a:r>
                        <a:rPr lang="en-GB" sz="800" b="0" i="0">
                          <a:solidFill>
                            <a:srgbClr val="0B0C0C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n-GB" sz="800" b="0" i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ct val="100000"/>
                        </a:lnSpc>
                        <a:buNone/>
                      </a:pPr>
                      <a:r>
                        <a:rPr lang="en-GB" sz="800" b="1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Stage 1 – Candy Land (Picture)</a:t>
                      </a:r>
                      <a:r>
                        <a:rPr lang="en-GB" sz="800" b="0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n-GB" sz="800" b="0" i="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l" rtl="0" fontAlgn="base">
                        <a:lnSpc>
                          <a:spcPct val="100000"/>
                        </a:lnSpc>
                        <a:buNone/>
                      </a:pPr>
                      <a:r>
                        <a:rPr lang="en-GB" sz="800" b="1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Stage 1 – The Caterpillar Shoes (</a:t>
                      </a:r>
                      <a:r>
                        <a:rPr lang="en-GB" sz="800" b="1" i="0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Calibri" panose="020F0502020204030204" pitchFamily="34" charset="0"/>
                        </a:rPr>
                        <a:t>Film</a:t>
                      </a:r>
                      <a:r>
                        <a:rPr lang="en-GB" sz="800" b="1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)</a:t>
                      </a:r>
                      <a:r>
                        <a:rPr lang="en-GB" sz="800" b="0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n-GB" sz="800" b="0" i="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l" rtl="0" fontAlgn="base">
                        <a:lnSpc>
                          <a:spcPct val="100000"/>
                        </a:lnSpc>
                        <a:buNone/>
                      </a:pPr>
                      <a:r>
                        <a:rPr lang="en-GB" sz="800" b="1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Stage 1 – Shipwreck (Picture)</a:t>
                      </a:r>
                      <a:r>
                        <a:rPr lang="en-GB" sz="800" b="0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1" i="0" u="none" strike="noStrike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Stage 1 – The Floating Invitation (Picture)</a:t>
                      </a:r>
                      <a:r>
                        <a:rPr lang="en-GB" sz="8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 </a:t>
                      </a:r>
                      <a:endParaRPr lang="en-GB" sz="800" b="0" i="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63043376"/>
                  </a:ext>
                </a:extLst>
              </a:tr>
            </a:tbl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93D79679-5111-1DBB-87C3-D19E9081BC54}"/>
              </a:ext>
            </a:extLst>
          </p:cNvPr>
          <p:cNvSpPr txBox="1"/>
          <p:nvPr/>
        </p:nvSpPr>
        <p:spPr>
          <a:xfrm>
            <a:off x="387458" y="286716"/>
            <a:ext cx="9105254" cy="30777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dist="50800" dir="2700000" algn="ctr" rotWithShape="0">
              <a:srgbClr val="EB4B6E"/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en-GB" sz="1400" b="1" kern="100" dirty="0">
                <a:solidFill>
                  <a:srgbClr val="EB4B6E"/>
                </a:solidFill>
                <a:effectLst/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Shed Sentences: Whole School Progression Map. </a:t>
            </a:r>
            <a:r>
              <a:rPr lang="en-GB" sz="1400" b="1" kern="100" dirty="0">
                <a:effectLst/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Vocabulary, Grammar and Punctuation Progression through Stages</a:t>
            </a:r>
          </a:p>
        </p:txBody>
      </p:sp>
    </p:spTree>
    <p:extLst>
      <p:ext uri="{BB962C8B-B14F-4D97-AF65-F5344CB8AC3E}">
        <p14:creationId xmlns:p14="http://schemas.microsoft.com/office/powerpoint/2010/main" val="25454931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BB0B7D2-6044-243C-BAF8-E1C789982AD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0E1046D3-DDC8-E265-3A46-D405155D603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08775066"/>
              </p:ext>
            </p:extLst>
          </p:nvPr>
        </p:nvGraphicFramePr>
        <p:xfrm>
          <a:off x="404464" y="759425"/>
          <a:ext cx="9105254" cy="4239968"/>
        </p:xfrm>
        <a:graphic>
          <a:graphicData uri="http://schemas.openxmlformats.org/drawingml/2006/table">
            <a:tbl>
              <a:tblPr firstRow="1" bandRow="1">
                <a:effectLst>
                  <a:outerShdw dist="50800" dir="2700000" algn="ctr" rotWithShape="0">
                    <a:srgbClr val="9687E1"/>
                  </a:outerShdw>
                </a:effectLst>
                <a:tableStyleId>{5C22544A-7EE6-4342-B048-85BDC9FD1C3A}</a:tableStyleId>
              </a:tblPr>
              <a:tblGrid>
                <a:gridCol w="1197476">
                  <a:extLst>
                    <a:ext uri="{9D8B030D-6E8A-4147-A177-3AD203B41FA5}">
                      <a16:colId xmlns:a16="http://schemas.microsoft.com/office/drawing/2014/main" val="1166749218"/>
                    </a:ext>
                  </a:extLst>
                </a:gridCol>
                <a:gridCol w="904592">
                  <a:extLst>
                    <a:ext uri="{9D8B030D-6E8A-4147-A177-3AD203B41FA5}">
                      <a16:colId xmlns:a16="http://schemas.microsoft.com/office/drawing/2014/main" val="1905614563"/>
                    </a:ext>
                  </a:extLst>
                </a:gridCol>
                <a:gridCol w="1516828">
                  <a:extLst>
                    <a:ext uri="{9D8B030D-6E8A-4147-A177-3AD203B41FA5}">
                      <a16:colId xmlns:a16="http://schemas.microsoft.com/office/drawing/2014/main" val="3474532823"/>
                    </a:ext>
                  </a:extLst>
                </a:gridCol>
                <a:gridCol w="868814">
                  <a:extLst>
                    <a:ext uri="{9D8B030D-6E8A-4147-A177-3AD203B41FA5}">
                      <a16:colId xmlns:a16="http://schemas.microsoft.com/office/drawing/2014/main" val="1070220282"/>
                    </a:ext>
                  </a:extLst>
                </a:gridCol>
                <a:gridCol w="1035290">
                  <a:extLst>
                    <a:ext uri="{9D8B030D-6E8A-4147-A177-3AD203B41FA5}">
                      <a16:colId xmlns:a16="http://schemas.microsoft.com/office/drawing/2014/main" val="2760966710"/>
                    </a:ext>
                  </a:extLst>
                </a:gridCol>
                <a:gridCol w="1312432">
                  <a:extLst>
                    <a:ext uri="{9D8B030D-6E8A-4147-A177-3AD203B41FA5}">
                      <a16:colId xmlns:a16="http://schemas.microsoft.com/office/drawing/2014/main" val="3746360728"/>
                    </a:ext>
                  </a:extLst>
                </a:gridCol>
                <a:gridCol w="1183342">
                  <a:extLst>
                    <a:ext uri="{9D8B030D-6E8A-4147-A177-3AD203B41FA5}">
                      <a16:colId xmlns:a16="http://schemas.microsoft.com/office/drawing/2014/main" val="669379692"/>
                    </a:ext>
                  </a:extLst>
                </a:gridCol>
                <a:gridCol w="1086480">
                  <a:extLst>
                    <a:ext uri="{9D8B030D-6E8A-4147-A177-3AD203B41FA5}">
                      <a16:colId xmlns:a16="http://schemas.microsoft.com/office/drawing/2014/main" val="3531077106"/>
                    </a:ext>
                  </a:extLst>
                </a:gridCol>
              </a:tblGrid>
              <a:tr h="184299">
                <a:tc gridSpan="8">
                  <a:txBody>
                    <a:bodyPr/>
                    <a:lstStyle/>
                    <a:p>
                      <a:pPr algn="ctr"/>
                      <a:r>
                        <a:rPr lang="en-GB" sz="1600" b="1" i="0" kern="1200" dirty="0">
                          <a:solidFill>
                            <a:schemeClr val="lt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Stage 6</a:t>
                      </a:r>
                      <a:endParaRPr lang="en-US" sz="1600" b="1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687E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37956521"/>
                  </a:ext>
                </a:extLst>
              </a:tr>
              <a:tr h="194282">
                <a:tc>
                  <a:txBody>
                    <a:bodyPr/>
                    <a:lstStyle/>
                    <a:p>
                      <a:pPr algn="ctr">
                        <a:lnSpc>
                          <a:spcPts val="1000"/>
                        </a:lnSpc>
                        <a:spcAft>
                          <a:spcPts val="800"/>
                        </a:spcAft>
                      </a:pPr>
                      <a:r>
                        <a:rPr lang="en-GB" sz="1000" b="1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Word Level</a:t>
                      </a:r>
                      <a:endParaRPr lang="en-GB" sz="10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DA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00"/>
                        </a:lnSpc>
                        <a:spcAft>
                          <a:spcPts val="800"/>
                        </a:spcAft>
                      </a:pPr>
                      <a:r>
                        <a:rPr lang="en-GB" sz="1000" b="1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Shed Sentence Pack</a:t>
                      </a:r>
                      <a:endParaRPr lang="en-GB" sz="10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DA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00"/>
                        </a:lnSpc>
                        <a:spcAft>
                          <a:spcPts val="800"/>
                        </a:spcAft>
                      </a:pPr>
                      <a:r>
                        <a:rPr lang="en-GB" sz="1000" b="1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Sentence Level</a:t>
                      </a:r>
                      <a:endParaRPr lang="en-GB" sz="10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DA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00"/>
                        </a:lnSpc>
                        <a:spcAft>
                          <a:spcPts val="800"/>
                        </a:spcAft>
                      </a:pPr>
                      <a:r>
                        <a:rPr lang="en-GB" sz="1000" b="1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Shed Sentence Pack</a:t>
                      </a:r>
                      <a:endParaRPr lang="en-GB" sz="10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DA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00"/>
                        </a:lnSpc>
                        <a:spcAft>
                          <a:spcPts val="800"/>
                        </a:spcAft>
                      </a:pPr>
                      <a:r>
                        <a:rPr lang="en-GB" sz="1000" b="1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Text Level</a:t>
                      </a:r>
                      <a:endParaRPr lang="en-GB" sz="10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DA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00"/>
                        </a:lnSpc>
                        <a:spcAft>
                          <a:spcPts val="800"/>
                        </a:spcAft>
                      </a:pPr>
                      <a:r>
                        <a:rPr lang="en-GB" sz="1000" b="1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Shed Sentence Pack</a:t>
                      </a:r>
                      <a:endParaRPr lang="en-GB" sz="10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DA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00"/>
                        </a:lnSpc>
                        <a:spcAft>
                          <a:spcPts val="800"/>
                        </a:spcAft>
                      </a:pPr>
                      <a:r>
                        <a:rPr lang="en-GB" sz="1000" b="1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Punctuation</a:t>
                      </a:r>
                      <a:endParaRPr lang="en-GB" sz="10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DA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00"/>
                        </a:lnSpc>
                        <a:spcAft>
                          <a:spcPts val="800"/>
                        </a:spcAft>
                      </a:pPr>
                      <a:r>
                        <a:rPr lang="en-GB" sz="1000" b="1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Shed Sentence Pack</a:t>
                      </a:r>
                      <a:endParaRPr lang="en-GB" sz="10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DA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39144835"/>
                  </a:ext>
                </a:extLst>
              </a:tr>
              <a:tr h="1448987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en-GB" sz="800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Calibri" panose="020F0502020204030204" pitchFamily="34" charset="0"/>
                        </a:rPr>
                        <a:t>The difference between vocabulary typical of informal speech and vocabulary appropriate for formal speech and writing [for example,  </a:t>
                      </a:r>
                      <a:r>
                        <a:rPr lang="en-GB" sz="800" i="1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Calibri" panose="020F0502020204030204" pitchFamily="34" charset="0"/>
                        </a:rPr>
                        <a:t>find out — discover; ask for — request; go in — enter]</a:t>
                      </a:r>
                      <a:endParaRPr lang="en-GB" sz="800" kern="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  <a:cs typeface="Calibri" panose="020F0502020204030204" pitchFamily="34" charset="0"/>
                      </a:endParaRPr>
                    </a:p>
                  </a:txBody>
                  <a:tcPr marL="72000" marR="72000" marT="72000" marB="72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en-GB" sz="800" b="1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Stage 6 — The Dreadful Menace (film)</a:t>
                      </a:r>
                      <a:r>
                        <a:rPr lang="en-GB" sz="8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endParaRPr lang="en-GB" sz="800" kern="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  <a:cs typeface="Calibri" panose="020F0502020204030204" pitchFamily="34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en-GB" sz="800" b="1" kern="100" dirty="0"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Calibri" panose="020F0502020204030204" pitchFamily="34" charset="0"/>
                        </a:rPr>
                        <a:t>Stage 6 — The Interview Mix-Up (picture)</a:t>
                      </a:r>
                    </a:p>
                  </a:txBody>
                  <a:tcPr marL="72000" marR="72000" marT="72000" marB="7200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en-GB" sz="800" kern="100" dirty="0"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Calibri" panose="020F0502020204030204" pitchFamily="34" charset="0"/>
                        </a:rPr>
                        <a:t>Use of the passive to affect how the information is presented in a sentence [for example</a:t>
                      </a:r>
                      <a:r>
                        <a:rPr lang="en-GB" sz="800" i="1" kern="100" dirty="0"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Calibri" panose="020F0502020204030204" pitchFamily="34" charset="0"/>
                        </a:rPr>
                        <a:t>, I broke the window in the greenhouse </a:t>
                      </a:r>
                      <a:r>
                        <a:rPr lang="en-GB" sz="800" kern="100" dirty="0"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Calibri" panose="020F0502020204030204" pitchFamily="34" charset="0"/>
                        </a:rPr>
                        <a:t>versus </a:t>
                      </a:r>
                      <a:r>
                        <a:rPr lang="en-GB" sz="800" i="1" kern="100" dirty="0"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Calibri" panose="020F0502020204030204" pitchFamily="34" charset="0"/>
                        </a:rPr>
                        <a:t>The window in the greenhouse was broken (by me)].</a:t>
                      </a:r>
                      <a:endParaRPr lang="en-GB" sz="800" kern="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  <a:cs typeface="Calibri" panose="020F0502020204030204" pitchFamily="34" charset="0"/>
                      </a:endParaRPr>
                    </a:p>
                  </a:txBody>
                  <a:tcPr marL="72000" marR="72000" marT="72000" marB="7200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en-GB" sz="800" b="1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Calibri" panose="020F0502020204030204" pitchFamily="34" charset="0"/>
                        </a:rPr>
                        <a:t>Stage 6 — The One for All (film)</a:t>
                      </a:r>
                    </a:p>
                    <a:p>
                      <a:pPr>
                        <a:buNone/>
                      </a:pPr>
                      <a:r>
                        <a:rPr lang="en-GB" sz="800" b="1" kern="100" dirty="0"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Calibri" panose="020F0502020204030204" pitchFamily="34" charset="0"/>
                        </a:rPr>
                        <a:t>Stage 6 — The City Under Siege</a:t>
                      </a:r>
                    </a:p>
                    <a:p>
                      <a:pPr>
                        <a:buNone/>
                      </a:pPr>
                      <a:r>
                        <a:rPr lang="en-GB" sz="800" b="1" kern="100" dirty="0"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Calibri" panose="020F0502020204030204" pitchFamily="34" charset="0"/>
                        </a:rPr>
                        <a:t>(picture)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endParaRPr lang="en-GB" sz="800" kern="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  <a:cs typeface="Calibri" panose="020F0502020204030204" pitchFamily="34" charset="0"/>
                      </a:endParaRPr>
                    </a:p>
                  </a:txBody>
                  <a:tcPr marL="72000" marR="72000" marT="72000" marB="7200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lnSpc>
                          <a:spcPct val="100000"/>
                        </a:lnSpc>
                        <a:spcAft>
                          <a:spcPts val="600"/>
                        </a:spcAft>
                        <a:buFont typeface="Wingdings" pitchFamily="2" charset="2"/>
                        <a:buNone/>
                      </a:pPr>
                      <a:r>
                        <a:rPr lang="en-GB" sz="800" b="0" u="none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Calibri" panose="020F0502020204030204" pitchFamily="34" charset="0"/>
                        </a:rPr>
                        <a:t>Linking ideas across paragraphs using a wide range of cohesive devices: </a:t>
                      </a:r>
                      <a:r>
                        <a:rPr lang="en-GB" sz="800" b="0" u="non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Calibri" panose="020F0502020204030204" pitchFamily="34" charset="0"/>
                        </a:rPr>
                        <a:t>repetition of a word or phrase,  </a:t>
                      </a:r>
                      <a:r>
                        <a:rPr lang="en-GB" sz="800" b="0" u="none" dirty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Aptos" panose="020B0004020202020204" pitchFamily="34" charset="0"/>
                          <a:cs typeface="Calibri" panose="020F0502020204030204" pitchFamily="34" charset="0"/>
                        </a:rPr>
                        <a:t>g</a:t>
                      </a:r>
                      <a:r>
                        <a:rPr lang="en-GB" sz="800" b="0" u="non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Calibri" panose="020F0502020204030204" pitchFamily="34" charset="0"/>
                        </a:rPr>
                        <a:t>rammatical connections [for example, the use of adverbials such as </a:t>
                      </a:r>
                      <a:r>
                        <a:rPr lang="en-GB" sz="800" b="0" i="1" u="non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Calibri" panose="020F0502020204030204" pitchFamily="34" charset="0"/>
                        </a:rPr>
                        <a:t>on the other hand, in contrast, </a:t>
                      </a:r>
                      <a:r>
                        <a:rPr lang="en-GB" sz="800" b="0" u="non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Calibri" panose="020F0502020204030204" pitchFamily="34" charset="0"/>
                        </a:rPr>
                        <a:t>or </a:t>
                      </a:r>
                      <a:r>
                        <a:rPr lang="en-GB" sz="800" b="0" i="1" u="non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Calibri" panose="020F0502020204030204" pitchFamily="34" charset="0"/>
                        </a:rPr>
                        <a:t>as a consequence]</a:t>
                      </a:r>
                      <a:r>
                        <a:rPr lang="en-GB" sz="800" b="0" u="non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Calibri" panose="020F0502020204030204" pitchFamily="34" charset="0"/>
                        </a:rPr>
                        <a:t>, and ellipsis</a:t>
                      </a:r>
                      <a:r>
                        <a:rPr lang="en-GB" sz="800" b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Calibri" panose="020F0502020204030204" pitchFamily="34" charset="0"/>
                        </a:rPr>
                        <a:t>. </a:t>
                      </a:r>
                      <a:endParaRPr lang="en-GB" sz="800" b="0" kern="1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  <a:cs typeface="Calibri" panose="020F0502020204030204" pitchFamily="34" charset="0"/>
                      </a:endParaRPr>
                    </a:p>
                  </a:txBody>
                  <a:tcPr marL="72000" marR="72000" marT="72000" marB="7200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GB" sz="800" b="1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Stage 6 — The Last Letter (picture) (repetition of a word or phrase)</a:t>
                      </a:r>
                      <a:r>
                        <a:rPr lang="en-GB" sz="8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endParaRPr lang="en-GB" sz="800" kern="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  <a:cs typeface="Calibri" panose="020F050202020403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1" kern="100" dirty="0"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Calibri" panose="020F0502020204030204" pitchFamily="34" charset="0"/>
                        </a:rPr>
                        <a:t>Stage 6 — The Discovery (picture) </a:t>
                      </a:r>
                      <a:r>
                        <a:rPr lang="en-GB" sz="800" b="1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(repetition of a word or phrase)</a:t>
                      </a:r>
                      <a:r>
                        <a:rPr lang="en-GB" sz="8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endParaRPr lang="en-GB" sz="800" b="1" kern="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  <a:cs typeface="Calibri" panose="020F050202020403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1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Stage 6 — The Christmas Truce (film) (adverbials)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1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Stage 6 — Road’s End (film)    (adverbials — conjunctive adverbs)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1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Calibri" panose="020F0502020204030204" pitchFamily="34" charset="0"/>
                        </a:rPr>
                        <a:t>Stage 6 — </a:t>
                      </a:r>
                      <a:r>
                        <a:rPr lang="en-GB" sz="800" b="1" kern="10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Calibri" panose="020F0502020204030204" pitchFamily="34" charset="0"/>
                        </a:rPr>
                        <a:t>Maux</a:t>
                      </a:r>
                      <a:r>
                        <a:rPr lang="en-GB" sz="800" b="1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GB" sz="800" b="1" kern="10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Calibri" panose="020F0502020204030204" pitchFamily="34" charset="0"/>
                        </a:rPr>
                        <a:t>Dits</a:t>
                      </a:r>
                      <a:r>
                        <a:rPr lang="en-GB" sz="800" b="1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Calibri" panose="020F0502020204030204" pitchFamily="34" charset="0"/>
                        </a:rPr>
                        <a:t> (film) (ellipsis)</a:t>
                      </a:r>
                      <a:endParaRPr lang="en-GB" sz="800" kern="1200" dirty="0">
                        <a:solidFill>
                          <a:schemeClr val="dk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72000" marR="72000" marT="72000" marB="7200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en-GB" sz="800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Calibri" panose="020F0502020204030204" pitchFamily="34" charset="0"/>
                        </a:rPr>
                        <a:t>The use of a semi-colon, colon and dash to mark the boundary between independent clauses </a:t>
                      </a:r>
                      <a:endParaRPr lang="en-GB" sz="800" kern="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  <a:cs typeface="Calibri" panose="020F0502020204030204" pitchFamily="34" charset="0"/>
                      </a:endParaRPr>
                    </a:p>
                  </a:txBody>
                  <a:tcPr marL="72000" marR="72000" marT="72000" marB="7200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kern="100" dirty="0"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Calibri" panose="020F0502020204030204" pitchFamily="34" charset="0"/>
                        </a:rPr>
                        <a:t> </a:t>
                      </a:r>
                      <a:r>
                        <a:rPr lang="en-GB" sz="800" b="1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Stage 6 — Faded (film) (semi-colon, colon and dash)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1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Stage 6 — The Mirror Between (picture) (semi-colon only)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1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Stage 6 — Two Bags, One Story (picture) (colon only)</a:t>
                      </a:r>
                      <a:endParaRPr lang="en-GB" sz="800" kern="1200" dirty="0">
                        <a:solidFill>
                          <a:schemeClr val="dk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endParaRPr lang="en-GB" sz="800" kern="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  <a:cs typeface="Calibri" panose="020F0502020204030204" pitchFamily="34" charset="0"/>
                      </a:endParaRPr>
                    </a:p>
                  </a:txBody>
                  <a:tcPr marL="72000" marR="72000" marT="72000" marB="7200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32160512"/>
                  </a:ext>
                </a:extLst>
              </a:tr>
              <a:tr h="87300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en-GB" sz="800" kern="100" dirty="0"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Calibri" panose="020F0502020204030204" pitchFamily="34" charset="0"/>
                        </a:rPr>
                        <a:t>How words are related by meaning as synonyms and antonyms </a:t>
                      </a:r>
                      <a:r>
                        <a:rPr lang="en-GB" sz="800" i="1" kern="100" dirty="0"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Calibri" panose="020F0502020204030204" pitchFamily="34" charset="0"/>
                        </a:rPr>
                        <a:t>[for example, big large, little] </a:t>
                      </a:r>
                      <a:endParaRPr lang="en-GB" sz="800" kern="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  <a:cs typeface="Calibri" panose="020F0502020204030204" pitchFamily="34" charset="0"/>
                      </a:endParaRPr>
                    </a:p>
                  </a:txBody>
                  <a:tcPr marL="72000" marR="72000" marT="72000" marB="72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en-GB" sz="800" b="1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Stage 6 — The Forgotten Machine (picture)</a:t>
                      </a:r>
                      <a:r>
                        <a:rPr lang="en-GB" sz="8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endParaRPr lang="en-GB" sz="800" kern="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  <a:cs typeface="Calibri" panose="020F0502020204030204" pitchFamily="34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en-GB" sz="800" b="1" kern="100" dirty="0"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Calibri" panose="020F0502020204030204" pitchFamily="34" charset="0"/>
                        </a:rPr>
                        <a:t>Stage 6 — The Epic Pet Parade (picture)</a:t>
                      </a:r>
                    </a:p>
                  </a:txBody>
                  <a:tcPr marL="72000" marR="72000" marT="72000" marB="7200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Calibri" panose="020F0502020204030204" pitchFamily="34" charset="0"/>
                        </a:rPr>
                        <a:t> The difference between structures typical of informal speech and structures appropriate for formal speech and writing. </a:t>
                      </a:r>
                    </a:p>
                  </a:txBody>
                  <a:tcPr marL="72000" marR="72000" marT="72000" marB="7200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en-GB" sz="800" b="1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Calibri" panose="020F0502020204030204" pitchFamily="34" charset="0"/>
                        </a:rPr>
                        <a:t>Stage 6 — The Dreadful Menace (film)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1" kern="100" dirty="0"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Calibri" panose="020F0502020204030204" pitchFamily="34" charset="0"/>
                        </a:rPr>
                        <a:t>Stage 6 — The Interview Mix-Up (picture)</a:t>
                      </a:r>
                    </a:p>
                  </a:txBody>
                  <a:tcPr marL="72000" marR="72000" marT="72000" marB="7200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In narratives, describing characters and settings and atmosphere</a:t>
                      </a:r>
                    </a:p>
                  </a:txBody>
                  <a:tcPr marL="72000" marR="72000" marT="72000" marB="7200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800" b="1" kern="100" dirty="0"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Calibri" panose="020F0502020204030204" pitchFamily="34" charset="0"/>
                        </a:rPr>
                        <a:t>Stage 6 — Not Ready to Go</a:t>
                      </a:r>
                    </a:p>
                    <a:p>
                      <a:pPr>
                        <a:buNone/>
                      </a:pPr>
                      <a:r>
                        <a:rPr lang="en-GB" sz="800" b="1" kern="100" dirty="0"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Calibri" panose="020F0502020204030204" pitchFamily="34" charset="0"/>
                        </a:rPr>
                        <a:t>(picture)</a:t>
                      </a:r>
                    </a:p>
                    <a:p>
                      <a:pPr>
                        <a:buNone/>
                      </a:pPr>
                      <a:r>
                        <a:rPr lang="en-GB" sz="800" b="1" kern="100" dirty="0"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Calibri" panose="020F0502020204030204" pitchFamily="34" charset="0"/>
                        </a:rPr>
                        <a:t>Stage 6 — The Piano</a:t>
                      </a:r>
                    </a:p>
                    <a:p>
                      <a:pPr>
                        <a:buNone/>
                      </a:pPr>
                      <a:r>
                        <a:rPr lang="en-GB" sz="800" b="1" kern="100" dirty="0"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Calibri" panose="020F0502020204030204" pitchFamily="34" charset="0"/>
                        </a:rPr>
                        <a:t>(film)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endParaRPr lang="en-GB" sz="800" kern="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  <a:cs typeface="Calibri" panose="020F0502020204030204" pitchFamily="34" charset="0"/>
                      </a:endParaRPr>
                    </a:p>
                  </a:txBody>
                  <a:tcPr marL="72000" marR="72000" marT="72000" marB="7200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Calibri" panose="020F0502020204030204" pitchFamily="34" charset="0"/>
                        </a:rPr>
                        <a:t>Use of the colon to introduce a list and the use of semi-colon within lists</a:t>
                      </a:r>
                      <a:endParaRPr lang="en-GB" sz="800" kern="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  <a:cs typeface="Calibri" panose="020F0502020204030204" pitchFamily="34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endParaRPr lang="en-GB" sz="800" kern="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  <a:cs typeface="Calibri" panose="020F0502020204030204" pitchFamily="34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endParaRPr lang="en-GB" sz="800" kern="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  <a:cs typeface="Calibri" panose="020F0502020204030204" pitchFamily="34" charset="0"/>
                      </a:endParaRPr>
                    </a:p>
                  </a:txBody>
                  <a:tcPr marL="72000" marR="72000" marT="72000" marB="7200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kern="100" dirty="0"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Calibri" panose="020F0502020204030204" pitchFamily="34" charset="0"/>
                        </a:rPr>
                        <a:t> </a:t>
                      </a:r>
                      <a:r>
                        <a:rPr lang="en-GB" sz="800" b="1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Stage 6 – The Library of Lost Stories (picture)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1" kern="100" dirty="0"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Calibri" panose="020F0502020204030204" pitchFamily="34" charset="0"/>
                        </a:rPr>
                        <a:t>Stage 6 — The Tale of the Three Brothers (film)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800" kern="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  <a:cs typeface="Calibri" panose="020F0502020204030204" pitchFamily="34" charset="0"/>
                      </a:endParaRPr>
                    </a:p>
                  </a:txBody>
                  <a:tcPr marL="72000" marR="72000" marT="72000" marB="7200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01009540"/>
                  </a:ext>
                </a:extLst>
              </a:tr>
              <a:tr h="48981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en-GB" sz="800" kern="100" dirty="0"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72000" marR="72000" marT="72000" marB="72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en-GB" sz="800" b="1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n-GB" sz="800" kern="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  <a:cs typeface="Calibri" panose="020F0502020204030204" pitchFamily="34" charset="0"/>
                      </a:endParaRPr>
                    </a:p>
                  </a:txBody>
                  <a:tcPr marL="72000" marR="72000" marT="72000" marB="7200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en-GB" sz="800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Calibri" panose="020F0502020204030204" pitchFamily="34" charset="0"/>
                        </a:rPr>
                        <a:t>The use of subjunctive forms such as </a:t>
                      </a:r>
                      <a:r>
                        <a:rPr lang="en-GB" sz="800" i="1" u="sng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Calibri" panose="020F0502020204030204" pitchFamily="34" charset="0"/>
                        </a:rPr>
                        <a:t>If I were </a:t>
                      </a:r>
                      <a:r>
                        <a:rPr lang="en-GB" sz="800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Calibri" panose="020F0502020204030204" pitchFamily="34" charset="0"/>
                        </a:rPr>
                        <a:t>or </a:t>
                      </a:r>
                      <a:r>
                        <a:rPr lang="en-GB" sz="800" i="1" u="sng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Calibri" panose="020F0502020204030204" pitchFamily="34" charset="0"/>
                        </a:rPr>
                        <a:t>Were they </a:t>
                      </a:r>
                      <a:r>
                        <a:rPr lang="en-GB" sz="800" i="1" u="none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Calibri" panose="020F0502020204030204" pitchFamily="34" charset="0"/>
                        </a:rPr>
                        <a:t>to come, </a:t>
                      </a:r>
                      <a:r>
                        <a:rPr lang="en-GB" sz="800" i="0" u="none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Calibri" panose="020F0502020204030204" pitchFamily="34" charset="0"/>
                        </a:rPr>
                        <a:t>used</a:t>
                      </a:r>
                      <a:r>
                        <a:rPr lang="en-GB" sz="800" i="1" u="none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GB" sz="800" i="0" u="none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Calibri" panose="020F0502020204030204" pitchFamily="34" charset="0"/>
                        </a:rPr>
                        <a:t>in some very formal writing and speech.</a:t>
                      </a:r>
                      <a:endParaRPr lang="en-GB" sz="800" kern="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  <a:cs typeface="Calibri" panose="020F0502020204030204" pitchFamily="34" charset="0"/>
                      </a:endParaRPr>
                    </a:p>
                  </a:txBody>
                  <a:tcPr marL="72000" marR="72000" marT="72000" marB="7200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en-GB" sz="800" b="1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Calibri" panose="020F0502020204030204" pitchFamily="34" charset="0"/>
                        </a:rPr>
                        <a:t>Stage 6 — Three Little Pigs (film)</a:t>
                      </a:r>
                      <a:endParaRPr lang="en-GB" sz="800" kern="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  <a:cs typeface="Calibri" panose="020F0502020204030204" pitchFamily="34" charset="0"/>
                      </a:endParaRPr>
                    </a:p>
                  </a:txBody>
                  <a:tcPr marL="72000" marR="72000" marT="72000" marB="7200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kern="100" dirty="0"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Calibri" panose="020F0502020204030204" pitchFamily="34" charset="0"/>
                        </a:rPr>
                        <a:t>Write effectively for a range of purposes and audiences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800" b="1" kern="1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  <a:cs typeface="Calibri" panose="020F0502020204030204" pitchFamily="34" charset="0"/>
                      </a:endParaRPr>
                    </a:p>
                  </a:txBody>
                  <a:tcPr marL="72000" marR="72000" marT="72000" marB="7200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800" b="1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Calibri" panose="020F0502020204030204" pitchFamily="34" charset="0"/>
                        </a:rPr>
                        <a:t> Stage 6 — </a:t>
                      </a:r>
                      <a:r>
                        <a:rPr lang="en-GB" sz="800" b="1" kern="100" dirty="0"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Calibri" panose="020F0502020204030204" pitchFamily="34" charset="0"/>
                        </a:rPr>
                        <a:t>The Ridge</a:t>
                      </a:r>
                    </a:p>
                    <a:p>
                      <a:pPr>
                        <a:buNone/>
                      </a:pPr>
                      <a:r>
                        <a:rPr lang="en-GB" sz="800" b="1" kern="100" dirty="0"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Calibri" panose="020F0502020204030204" pitchFamily="34" charset="0"/>
                        </a:rPr>
                        <a:t>(film)</a:t>
                      </a:r>
                    </a:p>
                    <a:p>
                      <a:pPr>
                        <a:buNone/>
                      </a:pPr>
                      <a:endParaRPr lang="en-GB" sz="800" b="1" kern="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  <a:cs typeface="Calibri" panose="020F0502020204030204" pitchFamily="34" charset="0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lang="en-GB" sz="800" kern="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  <a:cs typeface="Calibri" panose="020F0502020204030204" pitchFamily="34" charset="0"/>
                      </a:endParaRPr>
                    </a:p>
                  </a:txBody>
                  <a:tcPr marL="72000" marR="72000" marT="72000" marB="7200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Calibri" panose="020F0502020204030204" pitchFamily="34" charset="0"/>
                        </a:rPr>
                        <a:t>Punctuation of bullet points to list information </a:t>
                      </a:r>
                      <a:endParaRPr lang="en-GB" sz="800" kern="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  <a:cs typeface="Calibri" panose="020F0502020204030204" pitchFamily="34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endParaRPr lang="en-GB" sz="800" kern="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  <a:cs typeface="Calibri" panose="020F0502020204030204" pitchFamily="34" charset="0"/>
                      </a:endParaRPr>
                    </a:p>
                  </a:txBody>
                  <a:tcPr marL="72000" marR="72000" marT="72000" marB="7200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en-GB" sz="800" kern="100" dirty="0"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Calibri" panose="020F0502020204030204" pitchFamily="34" charset="0"/>
                        </a:rPr>
                        <a:t> </a:t>
                      </a:r>
                      <a:r>
                        <a:rPr lang="en-GB" sz="800" b="1" kern="100" dirty="0"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Calibri" panose="020F0502020204030204" pitchFamily="34" charset="0"/>
                        </a:rPr>
                        <a:t>Stage 6 — Biography of Charles Dickens (film)</a:t>
                      </a:r>
                    </a:p>
                  </a:txBody>
                  <a:tcPr marL="72000" marR="72000" marT="72000" marB="7200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84300470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4961B282-84ED-E3A0-15FE-34D4E62CE91C}"/>
              </a:ext>
            </a:extLst>
          </p:cNvPr>
          <p:cNvSpPr txBox="1"/>
          <p:nvPr/>
        </p:nvSpPr>
        <p:spPr>
          <a:xfrm>
            <a:off x="387458" y="286716"/>
            <a:ext cx="9105254" cy="30777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dist="50800" dir="2700000" algn="ctr" rotWithShape="0">
              <a:srgbClr val="9687E1"/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en-GB" sz="1400" b="1" kern="100" dirty="0">
                <a:solidFill>
                  <a:srgbClr val="9687E1"/>
                </a:solidFill>
                <a:effectLst/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Shed Sentences: Whole School Progression Map. </a:t>
            </a:r>
            <a:r>
              <a:rPr lang="en-GB" sz="1400" b="1" kern="100" dirty="0">
                <a:effectLst/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Vocabulary, Grammar and Punctuation Progression through Stages</a:t>
            </a:r>
          </a:p>
        </p:txBody>
      </p:sp>
      <p:pic>
        <p:nvPicPr>
          <p:cNvPr id="5" name="Picture 4" descr="A black and white sign with black text&#10;&#10;AI-generated content may be incorrect.">
            <a:extLst>
              <a:ext uri="{FF2B5EF4-FFF2-40B4-BE49-F238E27FC236}">
                <a16:creationId xmlns:a16="http://schemas.microsoft.com/office/drawing/2014/main" id="{192A0EC2-BEC0-071D-9E84-6355C72BA27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6219" y="6622396"/>
            <a:ext cx="872425" cy="1550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423448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56505BA-1166-C738-73FB-B7373E931A0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0633BF02-F093-82C0-2B29-C195A16F249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29815128"/>
              </p:ext>
            </p:extLst>
          </p:nvPr>
        </p:nvGraphicFramePr>
        <p:xfrm>
          <a:off x="404464" y="759425"/>
          <a:ext cx="9105254" cy="3025213"/>
        </p:xfrm>
        <a:graphic>
          <a:graphicData uri="http://schemas.openxmlformats.org/drawingml/2006/table">
            <a:tbl>
              <a:tblPr firstRow="1" bandRow="1">
                <a:effectLst>
                  <a:outerShdw dist="50800" dir="2700000" algn="ctr" rotWithShape="0">
                    <a:srgbClr val="9687E1"/>
                  </a:outerShdw>
                </a:effectLst>
                <a:tableStyleId>{5C22544A-7EE6-4342-B048-85BDC9FD1C3A}</a:tableStyleId>
              </a:tblPr>
              <a:tblGrid>
                <a:gridCol w="1197476">
                  <a:extLst>
                    <a:ext uri="{9D8B030D-6E8A-4147-A177-3AD203B41FA5}">
                      <a16:colId xmlns:a16="http://schemas.microsoft.com/office/drawing/2014/main" val="1166749218"/>
                    </a:ext>
                  </a:extLst>
                </a:gridCol>
                <a:gridCol w="904592">
                  <a:extLst>
                    <a:ext uri="{9D8B030D-6E8A-4147-A177-3AD203B41FA5}">
                      <a16:colId xmlns:a16="http://schemas.microsoft.com/office/drawing/2014/main" val="1905614563"/>
                    </a:ext>
                  </a:extLst>
                </a:gridCol>
                <a:gridCol w="1516828">
                  <a:extLst>
                    <a:ext uri="{9D8B030D-6E8A-4147-A177-3AD203B41FA5}">
                      <a16:colId xmlns:a16="http://schemas.microsoft.com/office/drawing/2014/main" val="3474532823"/>
                    </a:ext>
                  </a:extLst>
                </a:gridCol>
                <a:gridCol w="868814">
                  <a:extLst>
                    <a:ext uri="{9D8B030D-6E8A-4147-A177-3AD203B41FA5}">
                      <a16:colId xmlns:a16="http://schemas.microsoft.com/office/drawing/2014/main" val="1070220282"/>
                    </a:ext>
                  </a:extLst>
                </a:gridCol>
                <a:gridCol w="1035290">
                  <a:extLst>
                    <a:ext uri="{9D8B030D-6E8A-4147-A177-3AD203B41FA5}">
                      <a16:colId xmlns:a16="http://schemas.microsoft.com/office/drawing/2014/main" val="2760966710"/>
                    </a:ext>
                  </a:extLst>
                </a:gridCol>
                <a:gridCol w="1312432">
                  <a:extLst>
                    <a:ext uri="{9D8B030D-6E8A-4147-A177-3AD203B41FA5}">
                      <a16:colId xmlns:a16="http://schemas.microsoft.com/office/drawing/2014/main" val="3746360728"/>
                    </a:ext>
                  </a:extLst>
                </a:gridCol>
                <a:gridCol w="1183342">
                  <a:extLst>
                    <a:ext uri="{9D8B030D-6E8A-4147-A177-3AD203B41FA5}">
                      <a16:colId xmlns:a16="http://schemas.microsoft.com/office/drawing/2014/main" val="669379692"/>
                    </a:ext>
                  </a:extLst>
                </a:gridCol>
                <a:gridCol w="1086480">
                  <a:extLst>
                    <a:ext uri="{9D8B030D-6E8A-4147-A177-3AD203B41FA5}">
                      <a16:colId xmlns:a16="http://schemas.microsoft.com/office/drawing/2014/main" val="3531077106"/>
                    </a:ext>
                  </a:extLst>
                </a:gridCol>
              </a:tblGrid>
              <a:tr h="184299">
                <a:tc gridSpan="8">
                  <a:txBody>
                    <a:bodyPr/>
                    <a:lstStyle/>
                    <a:p>
                      <a:pPr algn="ctr"/>
                      <a:r>
                        <a:rPr lang="en-GB" sz="1600" b="1" i="0" kern="1200" dirty="0">
                          <a:solidFill>
                            <a:schemeClr val="lt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Stage 6 Continued</a:t>
                      </a:r>
                      <a:endParaRPr lang="en-US" sz="1600" b="1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687E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37956521"/>
                  </a:ext>
                </a:extLst>
              </a:tr>
              <a:tr h="194282">
                <a:tc>
                  <a:txBody>
                    <a:bodyPr/>
                    <a:lstStyle/>
                    <a:p>
                      <a:pPr algn="ctr">
                        <a:lnSpc>
                          <a:spcPts val="1000"/>
                        </a:lnSpc>
                        <a:spcAft>
                          <a:spcPts val="800"/>
                        </a:spcAft>
                      </a:pPr>
                      <a:r>
                        <a:rPr lang="en-GB" sz="1000" b="1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Word Level</a:t>
                      </a:r>
                      <a:endParaRPr lang="en-GB" sz="10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DA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00"/>
                        </a:lnSpc>
                        <a:spcAft>
                          <a:spcPts val="800"/>
                        </a:spcAft>
                      </a:pPr>
                      <a:r>
                        <a:rPr lang="en-GB" sz="1000" b="1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Shed Sentence Pack</a:t>
                      </a:r>
                      <a:endParaRPr lang="en-GB" sz="10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DA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00"/>
                        </a:lnSpc>
                        <a:spcAft>
                          <a:spcPts val="800"/>
                        </a:spcAft>
                      </a:pPr>
                      <a:r>
                        <a:rPr lang="en-GB" sz="1000" b="1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Sentence Level</a:t>
                      </a:r>
                      <a:endParaRPr lang="en-GB" sz="10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DA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00"/>
                        </a:lnSpc>
                        <a:spcAft>
                          <a:spcPts val="800"/>
                        </a:spcAft>
                      </a:pPr>
                      <a:r>
                        <a:rPr lang="en-GB" sz="1000" b="1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Shed Sentence Pack</a:t>
                      </a:r>
                      <a:endParaRPr lang="en-GB" sz="10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DA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00"/>
                        </a:lnSpc>
                        <a:spcAft>
                          <a:spcPts val="800"/>
                        </a:spcAft>
                      </a:pPr>
                      <a:r>
                        <a:rPr lang="en-GB" sz="1000" b="1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Text Level</a:t>
                      </a:r>
                      <a:endParaRPr lang="en-GB" sz="10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DA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00"/>
                        </a:lnSpc>
                        <a:spcAft>
                          <a:spcPts val="800"/>
                        </a:spcAft>
                      </a:pPr>
                      <a:r>
                        <a:rPr lang="en-GB" sz="1000" b="1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Shed Sentence Pack</a:t>
                      </a:r>
                      <a:endParaRPr lang="en-GB" sz="10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DA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00"/>
                        </a:lnSpc>
                        <a:spcAft>
                          <a:spcPts val="800"/>
                        </a:spcAft>
                      </a:pPr>
                      <a:r>
                        <a:rPr lang="en-GB" sz="1000" b="1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Punctuation</a:t>
                      </a:r>
                      <a:endParaRPr lang="en-GB" sz="10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DA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00"/>
                        </a:lnSpc>
                        <a:spcAft>
                          <a:spcPts val="800"/>
                        </a:spcAft>
                      </a:pPr>
                      <a:r>
                        <a:rPr lang="en-GB" sz="1000" b="1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Shed Sentence Pack</a:t>
                      </a:r>
                      <a:endParaRPr lang="en-GB" sz="10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DA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39144835"/>
                  </a:ext>
                </a:extLst>
              </a:tr>
              <a:tr h="68179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endParaRPr lang="en-GB" sz="800" kern="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  <a:cs typeface="Calibri" panose="020F0502020204030204" pitchFamily="34" charset="0"/>
                      </a:endParaRPr>
                    </a:p>
                  </a:txBody>
                  <a:tcPr marL="72000" marR="72000" marT="72000" marB="72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endParaRPr lang="en-GB" sz="800" kern="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  <a:cs typeface="Calibri" panose="020F0502020204030204" pitchFamily="34" charset="0"/>
                      </a:endParaRPr>
                    </a:p>
                  </a:txBody>
                  <a:tcPr marL="72000" marR="72000" marT="72000" marB="7200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en-GB" sz="8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Distinguish between the language of speech and writing and choose the appropriate register</a:t>
                      </a:r>
                      <a:endParaRPr lang="en-GB" sz="800" kern="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  <a:cs typeface="Calibri" panose="020F0502020204030204" pitchFamily="34" charset="0"/>
                      </a:endParaRPr>
                    </a:p>
                  </a:txBody>
                  <a:tcPr marL="72000" marR="72000" marT="72000" marB="7200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800" b="1" kern="100" dirty="0"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Calibri" panose="020F0502020204030204" pitchFamily="34" charset="0"/>
                        </a:rPr>
                        <a:t>Stage 6 — Listen: The Planet is Talking (picture)</a:t>
                      </a:r>
                    </a:p>
                    <a:p>
                      <a:pPr>
                        <a:buNone/>
                      </a:pPr>
                      <a:endParaRPr lang="en-GB" sz="800" b="1" kern="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  <a:cs typeface="Calibri" panose="020F0502020204030204" pitchFamily="34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endParaRPr lang="en-GB" sz="800" kern="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  <a:cs typeface="Calibri" panose="020F0502020204030204" pitchFamily="34" charset="0"/>
                      </a:endParaRPr>
                    </a:p>
                  </a:txBody>
                  <a:tcPr marL="72000" marR="72000" marT="72000" marB="7200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Integrating dialogue to convey character and advance the action</a:t>
                      </a:r>
                      <a:endParaRPr lang="en-GB" sz="800" kern="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  <a:cs typeface="Calibri" panose="020F050202020403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800" kern="1200" dirty="0">
                        <a:solidFill>
                          <a:schemeClr val="dk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72000" marR="72000" marT="72000" marB="7200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1" kern="100" dirty="0"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Calibri" panose="020F0502020204030204" pitchFamily="34" charset="0"/>
                        </a:rPr>
                        <a:t>Stage 6 — Broken (film)</a:t>
                      </a: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800" b="1" kern="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  <a:cs typeface="Calibri" panose="020F0502020204030204" pitchFamily="34" charset="0"/>
                      </a:endParaRPr>
                    </a:p>
                    <a:p>
                      <a:pPr>
                        <a:buNone/>
                      </a:pPr>
                      <a:r>
                        <a:rPr lang="en-GB" sz="800" b="1" kern="100" dirty="0"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Calibri" panose="020F0502020204030204" pitchFamily="34" charset="0"/>
                        </a:rPr>
                        <a:t>Stage 6 — Little Freak (film)</a:t>
                      </a:r>
                    </a:p>
                    <a:p>
                      <a:pPr>
                        <a:lnSpc>
                          <a:spcPct val="100000"/>
                        </a:lnSpc>
                      </a:pPr>
                      <a:endParaRPr lang="en-GB" sz="800" kern="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  <a:cs typeface="Calibri" panose="020F0502020204030204" pitchFamily="34" charset="0"/>
                      </a:endParaRPr>
                    </a:p>
                  </a:txBody>
                  <a:tcPr marL="72000" marR="72000" marT="72000" marB="7200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en-GB" sz="8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Using commas to clarify meaning and avoid ambiguity in writing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en-GB" sz="800" b="0" i="0" u="none" strike="noStrike" kern="1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+discussion of the Oxford comma</a:t>
                      </a:r>
                      <a:endParaRPr lang="en-GB" sz="800" b="0" i="0" u="none" strike="noStrike" kern="1200" dirty="0">
                        <a:solidFill>
                          <a:schemeClr val="dk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72000" marR="72000" marT="72000" marB="7200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8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Stage 6 — Titanium (film)</a:t>
                      </a: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800" b="1" kern="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  <a:cs typeface="Calibri" panose="020F0502020204030204" pitchFamily="34" charset="0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800" b="1" kern="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  <a:cs typeface="Calibri" panose="020F0502020204030204" pitchFamily="34" charset="0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1" kern="100" dirty="0"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Calibri" panose="020F0502020204030204" pitchFamily="34" charset="0"/>
                        </a:rPr>
                        <a:t>Stage 6 — Punctuation Party Panic!</a:t>
                      </a: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1" kern="100" dirty="0"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Calibri" panose="020F0502020204030204" pitchFamily="34" charset="0"/>
                        </a:rPr>
                        <a:t>(picture)</a:t>
                      </a:r>
                    </a:p>
                    <a:p>
                      <a:pPr>
                        <a:lnSpc>
                          <a:spcPct val="100000"/>
                        </a:lnSpc>
                      </a:pPr>
                      <a:endParaRPr lang="en-US" sz="8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2000" marR="72000" marT="72000" marB="7200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99573802"/>
                  </a:ext>
                </a:extLst>
              </a:tr>
              <a:tr h="585087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endParaRPr lang="en-GB" sz="800" kern="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  <a:cs typeface="Calibri" panose="020F0502020204030204" pitchFamily="34" charset="0"/>
                      </a:endParaRPr>
                    </a:p>
                  </a:txBody>
                  <a:tcPr marL="72000" marR="72000" marT="72000" marB="72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endParaRPr lang="en-GB" sz="800" kern="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  <a:cs typeface="Calibri" panose="020F0502020204030204" pitchFamily="34" charset="0"/>
                      </a:endParaRPr>
                    </a:p>
                  </a:txBody>
                  <a:tcPr marL="72000" marR="72000" marT="72000" marB="7200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en-GB" sz="8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Using expanded noun phrases to convey complicated information concisely</a:t>
                      </a:r>
                      <a:endParaRPr lang="en-GB" sz="800" kern="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  <a:cs typeface="Calibri" panose="020F0502020204030204" pitchFamily="34" charset="0"/>
                      </a:endParaRPr>
                    </a:p>
                  </a:txBody>
                  <a:tcPr marL="72000" marR="72000" marT="72000" marB="7200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800" b="1" kern="100" dirty="0"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Calibri" panose="020F0502020204030204" pitchFamily="34" charset="0"/>
                        </a:rPr>
                        <a:t>Stage 6 — The Present (film)</a:t>
                      </a:r>
                    </a:p>
                    <a:p>
                      <a:pPr>
                        <a:buNone/>
                      </a:pPr>
                      <a:endParaRPr lang="en-GB" sz="800" b="1" kern="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  <a:cs typeface="Calibri" panose="020F050202020403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1" kern="100" dirty="0"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Calibri" panose="020F0502020204030204" pitchFamily="34" charset="0"/>
                        </a:rPr>
                        <a:t>Stage 6 — The Power of Your Words (picture)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endParaRPr lang="en-GB" sz="800" kern="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  <a:cs typeface="Calibri" panose="020F0502020204030204" pitchFamily="34" charset="0"/>
                      </a:endParaRPr>
                    </a:p>
                  </a:txBody>
                  <a:tcPr marL="72000" marR="72000" marT="72000" marB="7200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800" kern="1200" dirty="0">
                        <a:solidFill>
                          <a:schemeClr val="dk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72000" marR="72000" marT="72000" marB="7200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GB" sz="800" b="1" kern="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  <a:cs typeface="Calibri" panose="020F0502020204030204" pitchFamily="34" charset="0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lang="en-GB" sz="800" kern="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  <a:cs typeface="Calibri" panose="020F0502020204030204" pitchFamily="34" charset="0"/>
                      </a:endParaRPr>
                    </a:p>
                  </a:txBody>
                  <a:tcPr marL="72000" marR="72000" marT="72000" marB="7200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Calibri" panose="020F0502020204030204" pitchFamily="34" charset="0"/>
                        </a:rPr>
                        <a:t>How hyphens can be used to avoid ambiguity [for example,  </a:t>
                      </a:r>
                      <a:r>
                        <a:rPr lang="en-GB" sz="800" i="1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Calibri" panose="020F0502020204030204" pitchFamily="34" charset="0"/>
                        </a:rPr>
                        <a:t>man eating shark </a:t>
                      </a:r>
                      <a:r>
                        <a:rPr lang="en-GB" sz="800" i="0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Calibri" panose="020F0502020204030204" pitchFamily="34" charset="0"/>
                        </a:rPr>
                        <a:t>versus</a:t>
                      </a:r>
                      <a:r>
                        <a:rPr lang="en-GB" sz="800" i="1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Calibri" panose="020F0502020204030204" pitchFamily="34" charset="0"/>
                        </a:rPr>
                        <a:t> man-eating shark,</a:t>
                      </a:r>
                      <a:r>
                        <a:rPr lang="en-GB" sz="800" i="1" kern="1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GB" sz="800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Calibri" panose="020F0502020204030204" pitchFamily="34" charset="0"/>
                        </a:rPr>
                        <a:t>or </a:t>
                      </a:r>
                      <a:r>
                        <a:rPr lang="en-GB" sz="800" i="1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Calibri" panose="020F0502020204030204" pitchFamily="34" charset="0"/>
                        </a:rPr>
                        <a:t>recover </a:t>
                      </a:r>
                      <a:r>
                        <a:rPr lang="en-GB" sz="800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Calibri" panose="020F0502020204030204" pitchFamily="34" charset="0"/>
                        </a:rPr>
                        <a:t>versus </a:t>
                      </a:r>
                      <a:r>
                        <a:rPr lang="en-GB" sz="800" i="1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Calibri" panose="020F0502020204030204" pitchFamily="34" charset="0"/>
                        </a:rPr>
                        <a:t>re-cover]</a:t>
                      </a:r>
                    </a:p>
                  </a:txBody>
                  <a:tcPr marL="72000" marR="72000" marT="72000" marB="7200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GB" sz="800" b="1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Calibri" panose="020F0502020204030204" pitchFamily="34" charset="0"/>
                        </a:rPr>
                        <a:t>Stage 6 — The Eye of the Storm (film)</a:t>
                      </a:r>
                    </a:p>
                    <a:p>
                      <a:pPr>
                        <a:lnSpc>
                          <a:spcPct val="100000"/>
                        </a:lnSpc>
                      </a:pPr>
                      <a:endParaRPr lang="en-GB" sz="800" b="1" kern="1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en-GB" sz="800" b="1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Stage 6 — It Came from the Clouds (picture)</a:t>
                      </a:r>
                      <a:endParaRPr lang="en-US" sz="8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lang="en-US" sz="8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2000" marR="72000" marT="72000" marB="7200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92054765"/>
                  </a:ext>
                </a:extLst>
              </a:tr>
              <a:tr h="215914">
                <a:tc gridSpan="8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06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="1" i="0" kern="1200" dirty="0">
                          <a:solidFill>
                            <a:srgbClr val="9687E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Stage 6 Introduced Terminology:</a:t>
                      </a:r>
                      <a:r>
                        <a:rPr lang="en-GB" sz="1100" b="0" i="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 s</a:t>
                      </a:r>
                      <a:r>
                        <a:rPr lang="en-GB" sz="1100" b="0" i="0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ubject, object, active, passive, synonym, antonym, ellipses, hyphen, colon, semi-colon, bullet points</a:t>
                      </a:r>
                    </a:p>
                  </a:txBody>
                  <a:tcPr marL="72000" marR="72000" marT="72000" marB="72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ts val="860"/>
                        </a:lnSpc>
                        <a:spcAft>
                          <a:spcPts val="300"/>
                        </a:spcAft>
                      </a:pPr>
                      <a:endParaRPr lang="en-US" sz="80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2000" marR="72000" marT="72000" marB="7200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ts val="860"/>
                        </a:lnSpc>
                        <a:spcAft>
                          <a:spcPts val="300"/>
                        </a:spcAft>
                      </a:pPr>
                      <a:endParaRPr lang="en-GB" sz="8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72000" marT="72000" marB="7200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ts val="860"/>
                        </a:lnSpc>
                        <a:spcAft>
                          <a:spcPts val="400"/>
                        </a:spcAft>
                      </a:pPr>
                      <a:endParaRPr lang="en-GB" sz="8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72000" marT="72000" marB="7200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ts val="860"/>
                        </a:lnSpc>
                        <a:spcAft>
                          <a:spcPts val="300"/>
                        </a:spcAft>
                      </a:pPr>
                      <a:endParaRPr lang="en-US" sz="80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2000" marR="72000" marT="72000" marB="7200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ts val="860"/>
                        </a:lnSpc>
                        <a:spcAft>
                          <a:spcPts val="300"/>
                        </a:spcAft>
                      </a:pPr>
                      <a:endParaRPr lang="en-US" sz="80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2000" marR="72000" marT="72000" marB="7200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ts val="860"/>
                        </a:lnSpc>
                        <a:spcAft>
                          <a:spcPts val="300"/>
                        </a:spcAft>
                      </a:pPr>
                      <a:endParaRPr lang="en-US" sz="80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2000" marR="72000" marT="72000" marB="7200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ts val="860"/>
                        </a:lnSpc>
                        <a:spcAft>
                          <a:spcPts val="300"/>
                        </a:spcAft>
                      </a:pPr>
                      <a:endParaRPr lang="en-US" sz="80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2000" marR="72000" marT="72000" marB="7200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32460469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3B478491-FF68-47FE-EB73-967D05B5AB6E}"/>
              </a:ext>
            </a:extLst>
          </p:cNvPr>
          <p:cNvSpPr txBox="1"/>
          <p:nvPr/>
        </p:nvSpPr>
        <p:spPr>
          <a:xfrm>
            <a:off x="387458" y="286716"/>
            <a:ext cx="9105254" cy="30777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dist="50800" dir="2700000" algn="ctr" rotWithShape="0">
              <a:srgbClr val="9687E1"/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en-GB" sz="1400" b="1" kern="100" dirty="0">
                <a:solidFill>
                  <a:srgbClr val="9687E1"/>
                </a:solidFill>
                <a:effectLst/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Shed Sentences: Whole School Progression Map. </a:t>
            </a:r>
            <a:r>
              <a:rPr lang="en-GB" sz="1400" b="1" kern="100" dirty="0">
                <a:effectLst/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Vocabulary, Grammar and Punctuation Progression through Stages</a:t>
            </a:r>
          </a:p>
        </p:txBody>
      </p:sp>
      <p:pic>
        <p:nvPicPr>
          <p:cNvPr id="5" name="Picture 4" descr="A black and white sign with black text&#10;&#10;AI-generated content may be incorrect.">
            <a:extLst>
              <a:ext uri="{FF2B5EF4-FFF2-40B4-BE49-F238E27FC236}">
                <a16:creationId xmlns:a16="http://schemas.microsoft.com/office/drawing/2014/main" id="{912FC058-47D5-059C-9765-7B82913B571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6219" y="6622396"/>
            <a:ext cx="872425" cy="1550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96277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193E03A-49A1-B421-5BF6-6DAB90CF36D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black and white sign with black text&#10;&#10;AI-generated content may be incorrect.">
            <a:extLst>
              <a:ext uri="{FF2B5EF4-FFF2-40B4-BE49-F238E27FC236}">
                <a16:creationId xmlns:a16="http://schemas.microsoft.com/office/drawing/2014/main" id="{3D0534A7-42F0-63C6-C9D7-FE978D264D9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6219" y="6622396"/>
            <a:ext cx="872425" cy="155098"/>
          </a:xfrm>
          <a:prstGeom prst="rect">
            <a:avLst/>
          </a:prstGeom>
        </p:spPr>
      </p:pic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768D5485-C62D-CE42-EFB2-B7BD71172C5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94671500"/>
              </p:ext>
            </p:extLst>
          </p:nvPr>
        </p:nvGraphicFramePr>
        <p:xfrm>
          <a:off x="404464" y="705179"/>
          <a:ext cx="9097072" cy="4616122"/>
        </p:xfrm>
        <a:graphic>
          <a:graphicData uri="http://schemas.openxmlformats.org/drawingml/2006/table">
            <a:tbl>
              <a:tblPr firstRow="1" bandRow="1">
                <a:effectLst>
                  <a:outerShdw dist="50800" dir="2700000" algn="ctr" rotWithShape="0">
                    <a:srgbClr val="EB4B6E"/>
                  </a:outerShdw>
                </a:effectLst>
                <a:tableStyleId>{5C22544A-7EE6-4342-B048-85BDC9FD1C3A}</a:tableStyleId>
              </a:tblPr>
              <a:tblGrid>
                <a:gridCol w="1106621">
                  <a:extLst>
                    <a:ext uri="{9D8B030D-6E8A-4147-A177-3AD203B41FA5}">
                      <a16:colId xmlns:a16="http://schemas.microsoft.com/office/drawing/2014/main" val="1166749218"/>
                    </a:ext>
                  </a:extLst>
                </a:gridCol>
                <a:gridCol w="1167647">
                  <a:extLst>
                    <a:ext uri="{9D8B030D-6E8A-4147-A177-3AD203B41FA5}">
                      <a16:colId xmlns:a16="http://schemas.microsoft.com/office/drawing/2014/main" val="1905614563"/>
                    </a:ext>
                  </a:extLst>
                </a:gridCol>
                <a:gridCol w="1095105">
                  <a:extLst>
                    <a:ext uri="{9D8B030D-6E8A-4147-A177-3AD203B41FA5}">
                      <a16:colId xmlns:a16="http://schemas.microsoft.com/office/drawing/2014/main" val="3474532823"/>
                    </a:ext>
                  </a:extLst>
                </a:gridCol>
                <a:gridCol w="1084882">
                  <a:extLst>
                    <a:ext uri="{9D8B030D-6E8A-4147-A177-3AD203B41FA5}">
                      <a16:colId xmlns:a16="http://schemas.microsoft.com/office/drawing/2014/main" val="1070220282"/>
                    </a:ext>
                  </a:extLst>
                </a:gridCol>
                <a:gridCol w="852406">
                  <a:extLst>
                    <a:ext uri="{9D8B030D-6E8A-4147-A177-3AD203B41FA5}">
                      <a16:colId xmlns:a16="http://schemas.microsoft.com/office/drawing/2014/main" val="2760966710"/>
                    </a:ext>
                  </a:extLst>
                </a:gridCol>
                <a:gridCol w="1232116">
                  <a:extLst>
                    <a:ext uri="{9D8B030D-6E8A-4147-A177-3AD203B41FA5}">
                      <a16:colId xmlns:a16="http://schemas.microsoft.com/office/drawing/2014/main" val="3746360728"/>
                    </a:ext>
                  </a:extLst>
                </a:gridCol>
                <a:gridCol w="968644">
                  <a:extLst>
                    <a:ext uri="{9D8B030D-6E8A-4147-A177-3AD203B41FA5}">
                      <a16:colId xmlns:a16="http://schemas.microsoft.com/office/drawing/2014/main" val="669379692"/>
                    </a:ext>
                  </a:extLst>
                </a:gridCol>
                <a:gridCol w="1589651">
                  <a:extLst>
                    <a:ext uri="{9D8B030D-6E8A-4147-A177-3AD203B41FA5}">
                      <a16:colId xmlns:a16="http://schemas.microsoft.com/office/drawing/2014/main" val="3531077106"/>
                    </a:ext>
                  </a:extLst>
                </a:gridCol>
              </a:tblGrid>
              <a:tr h="300073">
                <a:tc gridSpan="8">
                  <a:txBody>
                    <a:bodyPr/>
                    <a:lstStyle/>
                    <a:p>
                      <a:pPr algn="ctr"/>
                      <a:r>
                        <a:rPr lang="en-GB" sz="1600" b="1" i="0" kern="1200" dirty="0">
                          <a:solidFill>
                            <a:schemeClr val="lt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Stage 1 Continued</a:t>
                      </a:r>
                      <a:endParaRPr lang="en-US" sz="1600" b="1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4B6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37956521"/>
                  </a:ext>
                </a:extLst>
              </a:tr>
              <a:tr h="279905">
                <a:tc>
                  <a:txBody>
                    <a:bodyPr/>
                    <a:lstStyle/>
                    <a:p>
                      <a:pPr algn="ctr">
                        <a:lnSpc>
                          <a:spcPts val="1000"/>
                        </a:lnSpc>
                        <a:spcAft>
                          <a:spcPts val="800"/>
                        </a:spcAft>
                      </a:pPr>
                      <a:r>
                        <a:rPr lang="en-GB" sz="1000" b="1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Word Level</a:t>
                      </a:r>
                      <a:endParaRPr lang="en-GB" sz="10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DD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00"/>
                        </a:lnSpc>
                        <a:spcAft>
                          <a:spcPts val="800"/>
                        </a:spcAft>
                      </a:pPr>
                      <a:r>
                        <a:rPr lang="en-GB" sz="1000" b="1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Shed Sentence Pack</a:t>
                      </a:r>
                      <a:endParaRPr lang="en-GB" sz="10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DD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00"/>
                        </a:lnSpc>
                        <a:spcAft>
                          <a:spcPts val="800"/>
                        </a:spcAft>
                      </a:pPr>
                      <a:r>
                        <a:rPr lang="en-GB" sz="1000" b="1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Sentence Level</a:t>
                      </a:r>
                      <a:endParaRPr lang="en-GB" sz="10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DD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00"/>
                        </a:lnSpc>
                        <a:spcAft>
                          <a:spcPts val="800"/>
                        </a:spcAft>
                      </a:pPr>
                      <a:r>
                        <a:rPr lang="en-GB" sz="1000" b="1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Shed Sentence Pack</a:t>
                      </a:r>
                      <a:endParaRPr lang="en-GB" sz="10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DD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00"/>
                        </a:lnSpc>
                        <a:spcAft>
                          <a:spcPts val="800"/>
                        </a:spcAft>
                      </a:pPr>
                      <a:r>
                        <a:rPr lang="en-GB" sz="1000" b="1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Text Level</a:t>
                      </a:r>
                      <a:endParaRPr lang="en-GB" sz="10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DD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00"/>
                        </a:lnSpc>
                        <a:spcAft>
                          <a:spcPts val="800"/>
                        </a:spcAft>
                      </a:pPr>
                      <a:r>
                        <a:rPr lang="en-GB" sz="1000" b="1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Shed Sentence Pack</a:t>
                      </a:r>
                      <a:endParaRPr lang="en-GB" sz="10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DD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00"/>
                        </a:lnSpc>
                        <a:spcAft>
                          <a:spcPts val="800"/>
                        </a:spcAft>
                      </a:pPr>
                      <a:r>
                        <a:rPr lang="en-GB" sz="1000" b="1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Punctuation</a:t>
                      </a:r>
                      <a:endParaRPr lang="en-GB" sz="10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DD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00"/>
                        </a:lnSpc>
                        <a:spcAft>
                          <a:spcPts val="800"/>
                        </a:spcAft>
                      </a:pPr>
                      <a:r>
                        <a:rPr lang="en-GB" sz="1000" b="1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Shed Sentence Pack</a:t>
                      </a:r>
                      <a:endParaRPr lang="en-GB" sz="10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DD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39144835"/>
                  </a:ext>
                </a:extLst>
              </a:tr>
              <a:tr h="1428664">
                <a:tc>
                  <a:txBody>
                    <a:bodyPr/>
                    <a:lstStyle/>
                    <a:p>
                      <a:pPr algn="l" rtl="0" fontAlgn="base">
                        <a:lnSpc>
                          <a:spcPct val="100000"/>
                        </a:lnSpc>
                        <a:buNone/>
                      </a:pPr>
                      <a:r>
                        <a:rPr lang="en-GB" sz="800" b="0" i="0">
                          <a:solidFill>
                            <a:srgbClr val="0B0C0C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Add suffixes using –er, where no change is needed in the spelling of root words [for example, helper] </a:t>
                      </a:r>
                      <a:endParaRPr lang="en-GB" sz="800" b="0" i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1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Stage 1 – Journey Through the Woods (</a:t>
                      </a:r>
                      <a:r>
                        <a:rPr lang="en-GB" sz="800" b="1" i="0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Calibri" panose="020F0502020204030204" pitchFamily="34" charset="0"/>
                        </a:rPr>
                        <a:t>Picture</a:t>
                      </a:r>
                      <a:r>
                        <a:rPr lang="en-GB" sz="800" b="1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)</a:t>
                      </a:r>
                      <a:r>
                        <a:rPr lang="en-GB" sz="800" b="0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n-GB" sz="800" b="0" i="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l" rtl="0" fontAlgn="base">
                        <a:lnSpc>
                          <a:spcPct val="100000"/>
                        </a:lnSpc>
                        <a:buNone/>
                      </a:pPr>
                      <a:r>
                        <a:rPr lang="en-GB" sz="800" b="1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Stage 1 – Partly Cloudy (</a:t>
                      </a:r>
                      <a:r>
                        <a:rPr lang="en-GB" sz="800" b="1" i="0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Calibri" panose="020F0502020204030204" pitchFamily="34" charset="0"/>
                        </a:rPr>
                        <a:t>Film</a:t>
                      </a:r>
                      <a:r>
                        <a:rPr lang="en-GB" sz="800" b="1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)</a:t>
                      </a:r>
                      <a:r>
                        <a:rPr lang="en-GB" sz="800" b="0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n-GB" sz="800" b="0" i="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l" rtl="0" fontAlgn="base">
                        <a:lnSpc>
                          <a:spcPct val="100000"/>
                        </a:lnSpc>
                        <a:buNone/>
                      </a:pPr>
                      <a:r>
                        <a:rPr lang="en-GB" sz="800" b="1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Stage 1 – Zahra (</a:t>
                      </a:r>
                      <a:r>
                        <a:rPr lang="en-GB" sz="800" b="1" i="0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Calibri" panose="020F0502020204030204" pitchFamily="34" charset="0"/>
                        </a:rPr>
                        <a:t>Film</a:t>
                      </a:r>
                      <a:r>
                        <a:rPr lang="en-GB" sz="800" b="1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)</a:t>
                      </a:r>
                      <a:r>
                        <a:rPr lang="en-GB" sz="800" b="0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1" i="0" u="none" strike="noStrike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Stage 1 – A Robot with a Recipe (Picture)</a:t>
                      </a:r>
                      <a:r>
                        <a:rPr lang="en-GB" sz="8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 </a:t>
                      </a:r>
                      <a:endParaRPr lang="en-GB" sz="800" b="0" i="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300"/>
                        </a:spcAft>
                      </a:pPr>
                      <a:r>
                        <a:rPr lang="en-GB" sz="800" kern="100" dirty="0">
                          <a:solidFill>
                            <a:srgbClr val="0B0C0C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Use adjectives to describe nouns</a:t>
                      </a:r>
                      <a:endParaRPr lang="en-GB" sz="800" kern="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  <a:cs typeface="Calibri" panose="020F0502020204030204" pitchFamily="34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300"/>
                        </a:spcAft>
                      </a:pPr>
                      <a:r>
                        <a:rPr lang="en-GB" sz="800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(non-statutory)</a:t>
                      </a:r>
                      <a:endParaRPr lang="en-GB" sz="800" kern="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  <a:cs typeface="Calibri" panose="020F0502020204030204" pitchFamily="34" charset="0"/>
                      </a:endParaRPr>
                    </a:p>
                  </a:txBody>
                  <a:tcPr marL="72000" marR="72000" marT="72000" marB="7200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ase">
                        <a:lnSpc>
                          <a:spcPct val="100000"/>
                        </a:lnSpc>
                      </a:pPr>
                      <a:r>
                        <a:rPr lang="en-GB" sz="800" b="1" i="0" u="none" strike="noStrike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Stage 1 – The Caterpillar Shoes (</a:t>
                      </a:r>
                      <a:r>
                        <a:rPr lang="en-GB" sz="800" b="1" i="0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Calibri" panose="020F0502020204030204" pitchFamily="34" charset="0"/>
                        </a:rPr>
                        <a:t>Film</a:t>
                      </a:r>
                      <a:r>
                        <a:rPr lang="en-GB" sz="800" b="1" i="0" u="none" strike="noStrike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)</a:t>
                      </a:r>
                      <a:r>
                        <a:rPr lang="en-GB" sz="8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 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1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Stage 1 – Marshmallows (</a:t>
                      </a:r>
                      <a:r>
                        <a:rPr lang="en-GB" sz="800" b="1" i="0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Calibri" panose="020F0502020204030204" pitchFamily="34" charset="0"/>
                        </a:rPr>
                        <a:t>Film</a:t>
                      </a:r>
                      <a:r>
                        <a:rPr lang="en-GB" sz="800" b="1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)</a:t>
                      </a:r>
                      <a:r>
                        <a:rPr lang="en-GB" sz="800" b="0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n-GB" sz="800" b="0" i="0" u="none" strike="noStrike" kern="1200" dirty="0">
                        <a:solidFill>
                          <a:schemeClr val="dk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  <a:p>
                      <a:pPr rtl="0" fontAlgn="base">
                        <a:lnSpc>
                          <a:spcPct val="100000"/>
                        </a:lnSpc>
                      </a:pPr>
                      <a:r>
                        <a:rPr lang="en-GB" sz="800" b="1" i="0" u="none" strike="noStrike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Stage 1 –Something Fishy</a:t>
                      </a:r>
                      <a:r>
                        <a:rPr lang="en-GB" sz="8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 </a:t>
                      </a:r>
                      <a:r>
                        <a:rPr lang="en-GB" sz="800" b="1" i="0" u="none" strike="noStrike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(</a:t>
                      </a:r>
                      <a:r>
                        <a:rPr lang="en-GB" sz="800" b="1" i="0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Calibri" panose="020F0502020204030204" pitchFamily="34" charset="0"/>
                        </a:rPr>
                        <a:t>Film</a:t>
                      </a:r>
                      <a:r>
                        <a:rPr lang="en-GB" sz="800" b="1" i="0" u="none" strike="noStrike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)</a:t>
                      </a:r>
                      <a:r>
                        <a:rPr lang="en-GB" sz="8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 </a:t>
                      </a:r>
                    </a:p>
                    <a:p>
                      <a:pPr rtl="0" fontAlgn="base">
                        <a:lnSpc>
                          <a:spcPct val="100000"/>
                        </a:lnSpc>
                      </a:pPr>
                      <a:r>
                        <a:rPr lang="en-GB" sz="800" b="1" i="0" u="none" strike="noStrike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Stage 1 – Zahra (</a:t>
                      </a:r>
                      <a:r>
                        <a:rPr lang="en-GB" sz="800" b="1" i="0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Calibri" panose="020F0502020204030204" pitchFamily="34" charset="0"/>
                        </a:rPr>
                        <a:t>Film</a:t>
                      </a:r>
                      <a:r>
                        <a:rPr lang="en-GB" sz="800" b="1" i="0" u="none" strike="noStrike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1" i="0" u="none" strike="noStrike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Stage 1 – A Giant Pet (Picture)</a:t>
                      </a:r>
                      <a:r>
                        <a:rPr lang="en-GB" sz="8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  </a:t>
                      </a:r>
                    </a:p>
                  </a:txBody>
                  <a:tcPr marL="72000" marR="72000" marT="72000" marB="7200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en-GB" sz="800" kern="100"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72000" marR="72000" marT="72000" marB="7200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en-GB" sz="800" kern="100" dirty="0"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72000" marR="72000" marT="72000" marB="7200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ct val="100000"/>
                        </a:lnSpc>
                        <a:buNone/>
                      </a:pPr>
                      <a:r>
                        <a:rPr lang="en-GB" sz="800" b="0" i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Introduction to:  </a:t>
                      </a:r>
                      <a:endParaRPr lang="en-GB" sz="800" b="0" i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l" rtl="0" fontAlgn="base">
                        <a:lnSpc>
                          <a:spcPct val="100000"/>
                        </a:lnSpc>
                        <a:buNone/>
                      </a:pPr>
                      <a:r>
                        <a:rPr lang="en-GB" sz="800" b="0" i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Exclamation Marks </a:t>
                      </a:r>
                      <a:endParaRPr lang="en-GB" sz="800" b="0" i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l" rtl="0" fontAlgn="base">
                        <a:lnSpc>
                          <a:spcPct val="100000"/>
                        </a:lnSpc>
                        <a:buNone/>
                      </a:pPr>
                      <a:r>
                        <a:rPr lang="en-GB" sz="800" b="0" i="0">
                          <a:solidFill>
                            <a:srgbClr val="0B0C0C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n-GB" sz="800" b="0" i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ct val="100000"/>
                        </a:lnSpc>
                        <a:buNone/>
                      </a:pPr>
                      <a:r>
                        <a:rPr lang="en-GB" sz="800" b="1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Stage 1 – Catch It (</a:t>
                      </a:r>
                      <a:r>
                        <a:rPr lang="en-GB" sz="800" b="1" i="0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Calibri" panose="020F0502020204030204" pitchFamily="34" charset="0"/>
                        </a:rPr>
                        <a:t>Film</a:t>
                      </a:r>
                      <a:r>
                        <a:rPr lang="en-GB" sz="800" b="1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)</a:t>
                      </a:r>
                      <a:r>
                        <a:rPr lang="en-GB" sz="800" b="0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1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Stage 1 – Marshmallows (</a:t>
                      </a:r>
                      <a:r>
                        <a:rPr lang="en-GB" sz="800" b="1" i="0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Calibri" panose="020F0502020204030204" pitchFamily="34" charset="0"/>
                        </a:rPr>
                        <a:t>Film</a:t>
                      </a:r>
                      <a:r>
                        <a:rPr lang="en-GB" sz="800" b="1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)</a:t>
                      </a:r>
                      <a:r>
                        <a:rPr lang="en-GB" sz="800" b="0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n-GB" sz="800" b="0" i="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l" rtl="0" fontAlgn="base">
                        <a:lnSpc>
                          <a:spcPct val="100000"/>
                        </a:lnSpc>
                        <a:buNone/>
                      </a:pPr>
                      <a:r>
                        <a:rPr lang="en-GB" sz="800" b="1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Stage 1 – Shipwreck (Picture)</a:t>
                      </a:r>
                      <a:r>
                        <a:rPr lang="en-GB" sz="800" b="0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n-GB" sz="800" b="0" i="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l" rtl="0" fontAlgn="base">
                        <a:lnSpc>
                          <a:spcPct val="100000"/>
                        </a:lnSpc>
                        <a:buNone/>
                      </a:pPr>
                      <a:r>
                        <a:rPr lang="en-GB" sz="800" b="1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Stage 1 – Rainbow Surfing (Picture)</a:t>
                      </a:r>
                      <a:r>
                        <a:rPr lang="en-GB" sz="800" b="0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n-GB" sz="800" b="0" i="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l" rtl="0" fontAlgn="base">
                        <a:lnSpc>
                          <a:spcPct val="100000"/>
                        </a:lnSpc>
                        <a:buNone/>
                      </a:pPr>
                      <a:r>
                        <a:rPr lang="en-GB" sz="800" b="0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n-GB" sz="800" b="0" i="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l" rtl="0" fontAlgn="base">
                        <a:lnSpc>
                          <a:spcPct val="100000"/>
                        </a:lnSpc>
                        <a:buNone/>
                      </a:pPr>
                      <a:r>
                        <a:rPr lang="en-GB" sz="800" b="0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n-GB" sz="800" b="0" i="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31093526"/>
                  </a:ext>
                </a:extLst>
              </a:tr>
              <a:tr h="1279593">
                <a:tc>
                  <a:txBody>
                    <a:bodyPr/>
                    <a:lstStyle/>
                    <a:p>
                      <a:pPr algn="l" rtl="0" fontAlgn="base">
                        <a:lnSpc>
                          <a:spcPct val="100000"/>
                        </a:lnSpc>
                        <a:buNone/>
                      </a:pPr>
                      <a:r>
                        <a:rPr lang="en-GB" sz="800" b="0" i="0">
                          <a:solidFill>
                            <a:srgbClr val="0B0C0C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Using –est where no change is needed in the spelling of root words [for example, quickest] </a:t>
                      </a:r>
                      <a:endParaRPr lang="en-GB" sz="800" b="0" i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ct val="100000"/>
                        </a:lnSpc>
                        <a:buNone/>
                      </a:pPr>
                      <a:r>
                        <a:rPr lang="en-GB" sz="800" b="1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Stage 1 – The Rainforest (Picture)</a:t>
                      </a:r>
                      <a:r>
                        <a:rPr lang="en-GB" sz="800" b="0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n-GB" sz="800" b="0" i="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l" rtl="0" fontAlgn="base">
                        <a:lnSpc>
                          <a:spcPct val="100000"/>
                        </a:lnSpc>
                        <a:buNone/>
                      </a:pPr>
                      <a:r>
                        <a:rPr lang="en-GB" sz="800" b="1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Stage 1 – The Ugly Sharkling (</a:t>
                      </a:r>
                      <a:r>
                        <a:rPr lang="en-GB" sz="800" b="1" i="0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Calibri" panose="020F0502020204030204" pitchFamily="34" charset="0"/>
                        </a:rPr>
                        <a:t>Film</a:t>
                      </a:r>
                      <a:r>
                        <a:rPr lang="en-GB" sz="800" b="1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)</a:t>
                      </a:r>
                      <a:r>
                        <a:rPr lang="en-GB" sz="800" b="0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1" i="0" u="none" strike="noStrike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Stage 1 – The Floating Invitation (Picture)</a:t>
                      </a:r>
                      <a:r>
                        <a:rPr lang="en-GB" sz="8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 </a:t>
                      </a:r>
                    </a:p>
                    <a:p>
                      <a:pPr algn="l" rtl="0" fontAlgn="base">
                        <a:lnSpc>
                          <a:spcPct val="100000"/>
                        </a:lnSpc>
                        <a:buNone/>
                      </a:pPr>
                      <a:endParaRPr lang="en-GB" sz="800" b="0" i="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l" rtl="0" fontAlgn="base">
                        <a:lnSpc>
                          <a:spcPct val="100000"/>
                        </a:lnSpc>
                        <a:buNone/>
                      </a:pPr>
                      <a:r>
                        <a:rPr lang="en-GB" sz="800" b="0" i="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300"/>
                        </a:spcAft>
                      </a:pPr>
                      <a:r>
                        <a:rPr lang="en-GB" sz="800" kern="100" dirty="0">
                          <a:solidFill>
                            <a:srgbClr val="0B0C0C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Use powerful verbs for effect</a:t>
                      </a:r>
                      <a:endParaRPr lang="en-GB" sz="800" kern="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  <a:cs typeface="Calibri" panose="020F0502020204030204" pitchFamily="34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300"/>
                        </a:spcAft>
                      </a:pPr>
                      <a:r>
                        <a:rPr lang="en-GB" sz="800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(non-statutory)</a:t>
                      </a:r>
                      <a:endParaRPr lang="en-GB" sz="800" kern="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  <a:cs typeface="Calibri" panose="020F0502020204030204" pitchFamily="34" charset="0"/>
                      </a:endParaRPr>
                    </a:p>
                  </a:txBody>
                  <a:tcPr marL="72000" marR="72000" marT="72000" marB="7200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1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Stage 1 – Journey Through the Woods (</a:t>
                      </a:r>
                      <a:r>
                        <a:rPr lang="en-GB" sz="800" b="1" i="0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Calibri" panose="020F0502020204030204" pitchFamily="34" charset="0"/>
                        </a:rPr>
                        <a:t>Picture</a:t>
                      </a:r>
                      <a:r>
                        <a:rPr lang="en-GB" sz="800" b="1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)</a:t>
                      </a:r>
                      <a:r>
                        <a:rPr lang="en-GB" sz="800" b="0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n-GB" sz="800" b="0" i="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400"/>
                        </a:spcAft>
                      </a:pPr>
                      <a:r>
                        <a:rPr lang="en-GB" sz="800" b="1" i="0" u="none" strike="noStrike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Stage 1 – Poppies (</a:t>
                      </a:r>
                      <a:r>
                        <a:rPr lang="en-GB" sz="800" b="1" i="0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Calibri" panose="020F0502020204030204" pitchFamily="34" charset="0"/>
                        </a:rPr>
                        <a:t>Film</a:t>
                      </a:r>
                      <a:r>
                        <a:rPr lang="en-GB" sz="800" b="1" i="0" u="none" strike="noStrike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)</a:t>
                      </a:r>
                      <a:r>
                        <a:rPr lang="en-GB" sz="8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 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1" i="0" u="none" strike="noStrike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Stage 1 – A Robot with a Recipe (Picture)</a:t>
                      </a:r>
                      <a:r>
                        <a:rPr lang="en-GB" sz="8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 </a:t>
                      </a:r>
                      <a:endParaRPr lang="en-GB" sz="800" b="0" i="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2000" marR="72000" marT="72000" marB="7200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en-GB" sz="800" kern="100"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72000" marR="72000" marT="72000" marB="7200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en-GB" sz="800" kern="100"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72000" marR="72000" marT="72000" marB="7200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ct val="100000"/>
                        </a:lnSpc>
                        <a:buNone/>
                      </a:pPr>
                      <a:r>
                        <a:rPr lang="en-GB" sz="800" b="0" i="0">
                          <a:solidFill>
                            <a:srgbClr val="0B0C0C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Using a capital letter for names of people, places, the days of the week, and the personal pronoun ‘I’ </a:t>
                      </a:r>
                      <a:endParaRPr lang="en-GB" sz="800" b="0" i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ct val="100000"/>
                        </a:lnSpc>
                        <a:buNone/>
                      </a:pPr>
                      <a:r>
                        <a:rPr lang="en-GB" sz="800" b="1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Stage 1 - Owl Babies (</a:t>
                      </a:r>
                      <a:r>
                        <a:rPr lang="en-GB" sz="800" b="1" i="0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Calibri" panose="020F0502020204030204" pitchFamily="34" charset="0"/>
                        </a:rPr>
                        <a:t>Film</a:t>
                      </a:r>
                      <a:r>
                        <a:rPr lang="en-GB" sz="800" b="1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)</a:t>
                      </a:r>
                      <a:r>
                        <a:rPr lang="en-GB" sz="800" b="0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n-GB" sz="800" b="0" i="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l" rtl="0" fontAlgn="base">
                        <a:lnSpc>
                          <a:spcPct val="100000"/>
                        </a:lnSpc>
                        <a:buNone/>
                      </a:pPr>
                      <a:r>
                        <a:rPr lang="en-GB" sz="800" b="1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Stage 1 – The Pirate Ship (Picture)</a:t>
                      </a:r>
                      <a:r>
                        <a:rPr lang="en-GB" sz="800" b="0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n-GB" sz="800" b="0" i="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l" rtl="0" fontAlgn="base">
                        <a:lnSpc>
                          <a:spcPct val="100000"/>
                        </a:lnSpc>
                        <a:buNone/>
                      </a:pPr>
                      <a:r>
                        <a:rPr lang="en-GB" sz="800" b="1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Stage 1 –The Library</a:t>
                      </a:r>
                      <a:r>
                        <a:rPr lang="en-GB" sz="800" b="0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n-GB" sz="800" b="0" i="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l" rtl="0" fontAlgn="base">
                        <a:lnSpc>
                          <a:spcPct val="100000"/>
                        </a:lnSpc>
                        <a:buNone/>
                      </a:pPr>
                      <a:r>
                        <a:rPr lang="en-GB" sz="800" b="1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(Picture)</a:t>
                      </a:r>
                      <a:r>
                        <a:rPr lang="en-GB" sz="800" b="0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n-GB" sz="800" b="0" i="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l" rtl="0" fontAlgn="base">
                        <a:lnSpc>
                          <a:spcPct val="100000"/>
                        </a:lnSpc>
                        <a:buNone/>
                      </a:pPr>
                      <a:r>
                        <a:rPr lang="en-GB" sz="800" b="1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Stage 1 – Bear Trek (Picture)</a:t>
                      </a:r>
                      <a:r>
                        <a:rPr lang="en-GB" sz="800" b="0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  <a:p>
                      <a:pPr algn="l" rtl="0" fontAlgn="base">
                        <a:lnSpc>
                          <a:spcPct val="100000"/>
                        </a:lnSpc>
                        <a:buNone/>
                      </a:pPr>
                      <a:r>
                        <a:rPr lang="en-GB" sz="800" b="1" i="0" u="none" strike="noStrike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Stage 1 – Gone with the Wind (Picture)</a:t>
                      </a:r>
                      <a:r>
                        <a:rPr lang="en-GB" sz="8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 </a:t>
                      </a:r>
                      <a:endParaRPr lang="en-GB" sz="800" b="0" i="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0380503"/>
                  </a:ext>
                </a:extLst>
              </a:tr>
              <a:tr h="990255">
                <a:tc>
                  <a:txBody>
                    <a:bodyPr/>
                    <a:lstStyle/>
                    <a:p>
                      <a:pPr algn="l" rtl="0" fontAlgn="base">
                        <a:lnSpc>
                          <a:spcPct val="100000"/>
                        </a:lnSpc>
                        <a:buNone/>
                      </a:pPr>
                      <a:r>
                        <a:rPr lang="en-GB" sz="800" b="0" i="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How the prefix -un changes the meaning of verbs and adjectives – unkind, undoing, untie the boat 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ct val="100000"/>
                        </a:lnSpc>
                        <a:buNone/>
                      </a:pPr>
                      <a:r>
                        <a:rPr lang="en-GB" sz="800" b="1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Stage 1 – Sea Adventure (Picture)</a:t>
                      </a:r>
                      <a:r>
                        <a:rPr lang="en-GB" sz="800" b="0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n-GB" sz="800" b="0" i="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l" rtl="0" fontAlgn="base">
                        <a:lnSpc>
                          <a:spcPct val="100000"/>
                        </a:lnSpc>
                        <a:buNone/>
                      </a:pPr>
                      <a:r>
                        <a:rPr lang="en-GB" sz="800" b="1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Stage 1 – An Interesting Ride (Picture)</a:t>
                      </a:r>
                      <a:r>
                        <a:rPr lang="en-GB" sz="800" b="0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n-GB" sz="800" b="0" i="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1" i="0" u="none" strike="noStrike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Stage 1 – A Giant Pet (Picture)</a:t>
                      </a:r>
                      <a:r>
                        <a:rPr lang="en-GB" sz="8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300"/>
                        </a:spcAft>
                      </a:pPr>
                      <a:r>
                        <a:rPr lang="en-US" sz="800" kern="100" dirty="0">
                          <a:solidFill>
                            <a:srgbClr val="0B0C0C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Use time conjunctions to sequence sentences</a:t>
                      </a:r>
                      <a:endParaRPr lang="en-GB" sz="800" kern="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  <a:cs typeface="Calibri" panose="020F0502020204030204" pitchFamily="34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300"/>
                        </a:spcAft>
                      </a:pPr>
                      <a:r>
                        <a:rPr lang="en-GB" sz="800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(non-statutory)</a:t>
                      </a:r>
                      <a:endParaRPr lang="en-GB" sz="800" kern="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  <a:cs typeface="Calibri" panose="020F0502020204030204" pitchFamily="34" charset="0"/>
                      </a:endParaRPr>
                    </a:p>
                  </a:txBody>
                  <a:tcPr marL="72000" marR="72000" marT="72000" marB="7200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400"/>
                        </a:spcAft>
                      </a:pPr>
                      <a:r>
                        <a:rPr lang="en-GB" sz="800" b="1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Stage 1 – Dangle (</a:t>
                      </a:r>
                      <a:r>
                        <a:rPr lang="en-GB" sz="800" b="1" i="0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Calibri" panose="020F0502020204030204" pitchFamily="34" charset="0"/>
                        </a:rPr>
                        <a:t>Film</a:t>
                      </a:r>
                      <a:r>
                        <a:rPr lang="en-GB" sz="800" b="1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)</a:t>
                      </a:r>
                      <a:endParaRPr lang="en-GB" sz="800" b="1" kern="1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  <a:cs typeface="Calibri" panose="020F0502020204030204" pitchFamily="34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400"/>
                        </a:spcAft>
                      </a:pPr>
                      <a:r>
                        <a:rPr lang="en-GB" sz="800" b="1" i="0" u="none" strike="noStrike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Stage 1 – Poppies (</a:t>
                      </a:r>
                      <a:r>
                        <a:rPr lang="en-GB" sz="800" b="1" i="0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Calibri" panose="020F0502020204030204" pitchFamily="34" charset="0"/>
                        </a:rPr>
                        <a:t>Film</a:t>
                      </a:r>
                      <a:r>
                        <a:rPr lang="en-GB" sz="800" b="1" i="0" u="none" strike="noStrike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)</a:t>
                      </a:r>
                      <a:r>
                        <a:rPr lang="en-GB" sz="8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 </a:t>
                      </a:r>
                      <a:endParaRPr lang="en-GB" sz="800" kern="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  <a:cs typeface="Calibri" panose="020F0502020204030204" pitchFamily="34" charset="0"/>
                      </a:endParaRPr>
                    </a:p>
                  </a:txBody>
                  <a:tcPr marL="72000" marR="72000" marT="72000" marB="7200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300"/>
                        </a:spcAft>
                      </a:pPr>
                      <a:endParaRPr lang="en-US" sz="80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2000" marR="72000" marT="72000" marB="7200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300"/>
                        </a:spcAft>
                      </a:pPr>
                      <a:endParaRPr lang="en-US" sz="80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2000" marR="72000" marT="72000" marB="7200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ct val="100000"/>
                        </a:lnSpc>
                        <a:buNone/>
                      </a:pPr>
                      <a:r>
                        <a:rPr lang="en-GB" sz="800" b="0" i="0" dirty="0">
                          <a:solidFill>
                            <a:srgbClr val="0B0C0C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Write in the first person </a:t>
                      </a:r>
                      <a:endParaRPr lang="en-GB" sz="800" b="0" i="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l" rtl="0" fontAlgn="base">
                        <a:lnSpc>
                          <a:spcPct val="100000"/>
                        </a:lnSpc>
                        <a:buNone/>
                      </a:pPr>
                      <a:r>
                        <a:rPr lang="en-GB" sz="800" b="0" i="0" dirty="0">
                          <a:solidFill>
                            <a:srgbClr val="0B0C0C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(non-statutory) </a:t>
                      </a:r>
                      <a:endParaRPr lang="en-GB" sz="800" b="0" i="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ct val="100000"/>
                        </a:lnSpc>
                        <a:buNone/>
                      </a:pPr>
                      <a:r>
                        <a:rPr lang="en-GB" sz="800" b="1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Stage 1 – Little Boat (</a:t>
                      </a:r>
                      <a:r>
                        <a:rPr lang="en-GB" sz="800" b="1" i="0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Calibri" panose="020F0502020204030204" pitchFamily="34" charset="0"/>
                        </a:rPr>
                        <a:t>Film</a:t>
                      </a:r>
                      <a:r>
                        <a:rPr lang="en-GB" sz="800" b="1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)</a:t>
                      </a:r>
                      <a:r>
                        <a:rPr lang="en-GB" sz="800" b="0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n-GB" sz="800" b="0" i="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l" rtl="0" fontAlgn="base">
                        <a:lnSpc>
                          <a:spcPct val="100000"/>
                        </a:lnSpc>
                        <a:buNone/>
                      </a:pPr>
                      <a:r>
                        <a:rPr lang="en-GB" sz="800" b="0" i="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5747759"/>
                  </a:ext>
                </a:extLst>
              </a:tr>
              <a:tr h="337632">
                <a:tc gridSpan="8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27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="1" kern="1200" dirty="0">
                          <a:solidFill>
                            <a:srgbClr val="EB4B6E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Stage 1 Introduced Terminology: </a:t>
                      </a:r>
                      <a:r>
                        <a:rPr lang="en-GB" sz="1100" b="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Letter, capital letter, word, singular, plural, sentence punctuation, full stop, question mark, exclamation mark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27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700" b="0" i="0" u="none" strike="noStrike" kern="1200" dirty="0">
                        <a:solidFill>
                          <a:schemeClr val="dk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ts val="860"/>
                        </a:lnSpc>
                        <a:spcAft>
                          <a:spcPts val="300"/>
                        </a:spcAft>
                      </a:pPr>
                      <a:endParaRPr lang="en-GB" sz="700" kern="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  <a:cs typeface="Calibri" panose="020F0502020204030204" pitchFamily="34" charset="0"/>
                      </a:endParaRPr>
                    </a:p>
                  </a:txBody>
                  <a:tcPr marL="72000" marR="72000" marT="72000" marB="7200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ts val="860"/>
                        </a:lnSpc>
                        <a:spcAft>
                          <a:spcPts val="400"/>
                        </a:spcAft>
                      </a:pPr>
                      <a:endParaRPr lang="en-GB" sz="700" kern="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  <a:cs typeface="Calibri" panose="020F0502020204030204" pitchFamily="34" charset="0"/>
                      </a:endParaRPr>
                    </a:p>
                  </a:txBody>
                  <a:tcPr marL="72000" marR="72000" marT="72000" marB="7200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ts val="860"/>
                        </a:lnSpc>
                        <a:spcAft>
                          <a:spcPts val="300"/>
                        </a:spcAft>
                      </a:pPr>
                      <a:endParaRPr lang="en-US" sz="70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2000" marR="72000" marT="72000" marB="7200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ts val="860"/>
                        </a:lnSpc>
                        <a:spcAft>
                          <a:spcPts val="300"/>
                        </a:spcAft>
                      </a:pPr>
                      <a:endParaRPr lang="en-US" sz="70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2000" marR="72000" marT="72000" marB="7200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rtl="0" fontAlgn="base">
                        <a:lnSpc>
                          <a:spcPts val="1275"/>
                        </a:lnSpc>
                        <a:buNone/>
                      </a:pPr>
                      <a:endParaRPr lang="en-GB" sz="700" b="0" i="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rtl="0" fontAlgn="base">
                        <a:lnSpc>
                          <a:spcPts val="1275"/>
                        </a:lnSpc>
                        <a:buNone/>
                      </a:pPr>
                      <a:endParaRPr lang="en-GB" sz="700" b="0" i="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24391782"/>
                  </a:ext>
                </a:extLst>
              </a:tr>
            </a:tbl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C0060D76-9A1C-C91D-0259-D3113A3946F3}"/>
              </a:ext>
            </a:extLst>
          </p:cNvPr>
          <p:cNvSpPr txBox="1"/>
          <p:nvPr/>
        </p:nvSpPr>
        <p:spPr>
          <a:xfrm>
            <a:off x="387458" y="286716"/>
            <a:ext cx="9105254" cy="30777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dist="50800" dir="2700000" algn="ctr" rotWithShape="0">
              <a:srgbClr val="EB4B6E"/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en-GB" sz="1400" b="1" kern="100" dirty="0">
                <a:solidFill>
                  <a:srgbClr val="EB4B6E"/>
                </a:solidFill>
                <a:effectLst/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Shed Sentences: Whole School Progression Map. </a:t>
            </a:r>
            <a:r>
              <a:rPr lang="en-GB" sz="1400" b="1" kern="100" dirty="0">
                <a:effectLst/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Vocabulary, Grammar and Punctuation Progression through Stages</a:t>
            </a:r>
          </a:p>
        </p:txBody>
      </p:sp>
    </p:spTree>
    <p:extLst>
      <p:ext uri="{BB962C8B-B14F-4D97-AF65-F5344CB8AC3E}">
        <p14:creationId xmlns:p14="http://schemas.microsoft.com/office/powerpoint/2010/main" val="836347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91697FE-2D5A-FD3A-AF26-39239BEE9E2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black and white sign with black text&#10;&#10;AI-generated content may be incorrect.">
            <a:extLst>
              <a:ext uri="{FF2B5EF4-FFF2-40B4-BE49-F238E27FC236}">
                <a16:creationId xmlns:a16="http://schemas.microsoft.com/office/drawing/2014/main" id="{8ECA20DD-74A1-C3B2-13C0-9C2559A013D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6219" y="6622395"/>
            <a:ext cx="872425" cy="155098"/>
          </a:xfrm>
          <a:prstGeom prst="rect">
            <a:avLst/>
          </a:prstGeom>
        </p:spPr>
      </p:pic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25B23376-85E0-276D-DA4F-706DAEFB21F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58835858"/>
              </p:ext>
            </p:extLst>
          </p:nvPr>
        </p:nvGraphicFramePr>
        <p:xfrm>
          <a:off x="404464" y="738549"/>
          <a:ext cx="9097072" cy="5773741"/>
        </p:xfrm>
        <a:graphic>
          <a:graphicData uri="http://schemas.openxmlformats.org/drawingml/2006/table">
            <a:tbl>
              <a:tblPr firstRow="1" bandRow="1">
                <a:effectLst>
                  <a:outerShdw dist="50800" dir="2700000" algn="ctr" rotWithShape="0">
                    <a:srgbClr val="F5AE32"/>
                  </a:outerShdw>
                </a:effectLst>
                <a:tableStyleId>{5C22544A-7EE6-4342-B048-85BDC9FD1C3A}</a:tableStyleId>
              </a:tblPr>
              <a:tblGrid>
                <a:gridCol w="1106621">
                  <a:extLst>
                    <a:ext uri="{9D8B030D-6E8A-4147-A177-3AD203B41FA5}">
                      <a16:colId xmlns:a16="http://schemas.microsoft.com/office/drawing/2014/main" val="1166749218"/>
                    </a:ext>
                  </a:extLst>
                </a:gridCol>
                <a:gridCol w="1167647">
                  <a:extLst>
                    <a:ext uri="{9D8B030D-6E8A-4147-A177-3AD203B41FA5}">
                      <a16:colId xmlns:a16="http://schemas.microsoft.com/office/drawing/2014/main" val="1905614563"/>
                    </a:ext>
                  </a:extLst>
                </a:gridCol>
                <a:gridCol w="1095105">
                  <a:extLst>
                    <a:ext uri="{9D8B030D-6E8A-4147-A177-3AD203B41FA5}">
                      <a16:colId xmlns:a16="http://schemas.microsoft.com/office/drawing/2014/main" val="3474532823"/>
                    </a:ext>
                  </a:extLst>
                </a:gridCol>
                <a:gridCol w="1084882">
                  <a:extLst>
                    <a:ext uri="{9D8B030D-6E8A-4147-A177-3AD203B41FA5}">
                      <a16:colId xmlns:a16="http://schemas.microsoft.com/office/drawing/2014/main" val="1070220282"/>
                    </a:ext>
                  </a:extLst>
                </a:gridCol>
                <a:gridCol w="852406">
                  <a:extLst>
                    <a:ext uri="{9D8B030D-6E8A-4147-A177-3AD203B41FA5}">
                      <a16:colId xmlns:a16="http://schemas.microsoft.com/office/drawing/2014/main" val="2760966710"/>
                    </a:ext>
                  </a:extLst>
                </a:gridCol>
                <a:gridCol w="1232116">
                  <a:extLst>
                    <a:ext uri="{9D8B030D-6E8A-4147-A177-3AD203B41FA5}">
                      <a16:colId xmlns:a16="http://schemas.microsoft.com/office/drawing/2014/main" val="3746360728"/>
                    </a:ext>
                  </a:extLst>
                </a:gridCol>
                <a:gridCol w="968644">
                  <a:extLst>
                    <a:ext uri="{9D8B030D-6E8A-4147-A177-3AD203B41FA5}">
                      <a16:colId xmlns:a16="http://schemas.microsoft.com/office/drawing/2014/main" val="669379692"/>
                    </a:ext>
                  </a:extLst>
                </a:gridCol>
                <a:gridCol w="1589651">
                  <a:extLst>
                    <a:ext uri="{9D8B030D-6E8A-4147-A177-3AD203B41FA5}">
                      <a16:colId xmlns:a16="http://schemas.microsoft.com/office/drawing/2014/main" val="3531077106"/>
                    </a:ext>
                  </a:extLst>
                </a:gridCol>
              </a:tblGrid>
              <a:tr h="331469">
                <a:tc gridSpan="8">
                  <a:txBody>
                    <a:bodyPr/>
                    <a:lstStyle/>
                    <a:p>
                      <a:pPr algn="ctr"/>
                      <a:r>
                        <a:rPr lang="en-GB" sz="1600" b="1" i="0" kern="1200" dirty="0">
                          <a:solidFill>
                            <a:schemeClr val="lt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Stage 2</a:t>
                      </a:r>
                      <a:endParaRPr lang="en-US" sz="1600" b="1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AE3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37956521"/>
                  </a:ext>
                </a:extLst>
              </a:tr>
              <a:tr h="309191">
                <a:tc>
                  <a:txBody>
                    <a:bodyPr/>
                    <a:lstStyle/>
                    <a:p>
                      <a:pPr algn="ctr">
                        <a:lnSpc>
                          <a:spcPts val="1000"/>
                        </a:lnSpc>
                        <a:spcAft>
                          <a:spcPts val="800"/>
                        </a:spcAft>
                      </a:pPr>
                      <a:r>
                        <a:rPr lang="en-GB" sz="1000" b="1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Word Level</a:t>
                      </a:r>
                      <a:endParaRPr lang="en-GB" sz="10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1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00"/>
                        </a:lnSpc>
                        <a:spcAft>
                          <a:spcPts val="800"/>
                        </a:spcAft>
                      </a:pPr>
                      <a:r>
                        <a:rPr lang="en-GB" sz="1000" b="1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Shed Sentence Pack</a:t>
                      </a:r>
                      <a:endParaRPr lang="en-GB" sz="10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1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00"/>
                        </a:lnSpc>
                        <a:spcAft>
                          <a:spcPts val="800"/>
                        </a:spcAft>
                      </a:pPr>
                      <a:r>
                        <a:rPr lang="en-GB" sz="1000" b="1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Sentence Level</a:t>
                      </a:r>
                      <a:endParaRPr lang="en-GB" sz="10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1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00"/>
                        </a:lnSpc>
                        <a:spcAft>
                          <a:spcPts val="800"/>
                        </a:spcAft>
                      </a:pPr>
                      <a:r>
                        <a:rPr lang="en-GB" sz="1000" b="1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Shed Sentence Pack</a:t>
                      </a:r>
                      <a:endParaRPr lang="en-GB" sz="10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1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00"/>
                        </a:lnSpc>
                        <a:spcAft>
                          <a:spcPts val="800"/>
                        </a:spcAft>
                      </a:pPr>
                      <a:r>
                        <a:rPr lang="en-GB" sz="1000" b="1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Text Level</a:t>
                      </a:r>
                      <a:endParaRPr lang="en-GB" sz="10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1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00"/>
                        </a:lnSpc>
                        <a:spcAft>
                          <a:spcPts val="800"/>
                        </a:spcAft>
                      </a:pPr>
                      <a:r>
                        <a:rPr lang="en-GB" sz="1000" b="1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Shed Sentence Pack</a:t>
                      </a:r>
                      <a:endParaRPr lang="en-GB" sz="10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1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00"/>
                        </a:lnSpc>
                        <a:spcAft>
                          <a:spcPts val="800"/>
                        </a:spcAft>
                      </a:pPr>
                      <a:r>
                        <a:rPr lang="en-GB" sz="1000" b="1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Punctuation</a:t>
                      </a:r>
                      <a:endParaRPr lang="en-GB" sz="10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1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00"/>
                        </a:lnSpc>
                        <a:spcAft>
                          <a:spcPts val="800"/>
                        </a:spcAft>
                      </a:pPr>
                      <a:r>
                        <a:rPr lang="en-GB" sz="1000" b="1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Shed Sentence Pack</a:t>
                      </a:r>
                      <a:endParaRPr lang="en-GB" sz="10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1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39144835"/>
                  </a:ext>
                </a:extLst>
              </a:tr>
              <a:tr h="1626007">
                <a:tc>
                  <a:txBody>
                    <a:bodyPr/>
                    <a:lstStyle/>
                    <a:p>
                      <a:pPr algn="l" rtl="0" fontAlgn="base">
                        <a:lnSpc>
                          <a:spcPct val="100000"/>
                        </a:lnSpc>
                        <a:buNone/>
                      </a:pPr>
                      <a:r>
                        <a:rPr lang="en-GB" sz="800" b="0" i="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Formation of nouns by compounding [for example, whiteboard, superman]</a:t>
                      </a:r>
                    </a:p>
                    <a:p>
                      <a:pPr algn="l" rtl="0" fontAlgn="base">
                        <a:lnSpc>
                          <a:spcPct val="100000"/>
                        </a:lnSpc>
                        <a:buNone/>
                      </a:pPr>
                      <a:r>
                        <a:rPr lang="en-GB" sz="800" b="0" i="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  <a:p>
                      <a:pPr algn="l" rtl="0" fontAlgn="base">
                        <a:lnSpc>
                          <a:spcPct val="100000"/>
                        </a:lnSpc>
                        <a:buNone/>
                      </a:pPr>
                      <a:r>
                        <a:rPr lang="en-GB" sz="800" b="0" i="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ct val="100000"/>
                        </a:lnSpc>
                        <a:buNone/>
                      </a:pPr>
                      <a:r>
                        <a:rPr lang="en-US" sz="800" b="1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Stage 2 – Journey to Space</a:t>
                      </a:r>
                      <a:r>
                        <a:rPr lang="en-US" sz="800" b="0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r>
                        <a:rPr lang="en-US" sz="800" b="1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(Picture)</a:t>
                      </a:r>
                      <a:r>
                        <a:rPr lang="en-US" sz="800" b="0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n-US" sz="800" b="0" i="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l" rtl="0" fontAlgn="base">
                        <a:lnSpc>
                          <a:spcPct val="100000"/>
                        </a:lnSpc>
                        <a:buNone/>
                      </a:pPr>
                      <a:r>
                        <a:rPr lang="en-US" sz="800" b="1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Stage 2 – The Circus</a:t>
                      </a:r>
                      <a:r>
                        <a:rPr lang="en-US" sz="800" b="0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n-US" sz="800" b="0" i="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l" rtl="0" fontAlgn="base">
                        <a:lnSpc>
                          <a:spcPct val="100000"/>
                        </a:lnSpc>
                        <a:buNone/>
                      </a:pPr>
                      <a:r>
                        <a:rPr lang="en-US" sz="800" b="1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(Picture)</a:t>
                      </a:r>
                      <a:r>
                        <a:rPr lang="en-US" sz="800" b="0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1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Stage 2 – The Magic Paintbrush</a:t>
                      </a:r>
                      <a:r>
                        <a:rPr lang="en-US" sz="800" b="0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r>
                        <a:rPr lang="en-US" sz="800" b="1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(Picture)</a:t>
                      </a:r>
                      <a:r>
                        <a:rPr lang="en-US" sz="800" b="0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n-US" sz="800" b="0" i="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l" rtl="0" fontAlgn="base">
                        <a:lnSpc>
                          <a:spcPct val="100000"/>
                        </a:lnSpc>
                        <a:buNone/>
                      </a:pPr>
                      <a:r>
                        <a:rPr lang="en-US" sz="800" b="0" i="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ct val="100000"/>
                        </a:lnSpc>
                        <a:buNone/>
                      </a:pPr>
                      <a:r>
                        <a:rPr lang="en-GB" sz="800" b="0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Subordination (using </a:t>
                      </a:r>
                      <a:r>
                        <a:rPr lang="en-GB" sz="800" b="0" i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when, if, that, because</a:t>
                      </a:r>
                      <a:r>
                        <a:rPr lang="en-GB" sz="800" b="0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) </a:t>
                      </a:r>
                      <a:endParaRPr lang="en-GB" sz="800" b="0" i="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l" rtl="0" fontAlgn="base">
                        <a:lnSpc>
                          <a:spcPct val="100000"/>
                        </a:lnSpc>
                        <a:buNone/>
                      </a:pPr>
                      <a:r>
                        <a:rPr lang="en-GB" sz="800" b="0" i="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ct val="100000"/>
                        </a:lnSpc>
                        <a:buNone/>
                      </a:pPr>
                      <a:r>
                        <a:rPr lang="en-US" sz="800" b="1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Stage 2 – Embarked</a:t>
                      </a:r>
                      <a:r>
                        <a:rPr lang="en-US" sz="800" b="0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n-US" sz="800" b="0" i="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l" rtl="0" fontAlgn="base">
                        <a:lnSpc>
                          <a:spcPct val="100000"/>
                        </a:lnSpc>
                        <a:buNone/>
                      </a:pPr>
                      <a:r>
                        <a:rPr lang="en-US" sz="800" b="1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(</a:t>
                      </a:r>
                      <a:r>
                        <a:rPr lang="en-GB" sz="800" b="1" i="0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Calibri" panose="020F0502020204030204" pitchFamily="34" charset="0"/>
                        </a:rPr>
                        <a:t>Film</a:t>
                      </a:r>
                      <a:r>
                        <a:rPr lang="en-US" sz="800" b="1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)</a:t>
                      </a:r>
                      <a:r>
                        <a:rPr lang="en-US" sz="800" b="0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n-US" sz="800" b="0" i="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l" rtl="0" fontAlgn="base">
                        <a:lnSpc>
                          <a:spcPct val="100000"/>
                        </a:lnSpc>
                        <a:buNone/>
                      </a:pPr>
                      <a:r>
                        <a:rPr lang="en-US" sz="800" b="1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Stage 2 – Once in a Lifetime</a:t>
                      </a:r>
                      <a:r>
                        <a:rPr lang="en-US" sz="800" b="0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r>
                        <a:rPr lang="en-US" sz="800" b="1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(</a:t>
                      </a:r>
                      <a:r>
                        <a:rPr lang="en-GB" sz="800" b="1" i="0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Calibri" panose="020F0502020204030204" pitchFamily="34" charset="0"/>
                        </a:rPr>
                        <a:t>Film</a:t>
                      </a:r>
                      <a:r>
                        <a:rPr lang="en-US" sz="800" b="1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)</a:t>
                      </a:r>
                      <a:r>
                        <a:rPr lang="en-US" sz="800" b="0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n-US" sz="800" b="0" i="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l" rtl="0" fontAlgn="base">
                        <a:lnSpc>
                          <a:spcPct val="100000"/>
                        </a:lnSpc>
                        <a:buNone/>
                      </a:pPr>
                      <a:r>
                        <a:rPr lang="en-US" sz="800" b="1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Stage 2 – The Laboratory</a:t>
                      </a:r>
                      <a:r>
                        <a:rPr lang="en-US" sz="800" b="0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r>
                        <a:rPr lang="en-US" sz="800" b="1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(Picture)</a:t>
                      </a:r>
                      <a:r>
                        <a:rPr lang="en-US" sz="800" b="0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1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Stage 2 – A Spooky Song (Picture)</a:t>
                      </a:r>
                      <a:r>
                        <a:rPr lang="en-US" sz="800" b="0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 </a:t>
                      </a:r>
                      <a:endParaRPr lang="en-US" sz="800" b="0" i="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l" rtl="0" fontAlgn="base">
                        <a:lnSpc>
                          <a:spcPct val="100000"/>
                        </a:lnSpc>
                        <a:buNone/>
                      </a:pPr>
                      <a:r>
                        <a:rPr lang="en-US" sz="800" b="1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Stage 3 – The Dragon Slayer (</a:t>
                      </a:r>
                      <a:r>
                        <a:rPr lang="en-GB" sz="800" b="1" i="0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Calibri" panose="020F0502020204030204" pitchFamily="34" charset="0"/>
                        </a:rPr>
                        <a:t>Film</a:t>
                      </a:r>
                      <a:r>
                        <a:rPr lang="en-US" sz="800" b="1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)</a:t>
                      </a:r>
                      <a:endParaRPr lang="en-US" sz="800" b="0" i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ct val="100000"/>
                        </a:lnSpc>
                        <a:buNone/>
                      </a:pPr>
                      <a:r>
                        <a:rPr lang="en-GB" sz="800" b="0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Correct choice and consistent use of present tense  throughout writing</a:t>
                      </a:r>
                      <a:endParaRPr lang="en-GB" sz="800" b="0" i="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l" rtl="0" fontAlgn="base">
                        <a:lnSpc>
                          <a:spcPct val="100000"/>
                        </a:lnSpc>
                        <a:buNone/>
                      </a:pPr>
                      <a:r>
                        <a:rPr lang="en-GB" sz="800" b="0" i="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ct val="100000"/>
                        </a:lnSpc>
                        <a:buNone/>
                      </a:pPr>
                      <a:r>
                        <a:rPr lang="en-US" sz="800" b="1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Stage 2 – Enchanted Woods</a:t>
                      </a:r>
                      <a:r>
                        <a:rPr lang="en-US" sz="800" b="0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r>
                        <a:rPr lang="en-US" sz="800" b="1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(Picture) </a:t>
                      </a:r>
                      <a:r>
                        <a:rPr lang="en-US" sz="800" b="0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n-US" sz="800" b="0" i="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l" rtl="0" fontAlgn="base">
                        <a:lnSpc>
                          <a:spcPct val="100000"/>
                        </a:lnSpc>
                        <a:buNone/>
                      </a:pPr>
                      <a:r>
                        <a:rPr lang="en-US" sz="800" b="1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Stage 2 – Adrift</a:t>
                      </a:r>
                      <a:r>
                        <a:rPr lang="en-US" sz="800" b="0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r>
                        <a:rPr lang="en-US" sz="800" b="1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(</a:t>
                      </a:r>
                      <a:r>
                        <a:rPr lang="en-GB" sz="800" b="1" i="0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Calibri" panose="020F0502020204030204" pitchFamily="34" charset="0"/>
                        </a:rPr>
                        <a:t>Film</a:t>
                      </a:r>
                      <a:r>
                        <a:rPr lang="en-US" sz="800" b="1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)</a:t>
                      </a:r>
                      <a:r>
                        <a:rPr lang="en-US" sz="800" b="0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n-US" sz="800" b="0" i="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l" rtl="0" fontAlgn="base">
                        <a:lnSpc>
                          <a:spcPct val="100000"/>
                        </a:lnSpc>
                        <a:buNone/>
                      </a:pPr>
                      <a:r>
                        <a:rPr lang="en-US" sz="800" b="1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Stage 3 – For the Birds (</a:t>
                      </a:r>
                      <a:r>
                        <a:rPr lang="en-GB" sz="800" b="1" i="0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Calibri" panose="020F0502020204030204" pitchFamily="34" charset="0"/>
                        </a:rPr>
                        <a:t>Film</a:t>
                      </a:r>
                      <a:r>
                        <a:rPr lang="en-US" sz="800" b="1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)</a:t>
                      </a:r>
                      <a:r>
                        <a:rPr lang="en-US" sz="800" b="0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n-US" sz="800" b="0" i="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l" rtl="0" fontAlgn="base">
                        <a:lnSpc>
                          <a:spcPct val="100000"/>
                        </a:lnSpc>
                        <a:buNone/>
                      </a:pPr>
                      <a:r>
                        <a:rPr lang="en-US" sz="800" b="0" i="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ct val="100000"/>
                        </a:lnSpc>
                        <a:buNone/>
                      </a:pPr>
                      <a:r>
                        <a:rPr lang="en-GB" sz="800" b="0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Use of capital letters, full stops </a:t>
                      </a:r>
                      <a:r>
                        <a:rPr lang="en-GB" sz="800" b="0" i="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, question</a:t>
                      </a:r>
                      <a:r>
                        <a:rPr lang="en-GB" sz="800" b="0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marks and </a:t>
                      </a:r>
                      <a:r>
                        <a:rPr lang="en-GB" sz="800" b="0" i="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</a:t>
                      </a:r>
                      <a:r>
                        <a:rPr lang="en-GB" sz="800" b="0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xclamation marks to demarcate sentences </a:t>
                      </a:r>
                      <a:endParaRPr lang="en-GB" sz="800" b="0" i="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1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Stage 2 –Adventures are the Pits </a:t>
                      </a:r>
                      <a:r>
                        <a:rPr lang="en-GB" sz="800" b="0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r>
                        <a:rPr lang="en-GB" sz="800" b="1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(</a:t>
                      </a:r>
                      <a:r>
                        <a:rPr lang="en-GB" sz="800" b="1" i="0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Calibri" panose="020F0502020204030204" pitchFamily="34" charset="0"/>
                        </a:rPr>
                        <a:t>Film</a:t>
                      </a:r>
                      <a:r>
                        <a:rPr lang="en-GB" sz="800" b="1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)</a:t>
                      </a:r>
                      <a:r>
                        <a:rPr lang="en-GB" sz="800" b="0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n-GB" sz="800" b="0" i="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l" rtl="0" fontAlgn="base">
                        <a:lnSpc>
                          <a:spcPct val="100000"/>
                        </a:lnSpc>
                        <a:buNone/>
                      </a:pPr>
                      <a:r>
                        <a:rPr lang="en-US" sz="800" b="1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Stage 2 – Into the Future</a:t>
                      </a:r>
                      <a:r>
                        <a:rPr lang="en-US" sz="800" b="0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800" b="1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(Picture)</a:t>
                      </a:r>
                      <a:r>
                        <a:rPr lang="en-US" sz="800" b="0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n-US" sz="800" b="0" i="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l" rtl="0" fontAlgn="base">
                        <a:lnSpc>
                          <a:spcPct val="100000"/>
                        </a:lnSpc>
                        <a:buNone/>
                      </a:pPr>
                      <a:r>
                        <a:rPr lang="en-US" sz="800" b="1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Stage 2 – Floating Islands</a:t>
                      </a:r>
                      <a:r>
                        <a:rPr lang="en-US" sz="800" b="0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r>
                        <a:rPr lang="en-US" sz="800" b="0" i="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800" b="1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(Picture)</a:t>
                      </a:r>
                      <a:r>
                        <a:rPr lang="en-US" sz="800" b="0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n-US" sz="800" b="0" i="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l" rtl="0" fontAlgn="base">
                        <a:lnSpc>
                          <a:spcPct val="100000"/>
                        </a:lnSpc>
                        <a:buNone/>
                      </a:pPr>
                      <a:r>
                        <a:rPr lang="en-US" sz="800" b="1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Stage 2 – The Treasure Chest</a:t>
                      </a:r>
                      <a:r>
                        <a:rPr lang="en-US" sz="800" b="0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n-US" sz="800" b="0" i="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l" rtl="0" fontAlgn="base">
                        <a:lnSpc>
                          <a:spcPct val="100000"/>
                        </a:lnSpc>
                        <a:buNone/>
                      </a:pPr>
                      <a:r>
                        <a:rPr lang="en-US" sz="800" b="1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(Picture)</a:t>
                      </a:r>
                      <a:r>
                        <a:rPr lang="en-US" sz="800" b="0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1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Stage 2 – New Friends</a:t>
                      </a:r>
                      <a:r>
                        <a:rPr lang="en-US" sz="800" b="0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r>
                        <a:rPr lang="en-US" sz="800" b="1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(Picture)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1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Stage 2 – The Staircase (Picture)</a:t>
                      </a:r>
                      <a:r>
                        <a:rPr lang="en-US" sz="800" b="0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 </a:t>
                      </a:r>
                      <a:endParaRPr lang="en-US" sz="800" b="0" i="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l" rtl="0" fontAlgn="base">
                        <a:lnSpc>
                          <a:spcPct val="100000"/>
                        </a:lnSpc>
                        <a:buNone/>
                      </a:pPr>
                      <a:r>
                        <a:rPr lang="en-US" sz="800" b="1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Stage 3 – The Sky Ship (Picture)</a:t>
                      </a:r>
                      <a:r>
                        <a:rPr lang="en-US" sz="800" b="0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n-US" sz="800" b="0" i="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l" rtl="0" fontAlgn="base">
                        <a:lnSpc>
                          <a:spcPct val="100000"/>
                        </a:lnSpc>
                        <a:buNone/>
                      </a:pPr>
                      <a:r>
                        <a:rPr lang="en-US" sz="800" b="1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Stage 3 – A New Friend (Picture)</a:t>
                      </a:r>
                      <a:r>
                        <a:rPr lang="en-US" sz="800" b="0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n-US" sz="800" b="0" i="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54516973"/>
                  </a:ext>
                </a:extLst>
              </a:tr>
              <a:tr h="1753537">
                <a:tc>
                  <a:txBody>
                    <a:bodyPr/>
                    <a:lstStyle/>
                    <a:p>
                      <a:pPr algn="l" rtl="0" fontAlgn="base">
                        <a:lnSpc>
                          <a:spcPct val="100000"/>
                        </a:lnSpc>
                        <a:spcAft>
                          <a:spcPts val="375"/>
                        </a:spcAft>
                        <a:buNone/>
                      </a:pPr>
                      <a:r>
                        <a:rPr lang="en-GB" sz="800" b="0" i="0" dirty="0">
                          <a:solidFill>
                            <a:srgbClr val="0B0C0C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Formation of nouns using suffixes such as </a:t>
                      </a:r>
                      <a:r>
                        <a:rPr lang="en-GB" sz="800" b="0" i="1" dirty="0">
                          <a:solidFill>
                            <a:srgbClr val="0B0C0C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–ness, </a:t>
                      </a:r>
                      <a:r>
                        <a:rPr lang="en-GB" sz="800" b="0" i="0" dirty="0">
                          <a:solidFill>
                            <a:srgbClr val="0B0C0C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and </a:t>
                      </a:r>
                      <a:r>
                        <a:rPr lang="en-GB" sz="800" b="0" i="1" dirty="0">
                          <a:solidFill>
                            <a:srgbClr val="0B0C0C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–er  </a:t>
                      </a:r>
                      <a:endParaRPr lang="en-GB" sz="800" b="0" i="1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l" rtl="0" fontAlgn="base">
                        <a:lnSpc>
                          <a:spcPct val="100000"/>
                        </a:lnSpc>
                        <a:spcAft>
                          <a:spcPts val="375"/>
                        </a:spcAft>
                        <a:buNone/>
                      </a:pPr>
                      <a:r>
                        <a:rPr lang="en-GB" sz="800" b="0" i="0" dirty="0">
                          <a:solidFill>
                            <a:srgbClr val="0B0C0C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n-GB" sz="800" b="0" i="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ct val="100000"/>
                        </a:lnSpc>
                        <a:buNone/>
                      </a:pPr>
                      <a:r>
                        <a:rPr lang="en-US" sz="800" b="1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Stage 2 – Enchanted Woods</a:t>
                      </a:r>
                      <a:r>
                        <a:rPr lang="en-US" sz="800" b="0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r>
                        <a:rPr lang="en-US" sz="800" b="1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(Picture)</a:t>
                      </a:r>
                      <a:r>
                        <a:rPr lang="en-US" sz="800" b="0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n-US" sz="800" b="0" i="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l" rtl="0" fontAlgn="base">
                        <a:lnSpc>
                          <a:spcPct val="100000"/>
                        </a:lnSpc>
                        <a:buNone/>
                      </a:pPr>
                      <a:r>
                        <a:rPr lang="en-US" sz="800" b="1" i="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Stage 2 - The Way Back Home (</a:t>
                      </a:r>
                      <a:r>
                        <a:rPr lang="en-GB" sz="800" b="1" i="0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Calibri" panose="020F0502020204030204" pitchFamily="34" charset="0"/>
                        </a:rPr>
                        <a:t>Film</a:t>
                      </a:r>
                      <a:r>
                        <a:rPr lang="en-US" sz="800" b="1" i="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)</a:t>
                      </a:r>
                      <a:r>
                        <a:rPr lang="en-US" sz="800" b="0" i="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1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Stage 2 – The Staircase (Picture)</a:t>
                      </a:r>
                      <a:r>
                        <a:rPr lang="en-US" sz="800" b="0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 </a:t>
                      </a:r>
                      <a:endParaRPr lang="en-US" sz="800" b="0" i="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l" rtl="0" fontAlgn="base">
                        <a:lnSpc>
                          <a:spcPct val="100000"/>
                        </a:lnSpc>
                        <a:buNone/>
                      </a:pPr>
                      <a:r>
                        <a:rPr lang="en-US" sz="800" b="0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n-US" sz="800" b="0" i="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l" rtl="0" fontAlgn="base">
                        <a:lnSpc>
                          <a:spcPct val="100000"/>
                        </a:lnSpc>
                        <a:buNone/>
                      </a:pPr>
                      <a:endParaRPr lang="en-US" sz="800" b="0" i="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ct val="100000"/>
                        </a:lnSpc>
                        <a:buNone/>
                      </a:pPr>
                      <a:r>
                        <a:rPr lang="en-GB" sz="800" b="0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Co-ordination using (</a:t>
                      </a:r>
                      <a:r>
                        <a:rPr lang="en-GB" sz="800" b="0" i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and,</a:t>
                      </a:r>
                      <a:r>
                        <a:rPr lang="en-GB" sz="800" b="0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GB" sz="800" b="0" i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or, but</a:t>
                      </a:r>
                      <a:r>
                        <a:rPr lang="en-GB" sz="800" b="0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)</a:t>
                      </a:r>
                      <a:endParaRPr lang="en-GB" sz="800" b="0" i="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l" rtl="0" fontAlgn="base">
                        <a:lnSpc>
                          <a:spcPct val="100000"/>
                        </a:lnSpc>
                        <a:buNone/>
                      </a:pPr>
                      <a:r>
                        <a:rPr lang="en-GB" sz="800" b="0" i="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1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Stage 2 –Adventures are the Pits </a:t>
                      </a:r>
                      <a:r>
                        <a:rPr lang="en-GB" sz="800" b="0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r>
                        <a:rPr lang="en-GB" sz="800" b="1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(</a:t>
                      </a:r>
                      <a:r>
                        <a:rPr lang="en-GB" sz="800" b="1" i="0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Calibri" panose="020F0502020204030204" pitchFamily="34" charset="0"/>
                        </a:rPr>
                        <a:t>Film</a:t>
                      </a:r>
                      <a:r>
                        <a:rPr lang="en-GB" sz="800" b="1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)</a:t>
                      </a:r>
                      <a:r>
                        <a:rPr lang="en-GB" sz="800" b="0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n-GB" sz="800" b="0" i="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l" rtl="0" fontAlgn="base">
                        <a:lnSpc>
                          <a:spcPct val="100000"/>
                        </a:lnSpc>
                        <a:buNone/>
                      </a:pPr>
                      <a:r>
                        <a:rPr lang="en-US" sz="800" b="1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Stage 2 – The Dragon Slayer</a:t>
                      </a:r>
                      <a:r>
                        <a:rPr lang="en-US" sz="800" b="0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r>
                        <a:rPr lang="en-US" sz="800" b="1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(</a:t>
                      </a:r>
                      <a:r>
                        <a:rPr lang="en-GB" sz="800" b="1" i="0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Calibri" panose="020F0502020204030204" pitchFamily="34" charset="0"/>
                        </a:rPr>
                        <a:t>Film</a:t>
                      </a:r>
                      <a:r>
                        <a:rPr lang="en-US" sz="800" b="1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)</a:t>
                      </a:r>
                      <a:r>
                        <a:rPr lang="en-US" sz="800" b="0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n-US" sz="800" b="0" i="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l" rtl="0" fontAlgn="base">
                        <a:lnSpc>
                          <a:spcPct val="100000"/>
                        </a:lnSpc>
                        <a:buNone/>
                      </a:pPr>
                      <a:r>
                        <a:rPr lang="en-US" sz="800" b="1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Stage 2 – Tamara</a:t>
                      </a:r>
                      <a:r>
                        <a:rPr lang="en-US" sz="800" b="0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n-US" sz="800" b="0" i="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l" rtl="0" fontAlgn="base">
                        <a:lnSpc>
                          <a:spcPct val="100000"/>
                        </a:lnSpc>
                        <a:buNone/>
                      </a:pPr>
                      <a:r>
                        <a:rPr lang="en-US" sz="800" b="1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(</a:t>
                      </a:r>
                      <a:r>
                        <a:rPr lang="en-GB" sz="800" b="1" i="0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Calibri" panose="020F0502020204030204" pitchFamily="34" charset="0"/>
                        </a:rPr>
                        <a:t>Film</a:t>
                      </a:r>
                      <a:r>
                        <a:rPr lang="en-US" sz="800" b="1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)</a:t>
                      </a:r>
                      <a:r>
                        <a:rPr lang="en-US" sz="800" b="0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n-US" sz="800" b="0" i="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l" rtl="0" fontAlgn="base">
                        <a:lnSpc>
                          <a:spcPct val="100000"/>
                        </a:lnSpc>
                        <a:buNone/>
                      </a:pPr>
                      <a:r>
                        <a:rPr lang="en-US" sz="800" b="1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Stage 2 – The Clock Tower</a:t>
                      </a:r>
                      <a:r>
                        <a:rPr lang="en-US" sz="800" b="0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r>
                        <a:rPr lang="en-US" sz="800" b="1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(</a:t>
                      </a:r>
                      <a:r>
                        <a:rPr lang="en-GB" sz="800" b="1" i="0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Calibri" panose="020F0502020204030204" pitchFamily="34" charset="0"/>
                        </a:rPr>
                        <a:t>Film</a:t>
                      </a:r>
                      <a:r>
                        <a:rPr lang="en-US" sz="800" b="1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)</a:t>
                      </a:r>
                      <a:r>
                        <a:rPr lang="en-US" sz="800" b="0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1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Stage 2 – The Friendly Scarecrow (Picture)</a:t>
                      </a:r>
                      <a:r>
                        <a:rPr lang="en-US" sz="800" b="0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 </a:t>
                      </a:r>
                      <a:endParaRPr lang="en-US" sz="800" b="0" i="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l" rtl="0" fontAlgn="base">
                        <a:lnSpc>
                          <a:spcPct val="100000"/>
                        </a:lnSpc>
                        <a:buNone/>
                      </a:pPr>
                      <a:r>
                        <a:rPr lang="en-US" sz="800" b="1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Stage 3 – For the Birds (</a:t>
                      </a:r>
                      <a:r>
                        <a:rPr lang="en-GB" sz="800" b="1" i="0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Calibri" panose="020F0502020204030204" pitchFamily="34" charset="0"/>
                        </a:rPr>
                        <a:t>Film</a:t>
                      </a:r>
                      <a:r>
                        <a:rPr lang="en-US" sz="800" b="1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)</a:t>
                      </a: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ct val="100000"/>
                        </a:lnSpc>
                        <a:buNone/>
                      </a:pPr>
                      <a:r>
                        <a:rPr lang="en-GB" sz="800" b="0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Correct choice and consistent use of past tense </a:t>
                      </a:r>
                    </a:p>
                    <a:p>
                      <a:pPr algn="l" rtl="0" fontAlgn="base">
                        <a:lnSpc>
                          <a:spcPct val="100000"/>
                        </a:lnSpc>
                        <a:buNone/>
                      </a:pPr>
                      <a:endParaRPr lang="en-GB" sz="800" b="0" i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l" rtl="0" fontAlgn="base">
                        <a:lnSpc>
                          <a:spcPct val="100000"/>
                        </a:lnSpc>
                        <a:buNone/>
                      </a:pPr>
                      <a:endParaRPr lang="en-GB" sz="800" b="0" i="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ase">
                        <a:lnSpc>
                          <a:spcPct val="100000"/>
                        </a:lnSpc>
                      </a:pPr>
                      <a:r>
                        <a:rPr lang="en-US" sz="800" b="1" i="0" u="none" strike="noStrike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Stage 2 –The Funfair</a:t>
                      </a:r>
                      <a:r>
                        <a:rPr lang="en-US" sz="8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 </a:t>
                      </a:r>
                    </a:p>
                    <a:p>
                      <a:pPr rtl="0" fontAlgn="base">
                        <a:lnSpc>
                          <a:spcPct val="100000"/>
                        </a:lnSpc>
                      </a:pPr>
                      <a:r>
                        <a:rPr lang="en-US" sz="800" b="1" i="0" u="none" strike="noStrike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(Picture)</a:t>
                      </a:r>
                      <a:r>
                        <a:rPr lang="en-US" sz="8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 </a:t>
                      </a:r>
                    </a:p>
                    <a:p>
                      <a:pPr algn="l" rtl="0" fontAlgn="base">
                        <a:lnSpc>
                          <a:spcPct val="100000"/>
                        </a:lnSpc>
                        <a:buNone/>
                      </a:pPr>
                      <a:r>
                        <a:rPr lang="en-GB" sz="800" b="1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Stage 2 – Playmate (</a:t>
                      </a:r>
                      <a:r>
                        <a:rPr lang="en-GB" sz="800" b="1" i="0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Calibri" panose="020F0502020204030204" pitchFamily="34" charset="0"/>
                        </a:rPr>
                        <a:t>Film</a:t>
                      </a:r>
                      <a:r>
                        <a:rPr lang="en-GB" sz="800" b="1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)</a:t>
                      </a:r>
                      <a:r>
                        <a:rPr lang="en-GB" sz="800" b="0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1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Stage 2 – The Friendly Scarecrow (Picture)</a:t>
                      </a:r>
                      <a:r>
                        <a:rPr lang="en-US" sz="800" b="0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 </a:t>
                      </a:r>
                      <a:endParaRPr lang="en-GB" sz="800" b="0" i="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l" rtl="0" fontAlgn="base">
                        <a:lnSpc>
                          <a:spcPct val="100000"/>
                        </a:lnSpc>
                        <a:buNone/>
                      </a:pPr>
                      <a:r>
                        <a:rPr lang="en-GB" sz="800" b="0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n-GB" sz="800" b="0" i="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ct val="100000"/>
                        </a:lnSpc>
                        <a:buNone/>
                      </a:pPr>
                      <a:r>
                        <a:rPr lang="en-GB" sz="800" b="0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Commas to separate items in a list  </a:t>
                      </a:r>
                      <a:endParaRPr lang="en-GB" sz="800" b="0" i="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l" rtl="0" fontAlgn="base">
                        <a:lnSpc>
                          <a:spcPct val="100000"/>
                        </a:lnSpc>
                        <a:buNone/>
                      </a:pPr>
                      <a:r>
                        <a:rPr lang="en-GB" sz="800" b="0" i="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ct val="100000"/>
                        </a:lnSpc>
                        <a:buNone/>
                      </a:pPr>
                      <a:r>
                        <a:rPr lang="en-US" sz="800" b="1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Stage 2 – Pudding Lane</a:t>
                      </a:r>
                      <a:r>
                        <a:rPr lang="en-US" sz="800" b="0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r>
                        <a:rPr lang="en-US" sz="800" b="1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(</a:t>
                      </a:r>
                      <a:r>
                        <a:rPr lang="en-GB" sz="800" b="1" i="0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Calibri" panose="020F0502020204030204" pitchFamily="34" charset="0"/>
                        </a:rPr>
                        <a:t>Film</a:t>
                      </a:r>
                      <a:r>
                        <a:rPr lang="en-US" sz="800" b="1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) </a:t>
                      </a:r>
                      <a:r>
                        <a:rPr lang="en-US" sz="800" b="0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n-US" sz="800" b="0" i="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l" rtl="0" fontAlgn="base">
                        <a:lnSpc>
                          <a:spcPct val="100000"/>
                        </a:lnSpc>
                        <a:buNone/>
                      </a:pPr>
                      <a:r>
                        <a:rPr lang="en-US" sz="800" b="1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Stage 2 – The Girl with the Yellow Bag</a:t>
                      </a:r>
                      <a:r>
                        <a:rPr lang="en-US" sz="800" b="0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r>
                        <a:rPr lang="en-US" sz="800" b="1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(</a:t>
                      </a:r>
                      <a:r>
                        <a:rPr lang="en-GB" sz="800" b="1" i="0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Calibri" panose="020F0502020204030204" pitchFamily="34" charset="0"/>
                        </a:rPr>
                        <a:t>Film</a:t>
                      </a:r>
                      <a:r>
                        <a:rPr lang="en-US" sz="800" b="1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)</a:t>
                      </a:r>
                      <a:r>
                        <a:rPr lang="en-US" sz="800" b="0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1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Stage 2 – The Five Explorers and the Hidden Path (Picture)</a:t>
                      </a:r>
                      <a:r>
                        <a:rPr lang="en-US" sz="800" b="0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 </a:t>
                      </a:r>
                      <a:endParaRPr lang="en-US" sz="800" b="0" i="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l" rtl="0" fontAlgn="base">
                        <a:lnSpc>
                          <a:spcPct val="100000"/>
                        </a:lnSpc>
                        <a:buNone/>
                      </a:pPr>
                      <a:r>
                        <a:rPr lang="en-US" sz="800" b="1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Stage 3 – Girl and Robot (</a:t>
                      </a:r>
                      <a:r>
                        <a:rPr lang="en-GB" sz="800" b="1" i="0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Calibri" panose="020F0502020204030204" pitchFamily="34" charset="0"/>
                        </a:rPr>
                        <a:t>Film</a:t>
                      </a:r>
                      <a:r>
                        <a:rPr lang="en-US" sz="800" b="1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)</a:t>
                      </a:r>
                      <a:r>
                        <a:rPr lang="en-US" sz="800" b="0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n-US" sz="800" b="0" i="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l" rtl="0" fontAlgn="base">
                        <a:lnSpc>
                          <a:spcPct val="100000"/>
                        </a:lnSpc>
                        <a:buNone/>
                      </a:pPr>
                      <a:r>
                        <a:rPr lang="en-US" sz="800" b="0" i="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59715129"/>
                  </a:ext>
                </a:extLst>
              </a:tr>
              <a:tr h="1753537">
                <a:tc>
                  <a:txBody>
                    <a:bodyPr/>
                    <a:lstStyle/>
                    <a:p>
                      <a:pPr algn="l" rtl="0" fontAlgn="base">
                        <a:lnSpc>
                          <a:spcPct val="100000"/>
                        </a:lnSpc>
                        <a:spcAft>
                          <a:spcPts val="375"/>
                        </a:spcAft>
                        <a:buNone/>
                      </a:pPr>
                      <a:r>
                        <a:rPr lang="en-GB" sz="800" b="0" i="0" dirty="0">
                          <a:solidFill>
                            <a:srgbClr val="0B0C0C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Formation of adjectives using suffixes such as </a:t>
                      </a:r>
                      <a:r>
                        <a:rPr lang="en-GB" sz="800" b="0" i="1" dirty="0">
                          <a:solidFill>
                            <a:srgbClr val="0B0C0C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–ful, </a:t>
                      </a:r>
                      <a:r>
                        <a:rPr lang="en-GB" sz="800" b="0" i="0" dirty="0">
                          <a:solidFill>
                            <a:srgbClr val="0B0C0C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  <a:r>
                        <a:rPr lang="en-GB" sz="800" b="0" i="1" dirty="0">
                          <a:solidFill>
                            <a:srgbClr val="0B0C0C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less </a:t>
                      </a:r>
                      <a:endParaRPr lang="en-GB" sz="800" b="0" i="1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l" rtl="0" fontAlgn="base">
                        <a:lnSpc>
                          <a:spcPct val="100000"/>
                        </a:lnSpc>
                        <a:buNone/>
                      </a:pPr>
                      <a:r>
                        <a:rPr lang="en-GB" sz="800" b="0" i="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ct val="100000"/>
                        </a:lnSpc>
                        <a:buNone/>
                      </a:pPr>
                      <a:r>
                        <a:rPr lang="en-US" sz="800" b="1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Stage 2 – Floating Islands</a:t>
                      </a:r>
                      <a:r>
                        <a:rPr lang="en-US" sz="800" b="0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r>
                        <a:rPr lang="en-US" sz="800" b="1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(Picture) </a:t>
                      </a:r>
                      <a:r>
                        <a:rPr lang="en-US" sz="800" b="0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  <a:p>
                      <a:pPr algn="l" rtl="0" fontAlgn="base">
                        <a:lnSpc>
                          <a:spcPct val="100000"/>
                        </a:lnSpc>
                        <a:buNone/>
                      </a:pPr>
                      <a:r>
                        <a:rPr lang="en-US" sz="800" b="1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Stage 2 – The Circus</a:t>
                      </a:r>
                      <a:r>
                        <a:rPr lang="en-US" sz="800" b="0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n-US" sz="800" b="0" i="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l" rtl="0" fontAlgn="base">
                        <a:lnSpc>
                          <a:spcPct val="100000"/>
                        </a:lnSpc>
                        <a:buNone/>
                      </a:pPr>
                      <a:r>
                        <a:rPr lang="en-US" sz="800" b="1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(Picture)</a:t>
                      </a:r>
                      <a:r>
                        <a:rPr lang="en-US" sz="800" b="0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n-US" sz="800" b="0" i="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l" rtl="0" fontAlgn="base">
                        <a:lnSpc>
                          <a:spcPct val="100000"/>
                        </a:lnSpc>
                        <a:buNone/>
                      </a:pPr>
                      <a:r>
                        <a:rPr lang="en-US" sz="800" b="1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Stage 2 – An Unusual Pet</a:t>
                      </a:r>
                      <a:r>
                        <a:rPr lang="en-US" sz="800" b="0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800" b="1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(Picture)</a:t>
                      </a:r>
                      <a:r>
                        <a:rPr lang="en-US" sz="800" b="0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n-US" sz="800" b="0" i="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l" rtl="0" fontAlgn="base">
                        <a:lnSpc>
                          <a:spcPct val="100000"/>
                        </a:lnSpc>
                        <a:buNone/>
                      </a:pPr>
                      <a:r>
                        <a:rPr lang="en-US" sz="800" b="1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Stage 2 – Underwater City (Picture)</a:t>
                      </a:r>
                      <a:r>
                        <a:rPr lang="en-US" sz="800" b="0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n-US" sz="800" b="0" i="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l" rtl="0" fontAlgn="base">
                        <a:lnSpc>
                          <a:spcPct val="100000"/>
                        </a:lnSpc>
                        <a:buNone/>
                      </a:pPr>
                      <a:r>
                        <a:rPr lang="en-US" sz="800" b="0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n-US" sz="800" b="0" i="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l" rtl="0" fontAlgn="base">
                        <a:lnSpc>
                          <a:spcPct val="100000"/>
                        </a:lnSpc>
                        <a:buNone/>
                      </a:pPr>
                      <a:r>
                        <a:rPr lang="en-US" sz="800" b="0" i="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ct val="100000"/>
                        </a:lnSpc>
                        <a:buNone/>
                      </a:pPr>
                      <a:r>
                        <a:rPr lang="en-GB" sz="800" b="0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Expanded noun phrases  for description and specification [for example,</a:t>
                      </a:r>
                      <a:r>
                        <a:rPr lang="en-GB" sz="800" b="0" i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the blue butterfly, plain, flour, the man in the moon]</a:t>
                      </a:r>
                      <a:endParaRPr lang="en-GB" sz="800" b="0" i="1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l" rtl="0" fontAlgn="base">
                        <a:lnSpc>
                          <a:spcPct val="100000"/>
                        </a:lnSpc>
                        <a:buNone/>
                      </a:pPr>
                      <a:r>
                        <a:rPr lang="en-GB" sz="800" b="0" i="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ct val="100000"/>
                        </a:lnSpc>
                        <a:buNone/>
                      </a:pPr>
                      <a:r>
                        <a:rPr lang="en-US" sz="800" b="1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Stage 2 – Book of Butterflies</a:t>
                      </a:r>
                      <a:r>
                        <a:rPr lang="en-US" sz="800" b="0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r>
                        <a:rPr lang="en-US" sz="800" b="1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(</a:t>
                      </a:r>
                      <a:r>
                        <a:rPr lang="en-GB" sz="800" b="1" i="0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Calibri" panose="020F0502020204030204" pitchFamily="34" charset="0"/>
                        </a:rPr>
                        <a:t>Film</a:t>
                      </a:r>
                      <a:r>
                        <a:rPr lang="en-US" sz="800" b="1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)</a:t>
                      </a:r>
                      <a:r>
                        <a:rPr lang="en-US" sz="800" b="0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n-US" sz="800" b="0" i="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l" rtl="0" fontAlgn="base">
                        <a:lnSpc>
                          <a:spcPct val="100000"/>
                        </a:lnSpc>
                        <a:buNone/>
                      </a:pPr>
                      <a:r>
                        <a:rPr lang="en-US" sz="800" b="1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Stage 2 – Lune et </a:t>
                      </a:r>
                      <a:r>
                        <a:rPr lang="en-US" sz="800" b="1" i="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L’Autre</a:t>
                      </a:r>
                      <a:r>
                        <a:rPr lang="en-US" sz="800" b="0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r>
                        <a:rPr lang="en-US" sz="800" b="1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(</a:t>
                      </a:r>
                      <a:r>
                        <a:rPr lang="en-GB" sz="800" b="1" i="0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Calibri" panose="020F0502020204030204" pitchFamily="34" charset="0"/>
                        </a:rPr>
                        <a:t>Film</a:t>
                      </a:r>
                      <a:r>
                        <a:rPr lang="en-US" sz="800" b="1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)</a:t>
                      </a:r>
                      <a:r>
                        <a:rPr lang="en-US" sz="800" b="0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n-US" sz="800" b="0" i="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l" rtl="0" fontAlgn="base">
                        <a:lnSpc>
                          <a:spcPct val="100000"/>
                        </a:lnSpc>
                        <a:buNone/>
                      </a:pPr>
                      <a:r>
                        <a:rPr lang="en-US" sz="800" b="1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Stage 2 – Desert Island</a:t>
                      </a:r>
                      <a:r>
                        <a:rPr lang="en-US" sz="800" b="0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r>
                        <a:rPr lang="en-US" sz="800" b="1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(Picture)</a:t>
                      </a:r>
                      <a:r>
                        <a:rPr lang="en-US" sz="800" b="0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n-US" sz="800" b="0" i="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l" rtl="0" fontAlgn="base">
                        <a:lnSpc>
                          <a:spcPct val="100000"/>
                        </a:lnSpc>
                        <a:buNone/>
                      </a:pPr>
                      <a:r>
                        <a:rPr lang="en-US" sz="800" b="1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Stage 2 – A Haunted Castle</a:t>
                      </a:r>
                      <a:r>
                        <a:rPr lang="en-US" sz="800" b="0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r>
                        <a:rPr lang="en-US" sz="800" b="1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(Picture)</a:t>
                      </a:r>
                      <a:r>
                        <a:rPr lang="en-US" sz="800" b="0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  <a:p>
                      <a:pPr algn="l" rtl="0" fontAlgn="base">
                        <a:lnSpc>
                          <a:spcPct val="100000"/>
                        </a:lnSpc>
                        <a:buNone/>
                      </a:pPr>
                      <a:r>
                        <a:rPr lang="en-US" sz="800" b="1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Stage 2 – New Friends</a:t>
                      </a:r>
                      <a:r>
                        <a:rPr lang="en-US" sz="800" b="0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r>
                        <a:rPr lang="en-US" sz="800" b="1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(Picture)</a:t>
                      </a:r>
                      <a:r>
                        <a:rPr lang="en-US" sz="800" b="0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n-US" sz="800" b="0" i="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l" rtl="0" fontAlgn="base">
                        <a:lnSpc>
                          <a:spcPct val="100000"/>
                        </a:lnSpc>
                        <a:buNone/>
                      </a:pPr>
                      <a:r>
                        <a:rPr lang="en-US" sz="800" b="1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Stage 3 – Marshmallows (</a:t>
                      </a:r>
                      <a:r>
                        <a:rPr lang="en-GB" sz="800" b="1" i="0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Calibri" panose="020F0502020204030204" pitchFamily="34" charset="0"/>
                        </a:rPr>
                        <a:t>Film</a:t>
                      </a:r>
                      <a:r>
                        <a:rPr lang="en-US" sz="800" b="1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)</a:t>
                      </a:r>
                      <a:r>
                        <a:rPr lang="en-US" sz="800" b="0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ct val="100000"/>
                        </a:lnSpc>
                        <a:buNone/>
                      </a:pPr>
                      <a:r>
                        <a:rPr lang="en-GB" sz="800" b="0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Use of the progressive forms of verbs in the present and past tense to mark actions in progress [for example, </a:t>
                      </a:r>
                      <a:r>
                        <a:rPr lang="en-GB" sz="800" b="0" i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she is drumming, he was shouting</a:t>
                      </a:r>
                      <a:r>
                        <a:rPr lang="en-GB" sz="800" b="0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]</a:t>
                      </a:r>
                      <a:endParaRPr lang="en-GB" sz="800" b="0" i="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ct val="100000"/>
                        </a:lnSpc>
                        <a:buNone/>
                      </a:pPr>
                      <a:r>
                        <a:rPr lang="en-US" sz="800" b="1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Stage 2 – Enchanted Woods</a:t>
                      </a:r>
                      <a:r>
                        <a:rPr lang="en-US" sz="800" b="0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r>
                        <a:rPr lang="en-US" sz="800" b="1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(Picture) </a:t>
                      </a:r>
                      <a:r>
                        <a:rPr lang="en-US" sz="800" b="0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n-US" sz="800" b="0" i="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l" rtl="0" fontAlgn="base">
                        <a:lnSpc>
                          <a:spcPct val="100000"/>
                        </a:lnSpc>
                        <a:buNone/>
                      </a:pPr>
                      <a:r>
                        <a:rPr lang="en-US" sz="800" b="1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Stage 2 – Adrift</a:t>
                      </a:r>
                      <a:r>
                        <a:rPr lang="en-US" sz="800" b="0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n-US" sz="800" b="0" i="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l" rtl="0" fontAlgn="base">
                        <a:lnSpc>
                          <a:spcPct val="100000"/>
                        </a:lnSpc>
                        <a:buNone/>
                      </a:pPr>
                      <a:r>
                        <a:rPr lang="en-US" sz="800" b="1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(</a:t>
                      </a:r>
                      <a:r>
                        <a:rPr lang="en-GB" sz="800" b="1" i="0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Calibri" panose="020F0502020204030204" pitchFamily="34" charset="0"/>
                        </a:rPr>
                        <a:t>Film</a:t>
                      </a:r>
                      <a:r>
                        <a:rPr lang="en-US" sz="800" b="1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)</a:t>
                      </a:r>
                      <a:r>
                        <a:rPr lang="en-US" sz="800" b="0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n-US" sz="800" b="0" i="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l" rtl="0" fontAlgn="base">
                        <a:lnSpc>
                          <a:spcPct val="100000"/>
                        </a:lnSpc>
                        <a:buNone/>
                      </a:pPr>
                      <a:r>
                        <a:rPr lang="en-US" sz="800" b="1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Stage 3 – Marshmallows (</a:t>
                      </a:r>
                      <a:r>
                        <a:rPr lang="en-GB" sz="800" b="1" i="0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Calibri" panose="020F0502020204030204" pitchFamily="34" charset="0"/>
                        </a:rPr>
                        <a:t>Film</a:t>
                      </a:r>
                      <a:r>
                        <a:rPr lang="en-US" sz="800" b="1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)</a:t>
                      </a:r>
                      <a:r>
                        <a:rPr lang="en-US" sz="800" b="0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n-US" sz="800" b="0" i="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l" rtl="0" fontAlgn="base">
                        <a:lnSpc>
                          <a:spcPct val="100000"/>
                        </a:lnSpc>
                        <a:buNone/>
                      </a:pPr>
                      <a:r>
                        <a:rPr lang="en-US" sz="800" b="0" i="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ct val="100000"/>
                        </a:lnSpc>
                        <a:buNone/>
                      </a:pPr>
                      <a:r>
                        <a:rPr lang="en-GB" sz="800" b="0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Apostrophes to mark where letters are missing in spelling  </a:t>
                      </a:r>
                      <a:endParaRPr lang="en-GB" sz="800" b="0" i="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ct val="100000"/>
                        </a:lnSpc>
                        <a:buNone/>
                      </a:pPr>
                      <a:r>
                        <a:rPr lang="en-US" sz="800" b="1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Stage 2 – Another Planet</a:t>
                      </a:r>
                      <a:r>
                        <a:rPr lang="en-US" sz="800" b="0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n-US" sz="800" b="0" i="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l" rtl="0" fontAlgn="base">
                        <a:lnSpc>
                          <a:spcPct val="100000"/>
                        </a:lnSpc>
                        <a:buNone/>
                      </a:pPr>
                      <a:r>
                        <a:rPr lang="en-US" sz="800" b="1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(Picture) </a:t>
                      </a:r>
                      <a:r>
                        <a:rPr lang="en-US" sz="800" b="0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n-US" sz="800" b="0" i="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l" rtl="0" fontAlgn="base">
                        <a:lnSpc>
                          <a:spcPct val="100000"/>
                        </a:lnSpc>
                        <a:buNone/>
                      </a:pPr>
                      <a:r>
                        <a:rPr lang="en-US" sz="800" b="1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Stage 2 – The Black Hat</a:t>
                      </a:r>
                      <a:r>
                        <a:rPr lang="en-US" sz="800" b="0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r>
                        <a:rPr lang="en-US" sz="800" b="1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(</a:t>
                      </a:r>
                      <a:r>
                        <a:rPr lang="en-GB" sz="800" b="1" i="0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Calibri" panose="020F0502020204030204" pitchFamily="34" charset="0"/>
                        </a:rPr>
                        <a:t>Film</a:t>
                      </a:r>
                      <a:r>
                        <a:rPr lang="en-US" sz="800" b="1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)</a:t>
                      </a:r>
                      <a:r>
                        <a:rPr lang="en-US" sz="800" b="0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n-US" sz="800" b="0" i="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l" rtl="0" fontAlgn="base">
                        <a:lnSpc>
                          <a:spcPct val="100000"/>
                        </a:lnSpc>
                        <a:buNone/>
                      </a:pPr>
                      <a:r>
                        <a:rPr lang="en-US" sz="800" b="1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Stage 2 – Underwater City (Picture)</a:t>
                      </a:r>
                      <a:r>
                        <a:rPr lang="en-US" sz="800" b="0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n-US" sz="800" b="0" i="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l" rtl="0" fontAlgn="base">
                        <a:lnSpc>
                          <a:spcPct val="100000"/>
                        </a:lnSpc>
                        <a:buNone/>
                      </a:pPr>
                      <a:r>
                        <a:rPr lang="en-US" sz="800" b="1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Stage 3 – The Sky Ship (Picture)</a:t>
                      </a:r>
                      <a:r>
                        <a:rPr lang="en-US" sz="800" b="0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n-US" sz="800" b="0" i="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l" rtl="0" fontAlgn="base">
                        <a:lnSpc>
                          <a:spcPct val="100000"/>
                        </a:lnSpc>
                        <a:buNone/>
                      </a:pPr>
                      <a:r>
                        <a:rPr lang="en-US" sz="800" b="0" i="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35677836"/>
                  </a:ext>
                </a:extLst>
              </a:tr>
            </a:tbl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B34E7F68-31C0-3C61-5B34-434C58B063A2}"/>
              </a:ext>
            </a:extLst>
          </p:cNvPr>
          <p:cNvSpPr txBox="1"/>
          <p:nvPr/>
        </p:nvSpPr>
        <p:spPr>
          <a:xfrm>
            <a:off x="387458" y="345709"/>
            <a:ext cx="9105254" cy="30777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dist="50800" dir="2700000" algn="ctr" rotWithShape="0">
              <a:srgbClr val="F5AE32"/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en-GB" sz="1400" b="1" kern="100" dirty="0">
                <a:solidFill>
                  <a:srgbClr val="F5AE32"/>
                </a:solidFill>
                <a:effectLst/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Shed Sentences: Whole School Progression Map. </a:t>
            </a:r>
            <a:r>
              <a:rPr lang="en-GB" sz="1400" b="1" kern="100" dirty="0">
                <a:effectLst/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Vocabulary, Grammar and Punctuation Progression through Stages</a:t>
            </a:r>
          </a:p>
        </p:txBody>
      </p:sp>
    </p:spTree>
    <p:extLst>
      <p:ext uri="{BB962C8B-B14F-4D97-AF65-F5344CB8AC3E}">
        <p14:creationId xmlns:p14="http://schemas.microsoft.com/office/powerpoint/2010/main" val="41055993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DB8A70C-CEB7-698E-F454-EE37F7B1D86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black and white sign with black text&#10;&#10;AI-generated content may be incorrect.">
            <a:extLst>
              <a:ext uri="{FF2B5EF4-FFF2-40B4-BE49-F238E27FC236}">
                <a16:creationId xmlns:a16="http://schemas.microsoft.com/office/drawing/2014/main" id="{160C7525-5B82-02B0-7307-AB6A4FF92F9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6219" y="6563403"/>
            <a:ext cx="872425" cy="155098"/>
          </a:xfrm>
          <a:prstGeom prst="rect">
            <a:avLst/>
          </a:prstGeom>
        </p:spPr>
      </p:pic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8373768C-1986-E01D-E52F-2B57E6B021C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6269810"/>
              </p:ext>
            </p:extLst>
          </p:nvPr>
        </p:nvGraphicFramePr>
        <p:xfrm>
          <a:off x="404464" y="620563"/>
          <a:ext cx="9097072" cy="3824437"/>
        </p:xfrm>
        <a:graphic>
          <a:graphicData uri="http://schemas.openxmlformats.org/drawingml/2006/table">
            <a:tbl>
              <a:tblPr firstRow="1" bandRow="1">
                <a:effectLst>
                  <a:outerShdw dist="50800" dir="2700000" algn="ctr" rotWithShape="0">
                    <a:srgbClr val="F5AE32"/>
                  </a:outerShdw>
                </a:effectLst>
                <a:tableStyleId>{5C22544A-7EE6-4342-B048-85BDC9FD1C3A}</a:tableStyleId>
              </a:tblPr>
              <a:tblGrid>
                <a:gridCol w="1106621">
                  <a:extLst>
                    <a:ext uri="{9D8B030D-6E8A-4147-A177-3AD203B41FA5}">
                      <a16:colId xmlns:a16="http://schemas.microsoft.com/office/drawing/2014/main" val="1166749218"/>
                    </a:ext>
                  </a:extLst>
                </a:gridCol>
                <a:gridCol w="1167647">
                  <a:extLst>
                    <a:ext uri="{9D8B030D-6E8A-4147-A177-3AD203B41FA5}">
                      <a16:colId xmlns:a16="http://schemas.microsoft.com/office/drawing/2014/main" val="1905614563"/>
                    </a:ext>
                  </a:extLst>
                </a:gridCol>
                <a:gridCol w="1095105">
                  <a:extLst>
                    <a:ext uri="{9D8B030D-6E8A-4147-A177-3AD203B41FA5}">
                      <a16:colId xmlns:a16="http://schemas.microsoft.com/office/drawing/2014/main" val="3474532823"/>
                    </a:ext>
                  </a:extLst>
                </a:gridCol>
                <a:gridCol w="1084882">
                  <a:extLst>
                    <a:ext uri="{9D8B030D-6E8A-4147-A177-3AD203B41FA5}">
                      <a16:colId xmlns:a16="http://schemas.microsoft.com/office/drawing/2014/main" val="1070220282"/>
                    </a:ext>
                  </a:extLst>
                </a:gridCol>
                <a:gridCol w="852406">
                  <a:extLst>
                    <a:ext uri="{9D8B030D-6E8A-4147-A177-3AD203B41FA5}">
                      <a16:colId xmlns:a16="http://schemas.microsoft.com/office/drawing/2014/main" val="2760966710"/>
                    </a:ext>
                  </a:extLst>
                </a:gridCol>
                <a:gridCol w="1232116">
                  <a:extLst>
                    <a:ext uri="{9D8B030D-6E8A-4147-A177-3AD203B41FA5}">
                      <a16:colId xmlns:a16="http://schemas.microsoft.com/office/drawing/2014/main" val="3746360728"/>
                    </a:ext>
                  </a:extLst>
                </a:gridCol>
                <a:gridCol w="968644">
                  <a:extLst>
                    <a:ext uri="{9D8B030D-6E8A-4147-A177-3AD203B41FA5}">
                      <a16:colId xmlns:a16="http://schemas.microsoft.com/office/drawing/2014/main" val="669379692"/>
                    </a:ext>
                  </a:extLst>
                </a:gridCol>
                <a:gridCol w="1589651">
                  <a:extLst>
                    <a:ext uri="{9D8B030D-6E8A-4147-A177-3AD203B41FA5}">
                      <a16:colId xmlns:a16="http://schemas.microsoft.com/office/drawing/2014/main" val="3531077106"/>
                    </a:ext>
                  </a:extLst>
                </a:gridCol>
              </a:tblGrid>
              <a:tr h="304169">
                <a:tc gridSpan="8">
                  <a:txBody>
                    <a:bodyPr/>
                    <a:lstStyle/>
                    <a:p>
                      <a:pPr algn="ctr"/>
                      <a:r>
                        <a:rPr lang="en-GB" sz="1600" b="1" i="0" kern="1200" dirty="0">
                          <a:solidFill>
                            <a:schemeClr val="lt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Stage 2 Continued</a:t>
                      </a:r>
                      <a:endParaRPr lang="en-US" sz="1600" b="1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AE3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37956521"/>
                  </a:ext>
                </a:extLst>
              </a:tr>
              <a:tr h="283726">
                <a:tc>
                  <a:txBody>
                    <a:bodyPr/>
                    <a:lstStyle/>
                    <a:p>
                      <a:pPr algn="ctr">
                        <a:lnSpc>
                          <a:spcPts val="1000"/>
                        </a:lnSpc>
                        <a:spcAft>
                          <a:spcPts val="800"/>
                        </a:spcAft>
                      </a:pPr>
                      <a:r>
                        <a:rPr lang="en-GB" sz="1000" b="1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Word Level</a:t>
                      </a:r>
                      <a:endParaRPr lang="en-GB" sz="10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1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00"/>
                        </a:lnSpc>
                        <a:spcAft>
                          <a:spcPts val="800"/>
                        </a:spcAft>
                      </a:pPr>
                      <a:r>
                        <a:rPr lang="en-GB" sz="1000" b="1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Shed Sentence Pack</a:t>
                      </a:r>
                      <a:endParaRPr lang="en-GB" sz="10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1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00"/>
                        </a:lnSpc>
                        <a:spcAft>
                          <a:spcPts val="800"/>
                        </a:spcAft>
                      </a:pPr>
                      <a:r>
                        <a:rPr lang="en-GB" sz="1000" b="1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Sentence Level</a:t>
                      </a:r>
                      <a:endParaRPr lang="en-GB" sz="10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1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00"/>
                        </a:lnSpc>
                        <a:spcAft>
                          <a:spcPts val="800"/>
                        </a:spcAft>
                      </a:pPr>
                      <a:r>
                        <a:rPr lang="en-GB" sz="1000" b="1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Shed Sentence Pack</a:t>
                      </a:r>
                      <a:endParaRPr lang="en-GB" sz="10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1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00"/>
                        </a:lnSpc>
                        <a:spcAft>
                          <a:spcPts val="800"/>
                        </a:spcAft>
                      </a:pPr>
                      <a:r>
                        <a:rPr lang="en-GB" sz="1000" b="1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Text Level</a:t>
                      </a:r>
                      <a:endParaRPr lang="en-GB" sz="10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1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00"/>
                        </a:lnSpc>
                        <a:spcAft>
                          <a:spcPts val="800"/>
                        </a:spcAft>
                      </a:pPr>
                      <a:r>
                        <a:rPr lang="en-GB" sz="1000" b="1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Shed Sentence Pack</a:t>
                      </a:r>
                      <a:endParaRPr lang="en-GB" sz="10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1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00"/>
                        </a:lnSpc>
                        <a:spcAft>
                          <a:spcPts val="800"/>
                        </a:spcAft>
                      </a:pPr>
                      <a:r>
                        <a:rPr lang="en-GB" sz="1000" b="1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Punctuation</a:t>
                      </a:r>
                      <a:endParaRPr lang="en-GB" sz="10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1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00"/>
                        </a:lnSpc>
                        <a:spcAft>
                          <a:spcPts val="800"/>
                        </a:spcAft>
                      </a:pPr>
                      <a:r>
                        <a:rPr lang="en-GB" sz="1000" b="1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Shed Sentence Pack</a:t>
                      </a:r>
                      <a:endParaRPr lang="en-GB" sz="10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1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39144835"/>
                  </a:ext>
                </a:extLst>
              </a:tr>
              <a:tr h="1521849">
                <a:tc>
                  <a:txBody>
                    <a:bodyPr/>
                    <a:lstStyle/>
                    <a:p>
                      <a:pPr algn="l" rtl="0" fontAlgn="base">
                        <a:lnSpc>
                          <a:spcPct val="100000"/>
                        </a:lnSpc>
                        <a:spcAft>
                          <a:spcPts val="375"/>
                        </a:spcAft>
                        <a:buNone/>
                      </a:pPr>
                      <a:r>
                        <a:rPr lang="en-GB" sz="800" b="0" i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Spell by adding suffixes to spell longer words including –</a:t>
                      </a:r>
                      <a:r>
                        <a:rPr lang="en-GB" sz="800" b="0" i="0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ment</a:t>
                      </a:r>
                      <a:r>
                        <a:rPr lang="en-GB" sz="800" b="0" i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</a:p>
                    <a:p>
                      <a:pPr algn="l" rtl="0" fontAlgn="base">
                        <a:lnSpc>
                          <a:spcPct val="100000"/>
                        </a:lnSpc>
                        <a:spcAft>
                          <a:spcPts val="375"/>
                        </a:spcAft>
                        <a:buNone/>
                      </a:pPr>
                      <a:endParaRPr lang="en-GB" sz="800" b="0" i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ct val="100000"/>
                        </a:lnSpc>
                        <a:buNone/>
                      </a:pPr>
                      <a:r>
                        <a:rPr lang="en-US" sz="800" b="1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Stage 2 – Tamara</a:t>
                      </a:r>
                      <a:r>
                        <a:rPr lang="en-US" sz="800" b="0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n-US" sz="800" b="0" i="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l" rtl="0" fontAlgn="base">
                        <a:lnSpc>
                          <a:spcPct val="100000"/>
                        </a:lnSpc>
                        <a:buNone/>
                      </a:pPr>
                      <a:r>
                        <a:rPr lang="en-US" sz="800" b="1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(</a:t>
                      </a:r>
                      <a:r>
                        <a:rPr lang="en-GB" sz="800" b="1" i="0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Calibri" panose="020F0502020204030204" pitchFamily="34" charset="0"/>
                        </a:rPr>
                        <a:t>Film</a:t>
                      </a:r>
                      <a:r>
                        <a:rPr lang="en-US" sz="800" b="1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)</a:t>
                      </a:r>
                      <a:r>
                        <a:rPr lang="en-US" sz="800" b="0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n-US" sz="800" b="0" i="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l" rtl="0" fontAlgn="base">
                        <a:lnSpc>
                          <a:spcPct val="100000"/>
                        </a:lnSpc>
                        <a:buNone/>
                      </a:pPr>
                      <a:r>
                        <a:rPr lang="en-US" sz="800" b="1" i="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Stage 2 - The Way Back Home (</a:t>
                      </a:r>
                      <a:r>
                        <a:rPr lang="en-GB" sz="800" b="1" i="0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Calibri" panose="020F0502020204030204" pitchFamily="34" charset="0"/>
                        </a:rPr>
                        <a:t>Film</a:t>
                      </a:r>
                      <a:r>
                        <a:rPr lang="en-US" sz="800" b="1" i="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)</a:t>
                      </a:r>
                      <a:r>
                        <a:rPr lang="en-US" sz="800" b="0" i="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1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Stage 2 – The Secret of the Shining Footsteps</a:t>
                      </a:r>
                      <a:r>
                        <a:rPr lang="en-US" sz="800" b="0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r>
                        <a:rPr lang="en-US" sz="800" b="1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(Picture)</a:t>
                      </a:r>
                      <a:r>
                        <a:rPr lang="en-US" sz="800" b="0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n-US" sz="800" b="0" i="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ct val="100000"/>
                        </a:lnSpc>
                        <a:buNone/>
                      </a:pPr>
                      <a:r>
                        <a:rPr lang="en-GB" sz="800" b="0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How the grammatical patterns in a sentence indicate its function as a statement, question, exclamation or command </a:t>
                      </a:r>
                      <a:endParaRPr lang="en-GB" sz="800" b="0" i="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ct val="100000"/>
                        </a:lnSpc>
                        <a:buNone/>
                      </a:pPr>
                      <a:r>
                        <a:rPr lang="en-US" sz="800" b="1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Stage 2 – The Treasure Chest</a:t>
                      </a:r>
                      <a:r>
                        <a:rPr lang="en-US" sz="800" b="0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n-US" sz="800" b="0" i="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l" rtl="0" fontAlgn="base">
                        <a:lnSpc>
                          <a:spcPct val="100000"/>
                        </a:lnSpc>
                        <a:buNone/>
                      </a:pPr>
                      <a:r>
                        <a:rPr lang="en-US" sz="800" b="1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(Picture)</a:t>
                      </a:r>
                      <a:r>
                        <a:rPr lang="en-US" sz="800" b="0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n-US" sz="800" b="0" i="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l" rtl="0" fontAlgn="base">
                        <a:lnSpc>
                          <a:spcPct val="100000"/>
                        </a:lnSpc>
                        <a:buNone/>
                      </a:pPr>
                      <a:r>
                        <a:rPr lang="en-US" sz="800" b="1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Stage 2 – Journey to Space</a:t>
                      </a:r>
                      <a:r>
                        <a:rPr lang="en-US" sz="800" b="0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r>
                        <a:rPr lang="en-US" sz="800" b="1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(Picture)</a:t>
                      </a:r>
                      <a:r>
                        <a:rPr lang="en-US" sz="800" b="0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n-US" sz="800" b="0" i="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l" rtl="0" fontAlgn="base">
                        <a:lnSpc>
                          <a:spcPct val="100000"/>
                        </a:lnSpc>
                        <a:buNone/>
                      </a:pPr>
                      <a:r>
                        <a:rPr lang="en-US" sz="800" b="1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Stage 2 – The Bridge</a:t>
                      </a:r>
                      <a:r>
                        <a:rPr lang="en-US" sz="800" b="0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n-US" sz="800" b="0" i="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l" rtl="0" fontAlgn="base">
                        <a:lnSpc>
                          <a:spcPct val="100000"/>
                        </a:lnSpc>
                        <a:buNone/>
                      </a:pPr>
                      <a:r>
                        <a:rPr lang="en-US" sz="800" b="1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(</a:t>
                      </a:r>
                      <a:r>
                        <a:rPr lang="en-GB" sz="800" b="1" i="0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Calibri" panose="020F0502020204030204" pitchFamily="34" charset="0"/>
                        </a:rPr>
                        <a:t>Film</a:t>
                      </a:r>
                      <a:r>
                        <a:rPr lang="en-US" sz="800" b="1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)</a:t>
                      </a:r>
                      <a:r>
                        <a:rPr lang="en-US" sz="800" b="0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1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Stage 2 – A Spooky Song (Picture)</a:t>
                      </a:r>
                      <a:r>
                        <a:rPr lang="en-US" sz="800" b="0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 </a:t>
                      </a:r>
                      <a:endParaRPr lang="en-US" sz="800" b="0" i="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l" rtl="0" fontAlgn="base">
                        <a:lnSpc>
                          <a:spcPct val="100000"/>
                        </a:lnSpc>
                        <a:buNone/>
                      </a:pPr>
                      <a:r>
                        <a:rPr lang="en-US" sz="800" b="1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Stage 3 – A New Friend (Picture)</a:t>
                      </a:r>
                      <a:r>
                        <a:rPr lang="en-US" sz="800" b="0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ct val="100000"/>
                        </a:lnSpc>
                        <a:buNone/>
                      </a:pPr>
                      <a:r>
                        <a:rPr lang="en-GB" sz="800" b="0" i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ct val="100000"/>
                        </a:lnSpc>
                        <a:buNone/>
                      </a:pPr>
                      <a:r>
                        <a:rPr lang="en-GB" sz="800" b="0" i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ct val="100000"/>
                        </a:lnSpc>
                        <a:buNone/>
                      </a:pPr>
                      <a:r>
                        <a:rPr lang="en-GB" sz="800" b="0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Apostrophes to mark singular possession in nouns e.g.</a:t>
                      </a:r>
                      <a:r>
                        <a:rPr lang="en-GB" sz="800" b="0" i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The girl’s coat.</a:t>
                      </a:r>
                      <a:r>
                        <a:rPr lang="en-GB" sz="800" b="0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  <a:p>
                      <a:pPr algn="l" rtl="0" fontAlgn="base">
                        <a:lnSpc>
                          <a:spcPct val="100000"/>
                        </a:lnSpc>
                        <a:buNone/>
                      </a:pPr>
                      <a:endParaRPr lang="en-GB" sz="800" b="0" i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l" rtl="0" fontAlgn="base">
                        <a:lnSpc>
                          <a:spcPct val="100000"/>
                        </a:lnSpc>
                        <a:buNone/>
                      </a:pPr>
                      <a:endParaRPr lang="en-GB" sz="800" b="0" i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l" rtl="0" fontAlgn="base">
                        <a:lnSpc>
                          <a:spcPct val="100000"/>
                        </a:lnSpc>
                        <a:buNone/>
                      </a:pPr>
                      <a:endParaRPr lang="en-GB" sz="800" b="0" i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l" rtl="0" fontAlgn="base">
                        <a:lnSpc>
                          <a:spcPct val="100000"/>
                        </a:lnSpc>
                        <a:buNone/>
                      </a:pPr>
                      <a:endParaRPr lang="en-GB" sz="800" b="0" i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ct val="100000"/>
                        </a:lnSpc>
                        <a:buNone/>
                      </a:pPr>
                      <a:r>
                        <a:rPr lang="en-US" sz="800" b="1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Stage 2 – Lune et </a:t>
                      </a:r>
                      <a:r>
                        <a:rPr lang="en-US" sz="800" b="1" i="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L’Autre</a:t>
                      </a:r>
                      <a:r>
                        <a:rPr lang="en-US" sz="800" b="0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n-US" sz="800" b="0" i="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l" rtl="0" fontAlgn="base">
                        <a:lnSpc>
                          <a:spcPct val="100000"/>
                        </a:lnSpc>
                        <a:buNone/>
                      </a:pPr>
                      <a:r>
                        <a:rPr lang="en-US" sz="800" b="1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(</a:t>
                      </a:r>
                      <a:r>
                        <a:rPr lang="en-GB" sz="800" b="1" i="0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Calibri" panose="020F0502020204030204" pitchFamily="34" charset="0"/>
                        </a:rPr>
                        <a:t>Film</a:t>
                      </a:r>
                      <a:r>
                        <a:rPr lang="en-US" sz="800" b="1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)</a:t>
                      </a:r>
                      <a:r>
                        <a:rPr lang="en-US" sz="800" b="0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n-US" sz="800" b="0" i="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l" rtl="0" fontAlgn="base">
                        <a:lnSpc>
                          <a:spcPct val="100000"/>
                        </a:lnSpc>
                        <a:buNone/>
                      </a:pPr>
                      <a:r>
                        <a:rPr lang="en-US" sz="800" b="1" i="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Stage 2 – Curiosity Shop (Picture)</a:t>
                      </a:r>
                      <a:r>
                        <a:rPr lang="en-US" sz="800" b="0" i="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1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Stage 2 – The Secret of the Shining Footsteps</a:t>
                      </a:r>
                      <a:r>
                        <a:rPr lang="en-US" sz="800" b="0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r>
                        <a:rPr lang="en-US" sz="800" b="1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(Picture)</a:t>
                      </a:r>
                      <a:r>
                        <a:rPr lang="en-US" sz="800" b="0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n-US" sz="800" b="0" i="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l" rtl="0" fontAlgn="base">
                        <a:lnSpc>
                          <a:spcPct val="100000"/>
                        </a:lnSpc>
                        <a:buNone/>
                      </a:pPr>
                      <a:r>
                        <a:rPr lang="en-US" sz="800" b="1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Stage 3 – Girl and Robot (</a:t>
                      </a:r>
                      <a:r>
                        <a:rPr lang="en-GB" sz="800" b="1" i="0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Calibri" panose="020F0502020204030204" pitchFamily="34" charset="0"/>
                        </a:rPr>
                        <a:t>Film</a:t>
                      </a:r>
                      <a:r>
                        <a:rPr lang="en-US" sz="800" b="1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)</a:t>
                      </a:r>
                      <a:r>
                        <a:rPr lang="en-US" sz="800" b="0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n-US" sz="800" b="0" i="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l" rtl="0" fontAlgn="base">
                        <a:lnSpc>
                          <a:spcPct val="100000"/>
                        </a:lnSpc>
                        <a:buNone/>
                      </a:pPr>
                      <a:r>
                        <a:rPr lang="en-US" sz="800" b="0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n-US" sz="800" b="0" i="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l" rtl="0" fontAlgn="base">
                        <a:lnSpc>
                          <a:spcPct val="100000"/>
                        </a:lnSpc>
                        <a:buNone/>
                      </a:pPr>
                      <a:r>
                        <a:rPr lang="en-US" sz="800" b="0" i="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91009677"/>
                  </a:ext>
                </a:extLst>
              </a:tr>
              <a:tr h="1262811">
                <a:tc>
                  <a:txBody>
                    <a:bodyPr/>
                    <a:lstStyle/>
                    <a:p>
                      <a:pPr algn="l" rtl="0" fontAlgn="base">
                        <a:lnSpc>
                          <a:spcPct val="100000"/>
                        </a:lnSpc>
                        <a:spcAft>
                          <a:spcPts val="375"/>
                        </a:spcAft>
                        <a:buNone/>
                      </a:pPr>
                      <a:r>
                        <a:rPr lang="en-GB" sz="800" b="0" i="0" dirty="0">
                          <a:solidFill>
                            <a:srgbClr val="0B0C0C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Use of the suffix –</a:t>
                      </a:r>
                      <a:r>
                        <a:rPr lang="en-GB" sz="800" b="0" i="0" dirty="0" err="1">
                          <a:solidFill>
                            <a:srgbClr val="0B0C0C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ly</a:t>
                      </a:r>
                      <a:r>
                        <a:rPr lang="en-GB" sz="800" b="0" i="0" dirty="0">
                          <a:solidFill>
                            <a:srgbClr val="0B0C0C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in Standard English to turn adjectives into adverbs  </a:t>
                      </a:r>
                      <a:endParaRPr lang="en-GB" sz="800" b="0" i="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l" rtl="0" fontAlgn="base">
                        <a:lnSpc>
                          <a:spcPct val="100000"/>
                        </a:lnSpc>
                        <a:buNone/>
                      </a:pPr>
                      <a:r>
                        <a:rPr lang="en-GB" sz="800" b="0" i="0" dirty="0">
                          <a:solidFill>
                            <a:srgbClr val="0B0C0C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  <a:p>
                      <a:pPr algn="l" rtl="0" fontAlgn="base">
                        <a:lnSpc>
                          <a:spcPct val="100000"/>
                        </a:lnSpc>
                        <a:buNone/>
                      </a:pPr>
                      <a:endParaRPr lang="en-GB" sz="800" b="0" i="0" dirty="0">
                        <a:solidFill>
                          <a:srgbClr val="0B0C0C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l" rtl="0" fontAlgn="base">
                        <a:lnSpc>
                          <a:spcPct val="100000"/>
                        </a:lnSpc>
                        <a:buNone/>
                      </a:pPr>
                      <a:endParaRPr lang="en-GB" sz="800" b="0" i="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ct val="100000"/>
                        </a:lnSpc>
                        <a:buNone/>
                      </a:pPr>
                      <a:r>
                        <a:rPr lang="en-US" sz="800" b="1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Stage 2 – The Dragon Slayer</a:t>
                      </a:r>
                      <a:r>
                        <a:rPr lang="en-US" sz="800" b="0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r>
                        <a:rPr lang="en-US" sz="800" b="1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(</a:t>
                      </a:r>
                      <a:r>
                        <a:rPr lang="en-GB" sz="800" b="1" i="0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Calibri" panose="020F0502020204030204" pitchFamily="34" charset="0"/>
                        </a:rPr>
                        <a:t>Film</a:t>
                      </a:r>
                      <a:r>
                        <a:rPr lang="en-US" sz="800" b="1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)</a:t>
                      </a:r>
                      <a:r>
                        <a:rPr lang="en-US" sz="800" b="0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n-US" sz="800" b="0" i="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l" rtl="0" fontAlgn="base">
                        <a:lnSpc>
                          <a:spcPct val="100000"/>
                        </a:lnSpc>
                        <a:buNone/>
                      </a:pPr>
                      <a:r>
                        <a:rPr lang="en-US" sz="800" b="1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Stage 2 – A Haunted Castle</a:t>
                      </a:r>
                      <a:r>
                        <a:rPr lang="en-US" sz="800" b="0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r>
                        <a:rPr lang="en-US" sz="800" b="1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(Picture)</a:t>
                      </a:r>
                      <a:r>
                        <a:rPr lang="en-US" sz="800" b="0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1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Stage 2 – The Magic Paintbrush</a:t>
                      </a:r>
                      <a:r>
                        <a:rPr lang="en-US" sz="800" b="0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r>
                        <a:rPr lang="en-US" sz="800" b="1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(Picture)</a:t>
                      </a:r>
                      <a:r>
                        <a:rPr lang="en-US" sz="800" b="0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n-US" sz="800" b="0" i="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ct val="100000"/>
                        </a:lnSpc>
                        <a:buNone/>
                      </a:pPr>
                      <a:r>
                        <a:rPr lang="en-GB" sz="800" b="0" i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Use powerful verbs for effect </a:t>
                      </a:r>
                    </a:p>
                    <a:p>
                      <a:pPr algn="l" rtl="0" fontAlgn="base">
                        <a:lnSpc>
                          <a:spcPct val="100000"/>
                        </a:lnSpc>
                        <a:buNone/>
                      </a:pPr>
                      <a:r>
                        <a:rPr lang="en-GB" sz="800" b="0" i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(non-statutory) </a:t>
                      </a: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ct val="100000"/>
                        </a:lnSpc>
                        <a:buNone/>
                      </a:pPr>
                      <a:r>
                        <a:rPr lang="en-US" sz="800" b="1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Stage 2 – The Black Hat</a:t>
                      </a:r>
                      <a:r>
                        <a:rPr lang="en-US" sz="800" b="0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r>
                        <a:rPr lang="en-US" sz="800" b="1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(</a:t>
                      </a:r>
                      <a:r>
                        <a:rPr lang="en-GB" sz="800" b="1" i="0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Calibri" panose="020F0502020204030204" pitchFamily="34" charset="0"/>
                        </a:rPr>
                        <a:t>Film</a:t>
                      </a:r>
                      <a:r>
                        <a:rPr lang="en-US" sz="800" b="1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)</a:t>
                      </a:r>
                      <a:r>
                        <a:rPr lang="en-US" sz="800" b="0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n-US" sz="800" b="0" i="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l" rtl="0" fontAlgn="base">
                        <a:lnSpc>
                          <a:spcPct val="100000"/>
                        </a:lnSpc>
                        <a:buNone/>
                      </a:pPr>
                      <a:r>
                        <a:rPr lang="en-US" sz="800" b="1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Stage 2 – Adrift</a:t>
                      </a:r>
                      <a:r>
                        <a:rPr lang="en-US" sz="800" b="0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n-US" sz="800" b="0" i="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l" rtl="0" fontAlgn="base">
                        <a:lnSpc>
                          <a:spcPct val="100000"/>
                        </a:lnSpc>
                        <a:buNone/>
                      </a:pPr>
                      <a:r>
                        <a:rPr lang="en-US" sz="800" b="1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(</a:t>
                      </a:r>
                      <a:r>
                        <a:rPr lang="en-GB" sz="800" b="1" i="0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Calibri" panose="020F0502020204030204" pitchFamily="34" charset="0"/>
                        </a:rPr>
                        <a:t>Film</a:t>
                      </a:r>
                      <a:r>
                        <a:rPr lang="en-US" sz="800" b="1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)</a:t>
                      </a:r>
                      <a:r>
                        <a:rPr lang="en-US" sz="800" b="0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1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Stage 2 – The Five Explorers and the Hidden Path (Picture)</a:t>
                      </a:r>
                      <a:r>
                        <a:rPr lang="en-US" sz="800" b="0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 </a:t>
                      </a:r>
                      <a:endParaRPr lang="en-US" sz="800" b="0" i="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l" rtl="0" fontAlgn="base">
                        <a:lnSpc>
                          <a:spcPct val="100000"/>
                        </a:lnSpc>
                        <a:buNone/>
                      </a:pPr>
                      <a:r>
                        <a:rPr lang="en-US" sz="800" b="0" i="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ct val="100000"/>
                        </a:lnSpc>
                        <a:buNone/>
                      </a:pPr>
                      <a:endParaRPr lang="en-GB" sz="800" b="0" i="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ct val="100000"/>
                        </a:lnSpc>
                        <a:buNone/>
                      </a:pPr>
                      <a:endParaRPr lang="en-GB" sz="800" b="0" i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ct val="100000"/>
                        </a:lnSpc>
                        <a:buNone/>
                      </a:pPr>
                      <a:endParaRPr lang="en-GB" sz="800" b="0" i="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ct val="100000"/>
                        </a:lnSpc>
                        <a:buNone/>
                      </a:pPr>
                      <a:endParaRPr lang="en-US" sz="800" b="0" i="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16231466"/>
                  </a:ext>
                </a:extLst>
              </a:tr>
              <a:tr h="451882">
                <a:tc gridSpan="8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06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="1" i="0" kern="1200" dirty="0">
                          <a:solidFill>
                            <a:srgbClr val="F5AE32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Stage 2 Introduced Terminology: </a:t>
                      </a:r>
                      <a:r>
                        <a:rPr lang="en-GB" sz="1100" b="0" i="0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Noun, noun phrase, statement, question, question, exclamation, command, compound, suffix, adjective,</a:t>
                      </a:r>
                      <a:br>
                        <a:rPr lang="en-GB" sz="1100" b="0" i="0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</a:br>
                      <a:r>
                        <a:rPr lang="en-GB" sz="1100" b="0" i="0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adverb, verb, tense (Past, present), apostrophe, comma</a:t>
                      </a:r>
                      <a:r>
                        <a:rPr lang="en-GB" sz="1100" b="0" i="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endParaRPr lang="en-GB" sz="1100" b="0" i="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72000" marR="72000" marT="72000" marB="72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ts val="860"/>
                        </a:lnSpc>
                        <a:spcAft>
                          <a:spcPts val="300"/>
                        </a:spcAft>
                      </a:pPr>
                      <a:endParaRPr lang="en-US" sz="80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2000" marR="72000" marT="72000" marB="7200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ts val="860"/>
                        </a:lnSpc>
                        <a:spcAft>
                          <a:spcPts val="300"/>
                        </a:spcAft>
                      </a:pPr>
                      <a:endParaRPr lang="en-GB" sz="8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72000" marT="72000" marB="7200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ts val="860"/>
                        </a:lnSpc>
                        <a:spcAft>
                          <a:spcPts val="400"/>
                        </a:spcAft>
                      </a:pPr>
                      <a:endParaRPr lang="en-GB" sz="8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72000" marT="72000" marB="7200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ts val="860"/>
                        </a:lnSpc>
                        <a:spcAft>
                          <a:spcPts val="300"/>
                        </a:spcAft>
                      </a:pPr>
                      <a:endParaRPr lang="en-US" sz="80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2000" marR="72000" marT="72000" marB="7200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ts val="860"/>
                        </a:lnSpc>
                        <a:spcAft>
                          <a:spcPts val="300"/>
                        </a:spcAft>
                      </a:pPr>
                      <a:endParaRPr lang="en-US" sz="80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2000" marR="72000" marT="72000" marB="7200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ts val="860"/>
                        </a:lnSpc>
                        <a:spcAft>
                          <a:spcPts val="300"/>
                        </a:spcAft>
                      </a:pPr>
                      <a:endParaRPr lang="en-US" sz="80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2000" marR="72000" marT="72000" marB="7200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ts val="860"/>
                        </a:lnSpc>
                        <a:spcAft>
                          <a:spcPts val="300"/>
                        </a:spcAft>
                      </a:pPr>
                      <a:endParaRPr lang="en-US" sz="80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2000" marR="72000" marT="72000" marB="7200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32460469"/>
                  </a:ext>
                </a:extLst>
              </a:tr>
            </a:tbl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A5CA7EC0-33F4-1025-35E9-1DDD1E3A3872}"/>
              </a:ext>
            </a:extLst>
          </p:cNvPr>
          <p:cNvSpPr txBox="1"/>
          <p:nvPr/>
        </p:nvSpPr>
        <p:spPr>
          <a:xfrm>
            <a:off x="387458" y="227723"/>
            <a:ext cx="9105254" cy="30777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dist="50800" dir="2700000" algn="ctr" rotWithShape="0">
              <a:srgbClr val="F5AE32"/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en-GB" sz="1400" b="1" kern="100" dirty="0">
                <a:solidFill>
                  <a:srgbClr val="F5AE32"/>
                </a:solidFill>
                <a:effectLst/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Shed Sentences: Whole School Progression Map. </a:t>
            </a:r>
            <a:r>
              <a:rPr lang="en-GB" sz="1400" b="1" kern="100" dirty="0">
                <a:effectLst/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Vocabulary, Grammar and Punctuation Progression through Stages</a:t>
            </a:r>
          </a:p>
        </p:txBody>
      </p:sp>
    </p:spTree>
    <p:extLst>
      <p:ext uri="{BB962C8B-B14F-4D97-AF65-F5344CB8AC3E}">
        <p14:creationId xmlns:p14="http://schemas.microsoft.com/office/powerpoint/2010/main" val="27866003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C956273-9B50-DF18-7D8D-1FB1C98FB8C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CE92243B-ACB2-9167-8D7D-E9D49434730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68111239"/>
              </p:ext>
            </p:extLst>
          </p:nvPr>
        </p:nvGraphicFramePr>
        <p:xfrm>
          <a:off x="404464" y="756500"/>
          <a:ext cx="9097072" cy="5660158"/>
        </p:xfrm>
        <a:graphic>
          <a:graphicData uri="http://schemas.openxmlformats.org/drawingml/2006/table">
            <a:tbl>
              <a:tblPr firstRow="1" bandRow="1">
                <a:effectLst>
                  <a:outerShdw dist="50800" dir="2700000" algn="ctr" rotWithShape="0">
                    <a:srgbClr val="9FD214"/>
                  </a:outerShdw>
                </a:effectLst>
                <a:tableStyleId>{5C22544A-7EE6-4342-B048-85BDC9FD1C3A}</a:tableStyleId>
              </a:tblPr>
              <a:tblGrid>
                <a:gridCol w="1106621">
                  <a:extLst>
                    <a:ext uri="{9D8B030D-6E8A-4147-A177-3AD203B41FA5}">
                      <a16:colId xmlns:a16="http://schemas.microsoft.com/office/drawing/2014/main" val="1166749218"/>
                    </a:ext>
                  </a:extLst>
                </a:gridCol>
                <a:gridCol w="1167647">
                  <a:extLst>
                    <a:ext uri="{9D8B030D-6E8A-4147-A177-3AD203B41FA5}">
                      <a16:colId xmlns:a16="http://schemas.microsoft.com/office/drawing/2014/main" val="1905614563"/>
                    </a:ext>
                  </a:extLst>
                </a:gridCol>
                <a:gridCol w="1095105">
                  <a:extLst>
                    <a:ext uri="{9D8B030D-6E8A-4147-A177-3AD203B41FA5}">
                      <a16:colId xmlns:a16="http://schemas.microsoft.com/office/drawing/2014/main" val="3474532823"/>
                    </a:ext>
                  </a:extLst>
                </a:gridCol>
                <a:gridCol w="1084882">
                  <a:extLst>
                    <a:ext uri="{9D8B030D-6E8A-4147-A177-3AD203B41FA5}">
                      <a16:colId xmlns:a16="http://schemas.microsoft.com/office/drawing/2014/main" val="1070220282"/>
                    </a:ext>
                  </a:extLst>
                </a:gridCol>
                <a:gridCol w="852406">
                  <a:extLst>
                    <a:ext uri="{9D8B030D-6E8A-4147-A177-3AD203B41FA5}">
                      <a16:colId xmlns:a16="http://schemas.microsoft.com/office/drawing/2014/main" val="2760966710"/>
                    </a:ext>
                  </a:extLst>
                </a:gridCol>
                <a:gridCol w="1232116">
                  <a:extLst>
                    <a:ext uri="{9D8B030D-6E8A-4147-A177-3AD203B41FA5}">
                      <a16:colId xmlns:a16="http://schemas.microsoft.com/office/drawing/2014/main" val="3746360728"/>
                    </a:ext>
                  </a:extLst>
                </a:gridCol>
                <a:gridCol w="968644">
                  <a:extLst>
                    <a:ext uri="{9D8B030D-6E8A-4147-A177-3AD203B41FA5}">
                      <a16:colId xmlns:a16="http://schemas.microsoft.com/office/drawing/2014/main" val="669379692"/>
                    </a:ext>
                  </a:extLst>
                </a:gridCol>
                <a:gridCol w="1589651">
                  <a:extLst>
                    <a:ext uri="{9D8B030D-6E8A-4147-A177-3AD203B41FA5}">
                      <a16:colId xmlns:a16="http://schemas.microsoft.com/office/drawing/2014/main" val="3531077106"/>
                    </a:ext>
                  </a:extLst>
                </a:gridCol>
              </a:tblGrid>
              <a:tr h="350772">
                <a:tc gridSpan="8">
                  <a:txBody>
                    <a:bodyPr/>
                    <a:lstStyle/>
                    <a:p>
                      <a:pPr algn="ctr"/>
                      <a:r>
                        <a:rPr lang="en-GB" sz="1600" b="1" i="0" kern="1200" dirty="0">
                          <a:solidFill>
                            <a:schemeClr val="lt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Stage 3</a:t>
                      </a:r>
                      <a:endParaRPr lang="en-US" sz="1600" b="1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FD21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37956521"/>
                  </a:ext>
                </a:extLst>
              </a:tr>
              <a:tr h="327197">
                <a:tc>
                  <a:txBody>
                    <a:bodyPr/>
                    <a:lstStyle/>
                    <a:p>
                      <a:pPr algn="ctr">
                        <a:lnSpc>
                          <a:spcPts val="1000"/>
                        </a:lnSpc>
                        <a:spcAft>
                          <a:spcPts val="800"/>
                        </a:spcAft>
                      </a:pPr>
                      <a:r>
                        <a:rPr lang="en-GB" sz="1000" b="1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Word Level</a:t>
                      </a:r>
                      <a:endParaRPr lang="en-GB" sz="10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FC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00"/>
                        </a:lnSpc>
                        <a:spcAft>
                          <a:spcPts val="800"/>
                        </a:spcAft>
                      </a:pPr>
                      <a:r>
                        <a:rPr lang="en-GB" sz="1000" b="1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Shed Sentence Pack</a:t>
                      </a:r>
                      <a:endParaRPr lang="en-GB" sz="10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FC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00"/>
                        </a:lnSpc>
                        <a:spcAft>
                          <a:spcPts val="800"/>
                        </a:spcAft>
                      </a:pPr>
                      <a:r>
                        <a:rPr lang="en-GB" sz="1000" b="1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Sentence Level</a:t>
                      </a:r>
                      <a:endParaRPr lang="en-GB" sz="10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FC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00"/>
                        </a:lnSpc>
                        <a:spcAft>
                          <a:spcPts val="800"/>
                        </a:spcAft>
                      </a:pPr>
                      <a:r>
                        <a:rPr lang="en-GB" sz="1000" b="1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Shed Sentence Pack</a:t>
                      </a:r>
                      <a:endParaRPr lang="en-GB" sz="10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FC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00"/>
                        </a:lnSpc>
                        <a:spcAft>
                          <a:spcPts val="800"/>
                        </a:spcAft>
                      </a:pPr>
                      <a:r>
                        <a:rPr lang="en-GB" sz="1000" b="1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Text Level</a:t>
                      </a:r>
                      <a:endParaRPr lang="en-GB" sz="10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FC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00"/>
                        </a:lnSpc>
                        <a:spcAft>
                          <a:spcPts val="800"/>
                        </a:spcAft>
                      </a:pPr>
                      <a:r>
                        <a:rPr lang="en-GB" sz="1000" b="1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Shed Sentence Pack</a:t>
                      </a:r>
                      <a:endParaRPr lang="en-GB" sz="10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FC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00"/>
                        </a:lnSpc>
                        <a:spcAft>
                          <a:spcPts val="800"/>
                        </a:spcAft>
                      </a:pPr>
                      <a:r>
                        <a:rPr lang="en-GB" sz="1000" b="1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Punctuation</a:t>
                      </a:r>
                      <a:endParaRPr lang="en-GB" sz="10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FC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00"/>
                        </a:lnSpc>
                        <a:spcAft>
                          <a:spcPts val="800"/>
                        </a:spcAft>
                      </a:pPr>
                      <a:r>
                        <a:rPr lang="en-GB" sz="1000" b="1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Shed Sentence Pack</a:t>
                      </a:r>
                      <a:endParaRPr lang="en-GB" sz="10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FC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39144835"/>
                  </a:ext>
                </a:extLst>
              </a:tr>
              <a:tr h="1904382">
                <a:tc>
                  <a:txBody>
                    <a:bodyPr/>
                    <a:lstStyle/>
                    <a:p>
                      <a:pPr algn="l" rtl="0" fontAlgn="base">
                        <a:lnSpc>
                          <a:spcPct val="100000"/>
                        </a:lnSpc>
                        <a:buNone/>
                      </a:pPr>
                      <a:r>
                        <a:rPr lang="en-GB" sz="800" b="0" i="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Formation of nouns using a range of prefixes [for example super—, anti—, auto—] </a:t>
                      </a:r>
                    </a:p>
                    <a:p>
                      <a:pPr algn="l" rtl="0" fontAlgn="base">
                        <a:lnSpc>
                          <a:spcPct val="100000"/>
                        </a:lnSpc>
                        <a:buNone/>
                      </a:pPr>
                      <a:r>
                        <a:rPr lang="en-GB" sz="800" b="0" i="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ct val="100000"/>
                        </a:lnSpc>
                        <a:buNone/>
                      </a:pPr>
                      <a:r>
                        <a:rPr lang="en-GB" sz="800" b="1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Stage 3 – Pigeon Impossible (</a:t>
                      </a:r>
                      <a:r>
                        <a:rPr lang="en-GB" sz="800" b="1" i="0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Calibri" panose="020F0502020204030204" pitchFamily="34" charset="0"/>
                        </a:rPr>
                        <a:t>Film</a:t>
                      </a:r>
                      <a:r>
                        <a:rPr lang="en-GB" sz="800" b="1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) </a:t>
                      </a:r>
                      <a:r>
                        <a:rPr lang="en-GB" sz="800" b="0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n-GB" sz="800" b="0" i="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l" rtl="0" fontAlgn="base">
                        <a:lnSpc>
                          <a:spcPct val="100000"/>
                        </a:lnSpc>
                        <a:buNone/>
                      </a:pPr>
                      <a:r>
                        <a:rPr lang="en-GB" sz="800" b="1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Stage 3 – Closing In (Picture)</a:t>
                      </a:r>
                      <a:r>
                        <a:rPr lang="en-GB" sz="800" b="0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1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Stage 3 – The Glow of the Departed (Picture)</a:t>
                      </a:r>
                      <a:r>
                        <a:rPr lang="en-GB" sz="800" b="0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n-GB" sz="800" b="0" i="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l" rtl="0" fontAlgn="base">
                        <a:lnSpc>
                          <a:spcPct val="100000"/>
                        </a:lnSpc>
                        <a:buNone/>
                      </a:pPr>
                      <a:r>
                        <a:rPr lang="en-GB" sz="800" b="1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Stage 4 – A Whale of a Home (Picture)</a:t>
                      </a:r>
                      <a:r>
                        <a:rPr lang="en-GB" sz="800" b="0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n-GB" sz="800" b="0" i="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l" rtl="0" fontAlgn="base">
                        <a:lnSpc>
                          <a:spcPct val="100000"/>
                        </a:lnSpc>
                        <a:buNone/>
                      </a:pPr>
                      <a:r>
                        <a:rPr lang="en-GB" sz="800" b="0" i="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ct val="100000"/>
                        </a:lnSpc>
                        <a:buNone/>
                      </a:pPr>
                      <a:r>
                        <a:rPr lang="en-GB" sz="800" b="0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Expressing time, place and cause using conjunctions [for example, </a:t>
                      </a:r>
                      <a:r>
                        <a:rPr lang="en-GB" sz="800" b="0" i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when, before, after, so, while, because</a:t>
                      </a:r>
                      <a:r>
                        <a:rPr lang="en-GB" sz="800" b="0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]</a:t>
                      </a:r>
                      <a:endParaRPr lang="en-GB" sz="800" b="0" i="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l" rtl="0" fontAlgn="base">
                        <a:lnSpc>
                          <a:spcPct val="100000"/>
                        </a:lnSpc>
                        <a:buNone/>
                      </a:pPr>
                      <a:r>
                        <a:rPr lang="en-GB" sz="800" b="0" i="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ct val="100000"/>
                        </a:lnSpc>
                        <a:buNone/>
                      </a:pPr>
                      <a:r>
                        <a:rPr lang="en-GB" sz="800" b="1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Stage 3 – Mystery Door (Picture) </a:t>
                      </a:r>
                      <a:r>
                        <a:rPr lang="en-GB" sz="800" b="0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n-GB" sz="800" b="0" i="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l" rtl="0" fontAlgn="base">
                        <a:lnSpc>
                          <a:spcPct val="100000"/>
                        </a:lnSpc>
                        <a:buNone/>
                      </a:pPr>
                      <a:r>
                        <a:rPr lang="en-GB" sz="800" b="1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Stage 3 – Soar (</a:t>
                      </a:r>
                      <a:r>
                        <a:rPr lang="en-GB" sz="800" b="1" i="0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Calibri" panose="020F0502020204030204" pitchFamily="34" charset="0"/>
                        </a:rPr>
                        <a:t>Film</a:t>
                      </a:r>
                      <a:r>
                        <a:rPr lang="en-GB" sz="800" b="1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)</a:t>
                      </a:r>
                      <a:r>
                        <a:rPr lang="en-GB" sz="800" b="0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n-GB" sz="800" b="0" i="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l" rtl="0" fontAlgn="base">
                        <a:lnSpc>
                          <a:spcPct val="100000"/>
                        </a:lnSpc>
                        <a:buNone/>
                      </a:pPr>
                      <a:r>
                        <a:rPr lang="en-GB" sz="800" b="1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Stage 3 – Upside Down (Picture)</a:t>
                      </a:r>
                      <a:r>
                        <a:rPr lang="en-GB" sz="800" b="0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n-GB" sz="800" b="0" i="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l" rtl="0" fontAlgn="base">
                        <a:lnSpc>
                          <a:spcPct val="100000"/>
                        </a:lnSpc>
                        <a:buNone/>
                      </a:pPr>
                      <a:r>
                        <a:rPr lang="en-GB" sz="800" b="1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Stage 3 – The Lighthouse (</a:t>
                      </a:r>
                      <a:r>
                        <a:rPr lang="en-GB" sz="800" b="1" i="0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Calibri" panose="020F0502020204030204" pitchFamily="34" charset="0"/>
                        </a:rPr>
                        <a:t>Film</a:t>
                      </a:r>
                      <a:r>
                        <a:rPr lang="en-GB" sz="800" b="1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)</a:t>
                      </a:r>
                      <a:r>
                        <a:rPr lang="en-GB" sz="800" b="0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n-GB" sz="800" b="0" i="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l" rtl="0" fontAlgn="base">
                        <a:lnSpc>
                          <a:spcPct val="100000"/>
                        </a:lnSpc>
                        <a:buNone/>
                      </a:pPr>
                      <a:r>
                        <a:rPr lang="en-GB" sz="800" b="1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Stage 4 – Contre Temps (</a:t>
                      </a:r>
                      <a:r>
                        <a:rPr lang="en-GB" sz="800" b="1" i="0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Calibri" panose="020F0502020204030204" pitchFamily="34" charset="0"/>
                        </a:rPr>
                        <a:t>Film</a:t>
                      </a:r>
                      <a:r>
                        <a:rPr lang="en-GB" sz="800" b="1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)</a:t>
                      </a:r>
                      <a:r>
                        <a:rPr lang="en-GB" sz="800" b="0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1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Stage 4 – Footprints into the Unknown (</a:t>
                      </a:r>
                      <a:r>
                        <a:rPr lang="en-GB" sz="800" b="1" i="0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Calibri" panose="020F0502020204030204" pitchFamily="34" charset="0"/>
                        </a:rPr>
                        <a:t>Film</a:t>
                      </a:r>
                      <a:r>
                        <a:rPr lang="en-GB" sz="800" b="1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)</a:t>
                      </a:r>
                      <a:r>
                        <a:rPr lang="en-GB" sz="800" b="0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n-GB" sz="800" b="0" i="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l" rtl="0" fontAlgn="base">
                        <a:lnSpc>
                          <a:spcPct val="100000"/>
                        </a:lnSpc>
                        <a:buNone/>
                      </a:pPr>
                      <a:r>
                        <a:rPr lang="en-GB" sz="800" b="1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Stage 5 — The Hidden Treehouse (Picture)</a:t>
                      </a:r>
                      <a:r>
                        <a:rPr lang="en-GB" sz="800" b="0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n-GB" sz="800" b="0" i="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ct val="100000"/>
                        </a:lnSpc>
                        <a:buNone/>
                      </a:pPr>
                      <a:r>
                        <a:rPr lang="en-GB" sz="800" b="0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Use of present perfect form of verbs instead of the simple past [for example,  </a:t>
                      </a:r>
                      <a:r>
                        <a:rPr lang="en-GB" sz="800" b="0" i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He has gone out to play </a:t>
                      </a:r>
                      <a:r>
                        <a:rPr lang="en-GB" sz="800" b="0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contrasted with </a:t>
                      </a:r>
                      <a:r>
                        <a:rPr lang="en-GB" sz="800" b="0" i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He went out to play</a:t>
                      </a:r>
                      <a:r>
                        <a:rPr lang="en-GB" sz="800" b="0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.]</a:t>
                      </a:r>
                      <a:endParaRPr lang="en-GB" sz="800" b="0" i="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l" rtl="0" fontAlgn="base">
                        <a:lnSpc>
                          <a:spcPct val="100000"/>
                        </a:lnSpc>
                        <a:buNone/>
                      </a:pPr>
                      <a:r>
                        <a:rPr lang="en-GB" sz="800" b="0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n-GB" sz="800" b="0" i="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l" rtl="0" fontAlgn="base">
                        <a:lnSpc>
                          <a:spcPct val="100000"/>
                        </a:lnSpc>
                        <a:buNone/>
                      </a:pPr>
                      <a:r>
                        <a:rPr lang="en-GB" sz="800" b="0" i="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ct val="100000"/>
                        </a:lnSpc>
                        <a:buNone/>
                      </a:pPr>
                      <a:r>
                        <a:rPr lang="en-GB" sz="800" b="1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Stage 3 – Taking Flight (</a:t>
                      </a:r>
                      <a:r>
                        <a:rPr lang="en-GB" sz="800" b="1" i="0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Calibri" panose="020F0502020204030204" pitchFamily="34" charset="0"/>
                        </a:rPr>
                        <a:t>Film</a:t>
                      </a:r>
                      <a:r>
                        <a:rPr lang="en-GB" sz="800" b="1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) </a:t>
                      </a:r>
                      <a:r>
                        <a:rPr lang="en-GB" sz="800" b="0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n-GB" sz="800" b="0" i="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l" rtl="0" fontAlgn="base">
                        <a:lnSpc>
                          <a:spcPct val="100000"/>
                        </a:lnSpc>
                        <a:buNone/>
                      </a:pPr>
                      <a:r>
                        <a:rPr lang="en-GB" sz="800" b="1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Stage 3 – The Present (</a:t>
                      </a:r>
                      <a:r>
                        <a:rPr lang="en-GB" sz="800" b="1" i="0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Calibri" panose="020F0502020204030204" pitchFamily="34" charset="0"/>
                        </a:rPr>
                        <a:t>Film</a:t>
                      </a:r>
                      <a:r>
                        <a:rPr lang="en-GB" sz="800" b="1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)</a:t>
                      </a:r>
                      <a:endParaRPr lang="en-GB" sz="800" b="0" i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1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Stage 3 – A Viking Village (</a:t>
                      </a:r>
                      <a:r>
                        <a:rPr lang="en-GB" sz="800" b="1" i="0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Calibri" panose="020F0502020204030204" pitchFamily="34" charset="0"/>
                        </a:rPr>
                        <a:t>Film</a:t>
                      </a:r>
                      <a:r>
                        <a:rPr lang="en-GB" sz="800" b="1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) </a:t>
                      </a:r>
                      <a:r>
                        <a:rPr lang="en-GB" sz="800" b="0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n-GB" sz="800" b="0" i="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l" rtl="0" fontAlgn="base">
                        <a:lnSpc>
                          <a:spcPct val="100000"/>
                        </a:lnSpc>
                        <a:buNone/>
                      </a:pPr>
                      <a:r>
                        <a:rPr lang="en-GB" sz="800" b="1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Stage 4 – Contre Temps (</a:t>
                      </a:r>
                      <a:r>
                        <a:rPr lang="en-GB" sz="800" b="1" i="0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Calibri" panose="020F0502020204030204" pitchFamily="34" charset="0"/>
                        </a:rPr>
                        <a:t>Film</a:t>
                      </a:r>
                      <a:r>
                        <a:rPr lang="en-GB" sz="800" b="1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)</a:t>
                      </a:r>
                      <a:r>
                        <a:rPr lang="en-GB" sz="800" b="0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n-GB" sz="800" b="0" i="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l" rtl="0" fontAlgn="base">
                        <a:lnSpc>
                          <a:spcPct val="100000"/>
                        </a:lnSpc>
                        <a:buNone/>
                      </a:pPr>
                      <a:r>
                        <a:rPr lang="en-GB" sz="800" b="0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n-GB" sz="800" b="0" i="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l" rtl="0" fontAlgn="base">
                        <a:lnSpc>
                          <a:spcPct val="100000"/>
                        </a:lnSpc>
                        <a:buNone/>
                      </a:pPr>
                      <a:r>
                        <a:rPr lang="en-GB" sz="800" b="0" i="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ct val="100000"/>
                        </a:lnSpc>
                        <a:buNone/>
                      </a:pPr>
                      <a:r>
                        <a:rPr lang="en-GB" sz="800" b="0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Introduction to inverted commas to punctuate direct speech </a:t>
                      </a:r>
                      <a:endParaRPr lang="en-GB" sz="800" b="0" i="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ct val="100000"/>
                        </a:lnSpc>
                        <a:buNone/>
                      </a:pPr>
                      <a:r>
                        <a:rPr lang="en-GB" sz="800" b="1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Stage 3 – Spy Fox (</a:t>
                      </a:r>
                      <a:r>
                        <a:rPr lang="en-GB" sz="800" b="1" i="0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Calibri" panose="020F0502020204030204" pitchFamily="34" charset="0"/>
                        </a:rPr>
                        <a:t>Film</a:t>
                      </a:r>
                      <a:r>
                        <a:rPr lang="en-GB" sz="800" b="1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)</a:t>
                      </a:r>
                      <a:r>
                        <a:rPr lang="en-GB" sz="800" b="1" i="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r>
                        <a:rPr lang="en-GB" sz="800" b="0" i="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  <a:p>
                      <a:pPr algn="l" rtl="0" fontAlgn="base">
                        <a:lnSpc>
                          <a:spcPct val="100000"/>
                        </a:lnSpc>
                        <a:buNone/>
                      </a:pPr>
                      <a:r>
                        <a:rPr lang="en-GB" sz="800" b="1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Stage 3 – Labyrinth (Picture)</a:t>
                      </a:r>
                      <a:r>
                        <a:rPr lang="en-GB" sz="800" b="0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n-GB" sz="800" b="0" i="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1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Stage 3 – One Girl, One Empty Town (Picture)</a:t>
                      </a:r>
                      <a:endParaRPr lang="en-GB" sz="800" b="0" i="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l" rtl="0" fontAlgn="base">
                        <a:lnSpc>
                          <a:spcPct val="100000"/>
                        </a:lnSpc>
                        <a:buNone/>
                      </a:pPr>
                      <a:r>
                        <a:rPr lang="en-GB" sz="800" b="1" i="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Stage 4 - A Friend in the Night (Picture)</a:t>
                      </a:r>
                      <a:r>
                        <a:rPr lang="en-GB" sz="800" b="0" i="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32160512"/>
                  </a:ext>
                </a:extLst>
              </a:tr>
              <a:tr h="1456293">
                <a:tc>
                  <a:txBody>
                    <a:bodyPr/>
                    <a:lstStyle/>
                    <a:p>
                      <a:pPr algn="l" rtl="0" fontAlgn="base">
                        <a:lnSpc>
                          <a:spcPct val="100000"/>
                        </a:lnSpc>
                        <a:buNone/>
                      </a:pPr>
                      <a:r>
                        <a:rPr lang="en-GB" sz="800" b="0" i="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Use of the forms </a:t>
                      </a:r>
                      <a:r>
                        <a:rPr lang="en-GB" sz="800" b="0" i="1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</a:t>
                      </a:r>
                      <a:r>
                        <a:rPr lang="en-GB" sz="800" b="0" i="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or </a:t>
                      </a:r>
                      <a:r>
                        <a:rPr lang="en-GB" sz="800" b="0" i="1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an </a:t>
                      </a:r>
                      <a:r>
                        <a:rPr lang="en-GB" sz="800" b="0" i="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according to whether the next word begins with a consonant or a vowel [for example, </a:t>
                      </a:r>
                      <a:r>
                        <a:rPr lang="en-GB" sz="800" b="0" i="1" u="sng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</a:t>
                      </a:r>
                      <a:r>
                        <a:rPr lang="en-GB" sz="800" b="0" i="1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rock, </a:t>
                      </a:r>
                      <a:r>
                        <a:rPr lang="en-GB" sz="800" b="0" i="1" u="sng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an</a:t>
                      </a:r>
                      <a:r>
                        <a:rPr lang="en-GB" sz="800" b="0" i="1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open box</a:t>
                      </a:r>
                      <a:r>
                        <a:rPr lang="en-GB" sz="800" b="0" i="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]</a:t>
                      </a:r>
                    </a:p>
                    <a:p>
                      <a:pPr algn="l" rtl="0" fontAlgn="base">
                        <a:lnSpc>
                          <a:spcPct val="100000"/>
                        </a:lnSpc>
                        <a:buNone/>
                      </a:pPr>
                      <a:r>
                        <a:rPr lang="en-GB" sz="800" b="0" i="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ct val="100000"/>
                        </a:lnSpc>
                        <a:buNone/>
                      </a:pPr>
                      <a:r>
                        <a:rPr lang="en-GB" sz="800" b="1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Stage 3 – Message in a Bottle (Picture) </a:t>
                      </a:r>
                      <a:r>
                        <a:rPr lang="en-GB" sz="800" b="0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n-GB" sz="800" b="0" i="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l" rtl="0" fontAlgn="base">
                        <a:lnSpc>
                          <a:spcPct val="100000"/>
                        </a:lnSpc>
                        <a:buNone/>
                      </a:pPr>
                      <a:r>
                        <a:rPr lang="en-GB" sz="800" b="1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Stage 3 – Upside Down (Picture)</a:t>
                      </a:r>
                      <a:r>
                        <a:rPr lang="en-GB" sz="800" b="0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n-GB" sz="800" b="0" i="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l" rtl="0" fontAlgn="base">
                        <a:lnSpc>
                          <a:spcPct val="100000"/>
                        </a:lnSpc>
                        <a:buNone/>
                      </a:pPr>
                      <a:r>
                        <a:rPr lang="en-GB" sz="800" b="1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Stage 3 – Space Train (Picture)</a:t>
                      </a:r>
                      <a:r>
                        <a:rPr lang="en-GB" sz="800" b="0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n-GB" sz="800" b="0" i="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l" rtl="0" fontAlgn="base">
                        <a:lnSpc>
                          <a:spcPct val="100000"/>
                        </a:lnSpc>
                        <a:buNone/>
                      </a:pPr>
                      <a:r>
                        <a:rPr lang="en-GB" sz="800" b="1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Stage 4 – Dreamgiver (</a:t>
                      </a:r>
                      <a:r>
                        <a:rPr lang="en-GB" sz="800" b="1" i="0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Calibri" panose="020F0502020204030204" pitchFamily="34" charset="0"/>
                        </a:rPr>
                        <a:t>Film</a:t>
                      </a:r>
                      <a:r>
                        <a:rPr lang="en-GB" sz="800" b="1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)</a:t>
                      </a:r>
                      <a:r>
                        <a:rPr lang="en-GB" sz="800" b="0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n-GB" sz="800" b="0" i="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l" rtl="0" fontAlgn="base">
                        <a:lnSpc>
                          <a:spcPct val="100000"/>
                        </a:lnSpc>
                        <a:buNone/>
                      </a:pPr>
                      <a:r>
                        <a:rPr lang="en-GB" sz="800" b="0" i="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ct val="100000"/>
                        </a:lnSpc>
                        <a:buNone/>
                      </a:pPr>
                      <a:r>
                        <a:rPr lang="en-GB" sz="800" b="0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Expressing time, place and cause using  </a:t>
                      </a:r>
                      <a:r>
                        <a:rPr lang="en-GB" sz="800" b="0" i="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</a:t>
                      </a:r>
                      <a:r>
                        <a:rPr lang="en-GB" sz="800" b="0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dverbs [for example, </a:t>
                      </a:r>
                      <a:r>
                        <a:rPr lang="en-GB" sz="800" b="0" i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then, next, soon, therefore</a:t>
                      </a:r>
                      <a:r>
                        <a:rPr lang="en-GB" sz="800" b="0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]</a:t>
                      </a:r>
                      <a:endParaRPr lang="en-GB" sz="800" b="0" i="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l" rtl="0" fontAlgn="base">
                        <a:lnSpc>
                          <a:spcPct val="100000"/>
                        </a:lnSpc>
                        <a:buNone/>
                      </a:pPr>
                      <a:r>
                        <a:rPr lang="en-GB" sz="800" b="0" i="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ct val="100000"/>
                        </a:lnSpc>
                        <a:buNone/>
                      </a:pPr>
                      <a:r>
                        <a:rPr lang="en-GB" sz="800" b="1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Stage 3 – Tunnel to the Unknown (Picture) </a:t>
                      </a:r>
                      <a:r>
                        <a:rPr lang="en-GB" sz="800" b="0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n-GB" sz="800" b="0" i="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l" rtl="0" fontAlgn="base">
                        <a:lnSpc>
                          <a:spcPct val="100000"/>
                        </a:lnSpc>
                        <a:buNone/>
                      </a:pPr>
                      <a:r>
                        <a:rPr lang="en-GB" sz="800" b="1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Stage 3 – The Lighthouse (</a:t>
                      </a:r>
                      <a:r>
                        <a:rPr lang="en-GB" sz="800" b="1" i="0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Calibri" panose="020F0502020204030204" pitchFamily="34" charset="0"/>
                        </a:rPr>
                        <a:t>Film</a:t>
                      </a:r>
                      <a:r>
                        <a:rPr lang="en-GB" sz="800" b="1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)</a:t>
                      </a:r>
                      <a:endParaRPr lang="en-GB" sz="800" b="0" i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1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Stage 3 – Lonely Lighthouse (Picture)</a:t>
                      </a:r>
                      <a:r>
                        <a:rPr lang="en-GB" sz="800" b="0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n-GB" sz="800" b="0" i="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l" rtl="0" fontAlgn="base">
                        <a:lnSpc>
                          <a:spcPct val="100000"/>
                        </a:lnSpc>
                        <a:buNone/>
                      </a:pPr>
                      <a:r>
                        <a:rPr lang="en-GB" sz="800" b="1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Stage 4 – </a:t>
                      </a:r>
                      <a:r>
                        <a:rPr lang="en-GB" sz="800" b="1" i="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Evol</a:t>
                      </a:r>
                      <a:r>
                        <a:rPr lang="en-GB" sz="800" b="1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(</a:t>
                      </a:r>
                      <a:r>
                        <a:rPr lang="en-GB" sz="800" b="1" i="0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Calibri" panose="020F0502020204030204" pitchFamily="34" charset="0"/>
                        </a:rPr>
                        <a:t>Film</a:t>
                      </a:r>
                      <a:r>
                        <a:rPr lang="en-GB" sz="800" b="1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)</a:t>
                      </a:r>
                      <a:r>
                        <a:rPr lang="en-GB" sz="800" b="0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n-GB" sz="800" b="0" i="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ct val="100000"/>
                        </a:lnSpc>
                        <a:buNone/>
                      </a:pPr>
                      <a:r>
                        <a:rPr lang="en-GB" sz="800" b="0" i="0" dirty="0">
                          <a:solidFill>
                            <a:srgbClr val="0B0C0C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Choosing nouns or pronouns appropriately for clarity and cohesion and to avoid repetition </a:t>
                      </a:r>
                      <a:endParaRPr lang="en-GB" sz="800" b="0" i="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l" rtl="0" fontAlgn="base">
                        <a:lnSpc>
                          <a:spcPct val="100000"/>
                        </a:lnSpc>
                        <a:buNone/>
                      </a:pPr>
                      <a:r>
                        <a:rPr lang="en-GB" sz="800" b="0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n-GB" sz="800" b="0" i="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ct val="100000"/>
                        </a:lnSpc>
                        <a:buNone/>
                      </a:pPr>
                      <a:r>
                        <a:rPr lang="en-GB" sz="800" b="1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Stage 3 – Pigeon Impossible (</a:t>
                      </a:r>
                      <a:r>
                        <a:rPr lang="en-GB" sz="800" b="1" i="0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Calibri" panose="020F0502020204030204" pitchFamily="34" charset="0"/>
                        </a:rPr>
                        <a:t>Film</a:t>
                      </a:r>
                      <a:r>
                        <a:rPr lang="en-GB" sz="800" b="1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)</a:t>
                      </a:r>
                      <a:r>
                        <a:rPr lang="en-GB" sz="800" b="0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n-GB" sz="800" b="0" i="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l" rtl="0" fontAlgn="base">
                        <a:lnSpc>
                          <a:spcPct val="100000"/>
                        </a:lnSpc>
                        <a:buNone/>
                      </a:pPr>
                      <a:r>
                        <a:rPr lang="en-GB" sz="800" b="1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Stage 3 – The Present (</a:t>
                      </a:r>
                      <a:r>
                        <a:rPr lang="en-GB" sz="800" b="1" i="0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Calibri" panose="020F0502020204030204" pitchFamily="34" charset="0"/>
                        </a:rPr>
                        <a:t>Film</a:t>
                      </a:r>
                      <a:r>
                        <a:rPr lang="en-GB" sz="800" b="1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)</a:t>
                      </a:r>
                      <a:r>
                        <a:rPr lang="en-GB" sz="800" b="0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1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Stage 3 – Memories (Picture)</a:t>
                      </a:r>
                      <a:r>
                        <a:rPr lang="en-GB" sz="800" b="0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n-GB" sz="800" b="0" i="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l" rtl="0" fontAlgn="base">
                        <a:lnSpc>
                          <a:spcPct val="100000"/>
                        </a:lnSpc>
                        <a:buNone/>
                      </a:pPr>
                      <a:r>
                        <a:rPr lang="en-GB" sz="800" b="1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Stage 4 – The Woodland Tea Party (Picture) </a:t>
                      </a:r>
                      <a:endParaRPr lang="en-GB" sz="800" b="1" i="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l" rtl="0" fontAlgn="base">
                        <a:lnSpc>
                          <a:spcPct val="100000"/>
                        </a:lnSpc>
                        <a:buNone/>
                      </a:pPr>
                      <a:r>
                        <a:rPr lang="en-GB" sz="800" b="0" i="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ct val="100000"/>
                        </a:lnSpc>
                        <a:buNone/>
                      </a:pPr>
                      <a:r>
                        <a:rPr lang="en-GB" sz="800" b="0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Begin to use commas to demarcate fronted adverbials 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0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(Non-statutory) </a:t>
                      </a:r>
                      <a:endParaRPr lang="en-GB" sz="800" b="0" i="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ct val="100000"/>
                        </a:lnSpc>
                        <a:buNone/>
                      </a:pPr>
                      <a:r>
                        <a:rPr lang="en-GB" sz="800" b="1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Stage 3 – So Good to Me (</a:t>
                      </a:r>
                      <a:r>
                        <a:rPr lang="en-GB" sz="800" b="1" i="0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Calibri" panose="020F0502020204030204" pitchFamily="34" charset="0"/>
                        </a:rPr>
                        <a:t>Film</a:t>
                      </a:r>
                      <a:r>
                        <a:rPr lang="en-GB" sz="800" b="1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1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Stage 3 – Backpack Portal (Picture)</a:t>
                      </a:r>
                      <a:r>
                        <a:rPr lang="en-GB" sz="800" b="0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n-GB" sz="800" b="0" i="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800" b="0" i="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l" rtl="0" fontAlgn="base">
                        <a:lnSpc>
                          <a:spcPct val="100000"/>
                        </a:lnSpc>
                        <a:buNone/>
                      </a:pPr>
                      <a:r>
                        <a:rPr lang="en-GB" sz="800" b="0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n-GB" sz="800" b="0" i="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l" rtl="0" fontAlgn="base">
                        <a:lnSpc>
                          <a:spcPct val="100000"/>
                        </a:lnSpc>
                        <a:buNone/>
                      </a:pPr>
                      <a:r>
                        <a:rPr lang="en-GB" sz="800" b="0" i="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01009540"/>
                  </a:ext>
                </a:extLst>
              </a:tr>
              <a:tr h="1605656">
                <a:tc>
                  <a:txBody>
                    <a:bodyPr/>
                    <a:lstStyle/>
                    <a:p>
                      <a:pPr algn="l" rtl="0" fontAlgn="base">
                        <a:lnSpc>
                          <a:spcPct val="100000"/>
                        </a:lnSpc>
                        <a:buNone/>
                      </a:pPr>
                      <a:r>
                        <a:rPr lang="en-GB" sz="800" b="0" i="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Word families based on common words, showing how words are related in form and meaning [for example,</a:t>
                      </a:r>
                      <a:r>
                        <a:rPr lang="en-GB" sz="800" b="0" i="1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solve, solution, solver, dissolve, insoluble</a:t>
                      </a:r>
                      <a:r>
                        <a:rPr lang="en-GB" sz="800" b="0" i="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ct val="100000"/>
                        </a:lnSpc>
                        <a:buNone/>
                      </a:pPr>
                      <a:r>
                        <a:rPr lang="en-GB" sz="800" b="1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Stage 3 – Animal Classroom (Picture) </a:t>
                      </a:r>
                      <a:r>
                        <a:rPr lang="en-GB" sz="800" b="0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n-GB" sz="800" b="0" i="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l" rtl="0" fontAlgn="base">
                        <a:lnSpc>
                          <a:spcPct val="100000"/>
                        </a:lnSpc>
                        <a:buNone/>
                      </a:pPr>
                      <a:r>
                        <a:rPr lang="en-GB" sz="800" b="1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Stage 3 – Time Machine</a:t>
                      </a:r>
                      <a:r>
                        <a:rPr lang="en-GB" sz="800" b="0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r>
                        <a:rPr lang="en-GB" sz="800" b="1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(Picture)</a:t>
                      </a:r>
                      <a:r>
                        <a:rPr lang="en-GB" sz="800" b="0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n-GB" sz="800" b="0" i="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l" rtl="0" fontAlgn="base">
                        <a:lnSpc>
                          <a:spcPct val="100000"/>
                        </a:lnSpc>
                        <a:buNone/>
                      </a:pPr>
                      <a:r>
                        <a:rPr lang="en-GB" sz="800" b="1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Stage 4 – </a:t>
                      </a:r>
                      <a:r>
                        <a:rPr lang="en-GB" sz="800" b="1" i="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Evol</a:t>
                      </a:r>
                      <a:r>
                        <a:rPr lang="en-GB" sz="800" b="1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(</a:t>
                      </a:r>
                      <a:r>
                        <a:rPr lang="en-GB" sz="800" b="1" i="0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Calibri" panose="020F0502020204030204" pitchFamily="34" charset="0"/>
                        </a:rPr>
                        <a:t>Film</a:t>
                      </a:r>
                      <a:r>
                        <a:rPr lang="en-GB" sz="800" b="1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)</a:t>
                      </a:r>
                      <a:r>
                        <a:rPr lang="en-GB" sz="800" b="0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n-GB" sz="800" b="0" i="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ct val="100000"/>
                        </a:lnSpc>
                        <a:buNone/>
                      </a:pPr>
                      <a:r>
                        <a:rPr lang="en-GB" sz="800" b="0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Expressing time, place and cause using prepositions [for example, </a:t>
                      </a:r>
                      <a:r>
                        <a:rPr lang="en-GB" sz="800" b="0" i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before, after, during, in, because of</a:t>
                      </a:r>
                      <a:r>
                        <a:rPr lang="en-GB" sz="800" b="0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] </a:t>
                      </a:r>
                      <a:endParaRPr lang="en-GB" sz="800" b="0" i="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ct val="100000"/>
                        </a:lnSpc>
                        <a:buNone/>
                      </a:pPr>
                      <a:r>
                        <a:rPr lang="en-GB" sz="800" b="1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Stage 3 – Deserted Fairground (Picture) </a:t>
                      </a:r>
                      <a:r>
                        <a:rPr lang="en-GB" sz="800" b="0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n-GB" sz="800" b="0" i="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l" rtl="0" fontAlgn="base">
                        <a:lnSpc>
                          <a:spcPct val="100000"/>
                        </a:lnSpc>
                        <a:buNone/>
                      </a:pPr>
                      <a:r>
                        <a:rPr lang="en-GB" sz="800" b="1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Stage 3 – The Catch (</a:t>
                      </a:r>
                      <a:r>
                        <a:rPr lang="en-GB" sz="800" b="1" i="0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Calibri" panose="020F0502020204030204" pitchFamily="34" charset="0"/>
                        </a:rPr>
                        <a:t>Film</a:t>
                      </a:r>
                      <a:r>
                        <a:rPr lang="en-GB" sz="800" b="1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)</a:t>
                      </a:r>
                      <a:r>
                        <a:rPr lang="en-GB" sz="800" b="0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n-GB" sz="800" b="0" i="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l" rtl="0" fontAlgn="base">
                        <a:lnSpc>
                          <a:spcPct val="100000"/>
                        </a:lnSpc>
                        <a:buNone/>
                      </a:pPr>
                      <a:r>
                        <a:rPr lang="en-GB" sz="800" b="1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Stage 3 – The Lighthouse (</a:t>
                      </a:r>
                      <a:r>
                        <a:rPr lang="en-GB" sz="800" b="1" i="0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Calibri" panose="020F0502020204030204" pitchFamily="34" charset="0"/>
                        </a:rPr>
                        <a:t>Film)</a:t>
                      </a:r>
                      <a:endParaRPr lang="en-GB" sz="800" b="1" i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1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Stage 3 – Treasure (Film)</a:t>
                      </a:r>
                      <a:r>
                        <a:rPr lang="en-GB" sz="800" b="0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 </a:t>
                      </a:r>
                      <a:endParaRPr lang="en-GB" sz="800" b="0" i="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l" rtl="0" fontAlgn="base">
                        <a:lnSpc>
                          <a:spcPct val="100000"/>
                        </a:lnSpc>
                        <a:buNone/>
                      </a:pPr>
                      <a:r>
                        <a:rPr lang="en-GB" sz="800" b="1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Stage 4 – Dreamgiver (</a:t>
                      </a:r>
                      <a:r>
                        <a:rPr lang="en-GB" sz="800" b="1" i="0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Calibri" panose="020F0502020204030204" pitchFamily="34" charset="0"/>
                        </a:rPr>
                        <a:t>Film</a:t>
                      </a:r>
                      <a:r>
                        <a:rPr lang="en-GB" sz="800" b="1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)</a:t>
                      </a:r>
                      <a:r>
                        <a:rPr lang="en-GB" sz="800" b="0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ct val="100000"/>
                        </a:lnSpc>
                        <a:buNone/>
                      </a:pPr>
                      <a:r>
                        <a:rPr lang="en-GB" sz="800" b="0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ct val="100000"/>
                        </a:lnSpc>
                        <a:buNone/>
                      </a:pPr>
                      <a:r>
                        <a:rPr lang="en-GB" sz="800" b="1" i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ct val="100000"/>
                        </a:lnSpc>
                        <a:spcBef>
                          <a:spcPts val="400"/>
                        </a:spcBef>
                        <a:spcAft>
                          <a:spcPts val="200"/>
                        </a:spcAft>
                        <a:buNone/>
                      </a:pPr>
                      <a:r>
                        <a:rPr lang="en-GB" sz="800" b="0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Use of the possessive apostrophe (singular and plural) 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400"/>
                        </a:spcBef>
                        <a:spcAft>
                          <a:spcPts val="2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0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(Non-statutory) </a:t>
                      </a:r>
                      <a:endParaRPr lang="en-GB" sz="800" b="0" i="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ct val="100000"/>
                        </a:lnSpc>
                        <a:buNone/>
                      </a:pPr>
                      <a:r>
                        <a:rPr lang="en-GB" sz="800" b="1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Stage 3 – Three Little Pigs (</a:t>
                      </a:r>
                      <a:r>
                        <a:rPr lang="en-GB" sz="800" b="1" i="0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Calibri" panose="020F0502020204030204" pitchFamily="34" charset="0"/>
                        </a:rPr>
                        <a:t>Film</a:t>
                      </a:r>
                      <a:r>
                        <a:rPr lang="en-GB" sz="800" b="1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1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Stage 3 – The Glow of the Departed (Picture)</a:t>
                      </a:r>
                      <a:r>
                        <a:rPr lang="en-GB" sz="800" b="0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 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1" kern="100" dirty="0"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Calibri" panose="020F0502020204030204" pitchFamily="34" charset="0"/>
                        </a:rPr>
                        <a:t>Stage 4 — Finding Me (picture)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800" b="0" i="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l" rtl="0" fontAlgn="base">
                        <a:lnSpc>
                          <a:spcPct val="100000"/>
                        </a:lnSpc>
                        <a:buNone/>
                      </a:pPr>
                      <a:r>
                        <a:rPr lang="en-GB" sz="800" b="0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n-GB" sz="800" b="0" i="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92795333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419AFB61-25F8-85BC-B6E0-C3A15108F18F}"/>
              </a:ext>
            </a:extLst>
          </p:cNvPr>
          <p:cNvSpPr txBox="1"/>
          <p:nvPr/>
        </p:nvSpPr>
        <p:spPr>
          <a:xfrm>
            <a:off x="387458" y="286716"/>
            <a:ext cx="9105254" cy="30777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dist="50800" dir="2700000" algn="ctr" rotWithShape="0">
              <a:srgbClr val="9FD214"/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en-GB" sz="1400" b="1" kern="100" dirty="0">
                <a:solidFill>
                  <a:srgbClr val="9FD214"/>
                </a:solidFill>
                <a:effectLst/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Shed Sentences: Whole School Progression Map. </a:t>
            </a:r>
            <a:r>
              <a:rPr lang="en-GB" sz="1400" b="1" kern="100" dirty="0">
                <a:effectLst/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Vocabulary, Grammar and Punctuation Progression through Stages</a:t>
            </a:r>
          </a:p>
        </p:txBody>
      </p:sp>
      <p:pic>
        <p:nvPicPr>
          <p:cNvPr id="5" name="Picture 4" descr="A black and white sign with black text&#10;&#10;AI-generated content may be incorrect.">
            <a:extLst>
              <a:ext uri="{FF2B5EF4-FFF2-40B4-BE49-F238E27FC236}">
                <a16:creationId xmlns:a16="http://schemas.microsoft.com/office/drawing/2014/main" id="{E1DD043D-3CE3-A4A1-A12D-F58FA3524B8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6219" y="6622396"/>
            <a:ext cx="872425" cy="1550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98522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9CC84FA-3127-248D-A904-6C5FCB74F9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BDC79EB8-8AB3-9A25-0FCC-2735DE2B619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1007576"/>
              </p:ext>
            </p:extLst>
          </p:nvPr>
        </p:nvGraphicFramePr>
        <p:xfrm>
          <a:off x="404464" y="712257"/>
          <a:ext cx="9097072" cy="5691564"/>
        </p:xfrm>
        <a:graphic>
          <a:graphicData uri="http://schemas.openxmlformats.org/drawingml/2006/table">
            <a:tbl>
              <a:tblPr firstRow="1" bandRow="1">
                <a:effectLst>
                  <a:outerShdw dist="50800" dir="2700000" algn="ctr" rotWithShape="0">
                    <a:srgbClr val="9FD214"/>
                  </a:outerShdw>
                </a:effectLst>
                <a:tableStyleId>{5C22544A-7EE6-4342-B048-85BDC9FD1C3A}</a:tableStyleId>
              </a:tblPr>
              <a:tblGrid>
                <a:gridCol w="1106621">
                  <a:extLst>
                    <a:ext uri="{9D8B030D-6E8A-4147-A177-3AD203B41FA5}">
                      <a16:colId xmlns:a16="http://schemas.microsoft.com/office/drawing/2014/main" val="1166749218"/>
                    </a:ext>
                  </a:extLst>
                </a:gridCol>
                <a:gridCol w="1167647">
                  <a:extLst>
                    <a:ext uri="{9D8B030D-6E8A-4147-A177-3AD203B41FA5}">
                      <a16:colId xmlns:a16="http://schemas.microsoft.com/office/drawing/2014/main" val="1905614563"/>
                    </a:ext>
                  </a:extLst>
                </a:gridCol>
                <a:gridCol w="1095105">
                  <a:extLst>
                    <a:ext uri="{9D8B030D-6E8A-4147-A177-3AD203B41FA5}">
                      <a16:colId xmlns:a16="http://schemas.microsoft.com/office/drawing/2014/main" val="3474532823"/>
                    </a:ext>
                  </a:extLst>
                </a:gridCol>
                <a:gridCol w="1084882">
                  <a:extLst>
                    <a:ext uri="{9D8B030D-6E8A-4147-A177-3AD203B41FA5}">
                      <a16:colId xmlns:a16="http://schemas.microsoft.com/office/drawing/2014/main" val="1070220282"/>
                    </a:ext>
                  </a:extLst>
                </a:gridCol>
                <a:gridCol w="852406">
                  <a:extLst>
                    <a:ext uri="{9D8B030D-6E8A-4147-A177-3AD203B41FA5}">
                      <a16:colId xmlns:a16="http://schemas.microsoft.com/office/drawing/2014/main" val="2760966710"/>
                    </a:ext>
                  </a:extLst>
                </a:gridCol>
                <a:gridCol w="1232116">
                  <a:extLst>
                    <a:ext uri="{9D8B030D-6E8A-4147-A177-3AD203B41FA5}">
                      <a16:colId xmlns:a16="http://schemas.microsoft.com/office/drawing/2014/main" val="3746360728"/>
                    </a:ext>
                  </a:extLst>
                </a:gridCol>
                <a:gridCol w="968644">
                  <a:extLst>
                    <a:ext uri="{9D8B030D-6E8A-4147-A177-3AD203B41FA5}">
                      <a16:colId xmlns:a16="http://schemas.microsoft.com/office/drawing/2014/main" val="669379692"/>
                    </a:ext>
                  </a:extLst>
                </a:gridCol>
                <a:gridCol w="1589651">
                  <a:extLst>
                    <a:ext uri="{9D8B030D-6E8A-4147-A177-3AD203B41FA5}">
                      <a16:colId xmlns:a16="http://schemas.microsoft.com/office/drawing/2014/main" val="3531077106"/>
                    </a:ext>
                  </a:extLst>
                </a:gridCol>
              </a:tblGrid>
              <a:tr h="318235">
                <a:tc gridSpan="8">
                  <a:txBody>
                    <a:bodyPr/>
                    <a:lstStyle/>
                    <a:p>
                      <a:pPr algn="ctr"/>
                      <a:r>
                        <a:rPr lang="en-GB" sz="1600" b="1" i="0" kern="1200" dirty="0">
                          <a:solidFill>
                            <a:schemeClr val="lt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Stage 3 Continued</a:t>
                      </a:r>
                      <a:endParaRPr lang="en-US" sz="1600" b="1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FD21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37956521"/>
                  </a:ext>
                </a:extLst>
              </a:tr>
              <a:tr h="296846">
                <a:tc>
                  <a:txBody>
                    <a:bodyPr/>
                    <a:lstStyle/>
                    <a:p>
                      <a:pPr algn="ctr">
                        <a:lnSpc>
                          <a:spcPts val="1000"/>
                        </a:lnSpc>
                        <a:spcAft>
                          <a:spcPts val="800"/>
                        </a:spcAft>
                      </a:pPr>
                      <a:r>
                        <a:rPr lang="en-GB" sz="1000" b="1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Word Level</a:t>
                      </a:r>
                      <a:endParaRPr lang="en-GB" sz="10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FC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00"/>
                        </a:lnSpc>
                        <a:spcAft>
                          <a:spcPts val="800"/>
                        </a:spcAft>
                      </a:pPr>
                      <a:r>
                        <a:rPr lang="en-GB" sz="1000" b="1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Shed Sentence Pack</a:t>
                      </a:r>
                      <a:endParaRPr lang="en-GB" sz="10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FC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00"/>
                        </a:lnSpc>
                        <a:spcAft>
                          <a:spcPts val="800"/>
                        </a:spcAft>
                      </a:pPr>
                      <a:r>
                        <a:rPr lang="en-GB" sz="1000" b="1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Sentence Level</a:t>
                      </a:r>
                      <a:endParaRPr lang="en-GB" sz="10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FC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00"/>
                        </a:lnSpc>
                        <a:spcAft>
                          <a:spcPts val="800"/>
                        </a:spcAft>
                      </a:pPr>
                      <a:r>
                        <a:rPr lang="en-GB" sz="1000" b="1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Shed Sentence Pack</a:t>
                      </a:r>
                      <a:endParaRPr lang="en-GB" sz="10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FC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00"/>
                        </a:lnSpc>
                        <a:spcAft>
                          <a:spcPts val="800"/>
                        </a:spcAft>
                      </a:pPr>
                      <a:r>
                        <a:rPr lang="en-GB" sz="1000" b="1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Text Level</a:t>
                      </a:r>
                      <a:endParaRPr lang="en-GB" sz="10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FC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00"/>
                        </a:lnSpc>
                        <a:spcAft>
                          <a:spcPts val="800"/>
                        </a:spcAft>
                      </a:pPr>
                      <a:r>
                        <a:rPr lang="en-GB" sz="1000" b="1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Shed Sentence Pack</a:t>
                      </a:r>
                      <a:endParaRPr lang="en-GB" sz="10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FC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00"/>
                        </a:lnSpc>
                        <a:spcAft>
                          <a:spcPts val="800"/>
                        </a:spcAft>
                      </a:pPr>
                      <a:r>
                        <a:rPr lang="en-GB" sz="1000" b="1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Punctuation</a:t>
                      </a:r>
                      <a:endParaRPr lang="en-GB" sz="10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FC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00"/>
                        </a:lnSpc>
                        <a:spcAft>
                          <a:spcPts val="800"/>
                        </a:spcAft>
                      </a:pPr>
                      <a:r>
                        <a:rPr lang="en-GB" sz="1000" b="1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Shed Sentence Pack</a:t>
                      </a:r>
                      <a:endParaRPr lang="en-GB" sz="10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FC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39144835"/>
                  </a:ext>
                </a:extLst>
              </a:tr>
              <a:tr h="1185699">
                <a:tc>
                  <a:txBody>
                    <a:bodyPr/>
                    <a:lstStyle/>
                    <a:p>
                      <a:pPr algn="l" rtl="0" fontAlgn="base">
                        <a:lnSpc>
                          <a:spcPct val="100000"/>
                        </a:lnSpc>
                        <a:buNone/>
                      </a:pPr>
                      <a:r>
                        <a:rPr lang="en-GB" sz="800" b="0" i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Begin to spell a range of homophones 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ct val="100000"/>
                        </a:lnSpc>
                        <a:buNone/>
                      </a:pPr>
                      <a:r>
                        <a:rPr lang="en-GB" sz="800" b="1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Stage 3 – Mystery House (Picture)</a:t>
                      </a:r>
                      <a:r>
                        <a:rPr lang="en-GB" sz="800" b="0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1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Stage 3 – A Viking Village (</a:t>
                      </a:r>
                      <a:r>
                        <a:rPr lang="en-GB" sz="800" b="1" i="0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Calibri" panose="020F0502020204030204" pitchFamily="34" charset="0"/>
                        </a:rPr>
                        <a:t>Film</a:t>
                      </a:r>
                      <a:r>
                        <a:rPr lang="en-GB" sz="800" b="1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) </a:t>
                      </a:r>
                      <a:r>
                        <a:rPr lang="en-GB" sz="800" b="0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n-GB" sz="800" b="0" i="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ct val="100000"/>
                        </a:lnSpc>
                        <a:spcAft>
                          <a:spcPts val="375"/>
                        </a:spcAft>
                        <a:buNone/>
                      </a:pPr>
                      <a:r>
                        <a:rPr lang="en-GB" sz="800" b="0" i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Extending the range of sentences with more than one clause by using a wider range of conjunctions, including:  if,  although , when, because</a:t>
                      </a: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ct val="100000"/>
                        </a:lnSpc>
                        <a:buNone/>
                      </a:pPr>
                      <a:r>
                        <a:rPr lang="en-GB" sz="800" b="1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Stage 3 – A Giant Foot (Picture)</a:t>
                      </a:r>
                      <a:r>
                        <a:rPr lang="en-GB" sz="800" b="0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1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Stage 3 – The Little Shoemaker (</a:t>
                      </a:r>
                      <a:r>
                        <a:rPr lang="en-GB" sz="800" b="1" i="0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Calibri" panose="020F0502020204030204" pitchFamily="34" charset="0"/>
                        </a:rPr>
                        <a:t>Film</a:t>
                      </a:r>
                      <a:r>
                        <a:rPr lang="en-GB" sz="800" b="1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)</a:t>
                      </a:r>
                      <a:r>
                        <a:rPr lang="en-GB" sz="800" b="0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n-GB" sz="800" b="0" i="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1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Stage 3 – Memories (Picture)</a:t>
                      </a:r>
                      <a:r>
                        <a:rPr lang="en-GB" sz="800" b="0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n-GB" sz="800" b="0" i="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ct val="100000"/>
                        </a:lnSpc>
                        <a:buNone/>
                      </a:pPr>
                      <a:r>
                        <a:rPr lang="en-GB" sz="800" b="0" i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ct val="100000"/>
                        </a:lnSpc>
                        <a:buNone/>
                      </a:pPr>
                      <a:r>
                        <a:rPr lang="en-GB" sz="800" b="1" i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ct val="100000"/>
                        </a:lnSpc>
                        <a:spcBef>
                          <a:spcPts val="400"/>
                        </a:spcBef>
                        <a:spcAft>
                          <a:spcPts val="200"/>
                        </a:spcAft>
                        <a:buNone/>
                      </a:pPr>
                      <a:endParaRPr lang="en-GB" sz="800" b="0" i="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ct val="100000"/>
                        </a:lnSpc>
                        <a:buNone/>
                      </a:pPr>
                      <a:endParaRPr lang="en-GB" sz="800" b="0" i="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46225993"/>
                  </a:ext>
                </a:extLst>
              </a:tr>
              <a:tr h="914682">
                <a:tc>
                  <a:txBody>
                    <a:bodyPr/>
                    <a:lstStyle/>
                    <a:p>
                      <a:pPr algn="l" rtl="0" fontAlgn="base">
                        <a:lnSpc>
                          <a:spcPct val="100000"/>
                        </a:lnSpc>
                        <a:buNone/>
                      </a:pPr>
                      <a:r>
                        <a:rPr lang="en-GB" sz="800" b="0" i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ct val="100000"/>
                        </a:lnSpc>
                        <a:buNone/>
                      </a:pPr>
                      <a:r>
                        <a:rPr lang="en-GB" sz="800" b="1" i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ct val="100000"/>
                        </a:lnSpc>
                        <a:buNone/>
                      </a:pPr>
                      <a:r>
                        <a:rPr lang="en-GB" sz="800" b="0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Begin to use fronted adverbials (Non-statutory) </a:t>
                      </a:r>
                      <a:endParaRPr lang="en-GB" sz="800" b="0" i="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ct val="100000"/>
                        </a:lnSpc>
                        <a:buNone/>
                      </a:pPr>
                      <a:r>
                        <a:rPr lang="en-GB" sz="800" b="1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Stage 3 – So Good to Me (</a:t>
                      </a:r>
                      <a:r>
                        <a:rPr lang="en-GB" sz="800" b="1" i="0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Calibri" panose="020F0502020204030204" pitchFamily="34" charset="0"/>
                        </a:rPr>
                        <a:t>Film</a:t>
                      </a:r>
                      <a:r>
                        <a:rPr lang="en-GB" sz="800" b="1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)</a:t>
                      </a:r>
                      <a:r>
                        <a:rPr lang="en-GB" sz="800" b="0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n-GB" sz="800" b="0" i="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l" rtl="0" fontAlgn="base">
                        <a:lnSpc>
                          <a:spcPct val="100000"/>
                        </a:lnSpc>
                        <a:buNone/>
                      </a:pPr>
                      <a:r>
                        <a:rPr lang="en-GB" sz="800" b="1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Stage 3 – Closing In (Picture)</a:t>
                      </a:r>
                      <a:r>
                        <a:rPr lang="en-GB" sz="800" b="0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1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Stage 3 – Backpack Portal (Picture)</a:t>
                      </a:r>
                      <a:r>
                        <a:rPr lang="en-GB" sz="800" b="0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n-GB" sz="800" b="0" i="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ct val="100000"/>
                        </a:lnSpc>
                        <a:buNone/>
                      </a:pPr>
                      <a:r>
                        <a:rPr lang="en-GB" sz="800" b="0" i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ct val="100000"/>
                        </a:lnSpc>
                        <a:buNone/>
                      </a:pPr>
                      <a:r>
                        <a:rPr lang="en-GB" sz="800" b="1" i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ct val="100000"/>
                        </a:lnSpc>
                        <a:buNone/>
                      </a:pPr>
                      <a:r>
                        <a:rPr lang="en-GB" sz="800" b="0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ct val="100000"/>
                        </a:lnSpc>
                        <a:buNone/>
                      </a:pPr>
                      <a:r>
                        <a:rPr lang="en-GB" sz="800" b="0" i="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38926112"/>
                  </a:ext>
                </a:extLst>
              </a:tr>
              <a:tr h="1050190">
                <a:tc>
                  <a:txBody>
                    <a:bodyPr/>
                    <a:lstStyle/>
                    <a:p>
                      <a:pPr algn="l" rtl="0" fontAlgn="base">
                        <a:lnSpc>
                          <a:spcPct val="100000"/>
                        </a:lnSpc>
                        <a:buNone/>
                      </a:pPr>
                      <a:r>
                        <a:rPr lang="en-GB" sz="800" b="0" i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ct val="100000"/>
                        </a:lnSpc>
                        <a:buNone/>
                      </a:pPr>
                      <a:r>
                        <a:rPr lang="en-GB" sz="800" b="1" i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ct val="100000"/>
                        </a:lnSpc>
                        <a:buNone/>
                      </a:pPr>
                      <a:r>
                        <a:rPr lang="en-GB" sz="800" b="0" i="0" dirty="0">
                          <a:solidFill>
                            <a:srgbClr val="0B0C0C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Use powerful synonyms for verbs and adverbs  </a:t>
                      </a:r>
                      <a:endParaRPr lang="en-GB" sz="800" b="0" i="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l" rtl="0" fontAlgn="base">
                        <a:lnSpc>
                          <a:spcPct val="100000"/>
                        </a:lnSpc>
                        <a:buNone/>
                      </a:pPr>
                      <a:r>
                        <a:rPr lang="en-GB" sz="800" b="0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(Non-statutory) </a:t>
                      </a:r>
                      <a:endParaRPr lang="en-GB" sz="800" b="0" i="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l" rtl="0" fontAlgn="base">
                        <a:lnSpc>
                          <a:spcPct val="100000"/>
                        </a:lnSpc>
                        <a:buNone/>
                      </a:pPr>
                      <a:r>
                        <a:rPr lang="en-GB" sz="800" b="0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n-GB" sz="800" b="0" i="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ct val="100000"/>
                        </a:lnSpc>
                        <a:buNone/>
                      </a:pPr>
                      <a:r>
                        <a:rPr lang="en-GB" sz="800" b="1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Stage 3 – The Catch (</a:t>
                      </a:r>
                      <a:r>
                        <a:rPr lang="en-GB" sz="800" b="1" i="0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Calibri" panose="020F0502020204030204" pitchFamily="34" charset="0"/>
                        </a:rPr>
                        <a:t>Film</a:t>
                      </a:r>
                      <a:r>
                        <a:rPr lang="en-GB" sz="800" b="1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)</a:t>
                      </a:r>
                      <a:r>
                        <a:rPr lang="en-GB" sz="800" b="0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1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Stage 3 – Lonely Lighthouse (Picture)</a:t>
                      </a:r>
                      <a:r>
                        <a:rPr lang="en-GB" sz="800" b="0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1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Stage 3 – One Girl, One Empty Town (Picture)</a:t>
                      </a:r>
                      <a:r>
                        <a:rPr lang="en-GB" sz="800" b="0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n-GB" sz="800" b="0" i="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ct val="100000"/>
                        </a:lnSpc>
                        <a:buNone/>
                      </a:pPr>
                      <a:r>
                        <a:rPr lang="en-GB" sz="800" b="0" i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ct val="100000"/>
                        </a:lnSpc>
                        <a:buNone/>
                      </a:pPr>
                      <a:r>
                        <a:rPr lang="en-GB" sz="800" b="1" i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ct val="100000"/>
                        </a:lnSpc>
                        <a:buNone/>
                      </a:pPr>
                      <a:r>
                        <a:rPr lang="en-GB" sz="800" b="0" i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ct val="100000"/>
                        </a:lnSpc>
                        <a:buNone/>
                      </a:pPr>
                      <a:r>
                        <a:rPr lang="en-GB" sz="800" b="0" i="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4011841"/>
                  </a:ext>
                </a:extLst>
              </a:tr>
              <a:tr h="914682">
                <a:tc>
                  <a:txBody>
                    <a:bodyPr/>
                    <a:lstStyle/>
                    <a:p>
                      <a:pPr algn="l" rtl="0" fontAlgn="base">
                        <a:lnSpc>
                          <a:spcPct val="100000"/>
                        </a:lnSpc>
                        <a:buNone/>
                      </a:pPr>
                      <a:r>
                        <a:rPr lang="en-GB" sz="800" b="0" i="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ct val="100000"/>
                        </a:lnSpc>
                        <a:buNone/>
                      </a:pPr>
                      <a:r>
                        <a:rPr lang="en-GB" sz="800" b="1" i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ct val="100000"/>
                        </a:lnSpc>
                        <a:buNone/>
                      </a:pPr>
                      <a:r>
                        <a:rPr lang="en-GB" sz="800" b="0" i="0" dirty="0">
                          <a:solidFill>
                            <a:srgbClr val="0B0C0C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Demonstrate an understanding of figurative language (similes) </a:t>
                      </a:r>
                      <a:endParaRPr lang="en-GB" sz="800" b="0" i="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l" rtl="0" fontAlgn="base">
                        <a:lnSpc>
                          <a:spcPct val="100000"/>
                        </a:lnSpc>
                        <a:buNone/>
                      </a:pPr>
                      <a:r>
                        <a:rPr lang="en-GB" sz="800" b="0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(Non-statutory) </a:t>
                      </a:r>
                      <a:endParaRPr lang="en-GB" sz="800" b="0" i="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l" rtl="0" fontAlgn="base">
                        <a:lnSpc>
                          <a:spcPct val="100000"/>
                        </a:lnSpc>
                        <a:buNone/>
                      </a:pPr>
                      <a:r>
                        <a:rPr lang="en-GB" sz="800" b="0" i="0" dirty="0">
                          <a:solidFill>
                            <a:srgbClr val="0B0C0C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n-GB" sz="800" b="0" i="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ct val="100000"/>
                        </a:lnSpc>
                        <a:buNone/>
                      </a:pPr>
                      <a:r>
                        <a:rPr lang="en-GB" sz="800" b="1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Stage 3 – The Lantern </a:t>
                      </a:r>
                      <a:r>
                        <a:rPr lang="en-GB" sz="800" b="0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r>
                        <a:rPr lang="en-GB" sz="800" b="1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(</a:t>
                      </a:r>
                      <a:r>
                        <a:rPr lang="en-GB" sz="800" b="1" i="0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Calibri" panose="020F0502020204030204" pitchFamily="34" charset="0"/>
                        </a:rPr>
                        <a:t>Film</a:t>
                      </a:r>
                      <a:r>
                        <a:rPr lang="en-GB" sz="800" b="1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)</a:t>
                      </a:r>
                      <a:r>
                        <a:rPr lang="en-GB" sz="800" b="0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n-GB" sz="800" b="0" i="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l" rtl="0" fontAlgn="base">
                        <a:lnSpc>
                          <a:spcPct val="100000"/>
                        </a:lnSpc>
                        <a:buNone/>
                      </a:pPr>
                      <a:r>
                        <a:rPr lang="en-GB" sz="800" b="1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Stage 3 – Space Train (Picture)</a:t>
                      </a:r>
                      <a:r>
                        <a:rPr lang="en-GB" sz="800" b="0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n-GB" sz="800" b="0" i="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l" rtl="0" fontAlgn="base">
                        <a:lnSpc>
                          <a:spcPct val="100000"/>
                        </a:lnSpc>
                        <a:buNone/>
                      </a:pPr>
                      <a:r>
                        <a:rPr lang="en-GB" sz="800" b="0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n-GB" sz="800" b="0" i="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ct val="100000"/>
                        </a:lnSpc>
                        <a:buNone/>
                      </a:pPr>
                      <a:r>
                        <a:rPr lang="en-GB" sz="800" b="0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ct val="100000"/>
                        </a:lnSpc>
                        <a:buNone/>
                      </a:pPr>
                      <a:r>
                        <a:rPr lang="en-GB" sz="800" b="1" i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ct val="100000"/>
                        </a:lnSpc>
                        <a:buNone/>
                      </a:pPr>
                      <a:r>
                        <a:rPr lang="en-GB" sz="800" b="0" i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ct val="100000"/>
                        </a:lnSpc>
                        <a:buNone/>
                      </a:pPr>
                      <a:r>
                        <a:rPr lang="en-GB" sz="800" b="0" i="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13238508"/>
                  </a:ext>
                </a:extLst>
              </a:tr>
              <a:tr h="481158">
                <a:tc>
                  <a:txBody>
                    <a:bodyPr/>
                    <a:lstStyle/>
                    <a:p>
                      <a:pPr algn="l" rtl="0" fontAlgn="base">
                        <a:lnSpc>
                          <a:spcPct val="100000"/>
                        </a:lnSpc>
                        <a:buNone/>
                      </a:pPr>
                      <a:endParaRPr lang="en-GB" sz="800" b="0" i="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ct val="100000"/>
                        </a:lnSpc>
                        <a:buNone/>
                      </a:pPr>
                      <a:endParaRPr lang="en-GB" sz="800" b="1" i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ker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Begin to </a:t>
                      </a:r>
                      <a:r>
                        <a:rPr lang="en-GB" sz="800" kern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u</a:t>
                      </a:r>
                      <a:r>
                        <a:rPr lang="en-GB" sz="800" ker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nderstand </a:t>
                      </a:r>
                      <a:r>
                        <a:rPr lang="en-GB" sz="800" kern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and use antonyms for effect</a:t>
                      </a:r>
                      <a:endParaRPr lang="en-GB" sz="800" kern="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ct val="100000"/>
                        </a:lnSpc>
                        <a:buNone/>
                      </a:pPr>
                      <a:r>
                        <a:rPr lang="en-GB" sz="800" b="1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Stage 3 – Treasure </a:t>
                      </a:r>
                      <a:r>
                        <a:rPr lang="en-GB" sz="800" b="0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n-GB" sz="800" b="0" i="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l" rtl="0" fontAlgn="base">
                        <a:lnSpc>
                          <a:spcPct val="100000"/>
                        </a:lnSpc>
                        <a:buNone/>
                      </a:pPr>
                      <a:r>
                        <a:rPr lang="en-GB" sz="800" b="1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(Film)</a:t>
                      </a:r>
                      <a:r>
                        <a:rPr lang="en-GB" sz="800" b="0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n-GB" sz="800" b="0" i="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ct val="100000"/>
                        </a:lnSpc>
                        <a:buNone/>
                      </a:pPr>
                      <a:endParaRPr lang="en-GB" sz="800" b="0" i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ct val="100000"/>
                        </a:lnSpc>
                        <a:buNone/>
                      </a:pPr>
                      <a:endParaRPr lang="en-GB" sz="800" b="1" i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ct val="100000"/>
                        </a:lnSpc>
                        <a:buNone/>
                      </a:pPr>
                      <a:endParaRPr lang="en-GB" sz="800" b="0" i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ct val="100000"/>
                        </a:lnSpc>
                        <a:buNone/>
                      </a:pPr>
                      <a:endParaRPr lang="en-GB" sz="800" b="0" i="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555234"/>
                  </a:ext>
                </a:extLst>
              </a:tr>
              <a:tr h="527051">
                <a:tc gridSpan="8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26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="1" i="0" kern="1200" dirty="0">
                          <a:solidFill>
                            <a:srgbClr val="9FD214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Stage 3 Introduced Terminology: </a:t>
                      </a:r>
                      <a:r>
                        <a:rPr lang="en-GB" sz="1100" b="0" i="0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Preposition, conjunction, word family, prefix, clause, subordinate clause, direct speech, consonant, consonant letter vowel, vowel letter, inverted commas (or ‘speech marks’)</a:t>
                      </a:r>
                      <a:r>
                        <a:rPr lang="en-GB" sz="1100" b="0" i="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endParaRPr lang="en-GB" sz="1100" b="0" i="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72000" marR="72000" marT="72000" marB="72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ts val="860"/>
                        </a:lnSpc>
                        <a:spcAft>
                          <a:spcPts val="300"/>
                        </a:spcAft>
                      </a:pPr>
                      <a:endParaRPr lang="en-US" sz="80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2000" marR="72000" marT="72000" marB="7200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ts val="860"/>
                        </a:lnSpc>
                        <a:spcAft>
                          <a:spcPts val="300"/>
                        </a:spcAft>
                      </a:pPr>
                      <a:endParaRPr lang="en-GB" sz="8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72000" marT="72000" marB="7200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ts val="860"/>
                        </a:lnSpc>
                        <a:spcAft>
                          <a:spcPts val="400"/>
                        </a:spcAft>
                      </a:pPr>
                      <a:endParaRPr lang="en-GB" sz="8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72000" marT="72000" marB="7200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ts val="860"/>
                        </a:lnSpc>
                        <a:spcAft>
                          <a:spcPts val="300"/>
                        </a:spcAft>
                      </a:pPr>
                      <a:endParaRPr lang="en-US" sz="80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2000" marR="72000" marT="72000" marB="7200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ts val="860"/>
                        </a:lnSpc>
                        <a:spcAft>
                          <a:spcPts val="300"/>
                        </a:spcAft>
                      </a:pPr>
                      <a:endParaRPr lang="en-US" sz="80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2000" marR="72000" marT="72000" marB="7200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ts val="860"/>
                        </a:lnSpc>
                        <a:spcAft>
                          <a:spcPts val="300"/>
                        </a:spcAft>
                      </a:pPr>
                      <a:endParaRPr lang="en-US" sz="80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2000" marR="72000" marT="72000" marB="7200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ts val="860"/>
                        </a:lnSpc>
                        <a:spcAft>
                          <a:spcPts val="300"/>
                        </a:spcAft>
                      </a:pPr>
                      <a:endParaRPr lang="en-US" sz="80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2000" marR="72000" marT="72000" marB="7200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32460469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9C58AE18-5BE1-D51D-5594-EA87A400D680}"/>
              </a:ext>
            </a:extLst>
          </p:cNvPr>
          <p:cNvSpPr txBox="1"/>
          <p:nvPr/>
        </p:nvSpPr>
        <p:spPr>
          <a:xfrm>
            <a:off x="387458" y="286716"/>
            <a:ext cx="9105254" cy="30777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dist="50800" dir="2700000" algn="ctr" rotWithShape="0">
              <a:srgbClr val="9FD214"/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en-GB" sz="1400" b="1" kern="100" dirty="0">
                <a:solidFill>
                  <a:srgbClr val="9FD214"/>
                </a:solidFill>
                <a:effectLst/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Shed Sentences: Whole School Progression Map. </a:t>
            </a:r>
            <a:r>
              <a:rPr lang="en-GB" sz="1400" b="1" kern="100" dirty="0">
                <a:effectLst/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Vocabulary, Grammar and Punctuation Progression through Stages</a:t>
            </a:r>
          </a:p>
        </p:txBody>
      </p:sp>
      <p:pic>
        <p:nvPicPr>
          <p:cNvPr id="5" name="Picture 4" descr="A black and white sign with black text&#10;&#10;AI-generated content may be incorrect.">
            <a:extLst>
              <a:ext uri="{FF2B5EF4-FFF2-40B4-BE49-F238E27FC236}">
                <a16:creationId xmlns:a16="http://schemas.microsoft.com/office/drawing/2014/main" id="{55956406-8F5C-F228-3EEE-2E718CCAAE5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6219" y="6622396"/>
            <a:ext cx="872425" cy="1550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48143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9E90F1F-D6E7-5711-84CF-ABB21E30645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A96687F7-1EED-F0BC-DB57-759D20D8571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99821035"/>
              </p:ext>
            </p:extLst>
          </p:nvPr>
        </p:nvGraphicFramePr>
        <p:xfrm>
          <a:off x="404464" y="533343"/>
          <a:ext cx="9097072" cy="5393128"/>
        </p:xfrm>
        <a:graphic>
          <a:graphicData uri="http://schemas.openxmlformats.org/drawingml/2006/table">
            <a:tbl>
              <a:tblPr firstRow="1" bandRow="1">
                <a:effectLst>
                  <a:outerShdw dist="50800" dir="2700000" algn="ctr" rotWithShape="0">
                    <a:srgbClr val="55DC79"/>
                  </a:outerShdw>
                </a:effectLst>
                <a:tableStyleId>{5C22544A-7EE6-4342-B048-85BDC9FD1C3A}</a:tableStyleId>
              </a:tblPr>
              <a:tblGrid>
                <a:gridCol w="1106621">
                  <a:extLst>
                    <a:ext uri="{9D8B030D-6E8A-4147-A177-3AD203B41FA5}">
                      <a16:colId xmlns:a16="http://schemas.microsoft.com/office/drawing/2014/main" val="1166749218"/>
                    </a:ext>
                  </a:extLst>
                </a:gridCol>
                <a:gridCol w="1097033">
                  <a:extLst>
                    <a:ext uri="{9D8B030D-6E8A-4147-A177-3AD203B41FA5}">
                      <a16:colId xmlns:a16="http://schemas.microsoft.com/office/drawing/2014/main" val="1905614563"/>
                    </a:ext>
                  </a:extLst>
                </a:gridCol>
                <a:gridCol w="890456">
                  <a:extLst>
                    <a:ext uri="{9D8B030D-6E8A-4147-A177-3AD203B41FA5}">
                      <a16:colId xmlns:a16="http://schemas.microsoft.com/office/drawing/2014/main" val="3474532823"/>
                    </a:ext>
                  </a:extLst>
                </a:gridCol>
                <a:gridCol w="1550946">
                  <a:extLst>
                    <a:ext uri="{9D8B030D-6E8A-4147-A177-3AD203B41FA5}">
                      <a16:colId xmlns:a16="http://schemas.microsoft.com/office/drawing/2014/main" val="1070220282"/>
                    </a:ext>
                  </a:extLst>
                </a:gridCol>
                <a:gridCol w="863600">
                  <a:extLst>
                    <a:ext uri="{9D8B030D-6E8A-4147-A177-3AD203B41FA5}">
                      <a16:colId xmlns:a16="http://schemas.microsoft.com/office/drawing/2014/main" val="2760966710"/>
                    </a:ext>
                  </a:extLst>
                </a:gridCol>
                <a:gridCol w="894080">
                  <a:extLst>
                    <a:ext uri="{9D8B030D-6E8A-4147-A177-3AD203B41FA5}">
                      <a16:colId xmlns:a16="http://schemas.microsoft.com/office/drawing/2014/main" val="3746360728"/>
                    </a:ext>
                  </a:extLst>
                </a:gridCol>
                <a:gridCol w="1290320">
                  <a:extLst>
                    <a:ext uri="{9D8B030D-6E8A-4147-A177-3AD203B41FA5}">
                      <a16:colId xmlns:a16="http://schemas.microsoft.com/office/drawing/2014/main" val="669379692"/>
                    </a:ext>
                  </a:extLst>
                </a:gridCol>
                <a:gridCol w="1404016">
                  <a:extLst>
                    <a:ext uri="{9D8B030D-6E8A-4147-A177-3AD203B41FA5}">
                      <a16:colId xmlns:a16="http://schemas.microsoft.com/office/drawing/2014/main" val="3531077106"/>
                    </a:ext>
                  </a:extLst>
                </a:gridCol>
              </a:tblGrid>
              <a:tr h="180045">
                <a:tc gridSpan="8">
                  <a:txBody>
                    <a:bodyPr/>
                    <a:lstStyle/>
                    <a:p>
                      <a:pPr algn="ctr"/>
                      <a:r>
                        <a:rPr lang="en-GB" sz="1600" b="1" i="0" kern="1200" dirty="0">
                          <a:solidFill>
                            <a:schemeClr val="lt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Stage 4</a:t>
                      </a:r>
                      <a:endParaRPr lang="en-US" sz="1600" b="1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5DC7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37956521"/>
                  </a:ext>
                </a:extLst>
              </a:tr>
              <a:tr h="96024">
                <a:tc>
                  <a:txBody>
                    <a:bodyPr/>
                    <a:lstStyle/>
                    <a:p>
                      <a:pPr algn="ctr">
                        <a:lnSpc>
                          <a:spcPts val="1000"/>
                        </a:lnSpc>
                        <a:spcAft>
                          <a:spcPts val="800"/>
                        </a:spcAft>
                      </a:pPr>
                      <a:r>
                        <a:rPr lang="en-GB" sz="1000" b="1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Word Level</a:t>
                      </a:r>
                      <a:endParaRPr lang="en-GB" sz="10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FFE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00"/>
                        </a:lnSpc>
                        <a:spcAft>
                          <a:spcPts val="800"/>
                        </a:spcAft>
                      </a:pPr>
                      <a:r>
                        <a:rPr lang="en-GB" sz="1000" b="1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Shed Sentence Pack</a:t>
                      </a:r>
                      <a:endParaRPr lang="en-GB" sz="10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FFE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00"/>
                        </a:lnSpc>
                        <a:spcAft>
                          <a:spcPts val="800"/>
                        </a:spcAft>
                      </a:pPr>
                      <a:r>
                        <a:rPr lang="en-GB" sz="1000" b="1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Sentence Level</a:t>
                      </a:r>
                      <a:endParaRPr lang="en-GB" sz="10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FFE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00"/>
                        </a:lnSpc>
                        <a:spcAft>
                          <a:spcPts val="800"/>
                        </a:spcAft>
                      </a:pPr>
                      <a:r>
                        <a:rPr lang="en-GB" sz="1000" b="1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Shed Sentence Pack</a:t>
                      </a:r>
                      <a:endParaRPr lang="en-GB" sz="10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FFE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00"/>
                        </a:lnSpc>
                        <a:spcAft>
                          <a:spcPts val="800"/>
                        </a:spcAft>
                      </a:pPr>
                      <a:r>
                        <a:rPr lang="en-GB" sz="1000" b="1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Text Level</a:t>
                      </a:r>
                      <a:endParaRPr lang="en-GB" sz="10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FFE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00"/>
                        </a:lnSpc>
                        <a:spcAft>
                          <a:spcPts val="800"/>
                        </a:spcAft>
                      </a:pPr>
                      <a:r>
                        <a:rPr lang="en-GB" sz="1000" b="1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Shed Sentence Pack</a:t>
                      </a:r>
                      <a:endParaRPr lang="en-GB" sz="10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FFE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00"/>
                        </a:lnSpc>
                        <a:spcAft>
                          <a:spcPts val="800"/>
                        </a:spcAft>
                      </a:pPr>
                      <a:r>
                        <a:rPr lang="en-GB" sz="1000" b="1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Punctuation</a:t>
                      </a:r>
                      <a:endParaRPr lang="en-GB" sz="10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FFE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00"/>
                        </a:lnSpc>
                        <a:spcAft>
                          <a:spcPts val="800"/>
                        </a:spcAft>
                      </a:pPr>
                      <a:r>
                        <a:rPr lang="en-GB" sz="1000" b="1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Shed Sentence Pack</a:t>
                      </a:r>
                      <a:endParaRPr lang="en-GB" sz="10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FFE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39144835"/>
                  </a:ext>
                </a:extLst>
              </a:tr>
              <a:tr h="84901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400"/>
                        </a:spcAft>
                      </a:pPr>
                      <a:r>
                        <a:rPr lang="en-GB" sz="800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Calibri" panose="020F0502020204030204" pitchFamily="34" charset="0"/>
                        </a:rPr>
                        <a:t>The grammatical difference between plural and possessive 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400"/>
                        </a:spcAft>
                      </a:pPr>
                      <a:r>
                        <a:rPr lang="en-GB" sz="800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Calibri" panose="020F0502020204030204" pitchFamily="34" charset="0"/>
                        </a:rPr>
                        <a:t>-s</a:t>
                      </a:r>
                      <a:endParaRPr lang="en-GB" sz="800" kern="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  <a:cs typeface="Calibri" panose="020F0502020204030204" pitchFamily="34" charset="0"/>
                      </a:endParaRPr>
                    </a:p>
                  </a:txBody>
                  <a:tcPr marL="72000" marR="72000" marT="72000" marB="72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400"/>
                        </a:spcAft>
                      </a:pPr>
                      <a:r>
                        <a:rPr lang="en-GB" sz="800" b="1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Calibri" panose="020F0502020204030204" pitchFamily="34" charset="0"/>
                        </a:rPr>
                        <a:t>Stage 4 – Ruckus (film)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400"/>
                        </a:spcAft>
                      </a:pPr>
                      <a:r>
                        <a:rPr lang="en-GB" sz="800" b="1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Calibri" panose="020F0502020204030204" pitchFamily="34" charset="0"/>
                        </a:rPr>
                        <a:t>Stage 4 — The Bake Off (picture)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1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Calibri" panose="020F0502020204030204" pitchFamily="34" charset="0"/>
                        </a:rPr>
                        <a:t>Stage 5 – Birthday Boy (film)</a:t>
                      </a:r>
                    </a:p>
                  </a:txBody>
                  <a:tcPr marL="72000" marR="72000" marT="72000" marB="7200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400"/>
                        </a:spcAft>
                      </a:pPr>
                      <a:r>
                        <a:rPr lang="en-GB" sz="800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Calibri" panose="020F0502020204030204" pitchFamily="34" charset="0"/>
                        </a:rPr>
                        <a:t>Noun phrases expanded by use of modifying adjectives, nouns and preposition phrases (e.g. </a:t>
                      </a:r>
                      <a:r>
                        <a:rPr lang="en-GB" sz="800" i="1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Calibri" panose="020F0502020204030204" pitchFamily="34" charset="0"/>
                        </a:rPr>
                        <a:t>The teacher </a:t>
                      </a:r>
                      <a:r>
                        <a:rPr lang="en-GB" sz="800" i="0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Calibri" panose="020F0502020204030204" pitchFamily="34" charset="0"/>
                        </a:rPr>
                        <a:t>expanded to:</a:t>
                      </a:r>
                      <a:r>
                        <a:rPr lang="en-GB" sz="800" i="1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Calibri" panose="020F0502020204030204" pitchFamily="34" charset="0"/>
                        </a:rPr>
                        <a:t> the strict teacher with curly hair)</a:t>
                      </a:r>
                      <a:endParaRPr lang="en-GB" sz="800" kern="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  <a:cs typeface="Calibri" panose="020F0502020204030204" pitchFamily="34" charset="0"/>
                      </a:endParaRPr>
                    </a:p>
                  </a:txBody>
                  <a:tcPr marL="72000" marR="72000" marT="72000" marB="7200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400"/>
                        </a:spcAft>
                      </a:pPr>
                      <a:r>
                        <a:rPr lang="en-GB" sz="800" b="1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Calibri" panose="020F0502020204030204" pitchFamily="34" charset="0"/>
                        </a:rPr>
                        <a:t>Stage 4 — The Classroom in the Clouds (picture)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400"/>
                        </a:spcAft>
                      </a:pPr>
                      <a:r>
                        <a:rPr lang="en-GB" sz="800" b="1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Calibri" panose="020F0502020204030204" pitchFamily="34" charset="0"/>
                        </a:rPr>
                        <a:t>Stage 4 — Megacity (film)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1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Calibri" panose="020F0502020204030204" pitchFamily="34" charset="0"/>
                        </a:rPr>
                        <a:t>S</a:t>
                      </a:r>
                      <a:r>
                        <a:rPr lang="en-GB" sz="800" b="1" kern="100" dirty="0"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Calibri" panose="020F0502020204030204" pitchFamily="34" charset="0"/>
                        </a:rPr>
                        <a:t>tage 4 — The Girl in the Painting (picture)</a:t>
                      </a:r>
                      <a:endParaRPr lang="en-GB" sz="800" b="1" kern="1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  <a:cs typeface="Calibri" panose="020F050202020403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1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Calibri" panose="020F0502020204030204" pitchFamily="34" charset="0"/>
                        </a:rPr>
                        <a:t>Stage 5 – Cyber Kicks (film)</a:t>
                      </a:r>
                    </a:p>
                  </a:txBody>
                  <a:tcPr marL="72000" marR="72000" marT="72000" marB="7200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Calibri" panose="020F0502020204030204" pitchFamily="34" charset="0"/>
                        </a:rPr>
                        <a:t>Appropriate choice of noun or pronoun within and across sentences to aid cohesion and avoid repetition</a:t>
                      </a:r>
                      <a:endParaRPr lang="en-GB" sz="800" kern="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  <a:cs typeface="Calibri" panose="020F0502020204030204" pitchFamily="34" charset="0"/>
                      </a:endParaRPr>
                    </a:p>
                  </a:txBody>
                  <a:tcPr marL="72000" marR="72000" marT="72000" marB="7200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1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Calibri" panose="020F0502020204030204" pitchFamily="34" charset="0"/>
                        </a:rPr>
                        <a:t>Stage 4 — Tabula Rasa (film)</a:t>
                      </a:r>
                      <a:endParaRPr lang="en-GB" sz="800" kern="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  <a:cs typeface="Calibri" panose="020F0502020204030204" pitchFamily="34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400"/>
                        </a:spcAft>
                      </a:pPr>
                      <a:r>
                        <a:rPr lang="en-GB" sz="800" b="1" kern="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Calibri" panose="020F0502020204030204" pitchFamily="34" charset="0"/>
                        </a:rPr>
                        <a:t>Stage 4 — The Woodland Tea Party (picture)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1" kern="100" dirty="0"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Calibri" panose="020F0502020204030204" pitchFamily="34" charset="0"/>
                        </a:rPr>
                        <a:t>Stage 4 — The Tiny Crusader (film)</a:t>
                      </a:r>
                      <a:endParaRPr lang="en-GB" sz="800" b="1" kern="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  <a:cs typeface="Calibri" panose="020F050202020403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1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Calibri" panose="020F0502020204030204" pitchFamily="34" charset="0"/>
                        </a:rPr>
                        <a:t>Stage 5 – Birthday Boy (film)</a:t>
                      </a:r>
                    </a:p>
                  </a:txBody>
                  <a:tcPr marL="72000" marR="72000" marT="72000" marB="7200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400"/>
                        </a:spcAft>
                      </a:pPr>
                      <a:r>
                        <a:rPr lang="en-GB" sz="800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Calibri" panose="020F0502020204030204" pitchFamily="34" charset="0"/>
                        </a:rPr>
                        <a:t>Use of inverted commas and other punctuation to indicate direct speech [for example, a comma after the reporting clause; end punctuation within inverted commas: The conductor shouted, “Sit down!”]</a:t>
                      </a:r>
                      <a:endParaRPr lang="en-GB" sz="800" kern="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  <a:cs typeface="Calibri" panose="020F0502020204030204" pitchFamily="34" charset="0"/>
                      </a:endParaRPr>
                    </a:p>
                  </a:txBody>
                  <a:tcPr marL="72000" marR="72000" marT="72000" marB="7200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400"/>
                        </a:spcAft>
                      </a:pPr>
                      <a:r>
                        <a:rPr lang="en-GB" sz="800" b="1" kern="100" dirty="0"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Calibri" panose="020F0502020204030204" pitchFamily="34" charset="0"/>
                        </a:rPr>
                        <a:t>Stage 4 — Whispers  From Beneath (picture)</a:t>
                      </a:r>
                      <a:endParaRPr lang="en-GB" sz="800" kern="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  <a:cs typeface="Calibri" panose="020F0502020204030204" pitchFamily="34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400"/>
                        </a:spcAft>
                      </a:pPr>
                      <a:r>
                        <a:rPr lang="en-GB" sz="800" b="1" kern="100" dirty="0"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Calibri" panose="020F0502020204030204" pitchFamily="34" charset="0"/>
                        </a:rPr>
                        <a:t>Stage 4 — Ride of Passage (film)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1" kern="100" dirty="0"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Calibri" panose="020F0502020204030204" pitchFamily="34" charset="0"/>
                        </a:rPr>
                        <a:t>Stage 4 — When Shadows Speak (picture)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1" kern="100" dirty="0"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Calibri" panose="020F0502020204030204" pitchFamily="34" charset="0"/>
                        </a:rPr>
                        <a:t>Stage 5 – Message in a Bottle (picture)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400"/>
                        </a:spcAft>
                      </a:pPr>
                      <a:endParaRPr lang="en-GB" sz="800" kern="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  <a:cs typeface="Calibri" panose="020F0502020204030204" pitchFamily="34" charset="0"/>
                      </a:endParaRPr>
                    </a:p>
                  </a:txBody>
                  <a:tcPr marL="72000" marR="72000" marT="72000" marB="7200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32160512"/>
                  </a:ext>
                </a:extLst>
              </a:tr>
              <a:tr h="1317877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400"/>
                        </a:spcAft>
                      </a:pPr>
                      <a:r>
                        <a:rPr lang="en-GB" sz="800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Calibri" panose="020F0502020204030204" pitchFamily="34" charset="0"/>
                        </a:rPr>
                        <a:t>Standard English forms for verb inflections instead of local spoken forms [for example,  </a:t>
                      </a:r>
                      <a:r>
                        <a:rPr lang="en-GB" sz="800" i="1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Calibri" panose="020F0502020204030204" pitchFamily="34" charset="0"/>
                        </a:rPr>
                        <a:t>we were </a:t>
                      </a:r>
                      <a:r>
                        <a:rPr lang="en-GB" sz="800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Calibri" panose="020F0502020204030204" pitchFamily="34" charset="0"/>
                        </a:rPr>
                        <a:t>instead of</a:t>
                      </a:r>
                      <a:r>
                        <a:rPr lang="en-GB" sz="800" i="1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Calibri" panose="020F0502020204030204" pitchFamily="34" charset="0"/>
                        </a:rPr>
                        <a:t> we was, </a:t>
                      </a:r>
                      <a:r>
                        <a:rPr lang="en-GB" sz="800" i="0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Calibri" panose="020F0502020204030204" pitchFamily="34" charset="0"/>
                        </a:rPr>
                        <a:t>or</a:t>
                      </a:r>
                      <a:r>
                        <a:rPr lang="en-GB" sz="800" i="0" kern="1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GB" sz="800" i="1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Calibri" panose="020F0502020204030204" pitchFamily="34" charset="0"/>
                        </a:rPr>
                        <a:t>I did </a:t>
                      </a:r>
                      <a:r>
                        <a:rPr lang="en-GB" sz="800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Calibri" panose="020F0502020204030204" pitchFamily="34" charset="0"/>
                        </a:rPr>
                        <a:t>instead of</a:t>
                      </a:r>
                      <a:r>
                        <a:rPr lang="en-GB" sz="800" i="1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Calibri" panose="020F0502020204030204" pitchFamily="34" charset="0"/>
                        </a:rPr>
                        <a:t> I done]</a:t>
                      </a:r>
                      <a:endParaRPr lang="en-GB" sz="800" kern="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  <a:cs typeface="Calibri" panose="020F0502020204030204" pitchFamily="34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400"/>
                        </a:spcAft>
                      </a:pPr>
                      <a:r>
                        <a:rPr lang="en-GB" sz="800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n-GB" sz="800" kern="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  <a:cs typeface="Calibri" panose="020F0502020204030204" pitchFamily="34" charset="0"/>
                      </a:endParaRPr>
                    </a:p>
                  </a:txBody>
                  <a:tcPr marL="72000" marR="72000" marT="72000" marB="72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400"/>
                        </a:spcAft>
                      </a:pPr>
                      <a:r>
                        <a:rPr lang="en-GB" sz="800" b="1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Calibri" panose="020F0502020204030204" pitchFamily="34" charset="0"/>
                        </a:rPr>
                        <a:t>Stage 4 — The Hand That Holds Time (picture)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400"/>
                        </a:spcAft>
                      </a:pPr>
                      <a:r>
                        <a:rPr lang="en-GB" sz="800" b="1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Calibri" panose="020F0502020204030204" pitchFamily="34" charset="0"/>
                        </a:rPr>
                        <a:t>Stage 4 — The Night of the Hidden Door (picture)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1" kern="100" dirty="0"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Calibri" panose="020F0502020204030204" pitchFamily="34" charset="0"/>
                        </a:rPr>
                        <a:t>Stage 4 — The Tiny Crusader (film)</a:t>
                      </a:r>
                      <a:endParaRPr lang="en-GB" sz="800" b="1" kern="1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  <a:cs typeface="Calibri" panose="020F050202020403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1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Calibri" panose="020F0502020204030204" pitchFamily="34" charset="0"/>
                        </a:rPr>
                        <a:t>Stage 5 – </a:t>
                      </a:r>
                      <a:r>
                        <a:rPr lang="en-GB" sz="800" b="1" kern="10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Calibri" panose="020F0502020204030204" pitchFamily="34" charset="0"/>
                        </a:rPr>
                        <a:t>Aviatrice</a:t>
                      </a:r>
                      <a:r>
                        <a:rPr lang="en-GB" sz="800" b="1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Calibri" panose="020F0502020204030204" pitchFamily="34" charset="0"/>
                        </a:rPr>
                        <a:t> (film)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400"/>
                        </a:spcAft>
                      </a:pPr>
                      <a:endParaRPr lang="en-GB" sz="800" b="1" kern="1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  <a:cs typeface="Calibri" panose="020F0502020204030204" pitchFamily="34" charset="0"/>
                      </a:endParaRPr>
                    </a:p>
                  </a:txBody>
                  <a:tcPr marL="72000" marR="72000" marT="72000" marB="7200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400"/>
                        </a:spcAft>
                      </a:pPr>
                      <a:r>
                        <a:rPr lang="en-GB" sz="800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Calibri" panose="020F0502020204030204" pitchFamily="34" charset="0"/>
                        </a:rPr>
                        <a:t>Fronted adverbials [For example, </a:t>
                      </a:r>
                      <a:r>
                        <a:rPr lang="en-GB" sz="800" u="sng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Calibri" panose="020F0502020204030204" pitchFamily="34" charset="0"/>
                        </a:rPr>
                        <a:t>Later that day</a:t>
                      </a:r>
                      <a:r>
                        <a:rPr lang="en-GB" sz="800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Calibri" panose="020F0502020204030204" pitchFamily="34" charset="0"/>
                        </a:rPr>
                        <a:t>, I heard the bad news.]</a:t>
                      </a:r>
                      <a:endParaRPr lang="en-GB" sz="800" kern="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  <a:cs typeface="Calibri" panose="020F0502020204030204" pitchFamily="34" charset="0"/>
                      </a:endParaRPr>
                    </a:p>
                  </a:txBody>
                  <a:tcPr marL="72000" marR="72000" marT="72000" marB="7200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400"/>
                        </a:spcAft>
                      </a:pPr>
                      <a:r>
                        <a:rPr lang="en-GB" sz="800" b="1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Calibri" panose="020F0502020204030204" pitchFamily="34" charset="0"/>
                        </a:rPr>
                        <a:t>Stage 4 — The </a:t>
                      </a:r>
                      <a:r>
                        <a:rPr lang="en-GB" sz="800" b="1" kern="10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Calibri" panose="020F0502020204030204" pitchFamily="34" charset="0"/>
                        </a:rPr>
                        <a:t>Skybound</a:t>
                      </a:r>
                      <a:r>
                        <a:rPr lang="en-GB" sz="800" b="1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Calibri" panose="020F0502020204030204" pitchFamily="34" charset="0"/>
                        </a:rPr>
                        <a:t> River (picture)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1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Calibri" panose="020F0502020204030204" pitchFamily="34" charset="0"/>
                        </a:rPr>
                        <a:t>Stage 4 — Forever Young — The Gate of Youth (film)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1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Calibri" panose="020F0502020204030204" pitchFamily="34" charset="0"/>
                        </a:rPr>
                        <a:t>Stage 4 — Gone Without a Trace (picture)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1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Calibri" panose="020F0502020204030204" pitchFamily="34" charset="0"/>
                        </a:rPr>
                        <a:t>Stage 4 — Rocketeer (film)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1" kern="100" dirty="0"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Calibri" panose="020F0502020204030204" pitchFamily="34" charset="0"/>
                        </a:rPr>
                        <a:t>Stage 4 — The Window that wasn’t there Yesterday (picture)</a:t>
                      </a:r>
                      <a:endParaRPr lang="en-GB" sz="800" b="1" kern="1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  <a:cs typeface="Calibri" panose="020F050202020403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1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Calibri" panose="020F0502020204030204" pitchFamily="34" charset="0"/>
                        </a:rPr>
                        <a:t>Stage 5 – </a:t>
                      </a:r>
                      <a:r>
                        <a:rPr lang="en-GB" sz="800" b="1" kern="10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Calibri" panose="020F0502020204030204" pitchFamily="34" charset="0"/>
                        </a:rPr>
                        <a:t>Aviatrice</a:t>
                      </a:r>
                      <a:r>
                        <a:rPr lang="en-GB" sz="800" b="1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Calibri" panose="020F0502020204030204" pitchFamily="34" charset="0"/>
                        </a:rPr>
                        <a:t> (film)</a:t>
                      </a:r>
                    </a:p>
                  </a:txBody>
                  <a:tcPr marL="72000" marR="72000" marT="72000" marB="7200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n-GB" sz="8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72000" marT="72000" marB="7200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400"/>
                        </a:spcAft>
                      </a:pPr>
                      <a:endParaRPr lang="en-GB" sz="800" b="1" kern="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  <a:cs typeface="Calibri" panose="020F0502020204030204" pitchFamily="34" charset="0"/>
                      </a:endParaRPr>
                    </a:p>
                  </a:txBody>
                  <a:tcPr marL="72000" marR="72000" marT="72000" marB="7200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400"/>
                        </a:spcAft>
                      </a:pPr>
                      <a:r>
                        <a:rPr lang="en-GB" sz="800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Calibri" panose="020F0502020204030204" pitchFamily="34" charset="0"/>
                        </a:rPr>
                        <a:t>Apostrophes to mark plural possession [for example, the girl’s name, the girls’ names] </a:t>
                      </a:r>
                      <a:endParaRPr lang="en-GB" sz="800" kern="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  <a:cs typeface="Calibri" panose="020F0502020204030204" pitchFamily="34" charset="0"/>
                      </a:endParaRPr>
                    </a:p>
                  </a:txBody>
                  <a:tcPr marL="72000" marR="72000" marT="72000" marB="7200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400"/>
                        </a:spcAft>
                      </a:pPr>
                      <a:r>
                        <a:rPr lang="en-GB" sz="800" b="1" kern="100" dirty="0"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Calibri" panose="020F0502020204030204" pitchFamily="34" charset="0"/>
                        </a:rPr>
                        <a:t>Stage 4 — The Black Hat (film)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1" kern="100" dirty="0"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Calibri" panose="020F0502020204030204" pitchFamily="34" charset="0"/>
                        </a:rPr>
                        <a:t>Stage 4 — Finding Me (picture)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1" kern="100" dirty="0"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Calibri" panose="020F0502020204030204" pitchFamily="34" charset="0"/>
                        </a:rPr>
                        <a:t>Stage 5 – The Secret of the Egg (picture)</a:t>
                      </a:r>
                    </a:p>
                  </a:txBody>
                  <a:tcPr marL="72000" marR="72000" marT="72000" marB="7200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01009540"/>
                  </a:ext>
                </a:extLst>
              </a:tr>
              <a:tr h="96528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400"/>
                        </a:spcAft>
                      </a:pPr>
                      <a:endParaRPr lang="en-GB" sz="800" kern="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  <a:cs typeface="Calibri" panose="020F0502020204030204" pitchFamily="34" charset="0"/>
                      </a:endParaRPr>
                    </a:p>
                  </a:txBody>
                  <a:tcPr marL="72000" marR="72000" marT="72000" marB="72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400"/>
                        </a:spcAft>
                      </a:pPr>
                      <a:endParaRPr lang="en-GB" sz="800" b="1" kern="1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  <a:cs typeface="Calibri" panose="020F0502020204030204" pitchFamily="34" charset="0"/>
                      </a:endParaRPr>
                    </a:p>
                  </a:txBody>
                  <a:tcPr marL="72000" marR="72000" marT="72000" marB="7200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400"/>
                        </a:spcAft>
                      </a:pPr>
                      <a:r>
                        <a:rPr lang="en-GB" sz="800" kern="100" dirty="0"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Calibri" panose="020F0502020204030204" pitchFamily="34" charset="0"/>
                        </a:rPr>
                        <a:t>Extending the range of sentences with more than one clause by using a wider range of conjunctions, including when, if, because, although. </a:t>
                      </a:r>
                    </a:p>
                  </a:txBody>
                  <a:tcPr marL="72000" marR="72000" marT="72000" marB="7200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400"/>
                        </a:spcAft>
                      </a:pPr>
                      <a:r>
                        <a:rPr lang="en-GB" sz="800" b="1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Calibri" panose="020F0502020204030204" pitchFamily="34" charset="0"/>
                        </a:rPr>
                        <a:t>Stage 4 — Teeth (film)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1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Calibri" panose="020F0502020204030204" pitchFamily="34" charset="0"/>
                        </a:rPr>
                        <a:t>Stage 4 — Rooted (film)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1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Calibri" panose="020F0502020204030204" pitchFamily="34" charset="0"/>
                        </a:rPr>
                        <a:t>Stage 4 — Field of Umbrellas (picture)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1" kern="100" dirty="0"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Calibri" panose="020F0502020204030204" pitchFamily="34" charset="0"/>
                        </a:rPr>
                        <a:t>Stage 4 — Wishgranter (film)</a:t>
                      </a:r>
                      <a:endParaRPr lang="en-GB" sz="800" b="1" kern="1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  <a:cs typeface="Calibri" panose="020F0502020204030204" pitchFamily="34" charset="0"/>
                      </a:endParaRPr>
                    </a:p>
                  </a:txBody>
                  <a:tcPr marL="72000" marR="72000" marT="72000" marB="7200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400"/>
                        </a:spcAft>
                      </a:pPr>
                      <a:endParaRPr lang="en-GB" sz="800" kern="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  <a:cs typeface="Calibri" panose="020F0502020204030204" pitchFamily="34" charset="0"/>
                      </a:endParaRPr>
                    </a:p>
                  </a:txBody>
                  <a:tcPr marL="72000" marR="72000" marT="72000" marB="7200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400"/>
                        </a:spcAft>
                      </a:pPr>
                      <a:endParaRPr lang="en-GB" sz="800" kern="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  <a:cs typeface="Calibri" panose="020F0502020204030204" pitchFamily="34" charset="0"/>
                      </a:endParaRPr>
                    </a:p>
                  </a:txBody>
                  <a:tcPr marL="72000" marR="72000" marT="72000" marB="7200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400"/>
                        </a:spcAft>
                      </a:pPr>
                      <a:r>
                        <a:rPr lang="en-GB" sz="800" kern="100" dirty="0"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Calibri" panose="020F0502020204030204" pitchFamily="34" charset="0"/>
                        </a:rPr>
                        <a:t>Use of commas after fronted adverbials</a:t>
                      </a:r>
                    </a:p>
                  </a:txBody>
                  <a:tcPr marL="72000" marR="72000" marT="72000" marB="7200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1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Calibri" panose="020F0502020204030204" pitchFamily="34" charset="0"/>
                        </a:rPr>
                        <a:t>Stage 4 — The </a:t>
                      </a:r>
                      <a:r>
                        <a:rPr lang="en-GB" sz="800" b="1" kern="10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Calibri" panose="020F0502020204030204" pitchFamily="34" charset="0"/>
                        </a:rPr>
                        <a:t>Skybound</a:t>
                      </a:r>
                      <a:r>
                        <a:rPr lang="en-GB" sz="800" b="1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Calibri" panose="020F0502020204030204" pitchFamily="34" charset="0"/>
                        </a:rPr>
                        <a:t> River (picture)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400"/>
                        </a:spcAft>
                      </a:pPr>
                      <a:r>
                        <a:rPr lang="en-GB" sz="800" b="1" kern="100" dirty="0"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Calibri" panose="020F0502020204030204" pitchFamily="34" charset="0"/>
                        </a:rPr>
                        <a:t>Stage 4 — Gone Without a Trace (picture) 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400"/>
                        </a:spcAft>
                      </a:pPr>
                      <a:r>
                        <a:rPr lang="en-GB" sz="800" b="1" kern="100" dirty="0"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Calibri" panose="020F0502020204030204" pitchFamily="34" charset="0"/>
                        </a:rPr>
                        <a:t>Stage 4 — Rocketeer (film)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1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Calibri" panose="020F0502020204030204" pitchFamily="34" charset="0"/>
                        </a:rPr>
                        <a:t>Stage 4 — Forever Young — The Gate of Youth (film)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1" kern="100" dirty="0"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Calibri" panose="020F0502020204030204" pitchFamily="34" charset="0"/>
                        </a:rPr>
                        <a:t>Stage 4 — The Window That Wasn’t There Yesterday (picture)</a:t>
                      </a:r>
                      <a:endParaRPr lang="en-GB" sz="800" b="1" kern="1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  <a:cs typeface="Calibri" panose="020F0502020204030204" pitchFamily="34" charset="0"/>
                      </a:endParaRPr>
                    </a:p>
                  </a:txBody>
                  <a:tcPr marL="72000" marR="72000" marT="72000" marB="7200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11489343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EC8FAB51-4C0D-A7F7-9E4F-C19855C282A1}"/>
              </a:ext>
            </a:extLst>
          </p:cNvPr>
          <p:cNvSpPr txBox="1"/>
          <p:nvPr/>
        </p:nvSpPr>
        <p:spPr>
          <a:xfrm>
            <a:off x="387458" y="70816"/>
            <a:ext cx="9105254" cy="30777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dist="50800" dir="2700000" algn="ctr" rotWithShape="0">
              <a:srgbClr val="55DC79"/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en-GB" sz="1400" b="1" kern="100" dirty="0">
                <a:solidFill>
                  <a:srgbClr val="55DC79"/>
                </a:solidFill>
                <a:effectLst/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Shed Sentences: Whole School Progression Map. </a:t>
            </a:r>
            <a:r>
              <a:rPr lang="en-GB" sz="1400" b="1" kern="100" dirty="0">
                <a:effectLst/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Vocabulary, Grammar and Punctuation Progression through Stages</a:t>
            </a:r>
          </a:p>
        </p:txBody>
      </p:sp>
      <p:pic>
        <p:nvPicPr>
          <p:cNvPr id="5" name="Picture 4" descr="A black and white sign with black text&#10;&#10;AI-generated content may be incorrect.">
            <a:extLst>
              <a:ext uri="{FF2B5EF4-FFF2-40B4-BE49-F238E27FC236}">
                <a16:creationId xmlns:a16="http://schemas.microsoft.com/office/drawing/2014/main" id="{A4E933FF-D216-B31B-F090-6BA2E965524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6219" y="6666640"/>
            <a:ext cx="872425" cy="1550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90432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BC0EB51-2F8D-D082-9930-92F2B41493E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6FF93838-41BC-B251-9CAE-D6A0225DEC3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77390258"/>
              </p:ext>
            </p:extLst>
          </p:nvPr>
        </p:nvGraphicFramePr>
        <p:xfrm>
          <a:off x="404464" y="566796"/>
          <a:ext cx="9097072" cy="2676961"/>
        </p:xfrm>
        <a:graphic>
          <a:graphicData uri="http://schemas.openxmlformats.org/drawingml/2006/table">
            <a:tbl>
              <a:tblPr firstRow="1" bandRow="1">
                <a:effectLst>
                  <a:outerShdw dist="50800" dir="2700000" algn="ctr" rotWithShape="0">
                    <a:srgbClr val="55DC79"/>
                  </a:outerShdw>
                </a:effectLst>
                <a:tableStyleId>{5C22544A-7EE6-4342-B048-85BDC9FD1C3A}</a:tableStyleId>
              </a:tblPr>
              <a:tblGrid>
                <a:gridCol w="1106621">
                  <a:extLst>
                    <a:ext uri="{9D8B030D-6E8A-4147-A177-3AD203B41FA5}">
                      <a16:colId xmlns:a16="http://schemas.microsoft.com/office/drawing/2014/main" val="1166749218"/>
                    </a:ext>
                  </a:extLst>
                </a:gridCol>
                <a:gridCol w="1097033">
                  <a:extLst>
                    <a:ext uri="{9D8B030D-6E8A-4147-A177-3AD203B41FA5}">
                      <a16:colId xmlns:a16="http://schemas.microsoft.com/office/drawing/2014/main" val="1905614563"/>
                    </a:ext>
                  </a:extLst>
                </a:gridCol>
                <a:gridCol w="890456">
                  <a:extLst>
                    <a:ext uri="{9D8B030D-6E8A-4147-A177-3AD203B41FA5}">
                      <a16:colId xmlns:a16="http://schemas.microsoft.com/office/drawing/2014/main" val="3474532823"/>
                    </a:ext>
                  </a:extLst>
                </a:gridCol>
                <a:gridCol w="1550946">
                  <a:extLst>
                    <a:ext uri="{9D8B030D-6E8A-4147-A177-3AD203B41FA5}">
                      <a16:colId xmlns:a16="http://schemas.microsoft.com/office/drawing/2014/main" val="1070220282"/>
                    </a:ext>
                  </a:extLst>
                </a:gridCol>
                <a:gridCol w="863600">
                  <a:extLst>
                    <a:ext uri="{9D8B030D-6E8A-4147-A177-3AD203B41FA5}">
                      <a16:colId xmlns:a16="http://schemas.microsoft.com/office/drawing/2014/main" val="2760966710"/>
                    </a:ext>
                  </a:extLst>
                </a:gridCol>
                <a:gridCol w="894080">
                  <a:extLst>
                    <a:ext uri="{9D8B030D-6E8A-4147-A177-3AD203B41FA5}">
                      <a16:colId xmlns:a16="http://schemas.microsoft.com/office/drawing/2014/main" val="3746360728"/>
                    </a:ext>
                  </a:extLst>
                </a:gridCol>
                <a:gridCol w="1290320">
                  <a:extLst>
                    <a:ext uri="{9D8B030D-6E8A-4147-A177-3AD203B41FA5}">
                      <a16:colId xmlns:a16="http://schemas.microsoft.com/office/drawing/2014/main" val="669379692"/>
                    </a:ext>
                  </a:extLst>
                </a:gridCol>
                <a:gridCol w="1404016">
                  <a:extLst>
                    <a:ext uri="{9D8B030D-6E8A-4147-A177-3AD203B41FA5}">
                      <a16:colId xmlns:a16="http://schemas.microsoft.com/office/drawing/2014/main" val="3531077106"/>
                    </a:ext>
                  </a:extLst>
                </a:gridCol>
              </a:tblGrid>
              <a:tr h="180045">
                <a:tc gridSpan="8">
                  <a:txBody>
                    <a:bodyPr/>
                    <a:lstStyle/>
                    <a:p>
                      <a:pPr algn="ctr"/>
                      <a:r>
                        <a:rPr lang="en-GB" sz="1600" b="1" i="0" kern="1200" dirty="0">
                          <a:solidFill>
                            <a:schemeClr val="lt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Stage 4 Continued</a:t>
                      </a:r>
                      <a:endParaRPr lang="en-US" sz="1600" b="1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5DC7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37956521"/>
                  </a:ext>
                </a:extLst>
              </a:tr>
              <a:tr h="96024">
                <a:tc>
                  <a:txBody>
                    <a:bodyPr/>
                    <a:lstStyle/>
                    <a:p>
                      <a:pPr algn="ctr">
                        <a:lnSpc>
                          <a:spcPts val="1000"/>
                        </a:lnSpc>
                        <a:spcAft>
                          <a:spcPts val="800"/>
                        </a:spcAft>
                      </a:pPr>
                      <a:r>
                        <a:rPr lang="en-GB" sz="1000" b="1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Word Level</a:t>
                      </a:r>
                      <a:endParaRPr lang="en-GB" sz="10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FFE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00"/>
                        </a:lnSpc>
                        <a:spcAft>
                          <a:spcPts val="800"/>
                        </a:spcAft>
                      </a:pPr>
                      <a:r>
                        <a:rPr lang="en-GB" sz="1000" b="1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Shed Sentence Pack</a:t>
                      </a:r>
                      <a:endParaRPr lang="en-GB" sz="10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FFE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00"/>
                        </a:lnSpc>
                        <a:spcAft>
                          <a:spcPts val="800"/>
                        </a:spcAft>
                      </a:pPr>
                      <a:r>
                        <a:rPr lang="en-GB" sz="1000" b="1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Sentence Level</a:t>
                      </a:r>
                      <a:endParaRPr lang="en-GB" sz="10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FFE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00"/>
                        </a:lnSpc>
                        <a:spcAft>
                          <a:spcPts val="800"/>
                        </a:spcAft>
                      </a:pPr>
                      <a:r>
                        <a:rPr lang="en-GB" sz="1000" b="1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Shed Sentence Pack</a:t>
                      </a:r>
                      <a:endParaRPr lang="en-GB" sz="10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FFE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00"/>
                        </a:lnSpc>
                        <a:spcAft>
                          <a:spcPts val="800"/>
                        </a:spcAft>
                      </a:pPr>
                      <a:r>
                        <a:rPr lang="en-GB" sz="1000" b="1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Text Level</a:t>
                      </a:r>
                      <a:endParaRPr lang="en-GB" sz="10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FFE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00"/>
                        </a:lnSpc>
                        <a:spcAft>
                          <a:spcPts val="800"/>
                        </a:spcAft>
                      </a:pPr>
                      <a:r>
                        <a:rPr lang="en-GB" sz="1000" b="1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Shed Sentence Pack</a:t>
                      </a:r>
                      <a:endParaRPr lang="en-GB" sz="10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FFE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00"/>
                        </a:lnSpc>
                        <a:spcAft>
                          <a:spcPts val="800"/>
                        </a:spcAft>
                      </a:pPr>
                      <a:r>
                        <a:rPr lang="en-GB" sz="1000" b="1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Punctuation</a:t>
                      </a:r>
                      <a:endParaRPr lang="en-GB" sz="10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FFE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00"/>
                        </a:lnSpc>
                        <a:spcAft>
                          <a:spcPts val="800"/>
                        </a:spcAft>
                      </a:pPr>
                      <a:r>
                        <a:rPr lang="en-GB" sz="1000" b="1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Shed Sentence Pack</a:t>
                      </a:r>
                      <a:endParaRPr lang="en-GB" sz="10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FFE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39144835"/>
                  </a:ext>
                </a:extLst>
              </a:tr>
              <a:tr h="38014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400"/>
                        </a:spcAft>
                      </a:pPr>
                      <a:endParaRPr lang="en-GB" sz="800" kern="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  <a:cs typeface="Calibri" panose="020F0502020204030204" pitchFamily="34" charset="0"/>
                      </a:endParaRPr>
                    </a:p>
                  </a:txBody>
                  <a:tcPr marL="72000" marR="72000" marT="72000" marB="72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400"/>
                        </a:spcAft>
                      </a:pPr>
                      <a:endParaRPr lang="en-GB" sz="800" b="1" kern="1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  <a:cs typeface="Calibri" panose="020F0502020204030204" pitchFamily="34" charset="0"/>
                      </a:endParaRPr>
                    </a:p>
                  </a:txBody>
                  <a:tcPr marL="72000" marR="72000" marT="72000" marB="7200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GB" sz="800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Using conjunctions to express time and cause. </a:t>
                      </a:r>
                    </a:p>
                  </a:txBody>
                  <a:tcPr marL="72000" marR="72000" marT="72000" marB="7200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400"/>
                        </a:spcAft>
                      </a:pPr>
                      <a:r>
                        <a:rPr lang="en-GB" sz="800" b="1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Calibri" panose="020F0502020204030204" pitchFamily="34" charset="0"/>
                        </a:rPr>
                        <a:t>Stage 4 — Treasure (film)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1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Calibri" panose="020F0502020204030204" pitchFamily="34" charset="0"/>
                        </a:rPr>
                        <a:t>Stage 4 — The Journey of Eli and Ella (picture)</a:t>
                      </a:r>
                    </a:p>
                  </a:txBody>
                  <a:tcPr marL="72000" marR="72000" marT="72000" marB="7200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400"/>
                        </a:spcAft>
                      </a:pPr>
                      <a:endParaRPr lang="en-GB" sz="800" kern="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  <a:cs typeface="Calibri" panose="020F0502020204030204" pitchFamily="34" charset="0"/>
                      </a:endParaRPr>
                    </a:p>
                  </a:txBody>
                  <a:tcPr marL="72000" marR="72000" marT="72000" marB="7200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400"/>
                        </a:spcAft>
                      </a:pPr>
                      <a:endParaRPr lang="en-GB" sz="800" kern="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  <a:cs typeface="Calibri" panose="020F0502020204030204" pitchFamily="34" charset="0"/>
                      </a:endParaRPr>
                    </a:p>
                  </a:txBody>
                  <a:tcPr marL="72000" marR="72000" marT="72000" marB="7200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400"/>
                        </a:spcAft>
                      </a:pPr>
                      <a:endParaRPr lang="en-GB" sz="800" kern="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  <a:cs typeface="Calibri" panose="020F0502020204030204" pitchFamily="34" charset="0"/>
                      </a:endParaRPr>
                    </a:p>
                  </a:txBody>
                  <a:tcPr marL="72000" marR="72000" marT="72000" marB="7200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400"/>
                        </a:spcAft>
                      </a:pPr>
                      <a:endParaRPr lang="en-GB" sz="800" kern="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  <a:cs typeface="Calibri" panose="020F0502020204030204" pitchFamily="34" charset="0"/>
                      </a:endParaRPr>
                    </a:p>
                  </a:txBody>
                  <a:tcPr marL="72000" marR="72000" marT="72000" marB="7200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98269593"/>
                  </a:ext>
                </a:extLst>
              </a:tr>
              <a:tr h="38014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400"/>
                        </a:spcAft>
                      </a:pPr>
                      <a:endParaRPr lang="en-GB" sz="800" kern="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  <a:cs typeface="Calibri" panose="020F0502020204030204" pitchFamily="34" charset="0"/>
                      </a:endParaRPr>
                    </a:p>
                  </a:txBody>
                  <a:tcPr marL="72000" marR="72000" marT="72000" marB="72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400"/>
                        </a:spcAft>
                      </a:pPr>
                      <a:endParaRPr lang="en-GB" sz="800" b="1" kern="1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  <a:cs typeface="Calibri" panose="020F0502020204030204" pitchFamily="34" charset="0"/>
                      </a:endParaRPr>
                    </a:p>
                  </a:txBody>
                  <a:tcPr marL="72000" marR="72000" marT="72000" marB="7200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Using  adverbs to express time and cause. </a:t>
                      </a:r>
                    </a:p>
                  </a:txBody>
                  <a:tcPr marL="72000" marR="72000" marT="72000" marB="7200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1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Calibri" panose="020F0502020204030204" pitchFamily="34" charset="0"/>
                        </a:rPr>
                        <a:t>Stage 4 — Magic in the Park (picture)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1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Calibri" panose="020F0502020204030204" pitchFamily="34" charset="0"/>
                        </a:rPr>
                        <a:t>Stage 4 — Invasion (film)</a:t>
                      </a:r>
                    </a:p>
                  </a:txBody>
                  <a:tcPr marL="72000" marR="72000" marT="72000" marB="7200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400"/>
                        </a:spcAft>
                      </a:pPr>
                      <a:endParaRPr lang="en-GB" sz="800" kern="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  <a:cs typeface="Calibri" panose="020F0502020204030204" pitchFamily="34" charset="0"/>
                      </a:endParaRPr>
                    </a:p>
                  </a:txBody>
                  <a:tcPr marL="72000" marR="72000" marT="72000" marB="7200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400"/>
                        </a:spcAft>
                      </a:pPr>
                      <a:endParaRPr lang="en-GB" sz="800" kern="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  <a:cs typeface="Calibri" panose="020F0502020204030204" pitchFamily="34" charset="0"/>
                      </a:endParaRPr>
                    </a:p>
                  </a:txBody>
                  <a:tcPr marL="72000" marR="72000" marT="72000" marB="7200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400"/>
                        </a:spcAft>
                      </a:pPr>
                      <a:endParaRPr lang="en-GB" sz="800" kern="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  <a:cs typeface="Calibri" panose="020F0502020204030204" pitchFamily="34" charset="0"/>
                      </a:endParaRPr>
                    </a:p>
                  </a:txBody>
                  <a:tcPr marL="72000" marR="72000" marT="72000" marB="7200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400"/>
                        </a:spcAft>
                      </a:pPr>
                      <a:endParaRPr lang="en-GB" sz="800" kern="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  <a:cs typeface="Calibri" panose="020F0502020204030204" pitchFamily="34" charset="0"/>
                      </a:endParaRPr>
                    </a:p>
                  </a:txBody>
                  <a:tcPr marL="72000" marR="72000" marT="72000" marB="7200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72110122"/>
                  </a:ext>
                </a:extLst>
              </a:tr>
              <a:tr h="537683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400"/>
                        </a:spcAft>
                      </a:pPr>
                      <a:endParaRPr lang="en-GB" sz="800" kern="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  <a:cs typeface="Calibri" panose="020F0502020204030204" pitchFamily="34" charset="0"/>
                      </a:endParaRPr>
                    </a:p>
                  </a:txBody>
                  <a:tcPr marL="72000" marR="72000" marT="72000" marB="72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400"/>
                        </a:spcAft>
                      </a:pPr>
                      <a:endParaRPr lang="en-GB" sz="800" b="1" kern="1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  <a:cs typeface="Calibri" panose="020F0502020204030204" pitchFamily="34" charset="0"/>
                      </a:endParaRPr>
                    </a:p>
                  </a:txBody>
                  <a:tcPr marL="72000" marR="72000" marT="72000" marB="7200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Using prepositions to express time and cause. </a:t>
                      </a:r>
                    </a:p>
                  </a:txBody>
                  <a:tcPr marL="72000" marR="72000" marT="72000" marB="7200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1" kern="100" dirty="0"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Calibri" panose="020F0502020204030204" pitchFamily="34" charset="0"/>
                        </a:rPr>
                        <a:t>Stage 4 — The Windmill Farmer (film)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1" kern="100" dirty="0"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Calibri" panose="020F0502020204030204" pitchFamily="34" charset="0"/>
                        </a:rPr>
                        <a:t>Stage 4 — The Mystery at the Train Station (picture)</a:t>
                      </a:r>
                    </a:p>
                  </a:txBody>
                  <a:tcPr marL="72000" marR="72000" marT="72000" marB="7200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400"/>
                        </a:spcAft>
                      </a:pPr>
                      <a:endParaRPr lang="en-GB" sz="800" kern="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  <a:cs typeface="Calibri" panose="020F0502020204030204" pitchFamily="34" charset="0"/>
                      </a:endParaRPr>
                    </a:p>
                  </a:txBody>
                  <a:tcPr marL="72000" marR="72000" marT="72000" marB="7200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400"/>
                        </a:spcAft>
                      </a:pPr>
                      <a:endParaRPr lang="en-GB" sz="800" kern="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  <a:cs typeface="Calibri" panose="020F0502020204030204" pitchFamily="34" charset="0"/>
                      </a:endParaRPr>
                    </a:p>
                  </a:txBody>
                  <a:tcPr marL="72000" marR="72000" marT="72000" marB="7200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400"/>
                        </a:spcAft>
                      </a:pPr>
                      <a:endParaRPr lang="en-GB" sz="800" kern="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  <a:cs typeface="Calibri" panose="020F0502020204030204" pitchFamily="34" charset="0"/>
                      </a:endParaRPr>
                    </a:p>
                  </a:txBody>
                  <a:tcPr marL="72000" marR="72000" marT="72000" marB="7200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400"/>
                        </a:spcAft>
                      </a:pPr>
                      <a:endParaRPr lang="en-GB" sz="800" kern="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  <a:cs typeface="Calibri" panose="020F0502020204030204" pitchFamily="34" charset="0"/>
                      </a:endParaRPr>
                    </a:p>
                  </a:txBody>
                  <a:tcPr marL="72000" marR="72000" marT="72000" marB="7200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54673006"/>
                  </a:ext>
                </a:extLst>
              </a:tr>
              <a:tr h="222511">
                <a:tc gridSpan="8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26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1" i="0" kern="1200" dirty="0">
                          <a:solidFill>
                            <a:srgbClr val="55DC79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Stage 4 Introduced Terminology: </a:t>
                      </a:r>
                      <a:r>
                        <a:rPr lang="en-GB" sz="1000" b="0" i="0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Determiner, pronoun, possessive pronoun, adverbial </a:t>
                      </a:r>
                      <a:endParaRPr lang="en-GB" sz="1000" b="0" i="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72000" marR="72000" marT="72000" marB="72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ts val="860"/>
                        </a:lnSpc>
                        <a:spcAft>
                          <a:spcPts val="300"/>
                        </a:spcAft>
                      </a:pPr>
                      <a:endParaRPr lang="en-US" sz="80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2000" marR="72000" marT="72000" marB="7200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ts val="860"/>
                        </a:lnSpc>
                        <a:spcAft>
                          <a:spcPts val="300"/>
                        </a:spcAft>
                      </a:pPr>
                      <a:endParaRPr lang="en-GB" sz="8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72000" marT="72000" marB="7200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ts val="860"/>
                        </a:lnSpc>
                        <a:spcAft>
                          <a:spcPts val="400"/>
                        </a:spcAft>
                      </a:pPr>
                      <a:endParaRPr lang="en-GB" sz="8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72000" marT="72000" marB="7200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ts val="860"/>
                        </a:lnSpc>
                        <a:spcAft>
                          <a:spcPts val="300"/>
                        </a:spcAft>
                      </a:pPr>
                      <a:endParaRPr lang="en-US" sz="80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2000" marR="72000" marT="72000" marB="7200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ts val="860"/>
                        </a:lnSpc>
                        <a:spcAft>
                          <a:spcPts val="300"/>
                        </a:spcAft>
                      </a:pPr>
                      <a:endParaRPr lang="en-US" sz="80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2000" marR="72000" marT="72000" marB="7200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ts val="860"/>
                        </a:lnSpc>
                        <a:spcAft>
                          <a:spcPts val="300"/>
                        </a:spcAft>
                      </a:pPr>
                      <a:endParaRPr lang="en-US" sz="80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2000" marR="72000" marT="72000" marB="7200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ts val="860"/>
                        </a:lnSpc>
                        <a:spcAft>
                          <a:spcPts val="300"/>
                        </a:spcAft>
                      </a:pPr>
                      <a:endParaRPr lang="en-US" sz="80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2000" marR="72000" marT="72000" marB="7200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32460469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C9F4591E-128F-87BF-7F53-406B681802F6}"/>
              </a:ext>
            </a:extLst>
          </p:cNvPr>
          <p:cNvSpPr txBox="1"/>
          <p:nvPr/>
        </p:nvSpPr>
        <p:spPr>
          <a:xfrm>
            <a:off x="387458" y="70816"/>
            <a:ext cx="9105254" cy="30777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dist="50800" dir="2700000" algn="ctr" rotWithShape="0">
              <a:srgbClr val="55DC79"/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en-GB" sz="1400" b="1" kern="100" dirty="0">
                <a:solidFill>
                  <a:srgbClr val="55DC79"/>
                </a:solidFill>
                <a:effectLst/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Shed Sentences: Whole School Progression Map. </a:t>
            </a:r>
            <a:r>
              <a:rPr lang="en-GB" sz="1400" b="1" kern="100" dirty="0">
                <a:effectLst/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Vocabulary, Grammar and Punctuation Progression through Stages</a:t>
            </a:r>
          </a:p>
        </p:txBody>
      </p:sp>
      <p:pic>
        <p:nvPicPr>
          <p:cNvPr id="5" name="Picture 4" descr="A black and white sign with black text&#10;&#10;AI-generated content may be incorrect.">
            <a:extLst>
              <a:ext uri="{FF2B5EF4-FFF2-40B4-BE49-F238E27FC236}">
                <a16:creationId xmlns:a16="http://schemas.microsoft.com/office/drawing/2014/main" id="{3A1DB643-F5E0-21D4-6CC6-8D9CDA76266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6219" y="6666640"/>
            <a:ext cx="872425" cy="1550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807998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14E6414-34E3-D487-1D16-B81C13DFF66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466AACD5-6F02-630F-F407-17F78E84F4B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81401719"/>
              </p:ext>
            </p:extLst>
          </p:nvPr>
        </p:nvGraphicFramePr>
        <p:xfrm>
          <a:off x="400372" y="481821"/>
          <a:ext cx="9105253" cy="6172577"/>
        </p:xfrm>
        <a:graphic>
          <a:graphicData uri="http://schemas.openxmlformats.org/drawingml/2006/table">
            <a:tbl>
              <a:tblPr firstRow="1" bandRow="1">
                <a:effectLst>
                  <a:outerShdw dist="50800" dir="2700000" algn="ctr" rotWithShape="0">
                    <a:srgbClr val="5FDCC3"/>
                  </a:outerShdw>
                </a:effectLst>
                <a:tableStyleId>{5C22544A-7EE6-4342-B048-85BDC9FD1C3A}</a:tableStyleId>
              </a:tblPr>
              <a:tblGrid>
                <a:gridCol w="833414">
                  <a:extLst>
                    <a:ext uri="{9D8B030D-6E8A-4147-A177-3AD203B41FA5}">
                      <a16:colId xmlns:a16="http://schemas.microsoft.com/office/drawing/2014/main" val="1166749218"/>
                    </a:ext>
                  </a:extLst>
                </a:gridCol>
                <a:gridCol w="1124950">
                  <a:extLst>
                    <a:ext uri="{9D8B030D-6E8A-4147-A177-3AD203B41FA5}">
                      <a16:colId xmlns:a16="http://schemas.microsoft.com/office/drawing/2014/main" val="1905614563"/>
                    </a:ext>
                  </a:extLst>
                </a:gridCol>
                <a:gridCol w="1286930">
                  <a:extLst>
                    <a:ext uri="{9D8B030D-6E8A-4147-A177-3AD203B41FA5}">
                      <a16:colId xmlns:a16="http://schemas.microsoft.com/office/drawing/2014/main" val="3474532823"/>
                    </a:ext>
                  </a:extLst>
                </a:gridCol>
                <a:gridCol w="1212967">
                  <a:extLst>
                    <a:ext uri="{9D8B030D-6E8A-4147-A177-3AD203B41FA5}">
                      <a16:colId xmlns:a16="http://schemas.microsoft.com/office/drawing/2014/main" val="1070220282"/>
                    </a:ext>
                  </a:extLst>
                </a:gridCol>
                <a:gridCol w="1134309">
                  <a:extLst>
                    <a:ext uri="{9D8B030D-6E8A-4147-A177-3AD203B41FA5}">
                      <a16:colId xmlns:a16="http://schemas.microsoft.com/office/drawing/2014/main" val="2760966710"/>
                    </a:ext>
                  </a:extLst>
                </a:gridCol>
                <a:gridCol w="1162871">
                  <a:extLst>
                    <a:ext uri="{9D8B030D-6E8A-4147-A177-3AD203B41FA5}">
                      <a16:colId xmlns:a16="http://schemas.microsoft.com/office/drawing/2014/main" val="3746360728"/>
                    </a:ext>
                  </a:extLst>
                </a:gridCol>
                <a:gridCol w="1055198">
                  <a:extLst>
                    <a:ext uri="{9D8B030D-6E8A-4147-A177-3AD203B41FA5}">
                      <a16:colId xmlns:a16="http://schemas.microsoft.com/office/drawing/2014/main" val="669379692"/>
                    </a:ext>
                  </a:extLst>
                </a:gridCol>
                <a:gridCol w="1294614">
                  <a:extLst>
                    <a:ext uri="{9D8B030D-6E8A-4147-A177-3AD203B41FA5}">
                      <a16:colId xmlns:a16="http://schemas.microsoft.com/office/drawing/2014/main" val="3531077106"/>
                    </a:ext>
                  </a:extLst>
                </a:gridCol>
              </a:tblGrid>
              <a:tr h="166353">
                <a:tc gridSpan="8">
                  <a:txBody>
                    <a:bodyPr/>
                    <a:lstStyle/>
                    <a:p>
                      <a:pPr algn="ctr"/>
                      <a:r>
                        <a:rPr lang="en-GB" sz="1600" b="1" i="0" kern="1200" dirty="0">
                          <a:solidFill>
                            <a:schemeClr val="lt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Stage 5</a:t>
                      </a:r>
                      <a:endParaRPr lang="en-US" sz="1600" b="1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FDCC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37956521"/>
                  </a:ext>
                </a:extLst>
              </a:tr>
              <a:tr h="175364">
                <a:tc>
                  <a:txBody>
                    <a:bodyPr/>
                    <a:lstStyle/>
                    <a:p>
                      <a:pPr algn="ctr">
                        <a:lnSpc>
                          <a:spcPts val="1000"/>
                        </a:lnSpc>
                        <a:spcAft>
                          <a:spcPts val="800"/>
                        </a:spcAft>
                      </a:pPr>
                      <a:r>
                        <a:rPr lang="en-GB" sz="1000" b="1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Word Level</a:t>
                      </a:r>
                      <a:endParaRPr lang="en-GB" sz="10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FF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00"/>
                        </a:lnSpc>
                        <a:spcAft>
                          <a:spcPts val="800"/>
                        </a:spcAft>
                      </a:pPr>
                      <a:r>
                        <a:rPr lang="en-GB" sz="1000" b="1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Shed Sentence Pack</a:t>
                      </a:r>
                      <a:endParaRPr lang="en-GB" sz="10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FF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00"/>
                        </a:lnSpc>
                        <a:spcAft>
                          <a:spcPts val="800"/>
                        </a:spcAft>
                      </a:pPr>
                      <a:r>
                        <a:rPr lang="en-GB" sz="1000" b="1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Sentence Level</a:t>
                      </a:r>
                      <a:endParaRPr lang="en-GB" sz="10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FF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00"/>
                        </a:lnSpc>
                        <a:spcAft>
                          <a:spcPts val="800"/>
                        </a:spcAft>
                      </a:pPr>
                      <a:r>
                        <a:rPr lang="en-GB" sz="1000" b="1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Shed Sentence Pack</a:t>
                      </a:r>
                      <a:endParaRPr lang="en-GB" sz="10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FF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00"/>
                        </a:lnSpc>
                        <a:spcAft>
                          <a:spcPts val="800"/>
                        </a:spcAft>
                      </a:pPr>
                      <a:r>
                        <a:rPr lang="en-GB" sz="1000" b="1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Text Level</a:t>
                      </a:r>
                      <a:endParaRPr lang="en-GB" sz="10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FF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00"/>
                        </a:lnSpc>
                        <a:spcAft>
                          <a:spcPts val="800"/>
                        </a:spcAft>
                      </a:pPr>
                      <a:r>
                        <a:rPr lang="en-GB" sz="1000" b="1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Shed Sentence Pack</a:t>
                      </a:r>
                      <a:endParaRPr lang="en-GB" sz="10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FF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00"/>
                        </a:lnSpc>
                        <a:spcAft>
                          <a:spcPts val="800"/>
                        </a:spcAft>
                      </a:pPr>
                      <a:r>
                        <a:rPr lang="en-GB" sz="1000" b="1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Punctuation</a:t>
                      </a:r>
                      <a:endParaRPr lang="en-GB" sz="10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FF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00"/>
                        </a:lnSpc>
                        <a:spcAft>
                          <a:spcPts val="800"/>
                        </a:spcAft>
                      </a:pPr>
                      <a:r>
                        <a:rPr lang="en-GB" sz="1000" b="1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Shed Sentence Pack</a:t>
                      </a:r>
                      <a:endParaRPr lang="en-GB" sz="10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FF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39144835"/>
                  </a:ext>
                </a:extLst>
              </a:tr>
              <a:tr h="867623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300"/>
                        </a:spcAft>
                      </a:pPr>
                      <a:r>
                        <a:rPr lang="en-GB" sz="800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Calibri" panose="020F0502020204030204" pitchFamily="34" charset="0"/>
                        </a:rPr>
                        <a:t>Converting nouns or adjectives into verbs using suffixes [for example, —ate; —</a:t>
                      </a:r>
                      <a:r>
                        <a:rPr lang="en-GB" sz="800" kern="10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Calibri" panose="020F0502020204030204" pitchFamily="34" charset="0"/>
                        </a:rPr>
                        <a:t>ise</a:t>
                      </a:r>
                      <a:r>
                        <a:rPr lang="en-GB" sz="800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Calibri" panose="020F0502020204030204" pitchFamily="34" charset="0"/>
                        </a:rPr>
                        <a:t>; —</a:t>
                      </a:r>
                      <a:r>
                        <a:rPr lang="en-GB" sz="800" kern="10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Calibri" panose="020F0502020204030204" pitchFamily="34" charset="0"/>
                        </a:rPr>
                        <a:t>ify</a:t>
                      </a:r>
                      <a:r>
                        <a:rPr lang="en-GB" sz="800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Calibri" panose="020F0502020204030204" pitchFamily="34" charset="0"/>
                        </a:rPr>
                        <a:t>]</a:t>
                      </a:r>
                      <a:endParaRPr lang="en-GB" sz="800" kern="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  <a:cs typeface="Calibri" panose="020F0502020204030204" pitchFamily="34" charset="0"/>
                      </a:endParaRPr>
                    </a:p>
                  </a:txBody>
                  <a:tcPr marL="72000" marR="72000" marT="72000" marB="72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300"/>
                        </a:spcAft>
                      </a:pPr>
                      <a:r>
                        <a:rPr lang="en-GB" sz="800" b="1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Calibri" panose="020F0502020204030204" pitchFamily="34" charset="0"/>
                        </a:rPr>
                        <a:t>Stage 5 — Improving Children’s Lives! (picture)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300"/>
                        </a:spcAft>
                      </a:pPr>
                      <a:r>
                        <a:rPr lang="en-GB" sz="800" b="1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Calibri" panose="020F0502020204030204" pitchFamily="34" charset="0"/>
                        </a:rPr>
                        <a:t>Stage 5 — Brave (film)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1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Calibri" panose="020F0502020204030204" pitchFamily="34" charset="0"/>
                        </a:rPr>
                        <a:t>Stage 6 – Dracula’s Whitby (film)</a:t>
                      </a:r>
                    </a:p>
                  </a:txBody>
                  <a:tcPr marL="72000" marR="72000" marT="72000" marB="7200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300"/>
                        </a:spcAft>
                      </a:pPr>
                      <a:r>
                        <a:rPr lang="en-GB" sz="800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Calibri" panose="020F0502020204030204" pitchFamily="34" charset="0"/>
                        </a:rPr>
                        <a:t>Relative clauses beginning </a:t>
                      </a:r>
                      <a:r>
                        <a:rPr lang="en-GB" sz="800" u="none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Calibri" panose="020F0502020204030204" pitchFamily="34" charset="0"/>
                        </a:rPr>
                        <a:t>with who</a:t>
                      </a:r>
                      <a:r>
                        <a:rPr lang="en-GB" sz="800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Calibri" panose="020F0502020204030204" pitchFamily="34" charset="0"/>
                        </a:rPr>
                        <a:t>, which, where, that, when, whose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300"/>
                        </a:spcAft>
                      </a:pPr>
                      <a:endParaRPr lang="en-GB" sz="800" kern="1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  <a:cs typeface="Calibri" panose="020F0502020204030204" pitchFamily="34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300"/>
                        </a:spcAft>
                      </a:pPr>
                      <a:endParaRPr lang="en-GB" sz="800" kern="1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  <a:cs typeface="Calibri" panose="020F050202020403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i="0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Calibri" panose="020F0502020204030204" pitchFamily="34" charset="0"/>
                        </a:rPr>
                        <a:t> + or an omitted relative pronoun.</a:t>
                      </a:r>
                      <a:endParaRPr lang="en-GB" sz="800" b="1" i="0" kern="1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  <a:cs typeface="Calibri" panose="020F0502020204030204" pitchFamily="34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300"/>
                        </a:spcAft>
                      </a:pPr>
                      <a:endParaRPr lang="en-GB" sz="800" kern="1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  <a:cs typeface="Calibri" panose="020F0502020204030204" pitchFamily="34" charset="0"/>
                      </a:endParaRPr>
                    </a:p>
                  </a:txBody>
                  <a:tcPr marL="72000" marR="72000" marT="72000" marB="7200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300"/>
                        </a:spcAft>
                      </a:pPr>
                      <a:r>
                        <a:rPr lang="en-GB" sz="800" b="1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Calibri" panose="020F0502020204030204" pitchFamily="34" charset="0"/>
                        </a:rPr>
                        <a:t>Stage 5 — The Lighthouse (film)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1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Calibri" panose="020F0502020204030204" pitchFamily="34" charset="0"/>
                        </a:rPr>
                        <a:t>Stage 6 – Beyond the Lines (film) 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300"/>
                        </a:spcAft>
                      </a:pPr>
                      <a:endParaRPr lang="en-GB" sz="800" b="1" kern="1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  <a:cs typeface="Calibri" panose="020F0502020204030204" pitchFamily="34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300"/>
                        </a:spcAft>
                      </a:pPr>
                      <a:r>
                        <a:rPr lang="en-GB" sz="800" b="1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Calibri" panose="020F0502020204030204" pitchFamily="34" charset="0"/>
                        </a:rPr>
                        <a:t>Stage 5 — The Twilight Bazaar (picture) </a:t>
                      </a:r>
                    </a:p>
                  </a:txBody>
                  <a:tcPr marL="72000" marR="72000" marT="72000" marB="7200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300"/>
                        </a:spcAft>
                      </a:pPr>
                      <a:r>
                        <a:rPr lang="en-GB" sz="800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Calibri" panose="020F0502020204030204" pitchFamily="34" charset="0"/>
                        </a:rPr>
                        <a:t>Devices to build cohesion within a paragraph. [For example, then, after, that, this, firstly].</a:t>
                      </a:r>
                      <a:endParaRPr lang="en-GB" sz="800" kern="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  <a:cs typeface="Calibri" panose="020F0502020204030204" pitchFamily="34" charset="0"/>
                      </a:endParaRPr>
                    </a:p>
                  </a:txBody>
                  <a:tcPr marL="72000" marR="72000" marT="72000" marB="7200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86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1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Calibri" panose="020F0502020204030204" pitchFamily="34" charset="0"/>
                        </a:rPr>
                        <a:t>Stage 5 — The Colourless World (picture)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86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1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Calibri" panose="020F0502020204030204" pitchFamily="34" charset="0"/>
                        </a:rPr>
                        <a:t>Stage 5 — Anchored (film)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86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1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Calibri" panose="020F0502020204030204" pitchFamily="34" charset="0"/>
                        </a:rPr>
                        <a:t>Stage 6 — The Enchanted Blue Doorway (film) (conjunctive adverbs)</a:t>
                      </a:r>
                    </a:p>
                  </a:txBody>
                  <a:tcPr marL="72000" marR="72000" marT="72000" marB="7200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Calibri" panose="020F0502020204030204" pitchFamily="34" charset="0"/>
                        </a:rPr>
                        <a:t>Brackets, dashes and commas to indicate parenthesis</a:t>
                      </a:r>
                      <a:endParaRPr lang="en-GB" sz="800" kern="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  <a:cs typeface="Calibri" panose="020F0502020204030204" pitchFamily="34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300"/>
                        </a:spcAft>
                      </a:pPr>
                      <a:endParaRPr lang="en-GB" sz="800" kern="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  <a:cs typeface="Calibri" panose="020F0502020204030204" pitchFamily="34" charset="0"/>
                      </a:endParaRPr>
                    </a:p>
                  </a:txBody>
                  <a:tcPr marL="72000" marR="72000" marT="72000" marB="7200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1" kern="100" dirty="0"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Calibri" panose="020F0502020204030204" pitchFamily="34" charset="0"/>
                        </a:rPr>
                        <a:t>Stage 5 — The Alchemist’s Letter (film)</a:t>
                      </a:r>
                      <a:endParaRPr lang="en-GB" sz="800" kern="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  <a:cs typeface="Calibri" panose="020F050202020403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1" kern="100" dirty="0"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Calibri" panose="020F0502020204030204" pitchFamily="34" charset="0"/>
                        </a:rPr>
                        <a:t>Stage 5 — Day of the Dead / </a:t>
                      </a:r>
                      <a:r>
                        <a:rPr lang="en-GB" sz="800" b="1" i="0" u="none" strike="noStrike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Día de Muertos</a:t>
                      </a:r>
                      <a:r>
                        <a:rPr lang="en-GB" sz="800" b="1" kern="100" dirty="0"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Calibri" panose="020F0502020204030204" pitchFamily="34" charset="0"/>
                        </a:rPr>
                        <a:t> (picture)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1" kern="100" dirty="0"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Calibri" panose="020F0502020204030204" pitchFamily="34" charset="0"/>
                        </a:rPr>
                        <a:t>Stage 6 – Pedals in the Clouds (picture)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800" b="1" kern="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  <a:cs typeface="Calibri" panose="020F0502020204030204" pitchFamily="34" charset="0"/>
                      </a:endParaRPr>
                    </a:p>
                  </a:txBody>
                  <a:tcPr marL="72000" marR="72000" marT="72000" marB="7200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32160512"/>
                  </a:ext>
                </a:extLst>
              </a:tr>
              <a:tr h="732461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300"/>
                        </a:spcAft>
                      </a:pPr>
                      <a:r>
                        <a:rPr lang="en-GB" sz="800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Calibri" panose="020F0502020204030204" pitchFamily="34" charset="0"/>
                        </a:rPr>
                        <a:t>Verb prefixes [for example, dis-, de-, mis-, over- and re-]</a:t>
                      </a:r>
                      <a:endParaRPr lang="en-GB" sz="800" kern="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  <a:cs typeface="Calibri" panose="020F0502020204030204" pitchFamily="34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300"/>
                        </a:spcAft>
                      </a:pPr>
                      <a:r>
                        <a:rPr lang="en-GB" sz="800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n-GB" sz="800" kern="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  <a:cs typeface="Calibri" panose="020F0502020204030204" pitchFamily="34" charset="0"/>
                      </a:endParaRPr>
                    </a:p>
                  </a:txBody>
                  <a:tcPr marL="72000" marR="72000" marT="72000" marB="72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300"/>
                        </a:spcAft>
                      </a:pPr>
                      <a:r>
                        <a:rPr lang="en-GB" sz="800" b="1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Calibri" panose="020F0502020204030204" pitchFamily="34" charset="0"/>
                        </a:rPr>
                        <a:t>Stage 5 – The Infinite Playground (picture)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300"/>
                        </a:spcAft>
                      </a:pPr>
                      <a:r>
                        <a:rPr lang="en-GB" sz="800" b="1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Calibri" panose="020F0502020204030204" pitchFamily="34" charset="0"/>
                        </a:rPr>
                        <a:t>Stage 5 — Brave (film)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1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Calibri" panose="020F0502020204030204" pitchFamily="34" charset="0"/>
                        </a:rPr>
                        <a:t>Stage 6 – Beyond the Lines (film)</a:t>
                      </a:r>
                    </a:p>
                  </a:txBody>
                  <a:tcPr marL="72000" marR="72000" marT="72000" marB="7200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300"/>
                        </a:spcAft>
                      </a:pPr>
                      <a:r>
                        <a:rPr lang="en-GB" sz="800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Calibri" panose="020F0502020204030204" pitchFamily="34" charset="0"/>
                        </a:rPr>
                        <a:t>Indicating degrees of possibility using adverbs [for example, perhaps, surely]</a:t>
                      </a:r>
                      <a:endParaRPr lang="en-GB" sz="800" kern="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  <a:cs typeface="Calibri" panose="020F0502020204030204" pitchFamily="34" charset="0"/>
                      </a:endParaRPr>
                    </a:p>
                  </a:txBody>
                  <a:tcPr marL="72000" marR="72000" marT="72000" marB="7200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1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Calibri" panose="020F0502020204030204" pitchFamily="34" charset="0"/>
                        </a:rPr>
                        <a:t>Stage 5 — The Edge of Creation (picture)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1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Calibri" panose="020F0502020204030204" pitchFamily="34" charset="0"/>
                        </a:rPr>
                        <a:t>Stage 5 — Flight (film)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1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Calibri" panose="020F0502020204030204" pitchFamily="34" charset="0"/>
                        </a:rPr>
                        <a:t>Stage 6 – Dracula’s Whitby (film)</a:t>
                      </a:r>
                      <a:endParaRPr lang="en-GB" sz="800" kern="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  <a:cs typeface="Calibri" panose="020F0502020204030204" pitchFamily="34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300"/>
                        </a:spcAft>
                      </a:pPr>
                      <a:endParaRPr lang="en-GB" sz="800" kern="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  <a:cs typeface="Calibri" panose="020F0502020204030204" pitchFamily="34" charset="0"/>
                      </a:endParaRPr>
                    </a:p>
                  </a:txBody>
                  <a:tcPr marL="72000" marR="72000" marT="72000" marB="7200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300"/>
                        </a:spcAft>
                      </a:pPr>
                      <a:r>
                        <a:rPr lang="en-GB" sz="800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Calibri" panose="020F0502020204030204" pitchFamily="34" charset="0"/>
                        </a:rPr>
                        <a:t>Linking ideas across paragraphs using adverbials of time [for example, later] place [for example, nearby] and number [for example, secondly]. </a:t>
                      </a:r>
                      <a:endParaRPr lang="en-GB" sz="800" kern="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  <a:cs typeface="Calibri" panose="020F0502020204030204" pitchFamily="34" charset="0"/>
                      </a:endParaRPr>
                    </a:p>
                  </a:txBody>
                  <a:tcPr marL="72000" marR="72000" marT="72000" marB="7200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1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Calibri" panose="020F0502020204030204" pitchFamily="34" charset="0"/>
                        </a:rPr>
                        <a:t>Stage 5 – Stairway to the Sun (picture)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1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Calibri" panose="020F0502020204030204" pitchFamily="34" charset="0"/>
                        </a:rPr>
                        <a:t>Stage 6 — The Enchanted Blue Doorway (film) (conjunctive adverbs)</a:t>
                      </a:r>
                    </a:p>
                  </a:txBody>
                  <a:tcPr marL="72000" marR="72000" marT="72000" marB="7200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Calibri" panose="020F0502020204030204" pitchFamily="34" charset="0"/>
                        </a:rPr>
                        <a:t> Use of commas to clarify meaning and avoid ambiguity</a:t>
                      </a:r>
                      <a:endParaRPr lang="en-GB" sz="800" kern="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  <a:cs typeface="Calibri" panose="020F0502020204030204" pitchFamily="34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300"/>
                        </a:spcAft>
                      </a:pPr>
                      <a:endParaRPr lang="en-GB" sz="800" kern="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  <a:cs typeface="Calibri" panose="020F0502020204030204" pitchFamily="34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300"/>
                        </a:spcAft>
                      </a:pPr>
                      <a:r>
                        <a:rPr lang="en-GB" sz="800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n-GB" sz="800" kern="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  <a:cs typeface="Calibri" panose="020F0502020204030204" pitchFamily="34" charset="0"/>
                      </a:endParaRPr>
                    </a:p>
                  </a:txBody>
                  <a:tcPr marL="72000" marR="72000" marT="72000" marB="7200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1" kern="100" dirty="0"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Calibri" panose="020F0502020204030204" pitchFamily="34" charset="0"/>
                        </a:rPr>
                        <a:t>Stage 5 — </a:t>
                      </a:r>
                      <a:r>
                        <a:rPr lang="en-GB" sz="800" b="1" kern="100" dirty="0" err="1"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Calibri" panose="020F0502020204030204" pitchFamily="34" charset="0"/>
                        </a:rPr>
                        <a:t>Oktapodi</a:t>
                      </a:r>
                      <a:r>
                        <a:rPr lang="en-GB" sz="800" b="1" kern="100" dirty="0"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Calibri" panose="020F0502020204030204" pitchFamily="34" charset="0"/>
                        </a:rPr>
                        <a:t> (film)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1" kern="100" dirty="0"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Calibri" panose="020F0502020204030204" pitchFamily="34" charset="0"/>
                        </a:rPr>
                        <a:t>Stage 5 — Choose Your Path  (picture)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1" kern="100" dirty="0"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Calibri" panose="020F0502020204030204" pitchFamily="34" charset="0"/>
                        </a:rPr>
                        <a:t>Stage 6 – Floating Glass Island (picture)</a:t>
                      </a:r>
                    </a:p>
                  </a:txBody>
                  <a:tcPr marL="72000" marR="72000" marT="72000" marB="7200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01009540"/>
                  </a:ext>
                </a:extLst>
              </a:tr>
              <a:tr h="1065167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300"/>
                        </a:spcAft>
                      </a:pPr>
                      <a:r>
                        <a:rPr lang="en-GB" sz="800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n-GB" sz="800" kern="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  <a:cs typeface="Calibri" panose="020F0502020204030204" pitchFamily="34" charset="0"/>
                      </a:endParaRPr>
                    </a:p>
                  </a:txBody>
                  <a:tcPr marL="72000" marR="72000" marT="72000" marB="72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300"/>
                        </a:spcAft>
                      </a:pPr>
                      <a:r>
                        <a:rPr lang="en-GB" sz="800" b="1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n-GB" sz="800" kern="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  <a:cs typeface="Calibri" panose="020F0502020204030204" pitchFamily="34" charset="0"/>
                      </a:endParaRPr>
                    </a:p>
                  </a:txBody>
                  <a:tcPr marL="72000" marR="72000" marT="72000" marB="7200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Calibri" panose="020F0502020204030204" pitchFamily="34" charset="0"/>
                        </a:rPr>
                        <a:t>Indicating degrees of possibility using modal verbs [for example might, should, will, must]</a:t>
                      </a:r>
                      <a:endParaRPr lang="en-GB" sz="800" kern="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  <a:cs typeface="Calibri" panose="020F0502020204030204" pitchFamily="34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300"/>
                        </a:spcAft>
                      </a:pPr>
                      <a:endParaRPr lang="en-GB" sz="800" kern="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  <a:cs typeface="Calibri" panose="020F0502020204030204" pitchFamily="34" charset="0"/>
                      </a:endParaRPr>
                    </a:p>
                  </a:txBody>
                  <a:tcPr marL="72000" marR="72000" marT="72000" marB="7200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300"/>
                        </a:spcAft>
                      </a:pPr>
                      <a:r>
                        <a:rPr lang="en-GB" sz="800" b="1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Calibri" panose="020F0502020204030204" pitchFamily="34" charset="0"/>
                        </a:rPr>
                        <a:t>Stage 5 — High Diving Giraffes (film)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300"/>
                        </a:spcAft>
                      </a:pPr>
                      <a:r>
                        <a:rPr lang="en-GB" sz="800" b="1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Calibri" panose="020F0502020204030204" pitchFamily="34" charset="0"/>
                        </a:rPr>
                        <a:t>Stage 5 — Against the Current (picture)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1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Calibri" panose="020F0502020204030204" pitchFamily="34" charset="0"/>
                        </a:rPr>
                        <a:t>Stage 6 – Ancient Egypt (film)</a:t>
                      </a:r>
                      <a:endParaRPr lang="en-GB" sz="800" kern="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  <a:cs typeface="Calibri" panose="020F0502020204030204" pitchFamily="34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300"/>
                        </a:spcAft>
                      </a:pPr>
                      <a:endParaRPr lang="en-GB" sz="800" kern="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  <a:cs typeface="Calibri" panose="020F0502020204030204" pitchFamily="34" charset="0"/>
                      </a:endParaRPr>
                    </a:p>
                  </a:txBody>
                  <a:tcPr marL="72000" marR="72000" marT="72000" marB="7200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kern="100" dirty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Aptos" panose="020B0004020202020204" pitchFamily="34" charset="0"/>
                          <a:cs typeface="Calibri" panose="020F0502020204030204" pitchFamily="34" charset="0"/>
                        </a:rPr>
                        <a:t>Linking ideas across paragraph using tense choices</a:t>
                      </a:r>
                      <a:r>
                        <a:rPr lang="en-GB" sz="800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Calibri" panose="020F0502020204030204" pitchFamily="34" charset="0"/>
                        </a:rPr>
                        <a:t> [for example, he </a:t>
                      </a:r>
                      <a:r>
                        <a:rPr lang="en-GB" sz="800" i="1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Calibri" panose="020F0502020204030204" pitchFamily="34" charset="0"/>
                        </a:rPr>
                        <a:t>had</a:t>
                      </a:r>
                      <a:r>
                        <a:rPr lang="en-GB" sz="800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Calibri" panose="020F0502020204030204" pitchFamily="34" charset="0"/>
                        </a:rPr>
                        <a:t> seen her before].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800" kern="1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  <a:cs typeface="Calibri" panose="020F0502020204030204" pitchFamily="34" charset="0"/>
                      </a:endParaRPr>
                    </a:p>
                  </a:txBody>
                  <a:tcPr marL="72000" marR="72000" marT="72000" marB="7200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300"/>
                        </a:spcAft>
                      </a:pPr>
                      <a:r>
                        <a:rPr lang="en-GB" sz="800" b="1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Calibri" panose="020F0502020204030204" pitchFamily="34" charset="0"/>
                        </a:rPr>
                        <a:t>Stage 5 – Pandora — film  (past perfect, present perfect and future perfect verb forms)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1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Calibri" panose="020F0502020204030204" pitchFamily="34" charset="0"/>
                        </a:rPr>
                        <a:t>Stage 5 — The Return — picture (picture) (past perfect verb form)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1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Calibri" panose="020F0502020204030204" pitchFamily="34" charset="0"/>
                        </a:rPr>
                        <a:t>Stage 6 – Ancient Egypt (film) (past perfect verb form)</a:t>
                      </a:r>
                    </a:p>
                  </a:txBody>
                  <a:tcPr marL="72000" marR="72000" marT="72000" marB="7200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300"/>
                        </a:spcAft>
                      </a:pPr>
                      <a:r>
                        <a:rPr lang="en-GB" sz="8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Using a colon to introduce a list</a:t>
                      </a:r>
                      <a:endParaRPr lang="en-GB" sz="800" kern="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  <a:cs typeface="Calibri" panose="020F0502020204030204" pitchFamily="34" charset="0"/>
                      </a:endParaRPr>
                    </a:p>
                  </a:txBody>
                  <a:tcPr marL="72000" marR="72000" marT="72000" marB="7200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300"/>
                        </a:spcAft>
                      </a:pPr>
                      <a:r>
                        <a:rPr lang="en-GB" sz="800" b="1" kern="100" dirty="0"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Calibri" panose="020F0502020204030204" pitchFamily="34" charset="0"/>
                        </a:rPr>
                        <a:t>Stage 5 — The Ghosts of Pere Lachaise — (film)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300"/>
                        </a:spcAft>
                      </a:pPr>
                      <a:r>
                        <a:rPr lang="en-GB" sz="800" b="1" kern="100" dirty="0"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Calibri" panose="020F0502020204030204" pitchFamily="34" charset="0"/>
                        </a:rPr>
                        <a:t>Stage 5 — Into the Heart of the Temple (picture)</a:t>
                      </a:r>
                    </a:p>
                  </a:txBody>
                  <a:tcPr marL="72000" marR="72000" marT="72000" marB="7200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84300470"/>
                  </a:ext>
                </a:extLst>
              </a:tr>
              <a:tr h="64928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300"/>
                        </a:spcAft>
                      </a:pPr>
                      <a:r>
                        <a:rPr lang="en-GB" sz="8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n-GB" sz="800" kern="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  <a:cs typeface="Calibri" panose="020F0502020204030204" pitchFamily="34" charset="0"/>
                      </a:endParaRPr>
                    </a:p>
                  </a:txBody>
                  <a:tcPr marL="72000" marR="72000" marT="72000" marB="72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300"/>
                        </a:spcAft>
                      </a:pPr>
                      <a:r>
                        <a:rPr lang="en-GB" sz="8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n-GB" sz="800" kern="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  <a:cs typeface="Calibri" panose="020F0502020204030204" pitchFamily="34" charset="0"/>
                      </a:endParaRPr>
                    </a:p>
                  </a:txBody>
                  <a:tcPr marL="72000" marR="72000" marT="72000" marB="7200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Using expanded noun phrases to convey complicated information concisely.</a:t>
                      </a:r>
                      <a:endParaRPr lang="en-GB" sz="800" kern="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  <a:cs typeface="Calibri" panose="020F0502020204030204" pitchFamily="34" charset="0"/>
                      </a:endParaRPr>
                    </a:p>
                  </a:txBody>
                  <a:tcPr marL="72000" marR="72000" marT="72000" marB="7200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1" kern="100" dirty="0"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Calibri" panose="020F0502020204030204" pitchFamily="34" charset="0"/>
                        </a:rPr>
                        <a:t>Stage 5 — Wing (film)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1" kern="100" dirty="0"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Calibri" panose="020F0502020204030204" pitchFamily="34" charset="0"/>
                        </a:rPr>
                        <a:t>Stage 5 —Where the Dragon Watches (picture)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1" kern="100" dirty="0"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Calibri" panose="020F0502020204030204" pitchFamily="34" charset="0"/>
                        </a:rPr>
                        <a:t>Stage 5 — Monkey Symphony (film)</a:t>
                      </a:r>
                    </a:p>
                  </a:txBody>
                  <a:tcPr marL="72000" marR="72000" marT="72000" marB="7200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In narratives, describing characters and settings and atmosphere. </a:t>
                      </a:r>
                    </a:p>
                  </a:txBody>
                  <a:tcPr marL="72000" marR="72000" marT="72000" marB="7200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1" kern="100" dirty="0"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Calibri" panose="020F0502020204030204" pitchFamily="34" charset="0"/>
                        </a:rPr>
                        <a:t>Stage 5 — Lily and the Snowman (film)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1" kern="100" dirty="0"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Calibri" panose="020F0502020204030204" pitchFamily="34" charset="0"/>
                        </a:rPr>
                        <a:t>Stage 5 — Seeds of Strength (picture)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1" kern="100" dirty="0"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Calibri" panose="020F0502020204030204" pitchFamily="34" charset="0"/>
                        </a:rPr>
                        <a:t>Stage 5 — She was the Change (film)</a:t>
                      </a:r>
                    </a:p>
                  </a:txBody>
                  <a:tcPr marL="72000" marR="72000" marT="72000" marB="7200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Calibri" panose="020F0502020204030204" pitchFamily="34" charset="0"/>
                        </a:rPr>
                        <a:t> Use of inverted commas and other punctuation to indicate direct speech </a:t>
                      </a:r>
                      <a:r>
                        <a:rPr lang="en-US" sz="800" b="1" dirty="0">
                          <a:solidFill>
                            <a:srgbClr val="5FDCC3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</a:p>
                  </a:txBody>
                  <a:tcPr marL="72000" marR="72000" marT="72000" marB="7200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1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Calibri" panose="020F0502020204030204" pitchFamily="34" charset="0"/>
                        </a:rPr>
                        <a:t>Stage 5 — Improving Children’s Lives! (picture)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1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Calibri" panose="020F0502020204030204" pitchFamily="34" charset="0"/>
                        </a:rPr>
                        <a:t>Stage 5 — French Roast (film)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1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Calibri" panose="020F0502020204030204" pitchFamily="34" charset="0"/>
                        </a:rPr>
                        <a:t>Stage 5 — Stuck at the Top (picture)</a:t>
                      </a:r>
                      <a:endParaRPr lang="en-GB" sz="800" kern="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  <a:cs typeface="Calibri" panose="020F0502020204030204" pitchFamily="34" charset="0"/>
                      </a:endParaRPr>
                    </a:p>
                  </a:txBody>
                  <a:tcPr marL="72000" marR="72000" marT="72000" marB="7200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31093526"/>
                  </a:ext>
                </a:extLst>
              </a:tr>
              <a:tr h="45693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300"/>
                        </a:spcAft>
                      </a:pPr>
                      <a:endParaRPr lang="en-GB" sz="800" kern="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  <a:cs typeface="Calibri" panose="020F0502020204030204" pitchFamily="34" charset="0"/>
                      </a:endParaRPr>
                    </a:p>
                  </a:txBody>
                  <a:tcPr marL="72000" marR="72000" marT="72000" marB="72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300"/>
                        </a:spcAft>
                      </a:pPr>
                      <a:endParaRPr lang="en-GB" sz="800" kern="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  <a:cs typeface="Calibri" panose="020F0502020204030204" pitchFamily="34" charset="0"/>
                      </a:endParaRPr>
                    </a:p>
                  </a:txBody>
                  <a:tcPr marL="72000" marR="72000" marT="72000" marB="7200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300"/>
                        </a:spcAft>
                      </a:pPr>
                      <a:endParaRPr lang="en-GB" sz="800" kern="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  <a:cs typeface="Calibri" panose="020F0502020204030204" pitchFamily="34" charset="0"/>
                      </a:endParaRPr>
                    </a:p>
                  </a:txBody>
                  <a:tcPr marL="72000" marR="72000" marT="72000" marB="7200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300"/>
                        </a:spcAft>
                      </a:pPr>
                      <a:endParaRPr lang="en-GB" sz="800" b="1" kern="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  <a:cs typeface="Calibri" panose="020F0502020204030204" pitchFamily="34" charset="0"/>
                      </a:endParaRPr>
                    </a:p>
                  </a:txBody>
                  <a:tcPr marL="72000" marR="72000" marT="72000" marB="7200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300"/>
                        </a:spcAft>
                      </a:pPr>
                      <a:r>
                        <a:rPr lang="en-GB" sz="800" kern="100" dirty="0"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Calibri" panose="020F0502020204030204" pitchFamily="34" charset="0"/>
                        </a:rPr>
                        <a:t>Write effectively for a range of purposes and audiences. </a:t>
                      </a:r>
                    </a:p>
                  </a:txBody>
                  <a:tcPr marL="72000" marR="72000" marT="72000" marB="7200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1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Calibri" panose="020F0502020204030204" pitchFamily="34" charset="0"/>
                        </a:rPr>
                        <a:t>Stage 5 — Perilous Heights (picture)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1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Calibri" panose="020F0502020204030204" pitchFamily="34" charset="0"/>
                        </a:rPr>
                        <a:t>Stage 5 — Passing Through (film)</a:t>
                      </a:r>
                      <a:endParaRPr lang="en-GB" sz="800" kern="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  <a:cs typeface="Calibri" panose="020F0502020204030204" pitchFamily="34" charset="0"/>
                      </a:endParaRPr>
                    </a:p>
                  </a:txBody>
                  <a:tcPr marL="72000" marR="72000" marT="72000" marB="7200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300"/>
                        </a:spcAft>
                      </a:pPr>
                      <a:endParaRPr lang="en-GB" sz="800" kern="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  <a:cs typeface="Calibri" panose="020F0502020204030204" pitchFamily="34" charset="0"/>
                      </a:endParaRPr>
                    </a:p>
                  </a:txBody>
                  <a:tcPr marL="72000" marR="72000" marT="72000" marB="7200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300"/>
                        </a:spcAft>
                      </a:pPr>
                      <a:endParaRPr lang="en-GB" sz="800" kern="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  <a:cs typeface="Calibri" panose="020F0502020204030204" pitchFamily="34" charset="0"/>
                      </a:endParaRPr>
                    </a:p>
                  </a:txBody>
                  <a:tcPr marL="72000" marR="72000" marT="72000" marB="7200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46315304"/>
                  </a:ext>
                </a:extLst>
              </a:tr>
              <a:tr h="205590">
                <a:tc gridSpan="8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26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1" i="0" kern="1200" dirty="0">
                          <a:solidFill>
                            <a:srgbClr val="5FDCC3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Stage 5 Introduced Terminology: </a:t>
                      </a:r>
                      <a:r>
                        <a:rPr lang="en-GB" sz="1000" b="0" i="0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Modal verb, relative pronoun, relative clause, parenthesis, bracket, dash, cohesion, ambiguity</a:t>
                      </a:r>
                      <a:r>
                        <a:rPr lang="en-GB" sz="1000" b="0" i="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endParaRPr lang="en-GB" sz="1000" b="0" i="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72000" marR="72000" marT="72000" marB="72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ts val="860"/>
                        </a:lnSpc>
                        <a:spcAft>
                          <a:spcPts val="300"/>
                        </a:spcAft>
                      </a:pPr>
                      <a:endParaRPr lang="en-US" sz="80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2000" marR="72000" marT="72000" marB="7200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ts val="860"/>
                        </a:lnSpc>
                        <a:spcAft>
                          <a:spcPts val="300"/>
                        </a:spcAft>
                      </a:pPr>
                      <a:endParaRPr lang="en-GB" sz="8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72000" marT="72000" marB="7200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ts val="860"/>
                        </a:lnSpc>
                        <a:spcAft>
                          <a:spcPts val="400"/>
                        </a:spcAft>
                      </a:pPr>
                      <a:endParaRPr lang="en-GB" sz="8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72000" marT="72000" marB="7200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ts val="860"/>
                        </a:lnSpc>
                        <a:spcAft>
                          <a:spcPts val="300"/>
                        </a:spcAft>
                      </a:pPr>
                      <a:endParaRPr lang="en-US" sz="80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2000" marR="72000" marT="72000" marB="7200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ts val="860"/>
                        </a:lnSpc>
                        <a:spcAft>
                          <a:spcPts val="300"/>
                        </a:spcAft>
                      </a:pPr>
                      <a:endParaRPr lang="en-US" sz="80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2000" marR="72000" marT="72000" marB="7200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ts val="860"/>
                        </a:lnSpc>
                        <a:spcAft>
                          <a:spcPts val="300"/>
                        </a:spcAft>
                      </a:pPr>
                      <a:endParaRPr lang="en-US" sz="80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2000" marR="72000" marT="72000" marB="7200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ts val="860"/>
                        </a:lnSpc>
                        <a:spcAft>
                          <a:spcPts val="300"/>
                        </a:spcAft>
                      </a:pPr>
                      <a:endParaRPr lang="en-US" sz="80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2000" marR="72000" marT="72000" marB="7200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32460469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957433E8-B582-766F-8211-6CFCF0105435}"/>
              </a:ext>
            </a:extLst>
          </p:cNvPr>
          <p:cNvSpPr txBox="1"/>
          <p:nvPr/>
        </p:nvSpPr>
        <p:spPr>
          <a:xfrm>
            <a:off x="400373" y="80506"/>
            <a:ext cx="9105254" cy="30777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dist="50800" dir="2700000" algn="ctr" rotWithShape="0">
              <a:srgbClr val="5FDCC3"/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en-GB" sz="1400" b="1" kern="100" dirty="0">
                <a:solidFill>
                  <a:srgbClr val="5FDCC3"/>
                </a:solidFill>
                <a:effectLst/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Shed Sentences: Whole School Progression Map. </a:t>
            </a:r>
            <a:r>
              <a:rPr lang="en-GB" sz="1400" b="1" kern="100" dirty="0">
                <a:effectLst/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Vocabulary, Grammar and Punctuation Progression through Stages</a:t>
            </a:r>
          </a:p>
        </p:txBody>
      </p:sp>
      <p:pic>
        <p:nvPicPr>
          <p:cNvPr id="5" name="Picture 4" descr="A black and white sign with black text&#10;&#10;AI-generated content may be incorrect.">
            <a:extLst>
              <a:ext uri="{FF2B5EF4-FFF2-40B4-BE49-F238E27FC236}">
                <a16:creationId xmlns:a16="http://schemas.microsoft.com/office/drawing/2014/main" id="{CC39D231-7B95-678F-0BB7-6EB7DC95518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6219" y="6679548"/>
            <a:ext cx="872425" cy="1550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34835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20017</TotalTime>
  <Words>5109</Words>
  <Application>Microsoft Macintosh PowerPoint</Application>
  <PresentationFormat>A4 Paper (210x297 mm)</PresentationFormat>
  <Paragraphs>701</Paragraphs>
  <Slides>11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Aptos</vt:lpstr>
      <vt:lpstr>Aptos Display</vt:lpstr>
      <vt:lpstr>Arial</vt:lpstr>
      <vt:lpstr>Calibri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Matthew Butcher</dc:creator>
  <cp:lastModifiedBy>Katherine Simpson</cp:lastModifiedBy>
  <cp:revision>69</cp:revision>
  <cp:lastPrinted>2025-06-27T10:52:00Z</cp:lastPrinted>
  <dcterms:created xsi:type="dcterms:W3CDTF">2025-02-13T13:06:38Z</dcterms:created>
  <dcterms:modified xsi:type="dcterms:W3CDTF">2025-07-21T16:55:58Z</dcterms:modified>
</cp:coreProperties>
</file>