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8" r:id="rId2"/>
    <p:sldId id="264" r:id="rId3"/>
    <p:sldId id="280" r:id="rId4"/>
    <p:sldId id="281" r:id="rId5"/>
    <p:sldId id="282" r:id="rId6"/>
    <p:sldId id="283" r:id="rId7"/>
    <p:sldId id="284" r:id="rId8"/>
    <p:sldId id="269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87E1"/>
    <a:srgbClr val="EBE6FA"/>
    <a:srgbClr val="5FDCC3"/>
    <a:srgbClr val="E1FAF0"/>
    <a:srgbClr val="55DC78"/>
    <a:srgbClr val="DCFAE6"/>
    <a:srgbClr val="EBF5D2"/>
    <a:srgbClr val="A0D214"/>
    <a:srgbClr val="EB4B6E"/>
    <a:srgbClr val="FAD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4"/>
    <p:restoredTop sz="92932"/>
  </p:normalViewPr>
  <p:slideViewPr>
    <p:cSldViewPr snapToGrid="0">
      <p:cViewPr>
        <p:scale>
          <a:sx n="87" d="100"/>
          <a:sy n="87" d="100"/>
        </p:scale>
        <p:origin x="-304" y="-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4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9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6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1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5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9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4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4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2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542917-193A-9942-97C7-8A39C5A7B3F4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68656E-5163-0B4E-B2B9-4E3C91BE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9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0669EDC4-1B68-6B5E-E9AA-F3CC95424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0514" y="7262440"/>
            <a:ext cx="1002978" cy="1783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89FEA42-2BAA-3110-807F-C71BD9AEABAF}"/>
              </a:ext>
            </a:extLst>
          </p:cNvPr>
          <p:cNvSpPr txBox="1"/>
          <p:nvPr/>
        </p:nvSpPr>
        <p:spPr>
          <a:xfrm>
            <a:off x="3815903" y="5942666"/>
            <a:ext cx="3060000" cy="789210"/>
          </a:xfrm>
          <a:prstGeom prst="roundRect">
            <a:avLst>
              <a:gd name="adj" fmla="val 10821"/>
            </a:avLst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dist="38100" dir="2700000" algn="ctr" rotWithShape="0">
              <a:srgbClr val="9687E1"/>
            </a:outerShdw>
          </a:effectLst>
        </p:spPr>
        <p:txBody>
          <a:bodyPr wrap="square" rtlCol="0" anchor="t">
            <a:noAutofit/>
          </a:bodyPr>
          <a:lstStyle/>
          <a:p>
            <a:pPr algn="ctr"/>
            <a:r>
              <a:rPr lang="en-US" sz="1600" b="1" dirty="0">
                <a:solidFill>
                  <a:srgbClr val="9687E1"/>
                </a:solidFill>
                <a:latin typeface="Comic Sans MS" panose="030F0902030302020204" pitchFamily="66" charset="0"/>
              </a:rPr>
              <a:t>Skill (Stage 5)</a:t>
            </a:r>
          </a:p>
          <a:p>
            <a:pPr algn="ctr"/>
            <a:r>
              <a:rPr lang="en-GB" sz="1100" dirty="0">
                <a:solidFill>
                  <a:srgbClr val="00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Brackets, dashes and commas to indicate parenthesis</a:t>
            </a:r>
            <a:endParaRPr lang="en-GB" sz="11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algn="ctr"/>
            <a:endParaRPr lang="en-US" sz="1100" b="1" dirty="0">
              <a:solidFill>
                <a:srgbClr val="2878FA"/>
              </a:solidFill>
              <a:latin typeface="Comic Sans MS" panose="030F0902030302020204" pitchFamily="66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316F839-B8AB-84FA-A028-9EE2D6B281E5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Pack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E160B0D-F820-F674-43C6-6BD4B517E14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F69F24-2759-8540-ABDA-C871F227068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204830" y="1523431"/>
            <a:ext cx="4282150" cy="42821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dist="50800" dir="2700000" algn="ctr" rotWithShape="0">
              <a:schemeClr val="tx1"/>
            </a:outerShdw>
          </a:effec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78E80A5-B4F7-1D17-7628-863EC0582685}"/>
              </a:ext>
            </a:extLst>
          </p:cNvPr>
          <p:cNvSpPr txBox="1"/>
          <p:nvPr/>
        </p:nvSpPr>
        <p:spPr>
          <a:xfrm>
            <a:off x="2035554" y="489659"/>
            <a:ext cx="6620703" cy="698577"/>
          </a:xfrm>
          <a:prstGeom prst="roundRect">
            <a:avLst>
              <a:gd name="adj" fmla="val 12954"/>
            </a:avLst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8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52176-F98A-944F-B1FF-BC2BA95C8EE5}"/>
              </a:ext>
            </a:extLst>
          </p:cNvPr>
          <p:cNvSpPr txBox="1"/>
          <p:nvPr/>
        </p:nvSpPr>
        <p:spPr>
          <a:xfrm>
            <a:off x="2242791" y="1206074"/>
            <a:ext cx="6206225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800" b="1" dirty="0">
                <a:latin typeface="Comic Sans MS" panose="030F0902030302020204" pitchFamily="66" charset="0"/>
              </a:rPr>
              <a:t>Stage 6 – Consolidation Week</a:t>
            </a:r>
          </a:p>
        </p:txBody>
      </p:sp>
    </p:spTree>
    <p:extLst>
      <p:ext uri="{BB962C8B-B14F-4D97-AF65-F5344CB8AC3E}">
        <p14:creationId xmlns:p14="http://schemas.microsoft.com/office/powerpoint/2010/main" val="39350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F9494C-3DD7-3395-C324-EE4043F46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8AC33F4-C919-2CCF-1054-9E639BB2C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646671"/>
              </p:ext>
            </p:extLst>
          </p:nvPr>
        </p:nvGraphicFramePr>
        <p:xfrm>
          <a:off x="535797" y="1120473"/>
          <a:ext cx="9682979" cy="6235848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1608412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8074567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3794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Comic Sans MS" panose="030F0902030302020204" pitchFamily="66" charset="0"/>
                        </a:rPr>
                        <a:t>Shed Success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1220350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New vocabulary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Soared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 — Rising or flying high in the air.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It can describe birds, planes, or even emotions. </a:t>
                      </a:r>
                      <a:endParaRPr lang="en-GB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Silhouette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 — The dark shape of someone or something seen against a lighter background.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Billowing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 — Flowing or moving in waves, like the cape in the wind.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Glided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 — Moving smoothly and effortlessly through the air.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Dawn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 — The first appearance of light in the sky before sunrise; the beginning of the day.</a:t>
                      </a: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4022328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Grammar and Punctuation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Skill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Parenthesis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provides additional information about the noun or the sentence. 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information in the parenthesis acts as an explanation, description, or side note.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This information isn't needed for the sentence to make sense, but it gives more detail. You can indicate parenthesis in three different ways: 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brackets, dashes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or 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commas.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choice between 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brackets, dashes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 and 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commas 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depends on style, emphasis, and how you want the sentence to sound. There are some general 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guidelines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Brackets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feel like a side note often used for non-essential information, almost like a whisper. 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 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Dashes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 create a pause and add drama or surprise. 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— —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Commas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 blend extra details smoothly into the sentence and offer more flow. </a:t>
                      </a:r>
                      <a:r>
                        <a:rPr lang="en-GB" sz="1200" b="0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 ,</a:t>
                      </a:r>
                    </a:p>
                    <a:p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You can often swap one for another without breaking any grammar rules. It just changes the tone slightly. Writers choose based on what feels best for the sentence.</a:t>
                      </a:r>
                      <a:endParaRPr lang="en-GB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Brackets 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 ) 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= Quiet and separate</a:t>
                      </a:r>
                    </a:p>
                    <a:p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brackets when the extra information is 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less important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 or when you want it to feel like a side note.</a:t>
                      </a:r>
                      <a:b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</a:br>
                      <a:r>
                        <a:rPr lang="en-GB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 The man rides his bike high in the sky 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(far above the city) </a:t>
                      </a:r>
                      <a:r>
                        <a:rPr lang="en-GB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as the sun rises.</a:t>
                      </a:r>
                    </a:p>
                    <a:p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Dashes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— — 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= More Dramatic!</a:t>
                      </a:r>
                    </a:p>
                    <a:p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dashes when you want the extra information to 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stand out</a:t>
                      </a: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 or create a pause in the sentence.</a:t>
                      </a:r>
                      <a:b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</a:b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 The sky 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— an astonishing mix of golden light and fading blue — 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looks magical.</a:t>
                      </a:r>
                    </a:p>
                    <a:p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Commas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, , 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= Smooth and Natural</a:t>
                      </a:r>
                    </a:p>
                    <a:p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commas when the extra information blends smoothly into the sentence.</a:t>
                      </a:r>
                    </a:p>
                    <a:p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 His cape</a:t>
                      </a:r>
                      <a:r>
                        <a:rPr lang="en-GB" sz="120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 billowing in the wind, </a:t>
                      </a: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flew effortlessly behind him. </a:t>
                      </a:r>
                    </a:p>
                  </a:txBody>
                  <a:tcPr marL="180000" marR="180000" marT="180000" marB="18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519855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CEW Spellings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Calibri" panose="020F0502020204030204" pitchFamily="34" charset="0"/>
                        </a:rPr>
                        <a:t>accompany, government, lightning, vehicle, attached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8E3EAD0-EE89-20BC-FBEB-DC10721F2FF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35797" y="1120473"/>
            <a:ext cx="334087" cy="37863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DDA7A1B-CF9E-31D1-57EE-D8625929EF0A}"/>
              </a:ext>
            </a:extLst>
          </p:cNvPr>
          <p:cNvSpPr txBox="1"/>
          <p:nvPr/>
        </p:nvSpPr>
        <p:spPr>
          <a:xfrm>
            <a:off x="3506513" y="550332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pic>
        <p:nvPicPr>
          <p:cNvPr id="3" name="Picture 2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D24027BB-9553-937E-BB6E-8D09DB20A5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0514" y="7262440"/>
            <a:ext cx="1002978" cy="1783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7D4254-776D-AE4F-C856-2439F6783FE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sp>
        <p:nvSpPr>
          <p:cNvPr id="8" name="Freeform 7">
            <a:extLst>
              <a:ext uri="{FF2B5EF4-FFF2-40B4-BE49-F238E27FC236}">
                <a16:creationId xmlns:a16="http://schemas.microsoft.com/office/drawing/2014/main" id="{3E70357B-C944-8F5F-EE12-BB31922B79B3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</p:spTree>
    <p:extLst>
      <p:ext uri="{BB962C8B-B14F-4D97-AF65-F5344CB8AC3E}">
        <p14:creationId xmlns:p14="http://schemas.microsoft.com/office/powerpoint/2010/main" val="242009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7668AD-FFE5-3B5A-7238-BDBF89860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C89865D-8472-D417-C412-4C5ED5853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829379"/>
              </p:ext>
            </p:extLst>
          </p:nvPr>
        </p:nvGraphicFramePr>
        <p:xfrm>
          <a:off x="435920" y="1099272"/>
          <a:ext cx="9782826" cy="6215369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1624997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8157829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36007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Comic Sans MS" panose="030F0902030302020204" pitchFamily="66" charset="0"/>
                        </a:rPr>
                        <a:t>Day One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81186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S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tructure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man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soared / soar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above the city, his silhouette sharp against the waking sun, as the sky was 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en-GB" sz="1250" b="1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painting/ painted 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with a golden hue.</a:t>
                      </a:r>
                      <a:endParaRPr lang="en-GB" sz="1250" b="0" i="0" dirty="0">
                        <a:latin typeface="Comic Sans MS" panose="030F0902030302020204" pitchFamily="66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1129356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H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elp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Help add parenthesis into this sentence. Make the information about the man’s feelings.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man 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(feeling________________________________)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rode his bike high above the city as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sun awakened, casting golden light below.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155048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dit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  man   soared  above  the  city   his   cape   billowing   wildly   in   the   wind   as   the   sky   gradually brightened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Edit the capital letters and the punctuation at the end of this sentence.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 ______________there must be A / B / C (Choose one)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 ______________there must be A / B / C (Choose one) 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  <a:tr h="2058287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evelop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1: Write a sentence about the man. Use parenthesis to add a description of the man’s appearance. Use brackets to show the information is more of a side note.</a:t>
                      </a:r>
                    </a:p>
                    <a:p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2: Only change the parenthesis and keep the main clause.</a:t>
                      </a:r>
                    </a:p>
                    <a:p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 silhouette of the man on the bike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(a startling sight for most )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was accentuated by the morning light.</a:t>
                      </a:r>
                    </a:p>
                    <a:p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</a:p>
                    <a:p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  <a:endParaRPr lang="en-GB" sz="125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65528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63315A08-67C8-968E-8D09-3DE10768EB7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73067" y="1103940"/>
            <a:ext cx="334086" cy="378631"/>
          </a:xfrm>
          <a:prstGeom prst="rect">
            <a:avLst/>
          </a:prstGeom>
        </p:spPr>
      </p:pic>
      <p:pic>
        <p:nvPicPr>
          <p:cNvPr id="3" name="Picture 2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7D2C7D4C-7AFF-DA74-164B-50BDB59B16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0514" y="7262440"/>
            <a:ext cx="1002978" cy="1783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C0F783-4CD3-392F-296D-657DDBF8D8D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id="{252F301E-55B1-3CEB-3CEB-080A2FDBAEAC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35073E-8959-7A4F-9A1F-4896A1C0D52F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825887" y="1627627"/>
            <a:ext cx="720814" cy="6178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6F5C7D-B42A-34FB-8512-C264E5BFD33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885351" y="2580415"/>
            <a:ext cx="633683" cy="6178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65454E-8E74-10BE-1341-88194773324A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885351" y="4117875"/>
            <a:ext cx="591307" cy="617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D2974D-DB08-9084-BD1C-0ABAA469D47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9939216" y="6231456"/>
            <a:ext cx="613905" cy="6178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B07993-AC55-50CA-8206-8E02555FB96C}"/>
              </a:ext>
            </a:extLst>
          </p:cNvPr>
          <p:cNvSpPr txBox="1"/>
          <p:nvPr/>
        </p:nvSpPr>
        <p:spPr>
          <a:xfrm>
            <a:off x="3506513" y="550332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072B3E-160B-09CF-D256-7CABE74D83C5}"/>
              </a:ext>
            </a:extLst>
          </p:cNvPr>
          <p:cNvSpPr txBox="1"/>
          <p:nvPr/>
        </p:nvSpPr>
        <p:spPr>
          <a:xfrm>
            <a:off x="8242861" y="4314113"/>
            <a:ext cx="2013032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A) an exclamation mark !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B) a full stop .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C) a comma ,</a:t>
            </a:r>
          </a:p>
        </p:txBody>
      </p:sp>
    </p:spTree>
    <p:extLst>
      <p:ext uri="{BB962C8B-B14F-4D97-AF65-F5344CB8AC3E}">
        <p14:creationId xmlns:p14="http://schemas.microsoft.com/office/powerpoint/2010/main" val="68096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3C16A-F452-6DF3-8201-F8B56A89B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D05D8C-69A0-5D55-8EE9-307A937AF5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6022" y="54441"/>
            <a:ext cx="1762479" cy="836932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id="{09E1C2B6-E046-E620-ECF0-7B09BFEAEC4F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4F017AE-7493-CA88-B2FD-EBB8F9ABE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41909"/>
              </p:ext>
            </p:extLst>
          </p:nvPr>
        </p:nvGraphicFramePr>
        <p:xfrm>
          <a:off x="424657" y="896132"/>
          <a:ext cx="9782826" cy="6474700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1624997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8157829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450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Comic Sans MS" panose="030F0902030302020204" pitchFamily="66" charset="0"/>
                        </a:rPr>
                        <a:t>Day Two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S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tructure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His cape, which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flapped / flap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wildly in the wind, billowed dramatically — like a superhero in flight —</a:t>
                      </a:r>
                    </a:p>
                    <a:p>
                      <a:pPr algn="l"/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as he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sat / sit 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calmly pedalling on the bike.</a:t>
                      </a:r>
                      <a:endParaRPr lang="en-GB" sz="1250" b="0" i="0" dirty="0">
                        <a:latin typeface="Comic Sans MS" panose="030F0902030302020204" pitchFamily="66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H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elp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Help add parenthesis into this sentence. Make the information about the light.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first light of day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_________________________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painted the city in soft hues of pink and gold.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540076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dit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  sky    a    blend    of    pink     and    gold    began    to    shift    as    the    man    flew    through    the    clouds,    his    figure    a    lone    silhouette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Edit the capital letters and the punctuation at the end of this sentence.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 ______________there must be A / B / C (Choose one)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3)   After the word ______________there must be A / B / C (Choose one) </a:t>
                      </a:r>
                    </a:p>
                  </a:txBody>
                  <a:tcPr marL="180000" marR="180000" marT="180000" marB="18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evelop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1: Write a sentence about the man riding his bike in the sky. Use parenthesis to add a description of what the man looked like above the city . Use brackets to show the information is more of a side note.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2: Only change the parenthesis and keep the main clause.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man soared above the city 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(startling those who saw him)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and glided through the air with effortless grace.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  <a:endParaRPr lang="en-GB" sz="125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6552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3194FF1-5695-FC78-7E5F-1383AB4F7E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79720" y="896132"/>
            <a:ext cx="334086" cy="3786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DB25D7-4682-2AF5-CD63-388CE39B406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42609" y="1498382"/>
            <a:ext cx="720814" cy="617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BAD6C6-2C13-6EFE-2977-5794F6D1169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898074" y="2516006"/>
            <a:ext cx="633683" cy="6178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CDE9D4-EA1D-70A6-AD80-02EC21B4933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879758" y="3919648"/>
            <a:ext cx="591307" cy="6178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E517FA3-0E86-7A25-7057-2D0327F211C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907962" y="6001211"/>
            <a:ext cx="613905" cy="617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394FB3-F121-2D42-D314-C1D579CC79F2}"/>
              </a:ext>
            </a:extLst>
          </p:cNvPr>
          <p:cNvSpPr txBox="1"/>
          <p:nvPr/>
        </p:nvSpPr>
        <p:spPr>
          <a:xfrm>
            <a:off x="3398700" y="273675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pic>
        <p:nvPicPr>
          <p:cNvPr id="3" name="Picture 2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D455E807-0D8C-955E-3D73-67B044478D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10514" y="7327756"/>
            <a:ext cx="1002978" cy="1783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0763349-7FFB-DB59-B715-3D35ED583342}"/>
              </a:ext>
            </a:extLst>
          </p:cNvPr>
          <p:cNvSpPr txBox="1"/>
          <p:nvPr/>
        </p:nvSpPr>
        <p:spPr>
          <a:xfrm>
            <a:off x="8201883" y="4247252"/>
            <a:ext cx="2013032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A) an exclamation mark !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B) a full stop .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C) a dash —</a:t>
            </a:r>
          </a:p>
        </p:txBody>
      </p:sp>
    </p:spTree>
    <p:extLst>
      <p:ext uri="{BB962C8B-B14F-4D97-AF65-F5344CB8AC3E}">
        <p14:creationId xmlns:p14="http://schemas.microsoft.com/office/powerpoint/2010/main" val="2680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95570F-42A3-2547-D5F5-45EBA7141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F67DC5-4A98-809D-18C2-C8B8E24CBD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id="{34E822B8-30F3-097B-A115-EDF0D5F301B2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7133429-4B79-E5C3-9F37-E4F1521CE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626417"/>
              </p:ext>
            </p:extLst>
          </p:nvPr>
        </p:nvGraphicFramePr>
        <p:xfrm>
          <a:off x="454493" y="1105461"/>
          <a:ext cx="9782826" cy="6284200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1624997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8157829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450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Comic Sans MS" panose="030F0902030302020204" pitchFamily="66" charset="0"/>
                        </a:rPr>
                        <a:t>Day Three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S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tructure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As the sky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grew / grow  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brighter, the city, still asleep beneath him,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stood / stand 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tall, with </a:t>
                      </a:r>
                    </a:p>
                    <a:p>
                      <a:pPr algn="l"/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skyscrapers reaching toward the horizon.</a:t>
                      </a:r>
                      <a:endParaRPr lang="en-GB" sz="1250" b="0" i="0" dirty="0">
                        <a:latin typeface="Comic Sans MS" panose="030F0902030302020204" pitchFamily="66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H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elp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Help add parenthesis into this sentence. Make the information a side note about the air.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As the man pedalled higher, the air grew warmer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 and the sun slowly rose over the horizon.</a:t>
                      </a:r>
                      <a:endParaRPr lang="en-GB" sz="1250" b="1" i="0" dirty="0">
                        <a:latin typeface="Comic Sans MS" panose="030F0902030302020204" pitchFamily="66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dit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   sun   rose   slowly   casting   a   warm   glow   over   the   city   while   the   man   remained   calm  and   peaceful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Edit the capital letters and the punctuation at the end of this sentence.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 </a:t>
                      </a:r>
                      <a:r>
                        <a:rPr lang="en-GB" sz="1250" b="0" i="0" u="non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there must be A / B / </a:t>
                      </a: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 (Choose one) 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 startAt="3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</a:t>
                      </a:r>
                      <a:r>
                        <a:rPr lang="en-GB" sz="1250" b="0" i="0" u="non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_____________</a:t>
                      </a: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there must be A / B / C 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(Choose one) 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evelop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1: Write a sentence about the man’s cape. Use parenthesis to add a description of the cape. Use commas to show the information is added in smoothly.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2: Only change the parenthesis and keep the main clause.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His cape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 billowing behind him in the wind,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seemed to dance with the rhythm of the morning breeze.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__________________________________________________________________________________________________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  <a:endParaRPr lang="en-GB" sz="125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6552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CCA2CAF-2356-A1CA-94FF-A3847134EC1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54493" y="1105461"/>
            <a:ext cx="334086" cy="3786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7BBD80-3F05-C229-5982-0F0517FB2BA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22831" y="1727240"/>
            <a:ext cx="720814" cy="617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830DBA-149F-02BD-65EF-4831EA2554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896271" y="2733121"/>
            <a:ext cx="633683" cy="6178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A7BE9B-09D3-F0EF-03A7-7D721043A7C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917458" y="4201861"/>
            <a:ext cx="591307" cy="6178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6843CC-3CA5-6F00-B3E1-A2D79CE79439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930366" y="5670601"/>
            <a:ext cx="613905" cy="617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2A0D64-4658-6FDA-F82F-3BC4231A08E2}"/>
              </a:ext>
            </a:extLst>
          </p:cNvPr>
          <p:cNvSpPr txBox="1"/>
          <p:nvPr/>
        </p:nvSpPr>
        <p:spPr>
          <a:xfrm>
            <a:off x="3506513" y="550332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131479-168B-289C-9226-DB5117391115}"/>
              </a:ext>
            </a:extLst>
          </p:cNvPr>
          <p:cNvSpPr txBox="1"/>
          <p:nvPr/>
        </p:nvSpPr>
        <p:spPr>
          <a:xfrm>
            <a:off x="8244584" y="4301395"/>
            <a:ext cx="2071898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A) an exclamation mark !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B) an apostrophe ‘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C) a dash — </a:t>
            </a:r>
          </a:p>
        </p:txBody>
      </p:sp>
      <p:pic>
        <p:nvPicPr>
          <p:cNvPr id="3" name="Picture 2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11D02C1C-D6A0-A741-AC31-21CAD029BC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10514" y="7262440"/>
            <a:ext cx="1002978" cy="17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9419FB-B870-ABEC-0163-4C49D79AF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E28C94-CE1B-CE51-B2CC-B5DCE5F5395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id="{1BA4C6B3-D09C-963D-79E9-5F536C07EA5A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7AAC36C-FB89-EB4C-1274-38345D591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964534"/>
              </p:ext>
            </p:extLst>
          </p:nvPr>
        </p:nvGraphicFramePr>
        <p:xfrm>
          <a:off x="413358" y="1210970"/>
          <a:ext cx="9782826" cy="6180060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1624997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8157829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450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Comic Sans MS" panose="030F0902030302020204" pitchFamily="66" charset="0"/>
                        </a:rPr>
                        <a:t>Day Four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S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tructure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Below, the buildings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stretched / stretch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upwards while the man, in perfect </a:t>
                      </a:r>
                    </a:p>
                    <a:p>
                      <a:pPr algn="l"/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serenity,    could be seen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soared / soaring    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through the soft clouds.</a:t>
                      </a:r>
                      <a:endParaRPr lang="en-GB" sz="1250" b="0" i="0" dirty="0">
                        <a:latin typeface="Comic Sans MS" panose="030F0902030302020204" pitchFamily="66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H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elp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Help add parenthesis into this sentence. Make the information quite dramatic about the cape.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His cape fluttered wildly in the wind 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—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______________________________________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—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while the bike soared through the clouds.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dit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en-GB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  man  pedalled  the  small, green  bicycle  it  was  reminiscent  of  the  colour  of  his  favourite  mug through  the  clouds</a:t>
                      </a:r>
                      <a:r>
                        <a:rPr lang="en-GB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above  the  city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Edit the capital letters and the punctuation at the end of this sentence.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 </a:t>
                      </a:r>
                      <a:r>
                        <a:rPr lang="en-GB" sz="1250" b="0" i="0" u="non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there must be A / B / </a:t>
                      </a: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(Choose one)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3)    After the word</a:t>
                      </a:r>
                      <a:r>
                        <a:rPr lang="en-GB" sz="1250" b="0" i="0" u="non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_____________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there must be A / B / </a:t>
                      </a: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 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(Choose one) </a:t>
                      </a:r>
                      <a:endParaRPr lang="en-GB" sz="1250" b="1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evelop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1: Write a sentence about the view of the city from up high. Use parenthesis to add a description of how small he or the city looked. Use dashes to add drama.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2: Only change the parenthesis and keep the main sentence.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As he soared higher 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— his body becoming a mere dot against the vastness of the sky —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city’s buildings seemed to disappear, swallowed by the light of dawn breaking.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1" i="0" u="none" strike="noStrike" kern="1200" dirty="0">
                        <a:solidFill>
                          <a:srgbClr val="9687E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1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</a:t>
                      </a:r>
                      <a:endParaRPr lang="en-GB" sz="1250" b="1" i="0" kern="1200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6552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2101ED8-2864-63A3-2F57-D98D128C66C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4760" y="1210970"/>
            <a:ext cx="334086" cy="3786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5D03B0-5A94-7AA8-608E-7C0C3F46C31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02484" y="1729794"/>
            <a:ext cx="720814" cy="617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8E04BF-4B01-A683-D4E6-87357F74AF3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846049" y="2695654"/>
            <a:ext cx="633683" cy="6178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1FBB0D-757B-EFB2-2C85-F8CFF356A37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867236" y="4032735"/>
            <a:ext cx="591307" cy="6178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0807DE-690A-89F0-F7A4-7229836B048D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933910" y="5481602"/>
            <a:ext cx="613905" cy="617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2080B6-3F06-BD90-25F9-1019726163DD}"/>
              </a:ext>
            </a:extLst>
          </p:cNvPr>
          <p:cNvSpPr txBox="1"/>
          <p:nvPr/>
        </p:nvSpPr>
        <p:spPr>
          <a:xfrm>
            <a:off x="3506513" y="550332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FA08AF-FEC6-9957-2EA6-8D131D5BC56C}"/>
              </a:ext>
            </a:extLst>
          </p:cNvPr>
          <p:cNvSpPr txBox="1"/>
          <p:nvPr/>
        </p:nvSpPr>
        <p:spPr>
          <a:xfrm>
            <a:off x="8159231" y="4069348"/>
            <a:ext cx="1952772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A) an exclamation mark !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B) a bracket ( ) 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C) an apostrophe  ‘ </a:t>
            </a:r>
          </a:p>
        </p:txBody>
      </p:sp>
      <p:pic>
        <p:nvPicPr>
          <p:cNvPr id="3" name="Picture 2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7FCF85D9-2E9C-E4E3-9F16-B3FF2300E2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10514" y="7262440"/>
            <a:ext cx="1002978" cy="17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7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D330CD-42A5-2848-801B-20B8FA3E9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979FC2-EE3A-5E45-4A95-CC3DBD560DF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sp>
        <p:nvSpPr>
          <p:cNvPr id="15" name="Freeform 14">
            <a:extLst>
              <a:ext uri="{FF2B5EF4-FFF2-40B4-BE49-F238E27FC236}">
                <a16:creationId xmlns:a16="http://schemas.microsoft.com/office/drawing/2014/main" id="{73577569-BEE3-201B-6216-9A7845852518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BD3827A-0752-F7EF-68C9-FD4915152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304977"/>
              </p:ext>
            </p:extLst>
          </p:nvPr>
        </p:nvGraphicFramePr>
        <p:xfrm>
          <a:off x="454493" y="1033962"/>
          <a:ext cx="9782826" cy="6252577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1624997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8157829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450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Comic Sans MS" panose="030F0902030302020204" pitchFamily="66" charset="0"/>
                        </a:rPr>
                        <a:t>Day Five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S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tructure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air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grew / grow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  warmer, as the sun, just beginning to rise,    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begun / began</a:t>
                      </a: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   to illuminate the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sky, filling it with soft, glowing colours.</a:t>
                      </a:r>
                      <a:endParaRPr lang="en-GB" sz="1250" b="0" i="0" dirty="0">
                        <a:latin typeface="Comic Sans MS" panose="030F0902030302020204" pitchFamily="66" charset="0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H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elp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Help add parenthesis into this sentence. Make the information flow smoothly about the man’s thoughts.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50" b="0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man pedalled through the sky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as the city lay still below.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dit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  cyclist   soared   through   the air   his   cape   fluttering   behind   him   as   the   morning   light   began   to   shine</a:t>
                      </a:r>
                      <a:endParaRPr lang="en-GB" sz="125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Edit the capital letters and the punctuation at the end of this sentence.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After the word </a:t>
                      </a:r>
                      <a:r>
                        <a:rPr lang="en-GB" sz="1250" b="0" i="0" u="non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there must be A / B / </a:t>
                      </a: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(Choose one)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3)    After the word</a:t>
                      </a:r>
                      <a:r>
                        <a:rPr lang="en-GB" sz="1250" b="0" i="0" u="non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_____________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there must be A / B / </a:t>
                      </a:r>
                      <a:r>
                        <a:rPr lang="en-GB" sz="125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 </a:t>
                      </a:r>
                      <a:r>
                        <a:rPr lang="en-GB" sz="125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(Choose one) </a:t>
                      </a:r>
                      <a:endParaRPr lang="en-GB" sz="1250" b="1" i="0" u="none" strike="noStrike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  <a:tr h="66652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D</a:t>
                      </a:r>
                      <a:r>
                        <a:rPr lang="en-US" b="0" i="0" dirty="0">
                          <a:solidFill>
                            <a:srgbClr val="9687E1"/>
                          </a:solidFill>
                          <a:latin typeface="Comic Sans MS" panose="030F0902030302020204" pitchFamily="66" charset="0"/>
                        </a:rPr>
                        <a:t>evelop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1: Write a sentence about the view of the city from up high. Use parenthesis to add a description. Use dashes to add drama.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Option 2: Only change the parenthesis and keep the main sentence.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0" i="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man’s silhouette </a:t>
                      </a:r>
                      <a:r>
                        <a:rPr lang="en-GB" sz="1250" b="1" i="0" u="none" strike="noStrike" kern="1200" dirty="0">
                          <a:solidFill>
                            <a:srgbClr val="9687E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— his figure almost ethereal against the glowing colours of dawn —</a:t>
                      </a:r>
                      <a:r>
                        <a:rPr lang="en-GB" sz="12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created a striking contrast with the dark city below.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1" i="0" u="none" strike="noStrike" kern="1200" dirty="0">
                        <a:solidFill>
                          <a:srgbClr val="9687E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50" b="0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_____________________________________________________________________________</a:t>
                      </a:r>
                      <a:endParaRPr lang="en-GB" sz="1250" b="0" i="0" kern="1200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6552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F4D2820-A964-B180-8D77-804D0FD0D0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36760" y="1086052"/>
            <a:ext cx="334086" cy="3786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2A7FBA-E065-8E1F-5ADE-90F95BED298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22807" y="1614627"/>
            <a:ext cx="720814" cy="617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A5EBEF-2CCE-4046-76CC-D033CF04147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909938" y="2670997"/>
            <a:ext cx="633683" cy="6178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E89D30-229E-3703-2B51-2C54D12D385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930365" y="3979791"/>
            <a:ext cx="591307" cy="6178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3451B02-2321-851C-3662-574B3B63A58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941664" y="5898468"/>
            <a:ext cx="613905" cy="617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239CD25-932E-673E-E49F-C9FB1D351C0D}"/>
              </a:ext>
            </a:extLst>
          </p:cNvPr>
          <p:cNvSpPr txBox="1"/>
          <p:nvPr/>
        </p:nvSpPr>
        <p:spPr>
          <a:xfrm>
            <a:off x="3506513" y="370715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B7CCBA-3807-CE92-BB1B-2A1C36BAE337}"/>
              </a:ext>
            </a:extLst>
          </p:cNvPr>
          <p:cNvSpPr txBox="1"/>
          <p:nvPr/>
        </p:nvSpPr>
        <p:spPr>
          <a:xfrm>
            <a:off x="8259662" y="4051429"/>
            <a:ext cx="1994679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A) an exclamation mark !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B) a comma , 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902030302020204" pitchFamily="66" charset="0"/>
              </a:rPr>
              <a:t>C) an apostrophe  ‘ </a:t>
            </a:r>
          </a:p>
        </p:txBody>
      </p:sp>
      <p:pic>
        <p:nvPicPr>
          <p:cNvPr id="3" name="Picture 2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D4A9586E-790A-4C2B-F88D-8FCFA33961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51181" y="7246405"/>
            <a:ext cx="1002978" cy="17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54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0CB0A9-C0CC-46C5-C230-6E315E9E9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A472B0-2FD9-0D19-A7B3-8FB7A1376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660569"/>
              </p:ext>
            </p:extLst>
          </p:nvPr>
        </p:nvGraphicFramePr>
        <p:xfrm>
          <a:off x="488515" y="1117230"/>
          <a:ext cx="9720197" cy="6012600"/>
        </p:xfrm>
        <a:graphic>
          <a:graphicData uri="http://schemas.openxmlformats.org/drawingml/2006/table">
            <a:tbl>
              <a:tblPr firstRow="1" bandRow="1">
                <a:effectLst>
                  <a:outerShdw dist="63500" dir="2700000" algn="tl" rotWithShape="0">
                    <a:prstClr val="black"/>
                  </a:outerShdw>
                </a:effectLst>
                <a:tableStyleId>{5C22544A-7EE6-4342-B048-85BDC9FD1C3A}</a:tableStyleId>
              </a:tblPr>
              <a:tblGrid>
                <a:gridCol w="2680813">
                  <a:extLst>
                    <a:ext uri="{9D8B030D-6E8A-4147-A177-3AD203B41FA5}">
                      <a16:colId xmlns:a16="http://schemas.microsoft.com/office/drawing/2014/main" val="3853321044"/>
                    </a:ext>
                  </a:extLst>
                </a:gridCol>
                <a:gridCol w="7039384">
                  <a:extLst>
                    <a:ext uri="{9D8B030D-6E8A-4147-A177-3AD203B41FA5}">
                      <a16:colId xmlns:a16="http://schemas.microsoft.com/office/drawing/2014/main" val="2336972130"/>
                    </a:ext>
                  </a:extLst>
                </a:gridCol>
              </a:tblGrid>
              <a:tr h="450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omic Sans MS" panose="030F0902030302020204" pitchFamily="66" charset="0"/>
                        </a:rPr>
                        <a:t>Applying Skills  (Super </a:t>
                      </a:r>
                      <a:r>
                        <a:rPr lang="en-US" sz="2000" b="1" i="0">
                          <a:latin typeface="Comic Sans MS" panose="030F0902030302020204" pitchFamily="66" charset="0"/>
                        </a:rPr>
                        <a:t>Shed Sentences)</a:t>
                      </a:r>
                      <a:endParaRPr lang="en-US" sz="2000" b="1" i="0" dirty="0">
                        <a:latin typeface="Comic Sans MS" panose="030F0902030302020204" pitchFamily="66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87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8345"/>
                  </a:ext>
                </a:extLst>
              </a:tr>
              <a:tr h="725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Write a sentence describing what the man is doing.</a:t>
                      </a:r>
                      <a:br>
                        <a:rPr lang="en-GB" sz="1200" dirty="0">
                          <a:latin typeface="Comic Sans MS" panose="030F0902030302020204" pitchFamily="66" charset="0"/>
                        </a:rPr>
                      </a:br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brackets to add details about </a:t>
                      </a:r>
                      <a:r>
                        <a:rPr lang="en-GB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the man.</a:t>
                      </a:r>
                      <a:br>
                        <a:rPr lang="en-GB" sz="1200" dirty="0">
                          <a:latin typeface="Comic Sans MS" panose="030F0902030302020204" pitchFamily="66" charset="0"/>
                        </a:rPr>
                      </a:br>
                      <a:endParaRPr lang="en-GB" sz="1200" b="0" i="0" kern="1200" dirty="0">
                        <a:solidFill>
                          <a:srgbClr val="5FDCC3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  <a:p>
                      <a:pPr algn="l"/>
                      <a:endParaRPr lang="en-US" sz="1200" b="0" i="0" dirty="0">
                        <a:latin typeface="Comic Sans MS" panose="030F0902030302020204" pitchFamily="66" charset="0"/>
                      </a:endParaRPr>
                    </a:p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8985"/>
                  </a:ext>
                </a:extLst>
              </a:tr>
              <a:tr h="725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Describe the cape in the picture.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dashes to explain how the cape looks or moves in the wind.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endParaRPr lang="en-GB" sz="1250" b="0" i="0" kern="1200" dirty="0">
                        <a:solidFill>
                          <a:srgbClr val="5FDCC3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  <a:p>
                      <a:pPr algn="l"/>
                      <a:endParaRPr lang="en-US" sz="1200" b="0" i="0" dirty="0">
                        <a:latin typeface="Comic Sans MS" panose="030F0902030302020204" pitchFamily="66" charset="0"/>
                      </a:endParaRPr>
                    </a:p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49199"/>
                  </a:ext>
                </a:extLst>
              </a:tr>
              <a:tr h="725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Write a sentence about the city below.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brackets to give extra details about the buildings or surroundings.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endParaRPr lang="en-US" sz="1250" b="0" i="0" dirty="0">
                        <a:solidFill>
                          <a:srgbClr val="5FDCC3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  <a:p>
                      <a:pPr algn="l"/>
                      <a:endParaRPr lang="en-US" sz="1200" b="0" i="0" dirty="0">
                        <a:latin typeface="Comic Sans MS" panose="030F0902030302020204" pitchFamily="66" charset="0"/>
                      </a:endParaRPr>
                    </a:p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18464"/>
                  </a:ext>
                </a:extLst>
              </a:tr>
              <a:tr h="725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Write a sentence about the sky and the colours of dawn.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commas to add a vivid description of the sky or the transition from night to day.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endParaRPr lang="en-GB" sz="1250" b="0" i="0" kern="1200" dirty="0">
                        <a:solidFill>
                          <a:srgbClr val="5FDCC3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  <a:p>
                      <a:pPr algn="l"/>
                      <a:endParaRPr lang="en-US" sz="1200" b="0" i="0" dirty="0">
                        <a:latin typeface="Comic Sans MS" panose="030F0902030302020204" pitchFamily="66" charset="0"/>
                      </a:endParaRPr>
                    </a:p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9061"/>
                  </a:ext>
                </a:extLst>
              </a:tr>
              <a:tr h="725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Write a sentence about how the scene makes you feel.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r>
                        <a:rPr lang="en-GB" sz="12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Use dashes to explain the mood or feeling of the picture.</a:t>
                      </a:r>
                      <a:br>
                        <a:rPr lang="en-GB" sz="1250" dirty="0">
                          <a:latin typeface="Comic Sans MS" panose="030F0902030302020204" pitchFamily="66" charset="0"/>
                        </a:rPr>
                      </a:br>
                      <a:endParaRPr lang="en-GB" sz="1250" b="0" i="0" kern="1200" dirty="0">
                        <a:solidFill>
                          <a:srgbClr val="5FDCC3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  <a:p>
                      <a:pPr algn="l"/>
                      <a:endParaRPr lang="en-US" sz="1200" b="0" i="0" dirty="0">
                        <a:latin typeface="Comic Sans MS" panose="030F0902030302020204" pitchFamily="66" charset="0"/>
                      </a:endParaRPr>
                    </a:p>
                    <a:p>
                      <a:pPr algn="l"/>
                      <a:r>
                        <a:rPr lang="en-US" sz="1200" b="0" i="0" dirty="0">
                          <a:latin typeface="Comic Sans MS" panose="030F0902030302020204" pitchFamily="66" charset="0"/>
                        </a:rPr>
                        <a:t>______________________________________________________________________</a:t>
                      </a:r>
                    </a:p>
                  </a:txBody>
                  <a:tcPr marL="180000" marR="180000" marT="180000" marB="18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322807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EA6452D6-3FB7-F4AE-5CFE-5D83B98C5A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94053" y="1118759"/>
            <a:ext cx="334087" cy="378632"/>
          </a:xfrm>
          <a:prstGeom prst="rect">
            <a:avLst/>
          </a:prstGeom>
        </p:spPr>
      </p:pic>
      <p:pic>
        <p:nvPicPr>
          <p:cNvPr id="8" name="Picture 7" descr="A black and white sign with black text&#10;&#10;Description automatically generated">
            <a:extLst>
              <a:ext uri="{FF2B5EF4-FFF2-40B4-BE49-F238E27FC236}">
                <a16:creationId xmlns:a16="http://schemas.microsoft.com/office/drawing/2014/main" id="{058A3A98-C8CE-082C-3693-85852A19A7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0514" y="7262440"/>
            <a:ext cx="1002978" cy="1783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E7B4EC8-0966-F5B4-102A-F2D496DBB48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96022" y="136086"/>
            <a:ext cx="1762479" cy="836932"/>
          </a:xfrm>
          <a:prstGeom prst="rect">
            <a:avLst/>
          </a:prstGeom>
        </p:spPr>
      </p:pic>
      <p:sp>
        <p:nvSpPr>
          <p:cNvPr id="26" name="Freeform 25">
            <a:extLst>
              <a:ext uri="{FF2B5EF4-FFF2-40B4-BE49-F238E27FC236}">
                <a16:creationId xmlns:a16="http://schemas.microsoft.com/office/drawing/2014/main" id="{477A91EB-63BA-14E8-048C-401DE2BCE70C}"/>
              </a:ext>
            </a:extLst>
          </p:cNvPr>
          <p:cNvSpPr/>
          <p:nvPr/>
        </p:nvSpPr>
        <p:spPr>
          <a:xfrm>
            <a:off x="8580675" y="0"/>
            <a:ext cx="1839722" cy="377209"/>
          </a:xfrm>
          <a:custGeom>
            <a:avLst/>
            <a:gdLst>
              <a:gd name="connsiteX0" fmla="*/ 0 w 2114062"/>
              <a:gd name="connsiteY0" fmla="*/ 0 h 433459"/>
              <a:gd name="connsiteX1" fmla="*/ 2114062 w 2114062"/>
              <a:gd name="connsiteY1" fmla="*/ 0 h 433459"/>
              <a:gd name="connsiteX2" fmla="*/ 2114062 w 2114062"/>
              <a:gd name="connsiteY2" fmla="*/ 330549 h 433459"/>
              <a:gd name="connsiteX3" fmla="*/ 2011152 w 2114062"/>
              <a:gd name="connsiteY3" fmla="*/ 433459 h 433459"/>
              <a:gd name="connsiteX4" fmla="*/ 102910 w 2114062"/>
              <a:gd name="connsiteY4" fmla="*/ 433459 h 433459"/>
              <a:gd name="connsiteX5" fmla="*/ 0 w 2114062"/>
              <a:gd name="connsiteY5" fmla="*/ 330549 h 433459"/>
              <a:gd name="connsiteX6" fmla="*/ 0 w 2114062"/>
              <a:gd name="connsiteY6" fmla="*/ 0 h 43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4062" h="433459">
                <a:moveTo>
                  <a:pt x="0" y="0"/>
                </a:moveTo>
                <a:lnTo>
                  <a:pt x="2114062" y="0"/>
                </a:lnTo>
                <a:lnTo>
                  <a:pt x="2114062" y="330549"/>
                </a:lnTo>
                <a:cubicBezTo>
                  <a:pt x="2114062" y="387385"/>
                  <a:pt x="2067988" y="433459"/>
                  <a:pt x="2011152" y="433459"/>
                </a:cubicBezTo>
                <a:lnTo>
                  <a:pt x="102910" y="433459"/>
                </a:lnTo>
                <a:cubicBezTo>
                  <a:pt x="46074" y="433459"/>
                  <a:pt x="0" y="387385"/>
                  <a:pt x="0" y="330549"/>
                </a:cubicBezTo>
                <a:lnTo>
                  <a:pt x="0" y="0"/>
                </a:lnTo>
                <a:close/>
              </a:path>
            </a:pathLst>
          </a:custGeom>
          <a:solidFill>
            <a:srgbClr val="9687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omic Sans MS" panose="030F0902030302020204" pitchFamily="66" charset="0"/>
              </a:rPr>
              <a:t>Question 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7A7590-A033-8AFD-50F9-F3B792BC08FF}"/>
              </a:ext>
            </a:extLst>
          </p:cNvPr>
          <p:cNvSpPr txBox="1"/>
          <p:nvPr/>
        </p:nvSpPr>
        <p:spPr>
          <a:xfrm>
            <a:off x="3506513" y="550332"/>
            <a:ext cx="3894412" cy="483630"/>
          </a:xfrm>
          <a:prstGeom prst="rect">
            <a:avLst/>
          </a:prstGeom>
          <a:noFill/>
          <a:ln w="15875">
            <a:noFill/>
          </a:ln>
          <a:effectLst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4000" b="1" dirty="0">
                <a:ln w="9525" cmpd="sng">
                  <a:solidFill>
                    <a:schemeClr val="tx1"/>
                  </a:solidFill>
                </a:ln>
                <a:solidFill>
                  <a:srgbClr val="9687E1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Comic Sans MS" panose="030F0902030302020204" pitchFamily="66" charset="0"/>
              </a:rPr>
              <a:t>Pedals in the Clouds</a:t>
            </a:r>
          </a:p>
        </p:txBody>
      </p:sp>
    </p:spTree>
    <p:extLst>
      <p:ext uri="{BB962C8B-B14F-4D97-AF65-F5344CB8AC3E}">
        <p14:creationId xmlns:p14="http://schemas.microsoft.com/office/powerpoint/2010/main" val="410280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3165</TotalTime>
  <Words>1755</Words>
  <Application>Microsoft Macintosh PowerPoint</Application>
  <PresentationFormat>Custom</PresentationFormat>
  <Paragraphs>198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Butcher</dc:creator>
  <cp:lastModifiedBy>Katherine Simpson</cp:lastModifiedBy>
  <cp:revision>64</cp:revision>
  <cp:lastPrinted>2024-11-29T13:56:07Z</cp:lastPrinted>
  <dcterms:created xsi:type="dcterms:W3CDTF">2024-11-12T12:47:41Z</dcterms:created>
  <dcterms:modified xsi:type="dcterms:W3CDTF">2025-07-09T15:53:40Z</dcterms:modified>
</cp:coreProperties>
</file>