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8" r:id="rId2"/>
    <p:sldId id="264" r:id="rId3"/>
    <p:sldId id="280" r:id="rId4"/>
    <p:sldId id="281" r:id="rId5"/>
    <p:sldId id="282" r:id="rId6"/>
    <p:sldId id="283" r:id="rId7"/>
    <p:sldId id="284" r:id="rId8"/>
    <p:sldId id="269" r:id="rId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CC3"/>
    <a:srgbClr val="E1FAF0"/>
    <a:srgbClr val="55DC78"/>
    <a:srgbClr val="DCFAE6"/>
    <a:srgbClr val="EBF5D2"/>
    <a:srgbClr val="A0D214"/>
    <a:srgbClr val="EB4B6E"/>
    <a:srgbClr val="FADCE1"/>
    <a:srgbClr val="FAF0D7"/>
    <a:srgbClr val="F5A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863BA-C088-C741-9191-9F8A8D252D93}" v="3" dt="2025-03-06T11:00:14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07"/>
    <p:restoredTop sz="92796"/>
  </p:normalViewPr>
  <p:slideViewPr>
    <p:cSldViewPr snapToGrid="0">
      <p:cViewPr varScale="1">
        <p:scale>
          <a:sx n="63" d="100"/>
          <a:sy n="63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4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6/5/25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6/5/25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4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2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542917-193A-9942-97C7-8A39C5A7B3F4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9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teracyshed.com/cyberkicks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0669EDC4-1B68-6B5E-E9AA-F3CC95424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514" y="7262440"/>
            <a:ext cx="1002978" cy="178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9FEA42-2BAA-3110-807F-C71BD9AEABAF}"/>
              </a:ext>
            </a:extLst>
          </p:cNvPr>
          <p:cNvSpPr txBox="1"/>
          <p:nvPr/>
        </p:nvSpPr>
        <p:spPr>
          <a:xfrm>
            <a:off x="2242792" y="5986230"/>
            <a:ext cx="3060000" cy="720000"/>
          </a:xfrm>
          <a:prstGeom prst="roundRect">
            <a:avLst>
              <a:gd name="adj" fmla="val 10821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dist="38100" dir="2700000" algn="ctr" rotWithShape="0">
              <a:srgbClr val="5FDCC3"/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rgbClr val="5FDCC3"/>
                </a:solidFill>
                <a:latin typeface="Comic Sans MS" panose="030F0902030302020204" pitchFamily="66" charset="0"/>
              </a:rPr>
              <a:t>Skill 1 (Stage 4)</a:t>
            </a:r>
          </a:p>
          <a:p>
            <a:pPr algn="ctr"/>
            <a:r>
              <a:rPr lang="en-GB" sz="1000" kern="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Expand noun phrases by using modifying adjectives, nouns, and prepositional phrases </a:t>
            </a:r>
            <a:endParaRPr lang="en-US" sz="1000" dirty="0">
              <a:solidFill>
                <a:srgbClr val="2878FA"/>
              </a:solidFill>
              <a:latin typeface="Comic Sans MS" panose="030F0902030302020204" pitchFamily="66" charset="0"/>
            </a:endParaRPr>
          </a:p>
          <a:p>
            <a:pPr algn="ctr"/>
            <a:endParaRPr lang="en-US" sz="1100" b="1" dirty="0">
              <a:solidFill>
                <a:srgbClr val="2878FA"/>
              </a:solidFill>
              <a:latin typeface="Comic Sans MS" panose="030F0902030302020204" pitchFamily="66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316F839-B8AB-84FA-A028-9EE2D6B281E5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5FDC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Question Pack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160B0D-F820-F674-43C6-6BD4B517E1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F69F24-2759-8540-ABDA-C871F22706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04830" y="1523431"/>
            <a:ext cx="4282150" cy="42821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>
            <a:outerShdw dist="50800" dir="2700000" algn="ctr" rotWithShape="0">
              <a:schemeClr val="tx1"/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8E80A5-B4F7-1D17-7628-863EC0582685}"/>
              </a:ext>
            </a:extLst>
          </p:cNvPr>
          <p:cNvSpPr txBox="1"/>
          <p:nvPr/>
        </p:nvSpPr>
        <p:spPr>
          <a:xfrm>
            <a:off x="2035554" y="489659"/>
            <a:ext cx="6620703" cy="698577"/>
          </a:xfrm>
          <a:prstGeom prst="roundRect">
            <a:avLst>
              <a:gd name="adj" fmla="val 12954"/>
            </a:avLst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800" b="1" dirty="0">
                <a:ln w="9525" cmpd="sng">
                  <a:solidFill>
                    <a:schemeClr val="tx1"/>
                  </a:solidFill>
                </a:ln>
                <a:solidFill>
                  <a:srgbClr val="5FDCC3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Cyber Kicks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0F8039-3379-3778-213A-9053B87EF3B9}"/>
              </a:ext>
            </a:extLst>
          </p:cNvPr>
          <p:cNvSpPr txBox="1"/>
          <p:nvPr/>
        </p:nvSpPr>
        <p:spPr>
          <a:xfrm>
            <a:off x="5423875" y="5986230"/>
            <a:ext cx="3060000" cy="720000"/>
          </a:xfrm>
          <a:prstGeom prst="roundRect">
            <a:avLst>
              <a:gd name="adj" fmla="val 10821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dist="38100" dir="2700000" algn="ctr" rotWithShape="0">
              <a:srgbClr val="5FDCC3"/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rgbClr val="5FDCC3"/>
                </a:solidFill>
                <a:latin typeface="Comic Sans MS" panose="030F0902030302020204" pitchFamily="66" charset="0"/>
              </a:rPr>
              <a:t>Skill 2 (Stage 2)</a:t>
            </a:r>
          </a:p>
          <a:p>
            <a:pPr algn="ctr"/>
            <a:r>
              <a:rPr lang="en-GB" sz="1000" kern="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past tense consistently in writing, focusing on both regular and irregular forms</a:t>
            </a:r>
            <a:r>
              <a:rPr lang="en-GB" sz="1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1000" u="sng" dirty="0">
                <a:solidFill>
                  <a:srgbClr val="2878FA"/>
                </a:solidFill>
                <a:latin typeface="Comic Sans MS" panose="030F0902030302020204" pitchFamily="66" charset="0"/>
              </a:rPr>
              <a:t> </a:t>
            </a:r>
            <a:endParaRPr lang="en-US" sz="1000" dirty="0">
              <a:solidFill>
                <a:srgbClr val="2878FA"/>
              </a:solidFill>
              <a:latin typeface="Comic Sans MS" panose="030F0902030302020204" pitchFamily="66" charset="0"/>
            </a:endParaRPr>
          </a:p>
          <a:p>
            <a:pPr algn="ctr"/>
            <a:endParaRPr lang="en-US" sz="1100" b="1" dirty="0">
              <a:solidFill>
                <a:srgbClr val="2878FA"/>
              </a:solidFill>
              <a:latin typeface="Comic Sans MS" panose="030F09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752176-F98A-944F-B1FF-BC2BA95C8EE5}"/>
              </a:ext>
            </a:extLst>
          </p:cNvPr>
          <p:cNvSpPr txBox="1"/>
          <p:nvPr/>
        </p:nvSpPr>
        <p:spPr>
          <a:xfrm>
            <a:off x="2242791" y="1173416"/>
            <a:ext cx="620622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b="1" dirty="0">
                <a:latin typeface="Comic Sans MS" panose="030F0902030302020204" pitchFamily="66" charset="0"/>
              </a:rPr>
              <a:t>Stage 5 – Consolidation Week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872578-B851-C726-7B10-A6322CC3E00C}"/>
              </a:ext>
            </a:extLst>
          </p:cNvPr>
          <p:cNvSpPr txBox="1"/>
          <p:nvPr/>
        </p:nvSpPr>
        <p:spPr>
          <a:xfrm>
            <a:off x="140536" y="7170638"/>
            <a:ext cx="9360000" cy="36191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en-US" sz="1200" dirty="0">
                <a:solidFill>
                  <a:srgbClr val="5FDCC3"/>
                </a:solidFill>
                <a:latin typeface="Comic Sans MS" panose="030F0902030302020204" pitchFamily="66" charset="0"/>
              </a:rPr>
              <a:t>Link: </a:t>
            </a:r>
            <a:r>
              <a:rPr lang="en-GB" sz="1200" dirty="0">
                <a:solidFill>
                  <a:srgbClr val="5FDCC3"/>
                </a:solidFill>
                <a:effectLst/>
                <a:latin typeface="Comic Sans MS" panose="030F0902030302020204" pitchFamily="66" charset="0"/>
                <a:hlinkClick r:id="rId6"/>
              </a:rPr>
              <a:t>http://www.literacyshed.com/cyberkicks</a:t>
            </a:r>
            <a:r>
              <a:rPr lang="en-GB" sz="1200" dirty="0">
                <a:solidFill>
                  <a:srgbClr val="5FDCC3"/>
                </a:solidFill>
                <a:effectLst/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0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9494C-3DD7-3395-C324-EE4043F46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AC33F4-C919-2CCF-1054-9E639BB2C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24511"/>
              </p:ext>
            </p:extLst>
          </p:nvPr>
        </p:nvGraphicFramePr>
        <p:xfrm>
          <a:off x="325677" y="1065964"/>
          <a:ext cx="10094720" cy="6267360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565753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8528967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3955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Shed Success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DC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989854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New vocabulary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Futuristic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 — Something that seems like it’s from the future.</a:t>
                      </a:r>
                    </a:p>
                    <a:p>
                      <a:pPr algn="l"/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Evade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 — To avoid or escape something in a clever way.</a:t>
                      </a:r>
                    </a:p>
                    <a:p>
                      <a:pPr algn="l"/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Pursuit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 — The act of chasing someone or something.</a:t>
                      </a:r>
                    </a:p>
                    <a:p>
                      <a:pPr algn="l"/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Adrenaline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 — A feeling of excitement or energy, often in dangerous situations.</a:t>
                      </a:r>
                      <a:endParaRPr lang="en-US" sz="125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3510807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Grammar and Punctuation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50" b="1" i="0" u="sng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Skill 1 (Stage 4) </a:t>
                      </a:r>
                    </a:p>
                    <a:p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To make your writing more interesting, you can expand noun phrases. This means adding modifying adjectives, nouns, or prepositional phrases to give more detail. </a:t>
                      </a:r>
                    </a:p>
                    <a:p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Step 1: 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Start with a simple sentence featuring a noun phrase. </a:t>
                      </a:r>
                    </a:p>
                    <a:p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Step 2: 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Add a prepositional phrase to give more information about the noun. Prepositional phrases often start with prepositions like </a:t>
                      </a:r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through, over, under, by, or with. </a:t>
                      </a:r>
                    </a:p>
                    <a:p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Step 3: 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Add modifying adjectives to describe the nouns. </a:t>
                      </a:r>
                    </a:p>
                    <a:p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Step 4: 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Add another prepositional phrase to give extra detail.</a:t>
                      </a:r>
                    </a:p>
                    <a:p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 1: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girl 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ran.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 2: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girl with the pink hair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ran through the streets.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 3: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brave, young girl with the pink hair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ran through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bright, neon streets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 4: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brave, young girl with the pink hair 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ran through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bright, neon streets of the city she called home.</a:t>
                      </a:r>
                      <a:endParaRPr lang="en-GB" sz="1250" b="1" i="0" u="none" strike="noStrike" kern="1200" dirty="0">
                        <a:solidFill>
                          <a:srgbClr val="5FDCC3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50" b="1" i="0" u="sng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Skill 2 (Stage 4)</a:t>
                      </a:r>
                    </a:p>
                    <a:p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Regular verbs 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— For many verbs, we simply add -ed to the end of the word. Here are some examples: 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She played with her toys. They jumped over the puddle.</a:t>
                      </a:r>
                    </a:p>
                    <a:p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Irregular verbs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— Some verbs are a little tricky because they don’t follow the -ed rule. These are called irregular verbs, and their past tense forms are different. </a:t>
                      </a:r>
                    </a:p>
                    <a:p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Examples: </a:t>
                      </a:r>
                    </a:p>
                    <a:p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She went to the park. (Not goed.) They ate lunch together. (Not eated.) She ran quickly. (Not runned.)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450871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CEW Spellings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aggressive, awkward(</a:t>
                      </a:r>
                      <a:r>
                        <a:rPr lang="en-GB" sz="1250" b="0" i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ly</a:t>
                      </a: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), disastrous, embarrass(ed), familiar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8E3EAD0-EE89-20BC-FBEB-DC10721F2F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5677" y="1065963"/>
            <a:ext cx="345223" cy="3786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DA7A1B-CF9E-31D1-57EE-D8625929EF0A}"/>
              </a:ext>
            </a:extLst>
          </p:cNvPr>
          <p:cNvSpPr txBox="1"/>
          <p:nvPr/>
        </p:nvSpPr>
        <p:spPr>
          <a:xfrm>
            <a:off x="3506513" y="55033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000" b="1" dirty="0">
                <a:ln w="9525" cmpd="sng">
                  <a:solidFill>
                    <a:schemeClr val="tx1"/>
                  </a:solidFill>
                </a:ln>
                <a:solidFill>
                  <a:srgbClr val="5FDCC3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Cyber Kicks</a:t>
            </a:r>
          </a:p>
        </p:txBody>
      </p:sp>
      <p:pic>
        <p:nvPicPr>
          <p:cNvPr id="3" name="Picture 2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D24027BB-9553-937E-BB6E-8D09DB20A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262440"/>
            <a:ext cx="1002978" cy="178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D4254-776D-AE4F-C856-2439F6783F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E70357B-C944-8F5F-EE12-BB31922B79B3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5FDC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Question Sheet</a:t>
            </a:r>
          </a:p>
        </p:txBody>
      </p:sp>
    </p:spTree>
    <p:extLst>
      <p:ext uri="{BB962C8B-B14F-4D97-AF65-F5344CB8AC3E}">
        <p14:creationId xmlns:p14="http://schemas.microsoft.com/office/powerpoint/2010/main" val="242009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668AD-FFE5-3B5A-7238-BDBF89860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89865D-8472-D417-C412-4C5ED5853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25552"/>
              </p:ext>
            </p:extLst>
          </p:nvPr>
        </p:nvGraphicFramePr>
        <p:xfrm>
          <a:off x="448229" y="1229636"/>
          <a:ext cx="9795354" cy="5945843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540702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8254652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926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Day One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DC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986953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S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tructure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girl  </a:t>
                      </a:r>
                      <a:r>
                        <a:rPr lang="en-GB" sz="125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50" b="1" i="0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fastened </a:t>
                      </a:r>
                      <a:r>
                        <a:rPr lang="en-GB" sz="125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/ fasten </a:t>
                      </a: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her laces tightly and  </a:t>
                      </a:r>
                      <a:r>
                        <a:rPr lang="en-GB" sz="125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is / was </a:t>
                      </a: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about to feel the adrenaline rush before the big chase.</a:t>
                      </a:r>
                      <a:endParaRPr lang="en-US" sz="125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1242132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elp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Help expand this sentence by using the preposition </a:t>
                      </a:r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with 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to expand the noun phrase and show which girl is running.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girl  ___________________________________________________________________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ran across the streets of New York whilst trying to evade police.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1242132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dit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dirty="0">
                          <a:latin typeface="Comic Sans MS" panose="030F0902030302020204" pitchFamily="66" charset="0"/>
                        </a:rPr>
                        <a:t>the  determined   girl   ran   through   the   crowded   streets   of   new   </a:t>
                      </a:r>
                      <a:r>
                        <a:rPr lang="en-GB" sz="1250" b="0" i="0" dirty="0" err="1">
                          <a:latin typeface="Comic Sans MS" panose="030F0902030302020204" pitchFamily="66" charset="0"/>
                        </a:rPr>
                        <a:t>york</a:t>
                      </a:r>
                      <a:r>
                        <a:rPr lang="en-GB" sz="1250" b="0" i="0" dirty="0">
                          <a:latin typeface="Comic Sans MS" panose="030F0902030302020204" pitchFamily="66" charset="0"/>
                        </a:rPr>
                        <a:t>   her   heart   was   racing   with excitement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Edit the capital letters and the punctuation at the end of this sentence.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After the word _____________ there must be  A / B / C (Choose one)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  <a:tr h="181588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D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evelop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Write a sentence that includes a noun phrase with modifying adjectives about the girl’s trainers.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Example: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futuristic, high-tech trainers 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made her jump faster and higher.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6552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3315A08-67C8-968E-8D09-3DE10768EB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8229" y="1229636"/>
            <a:ext cx="345222" cy="378631"/>
          </a:xfrm>
          <a:prstGeom prst="rect">
            <a:avLst/>
          </a:prstGeom>
        </p:spPr>
      </p:pic>
      <p:pic>
        <p:nvPicPr>
          <p:cNvPr id="3" name="Picture 2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7D2C7D4C-7AFF-DA74-164B-50BDB59B1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262440"/>
            <a:ext cx="1002978" cy="178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C0F783-4CD3-392F-296D-657DDBF8D8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5CDFD7-D2E2-D507-B594-C1C280AAD899}"/>
              </a:ext>
            </a:extLst>
          </p:cNvPr>
          <p:cNvSpPr txBox="1"/>
          <p:nvPr/>
        </p:nvSpPr>
        <p:spPr>
          <a:xfrm>
            <a:off x="3506513" y="55033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000" b="1" dirty="0">
                <a:ln w="9525" cmpd="sng">
                  <a:solidFill>
                    <a:schemeClr val="tx1"/>
                  </a:solidFill>
                </a:ln>
                <a:solidFill>
                  <a:srgbClr val="5FDCC3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Cyber Kicks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52F301E-55B1-3CEB-3CEB-080A2FDBAEAC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5FDC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Question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5A60D-CC9F-F164-CB81-4A024B7BF1AA}"/>
              </a:ext>
            </a:extLst>
          </p:cNvPr>
          <p:cNvSpPr txBox="1"/>
          <p:nvPr/>
        </p:nvSpPr>
        <p:spPr>
          <a:xfrm>
            <a:off x="8162471" y="4333074"/>
            <a:ext cx="178545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A)  a comma , </a:t>
            </a: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B)  a full stop . </a:t>
            </a: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C) an exclamation mark 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4B934-6F4B-91E2-D66C-9C05C477ED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900846" y="1937469"/>
            <a:ext cx="720815" cy="617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9F9EE-15FA-11BA-AEA0-33FFDB155A8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936242" y="3049830"/>
            <a:ext cx="633684" cy="617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B03A27-58B4-BD89-D2AB-1C074C11A48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947928" y="4262037"/>
            <a:ext cx="591308" cy="617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A151CC-805A-A6EF-DFE0-EA6093956B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898198" y="5782649"/>
            <a:ext cx="613906" cy="6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6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0C35E4-E61A-E7C1-DF86-EAC781E56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7A0AF6-3FAA-AE3B-D653-7F1FD66B9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40233"/>
              </p:ext>
            </p:extLst>
          </p:nvPr>
        </p:nvGraphicFramePr>
        <p:xfrm>
          <a:off x="501041" y="1132716"/>
          <a:ext cx="9682619" cy="6041721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427967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8254652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261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Day Two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DC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964196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S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tructure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In her cyber kicks, she   </a:t>
                      </a:r>
                      <a:r>
                        <a:rPr lang="en-GB" sz="125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speeded   /    sped    </a:t>
                      </a: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across the streets like lightning and   </a:t>
                      </a:r>
                      <a:r>
                        <a:rPr lang="en-GB" sz="1250" b="1" i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bursted</a:t>
                      </a:r>
                      <a:r>
                        <a:rPr lang="en-GB" sz="125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  /   burst     </a:t>
                      </a: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over every obstacle with perfect precision.</a:t>
                      </a:r>
                      <a:endParaRPr lang="en-US" sz="125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116010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elp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Help expand this sentence by using the preposition </a:t>
                      </a:r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with 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to expand the noun phrase and show a design feature of the trainers.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trainers __________________________________________________________________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enabled her to scale the side of a building.</a:t>
                      </a:r>
                      <a:endParaRPr lang="en-GB" sz="125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116010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dit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later   that   day   the   police   chased   the   girl   through   the   busy   streets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Edit the capital letters and the punctuation at the end of this sentence.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After the word _____________ there must be A / B / C (Choose one)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  <a:tr h="2166098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D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evelop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Using the preposition ‘in’ to expand a noun phrase, write a sentence about an obstacle the girl avoided.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DCC3"/>
                          </a:solidFill>
                          <a:effectLst/>
                          <a:uLnTx/>
                          <a:uFillTx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Example: The determined, young girl leapt over the cars </a:t>
                      </a:r>
                      <a:r>
                        <a:rPr kumimoji="0" lang="en-GB" sz="125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DCC3"/>
                          </a:solidFill>
                          <a:effectLst/>
                          <a:uLnTx/>
                          <a:uFillTx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in the entrances to dark alleyways.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50" b="1" i="0" kern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6552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73568CA-0700-9F4D-D69C-75E77325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8153" y="1132716"/>
            <a:ext cx="345222" cy="378631"/>
          </a:xfrm>
          <a:prstGeom prst="rect">
            <a:avLst/>
          </a:prstGeom>
        </p:spPr>
      </p:pic>
      <p:pic>
        <p:nvPicPr>
          <p:cNvPr id="3" name="Picture 2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60326631-1094-0721-5F6F-37F896EF0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262440"/>
            <a:ext cx="1002978" cy="178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90283B-D3CF-B598-F03D-2A96EB0F73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C7FEBD-EA4D-3856-0CCC-2F988E3EEA76}"/>
              </a:ext>
            </a:extLst>
          </p:cNvPr>
          <p:cNvSpPr txBox="1"/>
          <p:nvPr/>
        </p:nvSpPr>
        <p:spPr>
          <a:xfrm>
            <a:off x="3506513" y="55033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3200" b="1" dirty="0">
                <a:ln w="9525" cmpd="sng">
                  <a:solidFill>
                    <a:schemeClr val="tx1"/>
                  </a:solidFill>
                </a:ln>
                <a:solidFill>
                  <a:srgbClr val="5FDCC3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Cyber Kicks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5A21283-8A1B-A515-E5FF-32862A267EE3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5FDC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Question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017EE-BDFF-FD1B-3E64-A273EB3F92A8}"/>
              </a:ext>
            </a:extLst>
          </p:cNvPr>
          <p:cNvSpPr txBox="1"/>
          <p:nvPr/>
        </p:nvSpPr>
        <p:spPr>
          <a:xfrm>
            <a:off x="8077200" y="4001225"/>
            <a:ext cx="179115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A) a comma , </a:t>
            </a: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B) a full stop . </a:t>
            </a: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C) an exclamation mark 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5FBED-A7D2-9990-61A4-3914A4B2B9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830363" y="1741015"/>
            <a:ext cx="720815" cy="617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9342C8-F674-AC86-D801-B661F42192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868356" y="2849769"/>
            <a:ext cx="633684" cy="617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CB9934-F960-3FBE-FE53-4DD8636FF93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895117" y="3903081"/>
            <a:ext cx="591308" cy="617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4AC38-E642-BD79-2B97-B9D762581D8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896726" y="5809117"/>
            <a:ext cx="613906" cy="6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6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C9039C-34E8-2A9D-6582-DBE3A74C8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1420880-0F7B-D25D-6F44-B8A187670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79589"/>
              </p:ext>
            </p:extLst>
          </p:nvPr>
        </p:nvGraphicFramePr>
        <p:xfrm>
          <a:off x="501040" y="1110561"/>
          <a:ext cx="9670093" cy="6244448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540701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8129392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390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Day Three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DC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908757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S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tructure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police      </a:t>
                      </a:r>
                      <a:r>
                        <a:rPr lang="en-GB" sz="125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told / telled        </a:t>
                      </a: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their colleagues all about her incredible abilities, but they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50" b="0" i="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were / was      </a:t>
                      </a: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determined to catch her.</a:t>
                      </a:r>
                      <a:endParaRPr lang="en-US" sz="125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1106996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elp</a:t>
                      </a:r>
                    </a:p>
                    <a:p>
                      <a:pPr algn="l"/>
                      <a:endParaRPr lang="en-US" sz="1400" b="0" i="0" dirty="0">
                        <a:solidFill>
                          <a:srgbClr val="5FDCC3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Help expand this sentence by using the preposition </a:t>
                      </a:r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with 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to explain what the streets were like.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girl sprinted through the dark streets _____________________________________________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endParaRPr lang="en-GB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1391964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dit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in   her   new   trainers   she    jumped  over   tall   buildings   ran   faster   than   she   ever   had   before </a:t>
                      </a:r>
                      <a:endParaRPr lang="en-GB" sz="1250" b="0" i="0" u="none" strike="noStrike" kern="1200" dirty="0">
                        <a:solidFill>
                          <a:srgbClr val="FF0000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Edit the capital letters and the punctuation at the end of this sentence.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After the word _____________ there must be  A / B / C  (Choose one)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After the word _____________ there must be  A / B / C  (Choose one)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  <a:tr h="138583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D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evelop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Using the preposition ‘with’, write a sentence that includes a prepositional phrase to expand on information about the police.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50" b="0" i="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Example: The teenage girl ran from the figures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with the visors and white body armour.</a:t>
                      </a:r>
                      <a:endParaRPr lang="en-GB" sz="1250" b="1" i="0" u="none" kern="1200" dirty="0">
                        <a:solidFill>
                          <a:srgbClr val="5FDCC3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50" b="0" i="0" kern="1200" dirty="0">
                        <a:solidFill>
                          <a:srgbClr val="FF0000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6552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37D5D21-CFE4-251F-E081-551B90275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680" y="1115688"/>
            <a:ext cx="345222" cy="378631"/>
          </a:xfrm>
          <a:prstGeom prst="rect">
            <a:avLst/>
          </a:prstGeom>
        </p:spPr>
      </p:pic>
      <p:pic>
        <p:nvPicPr>
          <p:cNvPr id="3" name="Picture 2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EB51DF83-28D1-E2DC-CA46-2EC5EE21C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262440"/>
            <a:ext cx="1002978" cy="178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74E647-EA7B-C52B-F6EC-3B18082DB8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EFBC6C-FC49-5913-23E7-A70F3C31FFF2}"/>
              </a:ext>
            </a:extLst>
          </p:cNvPr>
          <p:cNvSpPr txBox="1"/>
          <p:nvPr/>
        </p:nvSpPr>
        <p:spPr>
          <a:xfrm>
            <a:off x="3506513" y="55033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000" b="1" dirty="0">
                <a:ln w="9525" cmpd="sng">
                  <a:solidFill>
                    <a:schemeClr val="tx1"/>
                  </a:solidFill>
                </a:ln>
                <a:solidFill>
                  <a:srgbClr val="5FDCC3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Cyber Kicks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F32D922-26E2-2B55-3C4B-B45D7C241D57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5FDC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Question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DC506-72C4-DE65-B054-CDE3F1F5BD2B}"/>
              </a:ext>
            </a:extLst>
          </p:cNvPr>
          <p:cNvSpPr txBox="1"/>
          <p:nvPr/>
        </p:nvSpPr>
        <p:spPr>
          <a:xfrm>
            <a:off x="8102600" y="4388162"/>
            <a:ext cx="190026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A) a comma , </a:t>
            </a: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B) a full stop . </a:t>
            </a: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C) the conjunction — and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A2DE0-DBA5-1EB3-63A8-216CAC7ED9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828892" y="2049404"/>
            <a:ext cx="720815" cy="617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CFEDDC-9EC1-A452-5B09-17A46E6798B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872458" y="3103364"/>
            <a:ext cx="633684" cy="617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DC5959-26CC-7098-8317-2F2CFD3F719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875479" y="4367233"/>
            <a:ext cx="591308" cy="617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6CB8A4-8890-003C-C20D-418AC533243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886295" y="5960269"/>
            <a:ext cx="613906" cy="6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7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23E888-7945-3A84-02D9-8FDE288EB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4831C3-D773-999F-3EA4-12BA128E1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917402"/>
              </p:ext>
            </p:extLst>
          </p:nvPr>
        </p:nvGraphicFramePr>
        <p:xfrm>
          <a:off x="456592" y="1048908"/>
          <a:ext cx="9670093" cy="6279692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515649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8154444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50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Day Four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DC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S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tructure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Many of the police    </a:t>
                      </a:r>
                      <a:r>
                        <a:rPr lang="en-GB" sz="125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was   /   were     </a:t>
                      </a: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shouting with anger when the girl    </a:t>
                      </a:r>
                      <a:r>
                        <a:rPr lang="en-GB" sz="125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racing   /   raced     </a:t>
                      </a: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past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them and ran up the building. </a:t>
                      </a:r>
                      <a:endParaRPr lang="en-US" sz="125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elp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Help expand this sentence by using the preposition </a:t>
                      </a:r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in 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to expand the noun phrase and show where the three angry figures are.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Crouching behind a tall wall, the girl hid from the three angry figures ________________________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dit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  girl   sprinted   through   the   dark   alleys   the   police   were   getting   closer   she   could   hear their   sirens   growing   louder 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Edit the capital letters and the punctuation at the end of this sentence.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After the word _____________ there must be a A / B  (Choose one).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After the word _____________ there must be a A / B  (Choose one).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D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evelop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Write a sentence using a prepositional phrase to expand on information about the incredible features of the trainers.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Example: The bright lights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in the shock-absorbing soles 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of the trainers switched from red to green, and instantly the girl was able to scale the front of the building.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50" b="1" i="0" u="none" strike="noStrike" kern="1200" dirty="0">
                        <a:solidFill>
                          <a:srgbClr val="5FDCC3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6552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3AB7528-16E3-3790-1DA9-661A953AB5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0859" y="1080916"/>
            <a:ext cx="345222" cy="378631"/>
          </a:xfrm>
          <a:prstGeom prst="rect">
            <a:avLst/>
          </a:prstGeom>
        </p:spPr>
      </p:pic>
      <p:pic>
        <p:nvPicPr>
          <p:cNvPr id="3" name="Picture 2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656CFC03-6018-897F-E74E-220D00F92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327756"/>
            <a:ext cx="1002978" cy="178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BF693-74AD-A2E2-A749-AB2C0C7F8B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03428"/>
            <a:ext cx="1762479" cy="836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6C3A4B-2787-0FD3-8424-1FFBEFEC86BC}"/>
              </a:ext>
            </a:extLst>
          </p:cNvPr>
          <p:cNvSpPr txBox="1"/>
          <p:nvPr/>
        </p:nvSpPr>
        <p:spPr>
          <a:xfrm>
            <a:off x="3506512" y="377209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000" b="1" dirty="0">
                <a:ln w="9525" cmpd="sng">
                  <a:solidFill>
                    <a:schemeClr val="tx1"/>
                  </a:solidFill>
                </a:ln>
                <a:solidFill>
                  <a:srgbClr val="5FDCC3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Cyber Kicks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5F21886-062D-1A0B-A6DB-5ACCFDBE1CDE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5FDC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Question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0CC9CC-9C9F-9330-175A-6ECAAD99D6B9}"/>
              </a:ext>
            </a:extLst>
          </p:cNvPr>
          <p:cNvSpPr txBox="1"/>
          <p:nvPr/>
        </p:nvSpPr>
        <p:spPr>
          <a:xfrm>
            <a:off x="8241190" y="4449492"/>
            <a:ext cx="1654232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A)  a comma , </a:t>
            </a: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B) a full stop 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99884-0509-B1E5-2D1F-C4B1E179B4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831842" y="1636228"/>
            <a:ext cx="720815" cy="617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483EC8-3245-53A1-01FD-E2787623064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875408" y="2816398"/>
            <a:ext cx="633684" cy="617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A4A2D6-6C38-D3D0-7AF9-FCAA65B08E8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885297" y="4284259"/>
            <a:ext cx="591308" cy="617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9620E-14FB-9277-81F4-7F5B41940D0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885297" y="6200824"/>
            <a:ext cx="613906" cy="6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6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A73F13-2A23-323F-8B21-28EFBB8DD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93FB63-B196-EA56-0EF2-9149B96FB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16938"/>
              </p:ext>
            </p:extLst>
          </p:nvPr>
        </p:nvGraphicFramePr>
        <p:xfrm>
          <a:off x="413358" y="1084334"/>
          <a:ext cx="9807879" cy="6070015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427967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8379912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50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Day Five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DC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S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tructure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girl      </a:t>
                      </a:r>
                      <a:r>
                        <a:rPr lang="en-GB" sz="125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is /  was   </a:t>
                      </a: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smiling with joy because she   </a:t>
                      </a:r>
                      <a:r>
                        <a:rPr lang="en-GB" sz="125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has  /  had       escaped /  escaping     </a:t>
                      </a: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50" b="0" i="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police — thanks to her cyber kicks!</a:t>
                      </a:r>
                      <a:endParaRPr lang="en-US" sz="125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elp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Help expand this noun phrase by using the preposition </a:t>
                      </a:r>
                      <a:r>
                        <a:rPr lang="en-GB" sz="12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across </a:t>
                      </a: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to create a final sentence for the chase scene.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bright lights __________________________________________________________________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dit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with her special trainers she felt like she could do anything she sprinted onwards through the busy streets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Edit the capital letters and the punctuation at the end of this sentence.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After the word _____________ there must be  A / B  (Choose one).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After the word _____________ there must be  A / B  (Choose one).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D</a:t>
                      </a:r>
                      <a:r>
                        <a:rPr lang="en-US" b="0" i="0" dirty="0">
                          <a:solidFill>
                            <a:srgbClr val="5FDCC3"/>
                          </a:solidFill>
                          <a:latin typeface="Comic Sans MS" panose="030F0902030302020204" pitchFamily="66" charset="0"/>
                        </a:rPr>
                        <a:t>evelop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Using modifying adjectives to expand noun phrases, write a sentence to explain what the police did at the top of the building. </a:t>
                      </a:r>
                    </a:p>
                    <a:p>
                      <a:pPr algn="l">
                        <a:lnSpc>
                          <a:spcPts val="2020"/>
                        </a:lnSpc>
                        <a:spcAft>
                          <a:spcPts val="800"/>
                        </a:spcAft>
                      </a:pP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Example: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metal door 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sprung open with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 deafening crash 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as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three armour-clad officers 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slammed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their formidable frames 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against the </a:t>
                      </a:r>
                      <a:r>
                        <a:rPr lang="en-GB" sz="1250" b="1" i="0" u="sng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last barrier </a:t>
                      </a:r>
                      <a:r>
                        <a:rPr lang="en-GB" sz="1250" b="1" i="0" u="none" strike="noStrike" kern="1200" dirty="0">
                          <a:solidFill>
                            <a:srgbClr val="5FDCC3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to the girl.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6552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7EB516D-91AF-13C0-D735-3CF7DD2E6D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063" y="1084334"/>
            <a:ext cx="345222" cy="378631"/>
          </a:xfrm>
          <a:prstGeom prst="rect">
            <a:avLst/>
          </a:prstGeom>
        </p:spPr>
      </p:pic>
      <p:pic>
        <p:nvPicPr>
          <p:cNvPr id="3" name="Picture 2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B75A5D3C-82C7-C657-8141-1A8E1E14E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262440"/>
            <a:ext cx="1002978" cy="178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B8632F-3458-4363-E37D-6EE25B1519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D09D05-D9DB-927E-270A-1DCF955EE790}"/>
              </a:ext>
            </a:extLst>
          </p:cNvPr>
          <p:cNvSpPr txBox="1"/>
          <p:nvPr/>
        </p:nvSpPr>
        <p:spPr>
          <a:xfrm>
            <a:off x="3506513" y="41970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000" b="1" dirty="0">
                <a:ln w="9525" cmpd="sng">
                  <a:solidFill>
                    <a:schemeClr val="tx1"/>
                  </a:solidFill>
                </a:ln>
                <a:solidFill>
                  <a:srgbClr val="5FDCC3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Cyber Kicks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0DE5772-32CB-FF1D-1CE6-48F2A254C9FA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5FDC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Question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6EC386-DC65-CC48-B6C4-9E872A782953}"/>
              </a:ext>
            </a:extLst>
          </p:cNvPr>
          <p:cNvSpPr txBox="1"/>
          <p:nvPr/>
        </p:nvSpPr>
        <p:spPr>
          <a:xfrm>
            <a:off x="8239944" y="4527666"/>
            <a:ext cx="1654232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A) a comma , </a:t>
            </a: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Comic Sans MS" panose="030F0902030302020204" pitchFamily="66" charset="0"/>
              </a:rPr>
              <a:t>B) a full stop 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CFF5B-D326-A3F1-7912-0449B58D65D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821362" y="1697615"/>
            <a:ext cx="720815" cy="617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CF121E-2558-98D7-8C35-9A2A334240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894176" y="2884294"/>
            <a:ext cx="633684" cy="617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6AC8A1-2FE0-EA68-D03C-D667523D292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944336" y="4297970"/>
            <a:ext cx="591308" cy="617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082DDA-EA9A-8C46-A007-8AC215A04B5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894176" y="6007213"/>
            <a:ext cx="613906" cy="6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1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CB0A9-C0CC-46C5-C230-6E315E9E9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A472B0-2FD9-0D19-A7B3-8FB7A1376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62769"/>
              </p:ext>
            </p:extLst>
          </p:nvPr>
        </p:nvGraphicFramePr>
        <p:xfrm>
          <a:off x="588723" y="1472337"/>
          <a:ext cx="9632515" cy="5566125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2605414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7027101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50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omic Sans MS" panose="030F0902030302020204" pitchFamily="66" charset="0"/>
                        </a:rPr>
                        <a:t>Applying Skills (Super Shed Sentences)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DC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72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Write a sentence with </a:t>
                      </a:r>
                      <a:r>
                        <a:rPr lang="en-US" sz="1250" b="1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modifying adjectives </a:t>
                      </a:r>
                      <a:r>
                        <a:rPr lang="en-US" sz="125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to describe the girl’s trainers.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</a:t>
                      </a:r>
                      <a:endParaRPr lang="en-US" sz="125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72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In a </a:t>
                      </a:r>
                      <a:r>
                        <a:rPr lang="en-US" sz="1250" b="0" i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sentence, use </a:t>
                      </a:r>
                      <a:r>
                        <a:rPr lang="en-US" sz="125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the preposition ‘</a:t>
                      </a:r>
                      <a:r>
                        <a:rPr lang="en-US" sz="1250" b="1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on</a:t>
                      </a:r>
                      <a:r>
                        <a:rPr lang="en-US" sz="125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’ in an expanded noun phrase to give more information about obstacles she had to avoid.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9199"/>
                  </a:ext>
                </a:extLst>
              </a:tr>
              <a:tr h="72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Write a sentence that includes the </a:t>
                      </a:r>
                      <a:r>
                        <a:rPr lang="en-US" sz="1250" b="1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irregular verb </a:t>
                      </a:r>
                      <a:r>
                        <a:rPr lang="en-US" sz="125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for ‘</a:t>
                      </a:r>
                      <a:r>
                        <a:rPr lang="en-US" sz="1250" b="1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go</a:t>
                      </a:r>
                      <a:r>
                        <a:rPr lang="en-US" sz="125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’ in the past tense.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72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Use the preposition ‘</a:t>
                      </a:r>
                      <a:r>
                        <a:rPr lang="en-US" sz="1250" b="1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with</a:t>
                      </a:r>
                      <a:r>
                        <a:rPr lang="en-US" sz="125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’ in an expanded noun phrase to give more information about the end of the chase scene.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  <a:tr h="72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Write a sentence that includes an expanded noun phrase with </a:t>
                      </a:r>
                      <a:r>
                        <a:rPr lang="en-US" sz="1250" b="1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modifying adjectives and a prepositional phrase </a:t>
                      </a:r>
                      <a:r>
                        <a:rPr lang="en-US" sz="125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to explain how you think the police found the girl.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7958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A6452D6-3FB7-F4AE-5CFE-5D83B98C5A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8723" y="1472337"/>
            <a:ext cx="345223" cy="378631"/>
          </a:xfrm>
          <a:prstGeom prst="rect">
            <a:avLst/>
          </a:prstGeom>
        </p:spPr>
      </p:pic>
      <p:pic>
        <p:nvPicPr>
          <p:cNvPr id="8" name="Picture 7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058A3A98-C8CE-082C-3693-85852A19A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262440"/>
            <a:ext cx="1002978" cy="1783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7B4EC8-0966-F5B4-102A-F2D496DBB4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D053A80-C024-CCDE-6A7D-A24E46425357}"/>
              </a:ext>
            </a:extLst>
          </p:cNvPr>
          <p:cNvSpPr txBox="1"/>
          <p:nvPr/>
        </p:nvSpPr>
        <p:spPr>
          <a:xfrm>
            <a:off x="3506513" y="55033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000" b="1" dirty="0">
                <a:ln w="9525" cmpd="sng">
                  <a:solidFill>
                    <a:schemeClr val="tx1"/>
                  </a:solidFill>
                </a:ln>
                <a:solidFill>
                  <a:srgbClr val="5FDCC3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Cyber Kicks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77A91EB-63BA-14E8-048C-401DE2BCE70C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5FDC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Question Sheet</a:t>
            </a:r>
          </a:p>
        </p:txBody>
      </p:sp>
    </p:spTree>
    <p:extLst>
      <p:ext uri="{BB962C8B-B14F-4D97-AF65-F5344CB8AC3E}">
        <p14:creationId xmlns:p14="http://schemas.microsoft.com/office/powerpoint/2010/main" val="410280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1737</TotalTime>
  <Words>1435</Words>
  <Application>Microsoft Macintosh PowerPoint</Application>
  <PresentationFormat>Custom</PresentationFormat>
  <Paragraphs>173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Butcher</dc:creator>
  <cp:lastModifiedBy>Katherine Simpson</cp:lastModifiedBy>
  <cp:revision>13</cp:revision>
  <cp:lastPrinted>2024-11-29T13:56:07Z</cp:lastPrinted>
  <dcterms:created xsi:type="dcterms:W3CDTF">2024-11-12T12:47:41Z</dcterms:created>
  <dcterms:modified xsi:type="dcterms:W3CDTF">2025-06-05T12:23:09Z</dcterms:modified>
</cp:coreProperties>
</file>