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0"/>
  </p:notesMasterIdLst>
  <p:sldIdLst>
    <p:sldId id="258" r:id="rId2"/>
    <p:sldId id="264" r:id="rId3"/>
    <p:sldId id="280" r:id="rId4"/>
    <p:sldId id="281" r:id="rId5"/>
    <p:sldId id="282" r:id="rId6"/>
    <p:sldId id="283" r:id="rId7"/>
    <p:sldId id="284" r:id="rId8"/>
    <p:sldId id="269" r:id="rId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DC78"/>
    <a:srgbClr val="DCFAE6"/>
    <a:srgbClr val="EBF5D2"/>
    <a:srgbClr val="A0D214"/>
    <a:srgbClr val="EB4B6E"/>
    <a:srgbClr val="FADCE1"/>
    <a:srgbClr val="FAF0D7"/>
    <a:srgbClr val="F5AF32"/>
    <a:srgbClr val="2878FA"/>
    <a:srgbClr val="E8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093AC-2630-2A45-BBD5-E932D1D4563F}" v="13" dt="2025-03-11T15:22:55.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6"/>
    <p:restoredTop sz="93317"/>
  </p:normalViewPr>
  <p:slideViewPr>
    <p:cSldViewPr snapToGrid="0">
      <p:cViewPr>
        <p:scale>
          <a:sx n="81" d="100"/>
          <a:sy n="81" d="100"/>
        </p:scale>
        <p:origin x="-160" y="-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35D98-11DA-E14E-BB3C-9C9F192A3C30}" type="datetimeFigureOut">
              <a:rPr lang="en-US" smtClean="0"/>
              <a:t>7/11/25</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4C025-2188-3C4D-9204-883CBAD3A08E}" type="slidenum">
              <a:rPr lang="en-US" smtClean="0"/>
              <a:t>‹#›</a:t>
            </a:fld>
            <a:endParaRPr lang="en-US"/>
          </a:p>
        </p:txBody>
      </p:sp>
    </p:spTree>
    <p:extLst>
      <p:ext uri="{BB962C8B-B14F-4D97-AF65-F5344CB8AC3E}">
        <p14:creationId xmlns:p14="http://schemas.microsoft.com/office/powerpoint/2010/main" val="370650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4C025-2188-3C4D-9204-883CBAD3A08E}" type="slidenum">
              <a:rPr lang="en-US" smtClean="0"/>
              <a:t>5</a:t>
            </a:fld>
            <a:endParaRPr lang="en-US"/>
          </a:p>
        </p:txBody>
      </p:sp>
    </p:spTree>
    <p:extLst>
      <p:ext uri="{BB962C8B-B14F-4D97-AF65-F5344CB8AC3E}">
        <p14:creationId xmlns:p14="http://schemas.microsoft.com/office/powerpoint/2010/main" val="8228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GB"/>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0542917-193A-9942-97C7-8A39C5A7B3F4}" type="datetimeFigureOut">
              <a:rPr lang="en-US" smtClean="0"/>
              <a:t>7/11/25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213844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542917-193A-9942-97C7-8A39C5A7B3F4}" type="datetimeFigureOut">
              <a:rPr lang="en-US" smtClean="0"/>
              <a:t>7/11/25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381219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542917-193A-9942-97C7-8A39C5A7B3F4}" type="datetimeFigureOut">
              <a:rPr lang="en-US" smtClean="0"/>
              <a:t>7/11/25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160386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542917-193A-9942-97C7-8A39C5A7B3F4}" type="datetimeFigureOut">
              <a:rPr lang="en-US" smtClean="0"/>
              <a:t>7/11/25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234081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GB"/>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tint val="82000"/>
                  </a:schemeClr>
                </a:solidFill>
              </a:defRPr>
            </a:lvl1pPr>
            <a:lvl2pPr marL="503972" indent="0">
              <a:buNone/>
              <a:defRPr sz="2205">
                <a:solidFill>
                  <a:schemeClr val="tx1">
                    <a:tint val="82000"/>
                  </a:schemeClr>
                </a:solidFill>
              </a:defRPr>
            </a:lvl2pPr>
            <a:lvl3pPr marL="1007943" indent="0">
              <a:buNone/>
              <a:defRPr sz="1984">
                <a:solidFill>
                  <a:schemeClr val="tx1">
                    <a:tint val="82000"/>
                  </a:schemeClr>
                </a:solidFill>
              </a:defRPr>
            </a:lvl3pPr>
            <a:lvl4pPr marL="1511915" indent="0">
              <a:buNone/>
              <a:defRPr sz="1764">
                <a:solidFill>
                  <a:schemeClr val="tx1">
                    <a:tint val="82000"/>
                  </a:schemeClr>
                </a:solidFill>
              </a:defRPr>
            </a:lvl4pPr>
            <a:lvl5pPr marL="2015886" indent="0">
              <a:buNone/>
              <a:defRPr sz="1764">
                <a:solidFill>
                  <a:schemeClr val="tx1">
                    <a:tint val="82000"/>
                  </a:schemeClr>
                </a:solidFill>
              </a:defRPr>
            </a:lvl5pPr>
            <a:lvl6pPr marL="2519858" indent="0">
              <a:buNone/>
              <a:defRPr sz="1764">
                <a:solidFill>
                  <a:schemeClr val="tx1">
                    <a:tint val="82000"/>
                  </a:schemeClr>
                </a:solidFill>
              </a:defRPr>
            </a:lvl6pPr>
            <a:lvl7pPr marL="3023829" indent="0">
              <a:buNone/>
              <a:defRPr sz="1764">
                <a:solidFill>
                  <a:schemeClr val="tx1">
                    <a:tint val="82000"/>
                  </a:schemeClr>
                </a:solidFill>
              </a:defRPr>
            </a:lvl7pPr>
            <a:lvl8pPr marL="3527801" indent="0">
              <a:buNone/>
              <a:defRPr sz="1764">
                <a:solidFill>
                  <a:schemeClr val="tx1">
                    <a:tint val="82000"/>
                  </a:schemeClr>
                </a:solidFill>
              </a:defRPr>
            </a:lvl8pPr>
            <a:lvl9pPr marL="4031772" indent="0">
              <a:buNone/>
              <a:defRPr sz="1764">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0542917-193A-9942-97C7-8A39C5A7B3F4}" type="datetimeFigureOut">
              <a:rPr lang="en-US" smtClean="0"/>
              <a:t>7/11/25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33544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0542917-193A-9942-97C7-8A39C5A7B3F4}" type="datetimeFigureOut">
              <a:rPr lang="en-US" smtClean="0"/>
              <a:t>7/11/25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7350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0542917-193A-9942-97C7-8A39C5A7B3F4}" type="datetimeFigureOut">
              <a:rPr lang="en-US" smtClean="0"/>
              <a:t>7/11/25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75555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0542917-193A-9942-97C7-8A39C5A7B3F4}" type="datetimeFigureOut">
              <a:rPr lang="en-US" smtClean="0"/>
              <a:t>7/11/25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228109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42917-193A-9942-97C7-8A39C5A7B3F4}" type="datetimeFigureOut">
              <a:rPr lang="en-US" smtClean="0"/>
              <a:t>7/11/25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188944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20542917-193A-9942-97C7-8A39C5A7B3F4}" type="datetimeFigureOut">
              <a:rPr lang="en-US" smtClean="0"/>
              <a:t>7/11/25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209264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GB"/>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20542917-193A-9942-97C7-8A39C5A7B3F4}" type="datetimeFigureOut">
              <a:rPr lang="en-US" smtClean="0"/>
              <a:t>7/11/25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8656E-5163-0B4E-B2B9-4E3C91BEF43D}" type="slidenum">
              <a:rPr lang="en-US" smtClean="0"/>
              <a:t>‹#›</a:t>
            </a:fld>
            <a:endParaRPr lang="en-US"/>
          </a:p>
        </p:txBody>
      </p:sp>
    </p:spTree>
    <p:extLst>
      <p:ext uri="{BB962C8B-B14F-4D97-AF65-F5344CB8AC3E}">
        <p14:creationId xmlns:p14="http://schemas.microsoft.com/office/powerpoint/2010/main" val="364212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82000"/>
                  </a:schemeClr>
                </a:solidFill>
              </a:defRPr>
            </a:lvl1pPr>
          </a:lstStyle>
          <a:p>
            <a:fld id="{20542917-193A-9942-97C7-8A39C5A7B3F4}" type="datetimeFigureOut">
              <a:rPr lang="en-US" smtClean="0"/>
              <a:t>7/11/25</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82000"/>
                  </a:schemeClr>
                </a:solidFill>
              </a:defRPr>
            </a:lvl1pPr>
          </a:lstStyle>
          <a:p>
            <a:fld id="{9B68656E-5163-0B4E-B2B9-4E3C91BEF43D}" type="slidenum">
              <a:rPr lang="en-US" smtClean="0"/>
              <a:t>‹#›</a:t>
            </a:fld>
            <a:endParaRPr lang="en-US"/>
          </a:p>
        </p:txBody>
      </p:sp>
    </p:spTree>
    <p:extLst>
      <p:ext uri="{BB962C8B-B14F-4D97-AF65-F5344CB8AC3E}">
        <p14:creationId xmlns:p14="http://schemas.microsoft.com/office/powerpoint/2010/main" val="3270191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9" name="Picture 8" descr="A black and white sign with black text&#10;&#10;Description automatically generated">
            <a:extLst>
              <a:ext uri="{FF2B5EF4-FFF2-40B4-BE49-F238E27FC236}">
                <a16:creationId xmlns:a16="http://schemas.microsoft.com/office/drawing/2014/main" id="{0669EDC4-1B68-6B5E-E9AA-F3CC95424262}"/>
              </a:ext>
            </a:extLst>
          </p:cNvPr>
          <p:cNvPicPr>
            <a:picLocks noChangeAspect="1"/>
          </p:cNvPicPr>
          <p:nvPr/>
        </p:nvPicPr>
        <p:blipFill>
          <a:blip r:embed="rId3"/>
          <a:stretch>
            <a:fillRect/>
          </a:stretch>
        </p:blipFill>
        <p:spPr>
          <a:xfrm>
            <a:off x="9610514" y="7262440"/>
            <a:ext cx="1002978" cy="178307"/>
          </a:xfrm>
          <a:prstGeom prst="rect">
            <a:avLst/>
          </a:prstGeom>
        </p:spPr>
      </p:pic>
      <p:sp>
        <p:nvSpPr>
          <p:cNvPr id="18" name="Freeform 17">
            <a:extLst>
              <a:ext uri="{FF2B5EF4-FFF2-40B4-BE49-F238E27FC236}">
                <a16:creationId xmlns:a16="http://schemas.microsoft.com/office/drawing/2014/main" id="{D316F839-B8AB-84FA-A028-9EE2D6B281E5}"/>
              </a:ext>
            </a:extLst>
          </p:cNvPr>
          <p:cNvSpPr/>
          <p:nvPr/>
        </p:nvSpPr>
        <p:spPr>
          <a:xfrm>
            <a:off x="8580675" y="0"/>
            <a:ext cx="1839722" cy="377209"/>
          </a:xfrm>
          <a:custGeom>
            <a:avLst/>
            <a:gdLst>
              <a:gd name="connsiteX0" fmla="*/ 0 w 2114062"/>
              <a:gd name="connsiteY0" fmla="*/ 0 h 433459"/>
              <a:gd name="connsiteX1" fmla="*/ 2114062 w 2114062"/>
              <a:gd name="connsiteY1" fmla="*/ 0 h 433459"/>
              <a:gd name="connsiteX2" fmla="*/ 2114062 w 2114062"/>
              <a:gd name="connsiteY2" fmla="*/ 330549 h 433459"/>
              <a:gd name="connsiteX3" fmla="*/ 2011152 w 2114062"/>
              <a:gd name="connsiteY3" fmla="*/ 433459 h 433459"/>
              <a:gd name="connsiteX4" fmla="*/ 102910 w 2114062"/>
              <a:gd name="connsiteY4" fmla="*/ 433459 h 433459"/>
              <a:gd name="connsiteX5" fmla="*/ 0 w 2114062"/>
              <a:gd name="connsiteY5" fmla="*/ 330549 h 433459"/>
              <a:gd name="connsiteX6" fmla="*/ 0 w 2114062"/>
              <a:gd name="connsiteY6" fmla="*/ 0 h 4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62" h="433459">
                <a:moveTo>
                  <a:pt x="0" y="0"/>
                </a:moveTo>
                <a:lnTo>
                  <a:pt x="2114062" y="0"/>
                </a:lnTo>
                <a:lnTo>
                  <a:pt x="2114062" y="330549"/>
                </a:lnTo>
                <a:cubicBezTo>
                  <a:pt x="2114062" y="387385"/>
                  <a:pt x="2067988" y="433459"/>
                  <a:pt x="2011152" y="433459"/>
                </a:cubicBezTo>
                <a:lnTo>
                  <a:pt x="102910" y="433459"/>
                </a:lnTo>
                <a:cubicBezTo>
                  <a:pt x="46074" y="433459"/>
                  <a:pt x="0" y="387385"/>
                  <a:pt x="0" y="330549"/>
                </a:cubicBezTo>
                <a:lnTo>
                  <a:pt x="0" y="0"/>
                </a:lnTo>
                <a:close/>
              </a:path>
            </a:pathLst>
          </a:custGeom>
          <a:solidFill>
            <a:srgbClr val="55DC7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latin typeface="Comic Sans MS" panose="030F0902030302020204" pitchFamily="66" charset="0"/>
              </a:rPr>
              <a:t>Answer Pack</a:t>
            </a:r>
          </a:p>
        </p:txBody>
      </p:sp>
      <p:pic>
        <p:nvPicPr>
          <p:cNvPr id="19" name="Picture 18">
            <a:extLst>
              <a:ext uri="{FF2B5EF4-FFF2-40B4-BE49-F238E27FC236}">
                <a16:creationId xmlns:a16="http://schemas.microsoft.com/office/drawing/2014/main" id="{4E160B0D-F820-F674-43C6-6BD4B517E141}"/>
              </a:ext>
            </a:extLst>
          </p:cNvPr>
          <p:cNvPicPr>
            <a:picLocks noChangeAspect="1"/>
          </p:cNvPicPr>
          <p:nvPr/>
        </p:nvPicPr>
        <p:blipFill>
          <a:blip r:embed="rId4"/>
          <a:srcRect/>
          <a:stretch/>
        </p:blipFill>
        <p:spPr>
          <a:xfrm>
            <a:off x="196022" y="136086"/>
            <a:ext cx="1762479" cy="836932"/>
          </a:xfrm>
          <a:prstGeom prst="rect">
            <a:avLst/>
          </a:prstGeom>
        </p:spPr>
      </p:pic>
      <p:pic>
        <p:nvPicPr>
          <p:cNvPr id="20" name="Picture 19">
            <a:extLst>
              <a:ext uri="{FF2B5EF4-FFF2-40B4-BE49-F238E27FC236}">
                <a16:creationId xmlns:a16="http://schemas.microsoft.com/office/drawing/2014/main" id="{DBF69F24-2759-8540-ABDA-C871F227068C}"/>
              </a:ext>
            </a:extLst>
          </p:cNvPr>
          <p:cNvPicPr>
            <a:picLocks noChangeAspect="1"/>
          </p:cNvPicPr>
          <p:nvPr/>
        </p:nvPicPr>
        <p:blipFill>
          <a:blip r:embed="rId5"/>
          <a:srcRect/>
          <a:stretch/>
        </p:blipFill>
        <p:spPr>
          <a:xfrm>
            <a:off x="3204830" y="1523431"/>
            <a:ext cx="4282150" cy="4282150"/>
          </a:xfrm>
          <a:prstGeom prst="rect">
            <a:avLst/>
          </a:prstGeom>
          <a:solidFill>
            <a:schemeClr val="tx1"/>
          </a:solidFill>
          <a:ln w="12700">
            <a:solidFill>
              <a:schemeClr val="tx1"/>
            </a:solidFill>
          </a:ln>
          <a:effectLst>
            <a:outerShdw dist="50800" dir="2700000" algn="ctr" rotWithShape="0">
              <a:schemeClr val="tx1"/>
            </a:outerShdw>
          </a:effectLst>
        </p:spPr>
      </p:pic>
      <p:sp>
        <p:nvSpPr>
          <p:cNvPr id="21" name="TextBox 20">
            <a:extLst>
              <a:ext uri="{FF2B5EF4-FFF2-40B4-BE49-F238E27FC236}">
                <a16:creationId xmlns:a16="http://schemas.microsoft.com/office/drawing/2014/main" id="{178E80A5-B4F7-1D17-7628-863EC0582685}"/>
              </a:ext>
            </a:extLst>
          </p:cNvPr>
          <p:cNvSpPr txBox="1"/>
          <p:nvPr/>
        </p:nvSpPr>
        <p:spPr>
          <a:xfrm>
            <a:off x="2035554" y="489659"/>
            <a:ext cx="6620703" cy="698577"/>
          </a:xfrm>
          <a:prstGeom prst="roundRect">
            <a:avLst>
              <a:gd name="adj" fmla="val 12954"/>
            </a:avLst>
          </a:prstGeom>
          <a:noFill/>
          <a:ln w="15875">
            <a:noFill/>
          </a:ln>
          <a:effectLst/>
        </p:spPr>
        <p:txBody>
          <a:bodyPr wrap="none" rtlCol="0" anchor="ctr" anchorCtr="0">
            <a:noAutofit/>
          </a:bodyPr>
          <a:lstStyle/>
          <a:p>
            <a:pPr algn="ctr"/>
            <a:r>
              <a:rPr lang="en-US" sz="4800" b="1" dirty="0">
                <a:ln w="9525" cmpd="sng">
                  <a:solidFill>
                    <a:schemeClr val="tx1"/>
                  </a:solidFill>
                </a:ln>
                <a:solidFill>
                  <a:srgbClr val="55DC78"/>
                </a:solidFill>
                <a:effectLst>
                  <a:outerShdw dist="50800" dir="2700000" algn="ctr" rotWithShape="0">
                    <a:schemeClr val="tx1"/>
                  </a:outerShdw>
                </a:effectLst>
                <a:latin typeface="Comic Sans MS" panose="030F0902030302020204" pitchFamily="66" charset="0"/>
              </a:rPr>
              <a:t>A Whale of a Home</a:t>
            </a:r>
          </a:p>
        </p:txBody>
      </p:sp>
      <p:sp>
        <p:nvSpPr>
          <p:cNvPr id="24" name="TextBox 23">
            <a:extLst>
              <a:ext uri="{FF2B5EF4-FFF2-40B4-BE49-F238E27FC236}">
                <a16:creationId xmlns:a16="http://schemas.microsoft.com/office/drawing/2014/main" id="{A8752176-F98A-944F-B1FF-BC2BA95C8EE5}"/>
              </a:ext>
            </a:extLst>
          </p:cNvPr>
          <p:cNvSpPr txBox="1"/>
          <p:nvPr/>
        </p:nvSpPr>
        <p:spPr>
          <a:xfrm>
            <a:off x="2242791" y="1173416"/>
            <a:ext cx="6206225" cy="276999"/>
          </a:xfrm>
          <a:prstGeom prst="rect">
            <a:avLst/>
          </a:prstGeom>
          <a:noFill/>
        </p:spPr>
        <p:txBody>
          <a:bodyPr wrap="square" lIns="0" tIns="0" rIns="0" bIns="0">
            <a:spAutoFit/>
          </a:bodyPr>
          <a:lstStyle/>
          <a:p>
            <a:pPr algn="ctr"/>
            <a:r>
              <a:rPr lang="en-US" sz="1800" b="1" dirty="0">
                <a:latin typeface="Comic Sans MS" panose="030F0902030302020204" pitchFamily="66" charset="0"/>
              </a:rPr>
              <a:t>Stage 4 – Consolidation Week </a:t>
            </a:r>
          </a:p>
        </p:txBody>
      </p:sp>
      <p:sp>
        <p:nvSpPr>
          <p:cNvPr id="2" name="TextBox 1">
            <a:extLst>
              <a:ext uri="{FF2B5EF4-FFF2-40B4-BE49-F238E27FC236}">
                <a16:creationId xmlns:a16="http://schemas.microsoft.com/office/drawing/2014/main" id="{539930F3-F420-49FF-37C6-72F0B44C1482}"/>
              </a:ext>
            </a:extLst>
          </p:cNvPr>
          <p:cNvSpPr txBox="1"/>
          <p:nvPr/>
        </p:nvSpPr>
        <p:spPr>
          <a:xfrm>
            <a:off x="3557241" y="5914091"/>
            <a:ext cx="3800821" cy="720000"/>
          </a:xfrm>
          <a:prstGeom prst="roundRect">
            <a:avLst>
              <a:gd name="adj" fmla="val 10821"/>
            </a:avLst>
          </a:prstGeom>
          <a:solidFill>
            <a:schemeClr val="bg1"/>
          </a:solidFill>
          <a:ln w="15875">
            <a:solidFill>
              <a:schemeClr val="tx1"/>
            </a:solidFill>
          </a:ln>
          <a:effectLst>
            <a:outerShdw dist="38100" dir="2700000" algn="ctr" rotWithShape="0">
              <a:srgbClr val="55DC78"/>
            </a:outerShdw>
          </a:effectLst>
        </p:spPr>
        <p:txBody>
          <a:bodyPr wrap="square" rtlCol="0" anchor="ctr">
            <a:noAutofit/>
          </a:bodyPr>
          <a:lstStyle/>
          <a:p>
            <a:pPr algn="ctr"/>
            <a:r>
              <a:rPr lang="en-US" sz="1600" b="1" dirty="0">
                <a:solidFill>
                  <a:srgbClr val="55DC78"/>
                </a:solidFill>
                <a:latin typeface="Comic Sans MS" panose="030F0902030302020204" pitchFamily="66" charset="0"/>
              </a:rPr>
              <a:t>Skill 1 (Stage 3)</a:t>
            </a:r>
          </a:p>
          <a:p>
            <a:pPr algn="ctr"/>
            <a:r>
              <a:rPr lang="en-GB" sz="1100" dirty="0">
                <a:effectLst/>
                <a:latin typeface="Comic Sans MS" panose="030F0902030302020204" pitchFamily="66" charset="0"/>
                <a:ea typeface="Times New Roman" panose="02020603050405020304" pitchFamily="18" charset="0"/>
              </a:rPr>
              <a:t>Formation of nouns using a range of prefixes </a:t>
            </a:r>
            <a:r>
              <a:rPr lang="en-GB" sz="1100" dirty="0" err="1">
                <a:effectLst/>
                <a:latin typeface="Comic Sans MS" panose="030F0902030302020204" pitchFamily="66" charset="0"/>
                <a:ea typeface="Times New Roman" panose="02020603050405020304" pitchFamily="18" charset="0"/>
              </a:rPr>
              <a:t>eg.</a:t>
            </a:r>
            <a:r>
              <a:rPr lang="en-GB" sz="1100" dirty="0">
                <a:effectLst/>
                <a:latin typeface="Comic Sans MS" panose="030F0902030302020204" pitchFamily="66" charset="0"/>
                <a:ea typeface="Times New Roman" panose="02020603050405020304" pitchFamily="18" charset="0"/>
              </a:rPr>
              <a:t> super-, auto-, anti-</a:t>
            </a:r>
          </a:p>
          <a:p>
            <a:pPr algn="ctr"/>
            <a:endParaRPr lang="en-US" sz="1100" b="1" dirty="0">
              <a:solidFill>
                <a:srgbClr val="2878FA"/>
              </a:solidFill>
              <a:latin typeface="Comic Sans MS" panose="030F0902030302020204" pitchFamily="66" charset="0"/>
            </a:endParaRPr>
          </a:p>
        </p:txBody>
      </p:sp>
    </p:spTree>
    <p:extLst>
      <p:ext uri="{BB962C8B-B14F-4D97-AF65-F5344CB8AC3E}">
        <p14:creationId xmlns:p14="http://schemas.microsoft.com/office/powerpoint/2010/main" val="39350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11F9494C-3DD7-3395-C324-EE4043F469E9}"/>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8AC33F4-C919-2CCF-1054-9E639BB2CB8E}"/>
              </a:ext>
            </a:extLst>
          </p:cNvPr>
          <p:cNvGraphicFramePr>
            <a:graphicFrameLocks noGrp="1"/>
          </p:cNvGraphicFramePr>
          <p:nvPr>
            <p:extLst>
              <p:ext uri="{D42A27DB-BD31-4B8C-83A1-F6EECF244321}">
                <p14:modId xmlns:p14="http://schemas.microsoft.com/office/powerpoint/2010/main" val="1163414581"/>
              </p:ext>
            </p:extLst>
          </p:nvPr>
        </p:nvGraphicFramePr>
        <p:xfrm>
          <a:off x="551145" y="1349527"/>
          <a:ext cx="9619989" cy="5366642"/>
        </p:xfrm>
        <a:graphic>
          <a:graphicData uri="http://schemas.openxmlformats.org/drawingml/2006/table">
            <a:tbl>
              <a:tblPr firstRow="1" bandRow="1">
                <a:effectLst>
                  <a:outerShdw dist="63500" dir="2700000" algn="tl" rotWithShape="0">
                    <a:prstClr val="black"/>
                  </a:outerShdw>
                </a:effectLst>
                <a:tableStyleId>{5C22544A-7EE6-4342-B048-85BDC9FD1C3A}</a:tableStyleId>
              </a:tblPr>
              <a:tblGrid>
                <a:gridCol w="1538058">
                  <a:extLst>
                    <a:ext uri="{9D8B030D-6E8A-4147-A177-3AD203B41FA5}">
                      <a16:colId xmlns:a16="http://schemas.microsoft.com/office/drawing/2014/main" val="3853321044"/>
                    </a:ext>
                  </a:extLst>
                </a:gridCol>
                <a:gridCol w="8081931">
                  <a:extLst>
                    <a:ext uri="{9D8B030D-6E8A-4147-A177-3AD203B41FA5}">
                      <a16:colId xmlns:a16="http://schemas.microsoft.com/office/drawing/2014/main" val="2336972130"/>
                    </a:ext>
                  </a:extLst>
                </a:gridCol>
              </a:tblGrid>
              <a:tr h="448403">
                <a:tc gridSpan="2">
                  <a:txBody>
                    <a:bodyPr/>
                    <a:lstStyle/>
                    <a:p>
                      <a:pPr algn="ctr"/>
                      <a:r>
                        <a:rPr lang="en-US" sz="2000" b="1" i="0" dirty="0">
                          <a:latin typeface="Comic Sans MS" panose="030F0902030302020204" pitchFamily="66" charset="0"/>
                        </a:rPr>
                        <a:t>Weekly Objectives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5DC78"/>
                    </a:solidFill>
                  </a:tcPr>
                </a:tc>
                <a:tc hMerge="1">
                  <a:txBody>
                    <a:bodyPr/>
                    <a:lstStyle/>
                    <a:p>
                      <a:endParaRPr lang="en-US" dirty="0"/>
                    </a:p>
                  </a:txBody>
                  <a:tcPr/>
                </a:tc>
                <a:extLst>
                  <a:ext uri="{0D108BD9-81ED-4DB2-BD59-A6C34878D82A}">
                    <a16:rowId xmlns:a16="http://schemas.microsoft.com/office/drawing/2014/main" val="514208345"/>
                  </a:ext>
                </a:extLst>
              </a:tr>
              <a:tr h="994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55DC78"/>
                          </a:solidFill>
                          <a:latin typeface="Comic Sans MS" panose="030F0902030302020204" pitchFamily="66" charset="0"/>
                        </a:rPr>
                        <a:t>Picture Analysis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r>
                        <a:rPr lang="en-GB" sz="1400" b="0" i="0" u="none" strike="noStrike" kern="1200" dirty="0">
                          <a:solidFill>
                            <a:schemeClr val="dk1"/>
                          </a:solidFill>
                          <a:effectLst/>
                          <a:latin typeface="Comic Sans MS" panose="030F0902030302020204" pitchFamily="66" charset="0"/>
                          <a:ea typeface="+mn-ea"/>
                          <a:cs typeface="+mn-cs"/>
                        </a:rPr>
                        <a:t>Imagine looking up at the night sky and seeing something magical—a giant whale floating in the air instead of swimming in the sea! The moon and stars shine brightly, lighting up the sky. Beneath the whale, the ocean stretches far and wide, with islands emerging out of the water. But the most amazing thing? There’s a tiny town on the whale’s back! The town is full of wooden houses, and glowing lights twinkle from the windows, making it look warm and welcoming.</a:t>
                      </a:r>
                      <a:endParaRPr lang="en-GB" sz="1400" b="0" i="0" dirty="0">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366965"/>
                  </a:ext>
                </a:extLst>
              </a:tr>
              <a:tr h="627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55DC78"/>
                          </a:solidFill>
                          <a:latin typeface="Comic Sans MS" panose="030F0902030302020204" pitchFamily="66" charset="0"/>
                        </a:rPr>
                        <a:t>Text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285750" marR="0" lvl="0" indent="-285750" algn="l" defTabSz="1007943" rtl="0" eaLnBrk="1" fontAlgn="auto" latinLnBrk="0" hangingPunct="1">
                        <a:lnSpc>
                          <a:spcPct val="100000"/>
                        </a:lnSpc>
                        <a:spcBef>
                          <a:spcPts val="0"/>
                        </a:spcBef>
                        <a:spcAft>
                          <a:spcPts val="0"/>
                        </a:spcAft>
                        <a:buClrTx/>
                        <a:buSzTx/>
                        <a:buFont typeface="Wingdings" pitchFamily="2" charset="2"/>
                        <a:buChar char="Ø"/>
                        <a:tabLst/>
                        <a:defRPr/>
                      </a:pPr>
                      <a:r>
                        <a:rPr lang="en-GB" sz="1400" b="0" i="0" kern="1200" dirty="0">
                          <a:solidFill>
                            <a:schemeClr val="dk1"/>
                          </a:solidFill>
                          <a:effectLst/>
                          <a:latin typeface="Comic Sans MS" panose="030F0902030302020204" pitchFamily="66" charset="0"/>
                          <a:ea typeface="+mn-ea"/>
                          <a:cs typeface="+mn-cs"/>
                        </a:rPr>
                        <a:t>Write in the correct tense throughout </a:t>
                      </a:r>
                      <a:endParaRPr lang="en-US" sz="1400" b="0" i="0" dirty="0">
                        <a:solidFill>
                          <a:srgbClr val="FF0000"/>
                        </a:solidFill>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68876"/>
                  </a:ext>
                </a:extLst>
              </a:tr>
              <a:tr h="440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55DC78"/>
                          </a:solidFill>
                          <a:latin typeface="Comic Sans MS" panose="030F0902030302020204" pitchFamily="66" charset="0"/>
                        </a:rPr>
                        <a:t>Word level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342900" marR="0" lvl="0" indent="-342900" algn="l" defTabSz="1007943" rtl="0" eaLnBrk="1" fontAlgn="auto" latinLnBrk="0" hangingPunct="1">
                        <a:lnSpc>
                          <a:spcPct val="100000"/>
                        </a:lnSpc>
                        <a:spcBef>
                          <a:spcPts val="0"/>
                        </a:spcBef>
                        <a:spcAft>
                          <a:spcPts val="0"/>
                        </a:spcAft>
                        <a:buClrTx/>
                        <a:buSzTx/>
                        <a:buFont typeface="Wingdings" pitchFamily="2" charset="2"/>
                        <a:buChar char="Ø"/>
                        <a:tabLst/>
                        <a:defRPr/>
                      </a:pPr>
                      <a:r>
                        <a:rPr lang="en-GB" sz="1400" kern="1200" dirty="0">
                          <a:solidFill>
                            <a:schemeClr val="dk1"/>
                          </a:solidFill>
                          <a:effectLst/>
                          <a:latin typeface="Comic Sans MS" panose="030F0902030302020204" pitchFamily="66" charset="0"/>
                          <a:ea typeface="+mn-ea"/>
                          <a:cs typeface="+mn-cs"/>
                        </a:rPr>
                        <a:t>Formation of nouns using a range of prefixes e.g. super-. auto-, anti-, </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78985"/>
                  </a:ext>
                </a:extLst>
              </a:tr>
              <a:tr h="650194">
                <a:tc>
                  <a:txBody>
                    <a:bodyPr/>
                    <a:lstStyle/>
                    <a:p>
                      <a:pPr algn="l"/>
                      <a:r>
                        <a:rPr lang="en-US" sz="1600" b="1" i="0" dirty="0">
                          <a:solidFill>
                            <a:srgbClr val="55DC78"/>
                          </a:solidFill>
                          <a:latin typeface="Comic Sans MS" panose="030F0902030302020204" pitchFamily="66" charset="0"/>
                        </a:rPr>
                        <a:t>Year 3 / 4 CEW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Comic Sans MS" panose="030F0902030302020204" pitchFamily="66" charset="0"/>
                          <a:ea typeface="+mn-ea"/>
                          <a:cs typeface="+mn-cs"/>
                        </a:rPr>
                        <a:t>describe, weight, height, earth, circle</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9061"/>
                  </a:ext>
                </a:extLst>
              </a:tr>
              <a:tr h="994074">
                <a:tc>
                  <a:txBody>
                    <a:bodyPr/>
                    <a:lstStyle/>
                    <a:p>
                      <a:pPr algn="l"/>
                      <a:r>
                        <a:rPr lang="en-US" sz="1600" b="1" i="0" dirty="0">
                          <a:solidFill>
                            <a:srgbClr val="55DC78"/>
                          </a:solidFill>
                          <a:latin typeface="Comic Sans MS" panose="030F0902030302020204" pitchFamily="66" charset="0"/>
                        </a:rPr>
                        <a:t>New Vocabulary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r>
                        <a:rPr lang="en-GB" sz="1400" b="1" i="0" u="none" strike="noStrike" kern="1200" dirty="0">
                          <a:solidFill>
                            <a:schemeClr val="dk1"/>
                          </a:solidFill>
                          <a:effectLst/>
                          <a:latin typeface="Comic Sans MS" panose="030F0902030302020204" pitchFamily="66" charset="0"/>
                          <a:ea typeface="+mn-ea"/>
                          <a:cs typeface="+mn-cs"/>
                        </a:rPr>
                        <a:t>Supermoon</a:t>
                      </a:r>
                      <a:r>
                        <a:rPr lang="en-GB" sz="1400" b="0" i="0" u="none" strike="noStrike" kern="1200" dirty="0">
                          <a:solidFill>
                            <a:schemeClr val="dk1"/>
                          </a:solidFill>
                          <a:effectLst/>
                          <a:latin typeface="Comic Sans MS" panose="030F0902030302020204" pitchFamily="66" charset="0"/>
                          <a:ea typeface="+mn-ea"/>
                          <a:cs typeface="+mn-cs"/>
                        </a:rPr>
                        <a:t> — A very bright, large full moon that looks bigger than usual in the sky.</a:t>
                      </a:r>
                    </a:p>
                    <a:p>
                      <a:pPr algn="l"/>
                      <a:r>
                        <a:rPr lang="en-GB" sz="1400" b="1" i="0" u="none" strike="noStrike" kern="1200" dirty="0">
                          <a:solidFill>
                            <a:schemeClr val="dk1"/>
                          </a:solidFill>
                          <a:effectLst/>
                          <a:latin typeface="Comic Sans MS" panose="030F0902030302020204" pitchFamily="66" charset="0"/>
                          <a:ea typeface="+mn-ea"/>
                          <a:cs typeface="+mn-cs"/>
                        </a:rPr>
                        <a:t>Autopilot</a:t>
                      </a:r>
                      <a:r>
                        <a:rPr lang="en-GB" sz="1400" b="0" i="0" u="none" strike="noStrike" kern="1200" dirty="0">
                          <a:solidFill>
                            <a:schemeClr val="dk1"/>
                          </a:solidFill>
                          <a:effectLst/>
                          <a:latin typeface="Comic Sans MS" panose="030F0902030302020204" pitchFamily="66" charset="0"/>
                          <a:ea typeface="+mn-ea"/>
                          <a:cs typeface="+mn-cs"/>
                        </a:rPr>
                        <a:t> — A system that lets something move by itself without a person controlling it.</a:t>
                      </a:r>
                    </a:p>
                    <a:p>
                      <a:pPr algn="l"/>
                      <a:r>
                        <a:rPr lang="en-GB" sz="1400" b="1" i="0" u="none" strike="noStrike" kern="1200" dirty="0">
                          <a:solidFill>
                            <a:schemeClr val="dk1"/>
                          </a:solidFill>
                          <a:effectLst/>
                          <a:latin typeface="Comic Sans MS" panose="030F0902030302020204" pitchFamily="66" charset="0"/>
                          <a:ea typeface="+mn-ea"/>
                          <a:cs typeface="+mn-cs"/>
                        </a:rPr>
                        <a:t>Superstructure</a:t>
                      </a:r>
                      <a:r>
                        <a:rPr lang="en-GB" sz="1400" b="0" i="0" u="none" strike="noStrike" kern="1200" dirty="0">
                          <a:solidFill>
                            <a:schemeClr val="dk1"/>
                          </a:solidFill>
                          <a:effectLst/>
                          <a:latin typeface="Comic Sans MS" panose="030F0902030302020204" pitchFamily="66" charset="0"/>
                          <a:ea typeface="+mn-ea"/>
                          <a:cs typeface="+mn-cs"/>
                        </a:rPr>
                        <a:t> — The part of a building or ship that rises above its main base.</a:t>
                      </a:r>
                    </a:p>
                    <a:p>
                      <a:pPr algn="l"/>
                      <a:r>
                        <a:rPr lang="en-GB" sz="1400" b="1" i="0" u="none" strike="noStrike" kern="1200" dirty="0">
                          <a:solidFill>
                            <a:schemeClr val="dk1"/>
                          </a:solidFill>
                          <a:effectLst/>
                          <a:latin typeface="Comic Sans MS" panose="030F0902030302020204" pitchFamily="66" charset="0"/>
                          <a:ea typeface="+mn-ea"/>
                          <a:cs typeface="+mn-cs"/>
                        </a:rPr>
                        <a:t>Superspeed</a:t>
                      </a:r>
                      <a:r>
                        <a:rPr lang="en-GB" sz="1400" b="0" i="0" u="none" strike="noStrike" kern="1200" dirty="0">
                          <a:solidFill>
                            <a:schemeClr val="dk1"/>
                          </a:solidFill>
                          <a:effectLst/>
                          <a:latin typeface="Comic Sans MS" panose="030F0902030302020204" pitchFamily="66" charset="0"/>
                          <a:ea typeface="+mn-ea"/>
                          <a:cs typeface="+mn-cs"/>
                        </a:rPr>
                        <a:t> — Moving very quickly.</a:t>
                      </a:r>
                    </a:p>
                    <a:p>
                      <a:pPr algn="l"/>
                      <a:r>
                        <a:rPr lang="en-GB" sz="1400" b="1" i="0" u="none" strike="noStrike" kern="1200" dirty="0">
                          <a:solidFill>
                            <a:schemeClr val="dk1"/>
                          </a:solidFill>
                          <a:effectLst/>
                          <a:latin typeface="Comic Sans MS" panose="030F0902030302020204" pitchFamily="66" charset="0"/>
                          <a:ea typeface="+mn-ea"/>
                          <a:cs typeface="+mn-cs"/>
                        </a:rPr>
                        <a:t>Superhuman</a:t>
                      </a:r>
                      <a:r>
                        <a:rPr lang="en-GB" sz="1400" b="0" i="0" u="none" strike="noStrike" kern="1200" dirty="0">
                          <a:solidFill>
                            <a:schemeClr val="dk1"/>
                          </a:solidFill>
                          <a:effectLst/>
                          <a:latin typeface="Comic Sans MS" panose="030F0902030302020204" pitchFamily="66" charset="0"/>
                          <a:ea typeface="+mn-ea"/>
                          <a:cs typeface="+mn-cs"/>
                        </a:rPr>
                        <a:t> — Having powers or abilities beyond normal people.</a:t>
                      </a:r>
                      <a:endParaRPr lang="en-GB" sz="1400" b="0" i="0" dirty="0">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6121919"/>
                  </a:ext>
                </a:extLst>
              </a:tr>
            </a:tbl>
          </a:graphicData>
        </a:graphic>
      </p:graphicFrame>
      <p:pic>
        <p:nvPicPr>
          <p:cNvPr id="12" name="Picture 11">
            <a:extLst>
              <a:ext uri="{FF2B5EF4-FFF2-40B4-BE49-F238E27FC236}">
                <a16:creationId xmlns:a16="http://schemas.microsoft.com/office/drawing/2014/main" id="{28E3EAD0-EE89-20BC-FBEB-DC10721F2FF6}"/>
              </a:ext>
            </a:extLst>
          </p:cNvPr>
          <p:cNvPicPr>
            <a:picLocks noChangeAspect="1"/>
          </p:cNvPicPr>
          <p:nvPr/>
        </p:nvPicPr>
        <p:blipFill>
          <a:blip r:embed="rId3"/>
          <a:srcRect/>
          <a:stretch/>
        </p:blipFill>
        <p:spPr>
          <a:xfrm>
            <a:off x="583803" y="1417882"/>
            <a:ext cx="345223" cy="324300"/>
          </a:xfrm>
          <a:prstGeom prst="rect">
            <a:avLst/>
          </a:prstGeom>
        </p:spPr>
      </p:pic>
      <p:sp>
        <p:nvSpPr>
          <p:cNvPr id="21" name="TextBox 20">
            <a:extLst>
              <a:ext uri="{FF2B5EF4-FFF2-40B4-BE49-F238E27FC236}">
                <a16:creationId xmlns:a16="http://schemas.microsoft.com/office/drawing/2014/main" id="{3DDA7A1B-CF9E-31D1-57EE-D8625929EF0A}"/>
              </a:ext>
            </a:extLst>
          </p:cNvPr>
          <p:cNvSpPr txBox="1"/>
          <p:nvPr/>
        </p:nvSpPr>
        <p:spPr>
          <a:xfrm>
            <a:off x="3506513" y="550332"/>
            <a:ext cx="3678787" cy="483630"/>
          </a:xfrm>
          <a:prstGeom prst="rect">
            <a:avLst/>
          </a:prstGeom>
          <a:noFill/>
          <a:ln w="15875">
            <a:noFill/>
          </a:ln>
          <a:effectLst/>
        </p:spPr>
        <p:txBody>
          <a:bodyPr wrap="none" rtlCol="0" anchor="ctr" anchorCtr="0">
            <a:noAutofit/>
          </a:bodyPr>
          <a:lstStyle/>
          <a:p>
            <a:pPr algn="ctr"/>
            <a:r>
              <a:rPr lang="en-US" sz="3200" b="1" dirty="0">
                <a:ln w="9525" cmpd="sng">
                  <a:solidFill>
                    <a:schemeClr val="tx1"/>
                  </a:solidFill>
                </a:ln>
                <a:solidFill>
                  <a:srgbClr val="55DC78"/>
                </a:solidFill>
                <a:effectLst>
                  <a:outerShdw dist="50800" dir="2700000" algn="ctr" rotWithShape="0">
                    <a:schemeClr val="tx1"/>
                  </a:outerShdw>
                </a:effectLst>
                <a:latin typeface="Comic Sans MS" panose="030F0902030302020204" pitchFamily="66" charset="0"/>
              </a:rPr>
              <a:t>A Whale of a Home</a:t>
            </a:r>
          </a:p>
        </p:txBody>
      </p:sp>
      <p:pic>
        <p:nvPicPr>
          <p:cNvPr id="3" name="Picture 2" descr="A black and white sign with black text&#10;&#10;Description automatically generated">
            <a:extLst>
              <a:ext uri="{FF2B5EF4-FFF2-40B4-BE49-F238E27FC236}">
                <a16:creationId xmlns:a16="http://schemas.microsoft.com/office/drawing/2014/main" id="{D24027BB-9553-937E-BB6E-8D09DB20A5B0}"/>
              </a:ext>
            </a:extLst>
          </p:cNvPr>
          <p:cNvPicPr>
            <a:picLocks noChangeAspect="1"/>
          </p:cNvPicPr>
          <p:nvPr/>
        </p:nvPicPr>
        <p:blipFill>
          <a:blip r:embed="rId4"/>
          <a:stretch>
            <a:fillRect/>
          </a:stretch>
        </p:blipFill>
        <p:spPr>
          <a:xfrm>
            <a:off x="9610514" y="7262440"/>
            <a:ext cx="1002978" cy="178307"/>
          </a:xfrm>
          <a:prstGeom prst="rect">
            <a:avLst/>
          </a:prstGeom>
        </p:spPr>
      </p:pic>
      <p:pic>
        <p:nvPicPr>
          <p:cNvPr id="5" name="Picture 4">
            <a:extLst>
              <a:ext uri="{FF2B5EF4-FFF2-40B4-BE49-F238E27FC236}">
                <a16:creationId xmlns:a16="http://schemas.microsoft.com/office/drawing/2014/main" id="{6D7D4254-776D-AE4F-C856-2439F6783FEA}"/>
              </a:ext>
            </a:extLst>
          </p:cNvPr>
          <p:cNvPicPr>
            <a:picLocks noChangeAspect="1"/>
          </p:cNvPicPr>
          <p:nvPr/>
        </p:nvPicPr>
        <p:blipFill>
          <a:blip r:embed="rId5"/>
          <a:srcRect/>
          <a:stretch/>
        </p:blipFill>
        <p:spPr>
          <a:xfrm>
            <a:off x="196022" y="136086"/>
            <a:ext cx="1762479" cy="836932"/>
          </a:xfrm>
          <a:prstGeom prst="rect">
            <a:avLst/>
          </a:prstGeom>
        </p:spPr>
      </p:pic>
      <p:sp>
        <p:nvSpPr>
          <p:cNvPr id="8" name="Freeform 7">
            <a:extLst>
              <a:ext uri="{FF2B5EF4-FFF2-40B4-BE49-F238E27FC236}">
                <a16:creationId xmlns:a16="http://schemas.microsoft.com/office/drawing/2014/main" id="{3E70357B-C944-8F5F-EE12-BB31922B79B3}"/>
              </a:ext>
            </a:extLst>
          </p:cNvPr>
          <p:cNvSpPr/>
          <p:nvPr/>
        </p:nvSpPr>
        <p:spPr>
          <a:xfrm>
            <a:off x="8580675" y="0"/>
            <a:ext cx="1839722" cy="377209"/>
          </a:xfrm>
          <a:custGeom>
            <a:avLst/>
            <a:gdLst>
              <a:gd name="connsiteX0" fmla="*/ 0 w 2114062"/>
              <a:gd name="connsiteY0" fmla="*/ 0 h 433459"/>
              <a:gd name="connsiteX1" fmla="*/ 2114062 w 2114062"/>
              <a:gd name="connsiteY1" fmla="*/ 0 h 433459"/>
              <a:gd name="connsiteX2" fmla="*/ 2114062 w 2114062"/>
              <a:gd name="connsiteY2" fmla="*/ 330549 h 433459"/>
              <a:gd name="connsiteX3" fmla="*/ 2011152 w 2114062"/>
              <a:gd name="connsiteY3" fmla="*/ 433459 h 433459"/>
              <a:gd name="connsiteX4" fmla="*/ 102910 w 2114062"/>
              <a:gd name="connsiteY4" fmla="*/ 433459 h 433459"/>
              <a:gd name="connsiteX5" fmla="*/ 0 w 2114062"/>
              <a:gd name="connsiteY5" fmla="*/ 330549 h 433459"/>
              <a:gd name="connsiteX6" fmla="*/ 0 w 2114062"/>
              <a:gd name="connsiteY6" fmla="*/ 0 h 4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62" h="433459">
                <a:moveTo>
                  <a:pt x="0" y="0"/>
                </a:moveTo>
                <a:lnTo>
                  <a:pt x="2114062" y="0"/>
                </a:lnTo>
                <a:lnTo>
                  <a:pt x="2114062" y="330549"/>
                </a:lnTo>
                <a:cubicBezTo>
                  <a:pt x="2114062" y="387385"/>
                  <a:pt x="2067988" y="433459"/>
                  <a:pt x="2011152" y="433459"/>
                </a:cubicBezTo>
                <a:lnTo>
                  <a:pt x="102910" y="433459"/>
                </a:lnTo>
                <a:cubicBezTo>
                  <a:pt x="46074" y="433459"/>
                  <a:pt x="0" y="387385"/>
                  <a:pt x="0" y="330549"/>
                </a:cubicBezTo>
                <a:lnTo>
                  <a:pt x="0" y="0"/>
                </a:lnTo>
                <a:close/>
              </a:path>
            </a:pathLst>
          </a:custGeom>
          <a:solidFill>
            <a:srgbClr val="55DC7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latin typeface="Comic Sans MS" panose="030F0902030302020204" pitchFamily="66" charset="0"/>
              </a:rPr>
              <a:t>Answer Sheet</a:t>
            </a:r>
          </a:p>
        </p:txBody>
      </p:sp>
    </p:spTree>
    <p:extLst>
      <p:ext uri="{BB962C8B-B14F-4D97-AF65-F5344CB8AC3E}">
        <p14:creationId xmlns:p14="http://schemas.microsoft.com/office/powerpoint/2010/main" val="242009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797668AD-FFE5-3B5A-7238-BDBF8986095F}"/>
            </a:ext>
          </a:extLst>
        </p:cNvPr>
        <p:cNvGrpSpPr/>
        <p:nvPr/>
      </p:nvGrpSpPr>
      <p:grpSpPr>
        <a:xfrm>
          <a:off x="0" y="0"/>
          <a:ext cx="0" cy="0"/>
          <a:chOff x="0" y="0"/>
          <a:chExt cx="0" cy="0"/>
        </a:xfrm>
      </p:grpSpPr>
      <p:pic>
        <p:nvPicPr>
          <p:cNvPr id="3" name="Picture 2" descr="A black and white sign with black text&#10;&#10;Description automatically generated">
            <a:extLst>
              <a:ext uri="{FF2B5EF4-FFF2-40B4-BE49-F238E27FC236}">
                <a16:creationId xmlns:a16="http://schemas.microsoft.com/office/drawing/2014/main" id="{7D2C7D4C-7AFF-DA74-164B-50BDB59B1669}"/>
              </a:ext>
            </a:extLst>
          </p:cNvPr>
          <p:cNvPicPr>
            <a:picLocks noChangeAspect="1"/>
          </p:cNvPicPr>
          <p:nvPr/>
        </p:nvPicPr>
        <p:blipFill>
          <a:blip r:embed="rId3"/>
          <a:stretch>
            <a:fillRect/>
          </a:stretch>
        </p:blipFill>
        <p:spPr>
          <a:xfrm>
            <a:off x="9610514" y="7262440"/>
            <a:ext cx="1002978" cy="178307"/>
          </a:xfrm>
          <a:prstGeom prst="rect">
            <a:avLst/>
          </a:prstGeom>
        </p:spPr>
      </p:pic>
      <p:pic>
        <p:nvPicPr>
          <p:cNvPr id="8" name="Picture 7">
            <a:extLst>
              <a:ext uri="{FF2B5EF4-FFF2-40B4-BE49-F238E27FC236}">
                <a16:creationId xmlns:a16="http://schemas.microsoft.com/office/drawing/2014/main" id="{82C0F783-4CD3-392F-296D-657DDBF8D8D4}"/>
              </a:ext>
            </a:extLst>
          </p:cNvPr>
          <p:cNvPicPr>
            <a:picLocks noChangeAspect="1"/>
          </p:cNvPicPr>
          <p:nvPr/>
        </p:nvPicPr>
        <p:blipFill>
          <a:blip r:embed="rId4"/>
          <a:srcRect/>
          <a:stretch/>
        </p:blipFill>
        <p:spPr>
          <a:xfrm>
            <a:off x="196022" y="136086"/>
            <a:ext cx="1762479" cy="836932"/>
          </a:xfrm>
          <a:prstGeom prst="rect">
            <a:avLst/>
          </a:prstGeom>
        </p:spPr>
      </p:pic>
      <p:sp>
        <p:nvSpPr>
          <p:cNvPr id="14" name="TextBox 13">
            <a:extLst>
              <a:ext uri="{FF2B5EF4-FFF2-40B4-BE49-F238E27FC236}">
                <a16:creationId xmlns:a16="http://schemas.microsoft.com/office/drawing/2014/main" id="{265CDFD7-D2E2-D507-B594-C1C280AAD899}"/>
              </a:ext>
            </a:extLst>
          </p:cNvPr>
          <p:cNvSpPr txBox="1"/>
          <p:nvPr/>
        </p:nvSpPr>
        <p:spPr>
          <a:xfrm>
            <a:off x="3506513" y="550332"/>
            <a:ext cx="3678787" cy="483630"/>
          </a:xfrm>
          <a:prstGeom prst="rect">
            <a:avLst/>
          </a:prstGeom>
          <a:noFill/>
          <a:ln w="15875">
            <a:noFill/>
          </a:ln>
          <a:effectLst/>
        </p:spPr>
        <p:txBody>
          <a:bodyPr wrap="none" rtlCol="0" anchor="ctr" anchorCtr="0">
            <a:noAutofit/>
          </a:bodyPr>
          <a:lstStyle/>
          <a:p>
            <a:pPr algn="ctr"/>
            <a:r>
              <a:rPr lang="en-US" sz="3200" b="1" dirty="0">
                <a:ln w="9525" cmpd="sng">
                  <a:solidFill>
                    <a:schemeClr val="tx1"/>
                  </a:solidFill>
                </a:ln>
                <a:solidFill>
                  <a:srgbClr val="55DC78"/>
                </a:solidFill>
                <a:effectLst>
                  <a:outerShdw dist="50800" dir="2700000" algn="ctr" rotWithShape="0">
                    <a:schemeClr val="tx1"/>
                  </a:outerShdw>
                </a:effectLst>
                <a:latin typeface="Comic Sans MS" panose="030F0902030302020204" pitchFamily="66" charset="0"/>
              </a:rPr>
              <a:t>A Whale of a Home</a:t>
            </a:r>
          </a:p>
        </p:txBody>
      </p:sp>
      <p:sp>
        <p:nvSpPr>
          <p:cNvPr id="15" name="Freeform 14">
            <a:extLst>
              <a:ext uri="{FF2B5EF4-FFF2-40B4-BE49-F238E27FC236}">
                <a16:creationId xmlns:a16="http://schemas.microsoft.com/office/drawing/2014/main" id="{252F301E-55B1-3CEB-3CEB-080A2FDBAEAC}"/>
              </a:ext>
            </a:extLst>
          </p:cNvPr>
          <p:cNvSpPr/>
          <p:nvPr/>
        </p:nvSpPr>
        <p:spPr>
          <a:xfrm>
            <a:off x="8580675" y="0"/>
            <a:ext cx="1839722" cy="377209"/>
          </a:xfrm>
          <a:custGeom>
            <a:avLst/>
            <a:gdLst>
              <a:gd name="connsiteX0" fmla="*/ 0 w 2114062"/>
              <a:gd name="connsiteY0" fmla="*/ 0 h 433459"/>
              <a:gd name="connsiteX1" fmla="*/ 2114062 w 2114062"/>
              <a:gd name="connsiteY1" fmla="*/ 0 h 433459"/>
              <a:gd name="connsiteX2" fmla="*/ 2114062 w 2114062"/>
              <a:gd name="connsiteY2" fmla="*/ 330549 h 433459"/>
              <a:gd name="connsiteX3" fmla="*/ 2011152 w 2114062"/>
              <a:gd name="connsiteY3" fmla="*/ 433459 h 433459"/>
              <a:gd name="connsiteX4" fmla="*/ 102910 w 2114062"/>
              <a:gd name="connsiteY4" fmla="*/ 433459 h 433459"/>
              <a:gd name="connsiteX5" fmla="*/ 0 w 2114062"/>
              <a:gd name="connsiteY5" fmla="*/ 330549 h 433459"/>
              <a:gd name="connsiteX6" fmla="*/ 0 w 2114062"/>
              <a:gd name="connsiteY6" fmla="*/ 0 h 4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62" h="433459">
                <a:moveTo>
                  <a:pt x="0" y="0"/>
                </a:moveTo>
                <a:lnTo>
                  <a:pt x="2114062" y="0"/>
                </a:lnTo>
                <a:lnTo>
                  <a:pt x="2114062" y="330549"/>
                </a:lnTo>
                <a:cubicBezTo>
                  <a:pt x="2114062" y="387385"/>
                  <a:pt x="2067988" y="433459"/>
                  <a:pt x="2011152" y="433459"/>
                </a:cubicBezTo>
                <a:lnTo>
                  <a:pt x="102910" y="433459"/>
                </a:lnTo>
                <a:cubicBezTo>
                  <a:pt x="46074" y="433459"/>
                  <a:pt x="0" y="387385"/>
                  <a:pt x="0" y="330549"/>
                </a:cubicBezTo>
                <a:lnTo>
                  <a:pt x="0" y="0"/>
                </a:lnTo>
                <a:close/>
              </a:path>
            </a:pathLst>
          </a:custGeom>
          <a:solidFill>
            <a:srgbClr val="55DC7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latin typeface="Comic Sans MS" panose="030F0902030302020204" pitchFamily="66" charset="0"/>
              </a:rPr>
              <a:t>Answer Sheet</a:t>
            </a:r>
          </a:p>
        </p:txBody>
      </p:sp>
      <p:graphicFrame>
        <p:nvGraphicFramePr>
          <p:cNvPr id="2" name="Table 1">
            <a:extLst>
              <a:ext uri="{FF2B5EF4-FFF2-40B4-BE49-F238E27FC236}">
                <a16:creationId xmlns:a16="http://schemas.microsoft.com/office/drawing/2014/main" id="{1604C273-0B89-BD38-560F-8BE789CF2BED}"/>
              </a:ext>
            </a:extLst>
          </p:cNvPr>
          <p:cNvGraphicFramePr>
            <a:graphicFrameLocks noGrp="1"/>
          </p:cNvGraphicFramePr>
          <p:nvPr>
            <p:extLst>
              <p:ext uri="{D42A27DB-BD31-4B8C-83A1-F6EECF244321}">
                <p14:modId xmlns:p14="http://schemas.microsoft.com/office/powerpoint/2010/main" val="1471719813"/>
              </p:ext>
            </p:extLst>
          </p:nvPr>
        </p:nvGraphicFramePr>
        <p:xfrm>
          <a:off x="499162" y="1098418"/>
          <a:ext cx="9770301" cy="5692153"/>
        </p:xfrm>
        <a:graphic>
          <a:graphicData uri="http://schemas.openxmlformats.org/drawingml/2006/table">
            <a:tbl>
              <a:tblPr firstRow="1" bandRow="1">
                <a:effectLst>
                  <a:outerShdw dist="63500" dir="2700000" algn="tl" rotWithShape="0">
                    <a:prstClr val="black"/>
                  </a:outerShdw>
                </a:effectLst>
                <a:tableStyleId>{5C22544A-7EE6-4342-B048-85BDC9FD1C3A}</a:tableStyleId>
              </a:tblPr>
              <a:tblGrid>
                <a:gridCol w="1390389">
                  <a:extLst>
                    <a:ext uri="{9D8B030D-6E8A-4147-A177-3AD203B41FA5}">
                      <a16:colId xmlns:a16="http://schemas.microsoft.com/office/drawing/2014/main" val="3853321044"/>
                    </a:ext>
                  </a:extLst>
                </a:gridCol>
                <a:gridCol w="8379912">
                  <a:extLst>
                    <a:ext uri="{9D8B030D-6E8A-4147-A177-3AD203B41FA5}">
                      <a16:colId xmlns:a16="http://schemas.microsoft.com/office/drawing/2014/main" val="2336972130"/>
                    </a:ext>
                  </a:extLst>
                </a:gridCol>
              </a:tblGrid>
              <a:tr h="450000">
                <a:tc gridSpan="2">
                  <a:txBody>
                    <a:bodyPr/>
                    <a:lstStyle/>
                    <a:p>
                      <a:pPr algn="ctr"/>
                      <a:r>
                        <a:rPr lang="en-US" sz="2000" b="1" i="0" dirty="0">
                          <a:solidFill>
                            <a:schemeClr val="bg1"/>
                          </a:solidFill>
                          <a:latin typeface="Comic Sans MS" panose="030F0902030302020204" pitchFamily="66" charset="0"/>
                        </a:rPr>
                        <a:t>Day 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5DC78"/>
                    </a:solidFill>
                  </a:tcPr>
                </a:tc>
                <a:tc hMerge="1">
                  <a:txBody>
                    <a:bodyPr/>
                    <a:lstStyle/>
                    <a:p>
                      <a:endParaRPr lang="en-US" dirty="0"/>
                    </a:p>
                  </a:txBody>
                  <a:tcPr/>
                </a:tc>
                <a:extLst>
                  <a:ext uri="{0D108BD9-81ED-4DB2-BD59-A6C34878D82A}">
                    <a16:rowId xmlns:a16="http://schemas.microsoft.com/office/drawing/2014/main" val="514208345"/>
                  </a:ext>
                </a:extLst>
              </a:tr>
              <a:tr h="504897">
                <a:tc>
                  <a:txBody>
                    <a:bodyPr/>
                    <a:lstStyle/>
                    <a:p>
                      <a:pPr algn="l"/>
                      <a:r>
                        <a:rPr lang="en-US" b="1" i="0" dirty="0">
                          <a:solidFill>
                            <a:srgbClr val="55DC78"/>
                          </a:solidFill>
                          <a:latin typeface="Comic Sans MS" panose="030F0902030302020204" pitchFamily="66" charset="0"/>
                        </a:rPr>
                        <a:t>S</a:t>
                      </a:r>
                      <a:r>
                        <a:rPr lang="en-US" b="0" i="0" dirty="0">
                          <a:solidFill>
                            <a:srgbClr val="55DC78"/>
                          </a:solidFill>
                          <a:latin typeface="Comic Sans MS" panose="030F0902030302020204" pitchFamily="66" charset="0"/>
                        </a:rPr>
                        <a:t>tructure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1007943" rtl="0" eaLnBrk="1" fontAlgn="auto" latinLnBrk="0" hangingPunct="1">
                        <a:lnSpc>
                          <a:spcPct val="15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As the whale soared through the night sky, it circled the mountains in an </a:t>
                      </a:r>
                      <a:r>
                        <a:rPr lang="en-GB" sz="1400" b="1" i="0" u="none" strike="noStrike" kern="1200" dirty="0">
                          <a:solidFill>
                            <a:schemeClr val="dk1"/>
                          </a:solidFill>
                          <a:effectLst/>
                          <a:latin typeface="Comic Sans MS" panose="030F0902030302020204" pitchFamily="66" charset="0"/>
                          <a:ea typeface="+mn-ea"/>
                          <a:cs typeface="+mn-cs"/>
                        </a:rPr>
                        <a:t>anti- / auto-   </a:t>
                      </a:r>
                      <a:r>
                        <a:rPr lang="en-GB" sz="1400" b="0" i="0" u="none" strike="noStrike" kern="1200" dirty="0">
                          <a:solidFill>
                            <a:schemeClr val="dk1"/>
                          </a:solidFill>
                          <a:effectLst/>
                          <a:latin typeface="Comic Sans MS" panose="030F0902030302020204" pitchFamily="66" charset="0"/>
                          <a:ea typeface="+mn-ea"/>
                          <a:cs typeface="+mn-cs"/>
                        </a:rPr>
                        <a:t>clockwise motion.</a:t>
                      </a:r>
                      <a:endParaRPr lang="en-GB" sz="1400" b="0" i="0" dirty="0">
                        <a:latin typeface="Comic Sans MS" panose="030F0902030302020204" pitchFamily="66" charset="0"/>
                      </a:endParaRPr>
                    </a:p>
                  </a:txBody>
                  <a:tcPr marL="180000" marR="180000" marT="180000" marB="180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78985"/>
                  </a:ext>
                </a:extLst>
              </a:tr>
              <a:tr h="0">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H</a:t>
                      </a:r>
                      <a:r>
                        <a:rPr lang="en-US" b="0" i="0" dirty="0">
                          <a:solidFill>
                            <a:srgbClr val="55DC78"/>
                          </a:solidFill>
                          <a:latin typeface="Comic Sans MS" panose="030F0902030302020204" pitchFamily="66" charset="0"/>
                        </a:rPr>
                        <a:t>elp</a:t>
                      </a:r>
                    </a:p>
                    <a:p>
                      <a:pPr algn="l"/>
                      <a:r>
                        <a:rPr lang="en-US" sz="1250" b="0" i="0" dirty="0">
                          <a:solidFill>
                            <a:schemeClr val="tx1"/>
                          </a:solidFill>
                          <a:latin typeface="Comic Sans MS" panose="030F0902030302020204" pitchFamily="66" charset="0"/>
                        </a:rPr>
                        <a:t>Oracy Link — Read Aloud</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spcAft>
                          <a:spcPts val="0"/>
                        </a:spcAft>
                      </a:pPr>
                      <a:r>
                        <a:rPr lang="en-GB" sz="1400" b="0" i="0" u="none" strike="noStrike" kern="1200" dirty="0">
                          <a:solidFill>
                            <a:schemeClr val="dk1"/>
                          </a:solidFill>
                          <a:effectLst/>
                          <a:latin typeface="Comic Sans MS" panose="030F0902030302020204" pitchFamily="66" charset="0"/>
                          <a:ea typeface="+mn-ea"/>
                          <a:cs typeface="+mn-cs"/>
                        </a:rPr>
                        <a:t>Help to complete this sentence by filling in the missing prefix. </a:t>
                      </a:r>
                    </a:p>
                    <a:p>
                      <a:pPr algn="l">
                        <a:spcAft>
                          <a:spcPts val="0"/>
                        </a:spcAft>
                      </a:pPr>
                      <a:endParaRPr lang="en-GB" sz="1400" b="0" i="0" u="none" strike="noStrike" kern="1200" dirty="0">
                        <a:solidFill>
                          <a:schemeClr val="tx1"/>
                        </a:solidFill>
                        <a:effectLst/>
                        <a:latin typeface="Comic Sans MS" panose="030F0902030302020204" pitchFamily="66" charset="0"/>
                        <a:ea typeface="+mn-ea"/>
                        <a:cs typeface="+mn-cs"/>
                      </a:endParaRPr>
                    </a:p>
                    <a:p>
                      <a:pPr algn="l">
                        <a:spcAft>
                          <a:spcPts val="0"/>
                        </a:spcAft>
                      </a:pPr>
                      <a:r>
                        <a:rPr lang="en-GB" sz="1400" b="1" i="0" u="none" strike="noStrike" kern="1200" dirty="0">
                          <a:solidFill>
                            <a:schemeClr val="tx1"/>
                          </a:solidFill>
                          <a:effectLst/>
                          <a:latin typeface="Comic Sans MS" panose="030F0902030302020204" pitchFamily="66" charset="0"/>
                          <a:ea typeface="+mn-ea"/>
                          <a:cs typeface="+mn-cs"/>
                        </a:rPr>
                        <a:t>The </a:t>
                      </a:r>
                      <a:r>
                        <a:rPr lang="en-GB" sz="1400" b="1" i="0" u="none" strike="noStrike" kern="1200" dirty="0">
                          <a:solidFill>
                            <a:srgbClr val="55DC78"/>
                          </a:solidFill>
                          <a:effectLst/>
                          <a:latin typeface="Comic Sans MS" panose="030F0902030302020204" pitchFamily="66" charset="0"/>
                          <a:ea typeface="+mn-ea"/>
                          <a:cs typeface="+mn-cs"/>
                        </a:rPr>
                        <a:t>super</a:t>
                      </a:r>
                      <a:r>
                        <a:rPr lang="en-GB" sz="1400" b="1" i="0" u="none" strike="noStrike" kern="1200" dirty="0">
                          <a:solidFill>
                            <a:schemeClr val="tx1"/>
                          </a:solidFill>
                          <a:effectLst/>
                          <a:latin typeface="Comic Sans MS" panose="030F0902030302020204" pitchFamily="66" charset="0"/>
                          <a:ea typeface="+mn-ea"/>
                          <a:cs typeface="+mn-cs"/>
                        </a:rPr>
                        <a:t>structure on the whale’s back twinkled like fireflies in the night sky.</a:t>
                      </a:r>
                    </a:p>
                    <a:p>
                      <a:pPr algn="l">
                        <a:spcAft>
                          <a:spcPts val="0"/>
                        </a:spcAft>
                      </a:pPr>
                      <a:endParaRPr lang="en-GB" sz="1400" b="0" i="0" u="none" strike="noStrike" kern="1200" dirty="0">
                        <a:solidFill>
                          <a:schemeClr val="dk1"/>
                        </a:solidFill>
                        <a:effectLst/>
                        <a:latin typeface="Comic Sans MS" panose="030F0902030302020204" pitchFamily="66" charset="0"/>
                        <a:ea typeface="+mn-ea"/>
                        <a:cs typeface="+mn-cs"/>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818464"/>
                  </a:ext>
                </a:extLst>
              </a:tr>
              <a:tr h="666525">
                <a:tc>
                  <a:txBody>
                    <a:bodyPr/>
                    <a:lstStyle/>
                    <a:p>
                      <a:pPr algn="l"/>
                      <a:r>
                        <a:rPr lang="en-US" b="1" i="0" dirty="0">
                          <a:solidFill>
                            <a:srgbClr val="55DC78"/>
                          </a:solidFill>
                          <a:latin typeface="Comic Sans MS" panose="030F0902030302020204" pitchFamily="66" charset="0"/>
                        </a:rPr>
                        <a:t>E</a:t>
                      </a:r>
                      <a:r>
                        <a:rPr lang="en-US" b="0" i="0" dirty="0">
                          <a:solidFill>
                            <a:srgbClr val="55DC78"/>
                          </a:solidFill>
                          <a:latin typeface="Comic Sans MS" panose="030F0902030302020204" pitchFamily="66" charset="0"/>
                        </a:rPr>
                        <a:t>dit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T</a:t>
                      </a:r>
                      <a:r>
                        <a:rPr lang="en-GB" sz="1400" b="0" i="0" u="none" strike="noStrike" kern="1200" dirty="0">
                          <a:solidFill>
                            <a:schemeClr val="dk1"/>
                          </a:solidFill>
                          <a:effectLst/>
                          <a:latin typeface="Comic Sans MS" panose="030F0902030302020204" pitchFamily="66" charset="0"/>
                          <a:ea typeface="+mn-ea"/>
                          <a:cs typeface="+mn-cs"/>
                        </a:rPr>
                        <a:t>he whale floated in the sky</a:t>
                      </a:r>
                      <a:r>
                        <a:rPr lang="en-GB" sz="1400" b="0" i="0" u="none" strike="noStrike" kern="1200" dirty="0">
                          <a:solidFill>
                            <a:srgbClr val="55DC78"/>
                          </a:solidFill>
                          <a:effectLst/>
                          <a:latin typeface="Comic Sans MS" panose="030F0902030302020204" pitchFamily="66" charset="0"/>
                          <a:ea typeface="+mn-ea"/>
                          <a:cs typeface="+mn-cs"/>
                        </a:rPr>
                        <a:t>. I</a:t>
                      </a:r>
                      <a:r>
                        <a:rPr lang="en-GB" sz="1400" b="0" i="0" u="none" strike="noStrike" kern="1200" dirty="0">
                          <a:solidFill>
                            <a:schemeClr val="dk1"/>
                          </a:solidFill>
                          <a:effectLst/>
                          <a:latin typeface="Comic Sans MS" panose="030F0902030302020204" pitchFamily="66" charset="0"/>
                          <a:ea typeface="+mn-ea"/>
                          <a:cs typeface="+mn-cs"/>
                        </a:rPr>
                        <a:t>t had many illuminated houses that shone brightly on its back.</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1.  </a:t>
                      </a:r>
                      <a:r>
                        <a:rPr lang="en-GB" sz="1400" kern="1200" dirty="0">
                          <a:solidFill>
                            <a:schemeClr val="dk1"/>
                          </a:solidFill>
                          <a:effectLst/>
                          <a:latin typeface="Comic Sans MS" panose="030F0902030302020204" pitchFamily="66" charset="0"/>
                          <a:ea typeface="+mn-ea"/>
                          <a:cs typeface="+mn-cs"/>
                        </a:rPr>
                        <a:t>Edit the capital letters and the punctuation at the end of this sentence.</a:t>
                      </a:r>
                    </a:p>
                    <a:p>
                      <a:pPr marL="342900" lvl="0" indent="-342900">
                        <a:buAutoNum type="arabicPeriod"/>
                      </a:pPr>
                      <a:endParaRPr lang="en-GB" sz="1400" kern="1200" dirty="0">
                        <a:solidFill>
                          <a:schemeClr val="dk1"/>
                        </a:solidFill>
                        <a:effectLst/>
                        <a:latin typeface="Comic Sans MS" panose="030F0902030302020204" pitchFamily="66" charset="0"/>
                        <a:ea typeface="+mn-ea"/>
                        <a:cs typeface="+mn-cs"/>
                      </a:endParaRPr>
                    </a:p>
                    <a:p>
                      <a:pPr lvl="0"/>
                      <a:r>
                        <a:rPr lang="en-GB" sz="1400" kern="1200" dirty="0">
                          <a:solidFill>
                            <a:schemeClr val="dk1"/>
                          </a:solidFill>
                          <a:effectLst/>
                          <a:latin typeface="Comic Sans MS" panose="030F0902030302020204" pitchFamily="66" charset="0"/>
                          <a:ea typeface="+mn-ea"/>
                          <a:cs typeface="+mn-cs"/>
                        </a:rPr>
                        <a:t>2. After the word </a:t>
                      </a:r>
                      <a:r>
                        <a:rPr lang="en-GB" sz="1400" b="1" u="sng" kern="1200" dirty="0">
                          <a:solidFill>
                            <a:srgbClr val="55DC78"/>
                          </a:solidFill>
                          <a:effectLst/>
                          <a:latin typeface="Comic Sans MS" panose="030F0902030302020204" pitchFamily="66" charset="0"/>
                          <a:ea typeface="+mn-ea"/>
                          <a:cs typeface="+mn-cs"/>
                        </a:rPr>
                        <a:t>sky</a:t>
                      </a:r>
                      <a:r>
                        <a:rPr lang="en-GB" sz="1400" kern="1200" dirty="0">
                          <a:solidFill>
                            <a:schemeClr val="dk1"/>
                          </a:solidFill>
                          <a:effectLst/>
                          <a:latin typeface="Comic Sans MS" panose="030F0902030302020204" pitchFamily="66" charset="0"/>
                          <a:ea typeface="+mn-ea"/>
                          <a:cs typeface="+mn-cs"/>
                        </a:rPr>
                        <a:t> there must be  </a:t>
                      </a:r>
                      <a:r>
                        <a:rPr lang="en-GB" sz="2000" b="1" kern="1200" dirty="0">
                          <a:solidFill>
                            <a:srgbClr val="55DC78"/>
                          </a:solidFill>
                          <a:effectLst/>
                          <a:latin typeface="Comic Sans MS" panose="030F0902030302020204" pitchFamily="66" charset="0"/>
                          <a:ea typeface="+mn-ea"/>
                          <a:cs typeface="+mn-cs"/>
                        </a:rPr>
                        <a:t>A</a:t>
                      </a:r>
                      <a:r>
                        <a:rPr lang="en-GB" sz="1400" kern="1200" dirty="0">
                          <a:solidFill>
                            <a:schemeClr val="dk1"/>
                          </a:solidFill>
                          <a:effectLst/>
                          <a:latin typeface="Comic Sans MS" panose="030F0902030302020204" pitchFamily="66" charset="0"/>
                          <a:ea typeface="+mn-ea"/>
                          <a:cs typeface="+mn-cs"/>
                        </a:rPr>
                        <a:t> / B / C (Choose one)</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9061"/>
                  </a:ext>
                </a:extLst>
              </a:tr>
              <a:tr h="66652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US" b="1" i="0" dirty="0">
                        <a:solidFill>
                          <a:srgbClr val="55DC78"/>
                        </a:solidFill>
                        <a:latin typeface="Comic Sans MS" panose="030F0902030302020204" pitchFamily="66"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en-US" b="1" i="0" dirty="0">
                          <a:solidFill>
                            <a:srgbClr val="55DC78"/>
                          </a:solidFill>
                          <a:latin typeface="Comic Sans MS" panose="030F0902030302020204" pitchFamily="66" charset="0"/>
                        </a:rPr>
                        <a:t>D</a:t>
                      </a:r>
                      <a:r>
                        <a:rPr lang="en-US" b="0" i="0" dirty="0">
                          <a:solidFill>
                            <a:srgbClr val="55DC78"/>
                          </a:solidFill>
                          <a:latin typeface="Comic Sans MS" panose="030F0902030302020204" pitchFamily="66" charset="0"/>
                        </a:rPr>
                        <a:t>evelop</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sz="1250" b="0" i="0" dirty="0">
                          <a:solidFill>
                            <a:schemeClr val="tx1"/>
                          </a:solidFill>
                          <a:latin typeface="Comic Sans MS" panose="030F0902030302020204" pitchFamily="66" charset="0"/>
                        </a:rPr>
                        <a:t>Oracy Link — Read Aloud</a:t>
                      </a:r>
                    </a:p>
                    <a:p>
                      <a:pPr marL="0" marR="0" lvl="0" indent="0" algn="l" defTabSz="1007943" rtl="0" eaLnBrk="1" fontAlgn="auto" latinLnBrk="0" hangingPunct="1">
                        <a:lnSpc>
                          <a:spcPct val="100000"/>
                        </a:lnSpc>
                        <a:spcBef>
                          <a:spcPts val="0"/>
                        </a:spcBef>
                        <a:spcAft>
                          <a:spcPts val="0"/>
                        </a:spcAft>
                        <a:buClrTx/>
                        <a:buSzTx/>
                        <a:buFontTx/>
                        <a:buNone/>
                        <a:tabLst/>
                        <a:defRPr/>
                      </a:pPr>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Write a sentence describing the whale in the sky. Use the word ‘superpower’’ in your sentence.</a:t>
                      </a:r>
                    </a:p>
                    <a:p>
                      <a:pPr marL="0" marR="0" indent="0" algn="l" defTabSz="685800" rtl="0" eaLnBrk="1" fontAlgn="auto" latinLnBrk="0" hangingPunct="1">
                        <a:lnSpc>
                          <a:spcPct val="15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Example: The whale’s </a:t>
                      </a:r>
                      <a:r>
                        <a:rPr lang="en-GB" sz="1400" b="1" i="0" u="sng" strike="noStrike" kern="1200" dirty="0">
                          <a:solidFill>
                            <a:srgbClr val="55DC78"/>
                          </a:solidFill>
                          <a:effectLst/>
                          <a:latin typeface="Comic Sans MS" panose="030F0902030302020204" pitchFamily="66" charset="0"/>
                          <a:ea typeface="+mn-ea"/>
                          <a:cs typeface="+mn-cs"/>
                        </a:rPr>
                        <a:t>superpower</a:t>
                      </a:r>
                      <a:r>
                        <a:rPr lang="en-GB" sz="1400" b="1" i="0" u="none" strike="noStrike" kern="1200" dirty="0">
                          <a:solidFill>
                            <a:srgbClr val="55DC78"/>
                          </a:solidFill>
                          <a:effectLst/>
                          <a:latin typeface="Comic Sans MS" panose="030F0902030302020204" pitchFamily="66" charset="0"/>
                          <a:ea typeface="+mn-ea"/>
                          <a:cs typeface="+mn-cs"/>
                        </a:rPr>
                        <a:t> was its ability to float effortlessly in the sky—its </a:t>
                      </a:r>
                    </a:p>
                    <a:p>
                      <a:pPr marL="0" marR="0" indent="0" algn="l" defTabSz="685800" rtl="0" eaLnBrk="1" fontAlgn="auto" latinLnBrk="0" hangingPunct="1">
                        <a:lnSpc>
                          <a:spcPct val="15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massive body soaring in a perfect circle above the earth. </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3865528"/>
                  </a:ext>
                </a:extLst>
              </a:tr>
            </a:tbl>
          </a:graphicData>
        </a:graphic>
      </p:graphicFrame>
      <p:pic>
        <p:nvPicPr>
          <p:cNvPr id="5" name="Picture 4">
            <a:extLst>
              <a:ext uri="{FF2B5EF4-FFF2-40B4-BE49-F238E27FC236}">
                <a16:creationId xmlns:a16="http://schemas.microsoft.com/office/drawing/2014/main" id="{0BF4EB8C-38AB-43CF-8E84-176F2BCDC86E}"/>
              </a:ext>
            </a:extLst>
          </p:cNvPr>
          <p:cNvPicPr>
            <a:picLocks noChangeAspect="1"/>
          </p:cNvPicPr>
          <p:nvPr/>
        </p:nvPicPr>
        <p:blipFill>
          <a:blip r:embed="rId5"/>
          <a:srcRect/>
          <a:stretch/>
        </p:blipFill>
        <p:spPr>
          <a:xfrm>
            <a:off x="9832427" y="1845322"/>
            <a:ext cx="720815" cy="617842"/>
          </a:xfrm>
          <a:prstGeom prst="rect">
            <a:avLst/>
          </a:prstGeom>
        </p:spPr>
      </p:pic>
      <p:pic>
        <p:nvPicPr>
          <p:cNvPr id="6" name="Picture 5">
            <a:extLst>
              <a:ext uri="{FF2B5EF4-FFF2-40B4-BE49-F238E27FC236}">
                <a16:creationId xmlns:a16="http://schemas.microsoft.com/office/drawing/2014/main" id="{271C381F-3693-BDE1-F9DA-0FC4F84196D8}"/>
              </a:ext>
            </a:extLst>
          </p:cNvPr>
          <p:cNvPicPr>
            <a:picLocks noChangeAspect="1"/>
          </p:cNvPicPr>
          <p:nvPr/>
        </p:nvPicPr>
        <p:blipFill>
          <a:blip r:embed="rId6"/>
          <a:srcRect/>
          <a:stretch/>
        </p:blipFill>
        <p:spPr>
          <a:xfrm>
            <a:off x="9848229" y="2893008"/>
            <a:ext cx="633684" cy="617842"/>
          </a:xfrm>
          <a:prstGeom prst="rect">
            <a:avLst/>
          </a:prstGeom>
        </p:spPr>
      </p:pic>
      <p:pic>
        <p:nvPicPr>
          <p:cNvPr id="7" name="Picture 6">
            <a:extLst>
              <a:ext uri="{FF2B5EF4-FFF2-40B4-BE49-F238E27FC236}">
                <a16:creationId xmlns:a16="http://schemas.microsoft.com/office/drawing/2014/main" id="{4BDE0261-A135-DB05-E841-A91B36F72264}"/>
              </a:ext>
            </a:extLst>
          </p:cNvPr>
          <p:cNvPicPr>
            <a:picLocks noChangeAspect="1"/>
          </p:cNvPicPr>
          <p:nvPr/>
        </p:nvPicPr>
        <p:blipFill>
          <a:blip r:embed="rId7"/>
          <a:srcRect/>
          <a:stretch/>
        </p:blipFill>
        <p:spPr>
          <a:xfrm>
            <a:off x="9882612" y="4426355"/>
            <a:ext cx="591308" cy="617842"/>
          </a:xfrm>
          <a:prstGeom prst="rect">
            <a:avLst/>
          </a:prstGeom>
        </p:spPr>
      </p:pic>
      <p:pic>
        <p:nvPicPr>
          <p:cNvPr id="9" name="Picture 8">
            <a:extLst>
              <a:ext uri="{FF2B5EF4-FFF2-40B4-BE49-F238E27FC236}">
                <a16:creationId xmlns:a16="http://schemas.microsoft.com/office/drawing/2014/main" id="{E84601A6-4D73-6670-BE70-4018F0476BD5}"/>
              </a:ext>
            </a:extLst>
          </p:cNvPr>
          <p:cNvPicPr>
            <a:picLocks noChangeAspect="1"/>
          </p:cNvPicPr>
          <p:nvPr/>
        </p:nvPicPr>
        <p:blipFill>
          <a:blip r:embed="rId8"/>
          <a:srcRect/>
          <a:stretch/>
        </p:blipFill>
        <p:spPr>
          <a:xfrm>
            <a:off x="9868007" y="5944095"/>
            <a:ext cx="613906" cy="617842"/>
          </a:xfrm>
          <a:prstGeom prst="rect">
            <a:avLst/>
          </a:prstGeom>
        </p:spPr>
      </p:pic>
      <p:sp>
        <p:nvSpPr>
          <p:cNvPr id="11" name="Connector 10">
            <a:extLst>
              <a:ext uri="{FF2B5EF4-FFF2-40B4-BE49-F238E27FC236}">
                <a16:creationId xmlns:a16="http://schemas.microsoft.com/office/drawing/2014/main" id="{097B5293-C571-494E-DC0D-739D8DBA0695}"/>
              </a:ext>
            </a:extLst>
          </p:cNvPr>
          <p:cNvSpPr/>
          <p:nvPr/>
        </p:nvSpPr>
        <p:spPr>
          <a:xfrm>
            <a:off x="8046347" y="1681841"/>
            <a:ext cx="534328" cy="354693"/>
          </a:xfrm>
          <a:prstGeom prst="flowChartConnector">
            <a:avLst/>
          </a:prstGeom>
          <a:noFill/>
          <a:ln>
            <a:solidFill>
              <a:srgbClr val="55DC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3315A08-67C8-968E-8D09-3DE10768EB7F}"/>
              </a:ext>
            </a:extLst>
          </p:cNvPr>
          <p:cNvPicPr>
            <a:picLocks noChangeAspect="1"/>
          </p:cNvPicPr>
          <p:nvPr/>
        </p:nvPicPr>
        <p:blipFill>
          <a:blip r:embed="rId9"/>
          <a:srcRect/>
          <a:stretch/>
        </p:blipFill>
        <p:spPr>
          <a:xfrm>
            <a:off x="519945" y="1182463"/>
            <a:ext cx="345222" cy="324299"/>
          </a:xfrm>
          <a:prstGeom prst="rect">
            <a:avLst/>
          </a:prstGeom>
        </p:spPr>
      </p:pic>
      <p:sp>
        <p:nvSpPr>
          <p:cNvPr id="4" name="TextBox 3">
            <a:extLst>
              <a:ext uri="{FF2B5EF4-FFF2-40B4-BE49-F238E27FC236}">
                <a16:creationId xmlns:a16="http://schemas.microsoft.com/office/drawing/2014/main" id="{1CDAECEF-C352-96CC-5550-7E4444BB804A}"/>
              </a:ext>
            </a:extLst>
          </p:cNvPr>
          <p:cNvSpPr txBox="1"/>
          <p:nvPr/>
        </p:nvSpPr>
        <p:spPr>
          <a:xfrm>
            <a:off x="8242948" y="4642307"/>
            <a:ext cx="1654232" cy="707886"/>
          </a:xfrm>
          <a:prstGeom prst="rect">
            <a:avLst/>
          </a:prstGeom>
          <a:noFill/>
        </p:spPr>
        <p:txBody>
          <a:bodyPr wrap="square" rtlCol="0">
            <a:spAutoFit/>
          </a:bodyPr>
          <a:lstStyle/>
          <a:p>
            <a:endParaRPr lang="en-US" sz="1000" dirty="0">
              <a:latin typeface="Comic Sans MS" panose="030F0902030302020204" pitchFamily="66" charset="0"/>
            </a:endParaRPr>
          </a:p>
          <a:p>
            <a:r>
              <a:rPr lang="en-US" sz="1000" b="1" dirty="0">
                <a:latin typeface="Comic Sans MS" panose="030F0902030302020204" pitchFamily="66" charset="0"/>
              </a:rPr>
              <a:t>A) a full stop </a:t>
            </a:r>
          </a:p>
          <a:p>
            <a:r>
              <a:rPr lang="en-US" sz="1000" b="1" dirty="0">
                <a:latin typeface="Comic Sans MS" panose="030F0902030302020204" pitchFamily="66" charset="0"/>
              </a:rPr>
              <a:t>B) a comma , </a:t>
            </a:r>
          </a:p>
          <a:p>
            <a:r>
              <a:rPr lang="en-US" sz="1000" b="1" dirty="0">
                <a:latin typeface="Comic Sans MS" panose="030F0902030302020204" pitchFamily="66" charset="0"/>
              </a:rPr>
              <a:t>C) an apostrophe ‘ </a:t>
            </a:r>
          </a:p>
        </p:txBody>
      </p:sp>
    </p:spTree>
    <p:extLst>
      <p:ext uri="{BB962C8B-B14F-4D97-AF65-F5344CB8AC3E}">
        <p14:creationId xmlns:p14="http://schemas.microsoft.com/office/powerpoint/2010/main" val="68096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0E115DBB-BB58-FD93-27C1-60F4A3E65BA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72448EB-CE1F-1EA2-966F-FABB65A189B5}"/>
              </a:ext>
            </a:extLst>
          </p:cNvPr>
          <p:cNvPicPr>
            <a:picLocks noChangeAspect="1"/>
          </p:cNvPicPr>
          <p:nvPr/>
        </p:nvPicPr>
        <p:blipFill>
          <a:blip r:embed="rId3"/>
          <a:srcRect/>
          <a:stretch/>
        </p:blipFill>
        <p:spPr>
          <a:xfrm>
            <a:off x="196022" y="136086"/>
            <a:ext cx="1762479" cy="836932"/>
          </a:xfrm>
          <a:prstGeom prst="rect">
            <a:avLst/>
          </a:prstGeom>
        </p:spPr>
      </p:pic>
      <p:sp>
        <p:nvSpPr>
          <p:cNvPr id="14" name="TextBox 13">
            <a:extLst>
              <a:ext uri="{FF2B5EF4-FFF2-40B4-BE49-F238E27FC236}">
                <a16:creationId xmlns:a16="http://schemas.microsoft.com/office/drawing/2014/main" id="{77A7AB4D-D938-98E8-3690-E4DC8980CF2B}"/>
              </a:ext>
            </a:extLst>
          </p:cNvPr>
          <p:cNvSpPr txBox="1"/>
          <p:nvPr/>
        </p:nvSpPr>
        <p:spPr>
          <a:xfrm>
            <a:off x="3506513" y="550332"/>
            <a:ext cx="3678787" cy="483630"/>
          </a:xfrm>
          <a:prstGeom prst="rect">
            <a:avLst/>
          </a:prstGeom>
          <a:noFill/>
          <a:ln w="15875">
            <a:noFill/>
          </a:ln>
          <a:effectLst/>
        </p:spPr>
        <p:txBody>
          <a:bodyPr wrap="none" rtlCol="0" anchor="ctr" anchorCtr="0">
            <a:noAutofit/>
          </a:bodyPr>
          <a:lstStyle/>
          <a:p>
            <a:pPr algn="ctr"/>
            <a:r>
              <a:rPr lang="en-US" sz="3200" b="1" dirty="0">
                <a:ln w="9525" cmpd="sng">
                  <a:solidFill>
                    <a:schemeClr val="tx1"/>
                  </a:solidFill>
                </a:ln>
                <a:solidFill>
                  <a:srgbClr val="55DC78"/>
                </a:solidFill>
                <a:effectLst>
                  <a:outerShdw dist="50800" dir="2700000" algn="ctr" rotWithShape="0">
                    <a:schemeClr val="tx1"/>
                  </a:outerShdw>
                </a:effectLst>
                <a:latin typeface="Comic Sans MS" panose="030F0902030302020204" pitchFamily="66" charset="0"/>
              </a:rPr>
              <a:t>A Whale of a Home</a:t>
            </a:r>
          </a:p>
        </p:txBody>
      </p:sp>
      <p:sp>
        <p:nvSpPr>
          <p:cNvPr id="15" name="Freeform 14">
            <a:extLst>
              <a:ext uri="{FF2B5EF4-FFF2-40B4-BE49-F238E27FC236}">
                <a16:creationId xmlns:a16="http://schemas.microsoft.com/office/drawing/2014/main" id="{9C2E8F7C-DEA6-F915-DBBD-2C43B313AD18}"/>
              </a:ext>
            </a:extLst>
          </p:cNvPr>
          <p:cNvSpPr/>
          <p:nvPr/>
        </p:nvSpPr>
        <p:spPr>
          <a:xfrm>
            <a:off x="8580675" y="0"/>
            <a:ext cx="1839722" cy="377209"/>
          </a:xfrm>
          <a:custGeom>
            <a:avLst/>
            <a:gdLst>
              <a:gd name="connsiteX0" fmla="*/ 0 w 2114062"/>
              <a:gd name="connsiteY0" fmla="*/ 0 h 433459"/>
              <a:gd name="connsiteX1" fmla="*/ 2114062 w 2114062"/>
              <a:gd name="connsiteY1" fmla="*/ 0 h 433459"/>
              <a:gd name="connsiteX2" fmla="*/ 2114062 w 2114062"/>
              <a:gd name="connsiteY2" fmla="*/ 330549 h 433459"/>
              <a:gd name="connsiteX3" fmla="*/ 2011152 w 2114062"/>
              <a:gd name="connsiteY3" fmla="*/ 433459 h 433459"/>
              <a:gd name="connsiteX4" fmla="*/ 102910 w 2114062"/>
              <a:gd name="connsiteY4" fmla="*/ 433459 h 433459"/>
              <a:gd name="connsiteX5" fmla="*/ 0 w 2114062"/>
              <a:gd name="connsiteY5" fmla="*/ 330549 h 433459"/>
              <a:gd name="connsiteX6" fmla="*/ 0 w 2114062"/>
              <a:gd name="connsiteY6" fmla="*/ 0 h 4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62" h="433459">
                <a:moveTo>
                  <a:pt x="0" y="0"/>
                </a:moveTo>
                <a:lnTo>
                  <a:pt x="2114062" y="0"/>
                </a:lnTo>
                <a:lnTo>
                  <a:pt x="2114062" y="330549"/>
                </a:lnTo>
                <a:cubicBezTo>
                  <a:pt x="2114062" y="387385"/>
                  <a:pt x="2067988" y="433459"/>
                  <a:pt x="2011152" y="433459"/>
                </a:cubicBezTo>
                <a:lnTo>
                  <a:pt x="102910" y="433459"/>
                </a:lnTo>
                <a:cubicBezTo>
                  <a:pt x="46074" y="433459"/>
                  <a:pt x="0" y="387385"/>
                  <a:pt x="0" y="330549"/>
                </a:cubicBezTo>
                <a:lnTo>
                  <a:pt x="0" y="0"/>
                </a:lnTo>
                <a:close/>
              </a:path>
            </a:pathLst>
          </a:custGeom>
          <a:solidFill>
            <a:srgbClr val="55DC7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latin typeface="Comic Sans MS" panose="030F0902030302020204" pitchFamily="66" charset="0"/>
              </a:rPr>
              <a:t>Answer Sheet</a:t>
            </a:r>
          </a:p>
        </p:txBody>
      </p:sp>
      <p:graphicFrame>
        <p:nvGraphicFramePr>
          <p:cNvPr id="18" name="Table 17">
            <a:extLst>
              <a:ext uri="{FF2B5EF4-FFF2-40B4-BE49-F238E27FC236}">
                <a16:creationId xmlns:a16="http://schemas.microsoft.com/office/drawing/2014/main" id="{43A1FF49-9ECE-E189-D4A3-7C956FA9EE7F}"/>
              </a:ext>
            </a:extLst>
          </p:cNvPr>
          <p:cNvGraphicFramePr>
            <a:graphicFrameLocks noGrp="1"/>
          </p:cNvGraphicFramePr>
          <p:nvPr>
            <p:extLst>
              <p:ext uri="{D42A27DB-BD31-4B8C-83A1-F6EECF244321}">
                <p14:modId xmlns:p14="http://schemas.microsoft.com/office/powerpoint/2010/main" val="3686491590"/>
              </p:ext>
            </p:extLst>
          </p:nvPr>
        </p:nvGraphicFramePr>
        <p:xfrm>
          <a:off x="611256" y="1121089"/>
          <a:ext cx="9770301" cy="5910402"/>
        </p:xfrm>
        <a:graphic>
          <a:graphicData uri="http://schemas.openxmlformats.org/drawingml/2006/table">
            <a:tbl>
              <a:tblPr firstRow="1" bandRow="1">
                <a:effectLst>
                  <a:outerShdw dist="63500" dir="2700000" algn="tl" rotWithShape="0">
                    <a:prstClr val="black"/>
                  </a:outerShdw>
                </a:effectLst>
                <a:tableStyleId>{5C22544A-7EE6-4342-B048-85BDC9FD1C3A}</a:tableStyleId>
              </a:tblPr>
              <a:tblGrid>
                <a:gridCol w="1390389">
                  <a:extLst>
                    <a:ext uri="{9D8B030D-6E8A-4147-A177-3AD203B41FA5}">
                      <a16:colId xmlns:a16="http://schemas.microsoft.com/office/drawing/2014/main" val="3853321044"/>
                    </a:ext>
                  </a:extLst>
                </a:gridCol>
                <a:gridCol w="8379912">
                  <a:extLst>
                    <a:ext uri="{9D8B030D-6E8A-4147-A177-3AD203B41FA5}">
                      <a16:colId xmlns:a16="http://schemas.microsoft.com/office/drawing/2014/main" val="2336972130"/>
                    </a:ext>
                  </a:extLst>
                </a:gridCol>
              </a:tblGrid>
              <a:tr h="450000">
                <a:tc gridSpan="2">
                  <a:txBody>
                    <a:bodyPr/>
                    <a:lstStyle/>
                    <a:p>
                      <a:pPr algn="ctr"/>
                      <a:r>
                        <a:rPr lang="en-US" sz="2000" b="1" i="0" dirty="0">
                          <a:solidFill>
                            <a:schemeClr val="bg1"/>
                          </a:solidFill>
                          <a:latin typeface="Comic Sans MS" panose="030F0902030302020204" pitchFamily="66" charset="0"/>
                        </a:rPr>
                        <a:t>Day Two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5DC78"/>
                    </a:solidFill>
                  </a:tcPr>
                </a:tc>
                <a:tc hMerge="1">
                  <a:txBody>
                    <a:bodyPr/>
                    <a:lstStyle/>
                    <a:p>
                      <a:endParaRPr lang="en-US" dirty="0"/>
                    </a:p>
                  </a:txBody>
                  <a:tcPr/>
                </a:tc>
                <a:extLst>
                  <a:ext uri="{0D108BD9-81ED-4DB2-BD59-A6C34878D82A}">
                    <a16:rowId xmlns:a16="http://schemas.microsoft.com/office/drawing/2014/main" val="514208345"/>
                  </a:ext>
                </a:extLst>
              </a:tr>
              <a:tr h="666525">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S</a:t>
                      </a:r>
                      <a:r>
                        <a:rPr lang="en-US" b="0" i="0" dirty="0">
                          <a:solidFill>
                            <a:srgbClr val="55DC78"/>
                          </a:solidFill>
                          <a:latin typeface="Comic Sans MS" panose="030F0902030302020204" pitchFamily="66" charset="0"/>
                        </a:rPr>
                        <a:t>tructure</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r>
                        <a:rPr lang="en-GB" sz="1400" b="0" i="0" u="none" strike="noStrike" kern="1200" dirty="0">
                          <a:solidFill>
                            <a:schemeClr val="dk1"/>
                          </a:solidFill>
                          <a:effectLst/>
                          <a:latin typeface="Comic Sans MS" panose="030F0902030302020204" pitchFamily="66" charset="0"/>
                          <a:ea typeface="+mn-ea"/>
                          <a:cs typeface="+mn-cs"/>
                        </a:rPr>
                        <a:t>Below the floating whale, small boats glided smoothly across the sea as though using </a:t>
                      </a:r>
                      <a:endParaRPr lang="en-GB" sz="1400" b="1" i="0" u="none" strike="noStrike" kern="1200" dirty="0">
                        <a:solidFill>
                          <a:schemeClr val="dk1"/>
                        </a:solidFill>
                        <a:effectLst/>
                        <a:latin typeface="Comic Sans MS" panose="030F0902030302020204" pitchFamily="66" charset="0"/>
                        <a:ea typeface="+mn-ea"/>
                        <a:cs typeface="+mn-cs"/>
                      </a:endParaRPr>
                    </a:p>
                    <a:p>
                      <a:pPr algn="l"/>
                      <a:endParaRPr lang="en-GB" sz="1400" b="1" i="0" u="none" strike="noStrike" kern="1200" dirty="0">
                        <a:solidFill>
                          <a:schemeClr val="dk1"/>
                        </a:solidFill>
                        <a:effectLst/>
                        <a:latin typeface="Comic Sans MS" panose="030F0902030302020204" pitchFamily="66" charset="0"/>
                        <a:ea typeface="+mn-ea"/>
                        <a:cs typeface="+mn-cs"/>
                      </a:endParaRPr>
                    </a:p>
                    <a:p>
                      <a:pPr algn="l"/>
                      <a:r>
                        <a:rPr lang="en-GB" sz="1400" b="1" i="0" u="none" strike="noStrike" kern="1200" dirty="0">
                          <a:solidFill>
                            <a:schemeClr val="dk1"/>
                          </a:solidFill>
                          <a:effectLst/>
                          <a:latin typeface="Comic Sans MS" panose="030F0902030302020204" pitchFamily="66" charset="0"/>
                          <a:ea typeface="+mn-ea"/>
                          <a:cs typeface="+mn-cs"/>
                        </a:rPr>
                        <a:t> auto- / anti-  </a:t>
                      </a:r>
                      <a:r>
                        <a:rPr lang="en-GB" sz="1400" b="0" i="0" u="none" strike="noStrike" kern="1200" dirty="0">
                          <a:solidFill>
                            <a:schemeClr val="dk1"/>
                          </a:solidFill>
                          <a:effectLst/>
                          <a:latin typeface="Comic Sans MS" panose="030F0902030302020204" pitchFamily="66" charset="0"/>
                          <a:ea typeface="+mn-ea"/>
                          <a:cs typeface="+mn-cs"/>
                        </a:rPr>
                        <a:t>pilot.</a:t>
                      </a:r>
                      <a:endParaRPr lang="en-GB" sz="1400" b="0" i="0" dirty="0">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78985"/>
                  </a:ext>
                </a:extLst>
              </a:tr>
              <a:tr h="666525">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H</a:t>
                      </a:r>
                      <a:r>
                        <a:rPr lang="en-US" b="0" i="0" dirty="0">
                          <a:solidFill>
                            <a:srgbClr val="55DC78"/>
                          </a:solidFill>
                          <a:latin typeface="Comic Sans MS" panose="030F0902030302020204" pitchFamily="66" charset="0"/>
                        </a:rPr>
                        <a:t>elp</a:t>
                      </a:r>
                    </a:p>
                    <a:p>
                      <a:pPr algn="l"/>
                      <a:r>
                        <a:rPr lang="en-US" sz="1200" b="0" i="0" dirty="0">
                          <a:solidFill>
                            <a:schemeClr val="tx1"/>
                          </a:solidFill>
                          <a:latin typeface="Comic Sans MS" panose="030F0902030302020204" pitchFamily="66" charset="0"/>
                        </a:rPr>
                        <a:t>Oracy Link —</a:t>
                      </a:r>
                    </a:p>
                    <a:p>
                      <a:pPr algn="l"/>
                      <a:r>
                        <a:rPr lang="en-US" sz="1200" b="0" i="0" dirty="0">
                          <a:solidFill>
                            <a:schemeClr val="tx1"/>
                          </a:solidFill>
                          <a:latin typeface="Comic Sans MS" panose="030F0902030302020204" pitchFamily="66" charset="0"/>
                        </a:rPr>
                        <a:t>Read Aloud</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Help to complete this sentence by filling in the missing prefix. </a:t>
                      </a:r>
                    </a:p>
                    <a:p>
                      <a:pPr marL="0" marR="0" lvl="0" indent="0" algn="l" defTabSz="1007943" rtl="0" eaLnBrk="1" fontAlgn="auto" latinLnBrk="0" hangingPunct="1">
                        <a:lnSpc>
                          <a:spcPct val="100000"/>
                        </a:lnSpc>
                        <a:spcBef>
                          <a:spcPts val="0"/>
                        </a:spcBef>
                        <a:spcAft>
                          <a:spcPts val="0"/>
                        </a:spcAft>
                        <a:buClrTx/>
                        <a:buSzTx/>
                        <a:buFontTx/>
                        <a:buNone/>
                        <a:tabLst/>
                        <a:defRPr/>
                      </a:pPr>
                      <a:endParaRPr lang="en-GB" sz="1400" b="0" i="0" u="none" strike="noStrike" kern="1200" dirty="0">
                        <a:solidFill>
                          <a:schemeClr val="dk1"/>
                        </a:solidFill>
                        <a:effectLst/>
                        <a:latin typeface="Comic Sans MS" panose="030F0902030302020204" pitchFamily="66" charset="0"/>
                        <a:ea typeface="+mn-ea"/>
                        <a:cs typeface="+mn-cs"/>
                      </a:endParaRPr>
                    </a:p>
                    <a:p>
                      <a:pPr algn="l">
                        <a:spcAft>
                          <a:spcPts val="0"/>
                        </a:spcAft>
                      </a:pPr>
                      <a:r>
                        <a:rPr lang="en-GB" sz="1400" b="1" i="0" u="none" strike="noStrike" kern="1200" dirty="0">
                          <a:solidFill>
                            <a:schemeClr val="dk1"/>
                          </a:solidFill>
                          <a:effectLst/>
                          <a:latin typeface="Comic Sans MS" panose="030F0902030302020204" pitchFamily="66" charset="0"/>
                          <a:ea typeface="+mn-ea"/>
                          <a:cs typeface="+mn-cs"/>
                        </a:rPr>
                        <a:t>The </a:t>
                      </a:r>
                      <a:r>
                        <a:rPr lang="en-GB" sz="1400" b="1" i="0" u="none" strike="noStrike" kern="1200" dirty="0">
                          <a:solidFill>
                            <a:srgbClr val="55DC78"/>
                          </a:solidFill>
                          <a:effectLst/>
                          <a:latin typeface="Comic Sans MS" panose="030F0902030302020204" pitchFamily="66" charset="0"/>
                          <a:ea typeface="+mn-ea"/>
                          <a:cs typeface="+mn-cs"/>
                        </a:rPr>
                        <a:t>anti</a:t>
                      </a:r>
                      <a:r>
                        <a:rPr lang="en-GB" sz="1400" b="1" i="0" u="none" strike="noStrike" kern="1200" dirty="0">
                          <a:solidFill>
                            <a:schemeClr val="dk1"/>
                          </a:solidFill>
                          <a:effectLst/>
                          <a:latin typeface="Comic Sans MS" panose="030F0902030302020204" pitchFamily="66" charset="0"/>
                          <a:ea typeface="+mn-ea"/>
                          <a:cs typeface="+mn-cs"/>
                        </a:rPr>
                        <a:t>gravity enchantment on the whale made it able to defy the laws of nature. </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818464"/>
                  </a:ext>
                </a:extLst>
              </a:tr>
              <a:tr h="666525">
                <a:tc>
                  <a:txBody>
                    <a:bodyPr/>
                    <a:lstStyle/>
                    <a:p>
                      <a:pPr algn="l"/>
                      <a:r>
                        <a:rPr lang="en-US" b="1" i="0" dirty="0">
                          <a:solidFill>
                            <a:srgbClr val="55DC78"/>
                          </a:solidFill>
                          <a:latin typeface="Comic Sans MS" panose="030F0902030302020204" pitchFamily="66" charset="0"/>
                        </a:rPr>
                        <a:t>E</a:t>
                      </a:r>
                      <a:r>
                        <a:rPr lang="en-US" b="0" i="0" dirty="0">
                          <a:solidFill>
                            <a:srgbClr val="55DC78"/>
                          </a:solidFill>
                          <a:latin typeface="Comic Sans MS" panose="030F0902030302020204" pitchFamily="66" charset="0"/>
                        </a:rPr>
                        <a:t>dit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T</a:t>
                      </a:r>
                      <a:r>
                        <a:rPr lang="en-GB" sz="1400" b="0" i="0" u="none" strike="noStrike" kern="1200" dirty="0">
                          <a:solidFill>
                            <a:schemeClr val="dk1"/>
                          </a:solidFill>
                          <a:effectLst/>
                          <a:latin typeface="Comic Sans MS" panose="030F0902030302020204" pitchFamily="66" charset="0"/>
                          <a:ea typeface="+mn-ea"/>
                          <a:cs typeface="+mn-cs"/>
                        </a:rPr>
                        <a:t>he tiny boats sailed beneath the whale</a:t>
                      </a:r>
                      <a:r>
                        <a:rPr lang="en-GB" sz="1400" b="1" i="0" u="none" strike="noStrike" kern="1200" dirty="0">
                          <a:solidFill>
                            <a:srgbClr val="55DC78"/>
                          </a:solidFill>
                          <a:effectLst/>
                          <a:latin typeface="Comic Sans MS" panose="030F0902030302020204" pitchFamily="66" charset="0"/>
                          <a:ea typeface="+mn-ea"/>
                          <a:cs typeface="+mn-cs"/>
                        </a:rPr>
                        <a:t>. S</a:t>
                      </a:r>
                      <a:r>
                        <a:rPr lang="en-GB" sz="1400" b="0" i="0" u="none" strike="noStrike" kern="1200" dirty="0">
                          <a:solidFill>
                            <a:schemeClr val="dk1"/>
                          </a:solidFill>
                          <a:effectLst/>
                          <a:latin typeface="Comic Sans MS" panose="030F0902030302020204" pitchFamily="66" charset="0"/>
                          <a:ea typeface="+mn-ea"/>
                          <a:cs typeface="+mn-cs"/>
                        </a:rPr>
                        <a:t>ome of them were moving on their own without powerful engines</a:t>
                      </a:r>
                      <a:r>
                        <a:rPr lang="en-GB" sz="1400" b="1" i="0" u="none" strike="noStrike" kern="1200" dirty="0">
                          <a:solidFill>
                            <a:srgbClr val="55DC78"/>
                          </a:solidFill>
                          <a:effectLst/>
                          <a:latin typeface="Comic Sans MS" panose="030F0902030302020204" pitchFamily="66"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b="0" i="0" u="none" strike="noStrike" kern="1200" dirty="0">
                        <a:solidFill>
                          <a:schemeClr val="dk1"/>
                        </a:solidFill>
                        <a:effectLst/>
                        <a:latin typeface="Comic Sans MS" panose="030F0902030302020204" pitchFamily="66"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1.  </a:t>
                      </a:r>
                      <a:r>
                        <a:rPr lang="en-GB" sz="1400" kern="1200" dirty="0">
                          <a:solidFill>
                            <a:schemeClr val="dk1"/>
                          </a:solidFill>
                          <a:effectLst/>
                          <a:latin typeface="Comic Sans MS" panose="030F0902030302020204" pitchFamily="66" charset="0"/>
                          <a:ea typeface="+mn-ea"/>
                          <a:cs typeface="+mn-cs"/>
                        </a:rPr>
                        <a:t>Edit the capital letters and the punctuation at the end of this sentence.</a:t>
                      </a:r>
                    </a:p>
                    <a:p>
                      <a:pPr marL="342900" lvl="0" indent="-342900">
                        <a:buAutoNum type="arabicPeriod"/>
                      </a:pPr>
                      <a:endParaRPr lang="en-GB" sz="1400" kern="1200" dirty="0">
                        <a:solidFill>
                          <a:schemeClr val="dk1"/>
                        </a:solidFill>
                        <a:effectLst/>
                        <a:latin typeface="Comic Sans MS" panose="030F0902030302020204" pitchFamily="66" charset="0"/>
                        <a:ea typeface="+mn-ea"/>
                        <a:cs typeface="+mn-cs"/>
                      </a:endParaRPr>
                    </a:p>
                    <a:p>
                      <a:pPr lvl="0"/>
                      <a:r>
                        <a:rPr lang="en-GB" sz="1400" kern="1200" dirty="0">
                          <a:solidFill>
                            <a:schemeClr val="dk1"/>
                          </a:solidFill>
                          <a:effectLst/>
                          <a:latin typeface="Comic Sans MS" panose="030F0902030302020204" pitchFamily="66" charset="0"/>
                          <a:ea typeface="+mn-ea"/>
                          <a:cs typeface="+mn-cs"/>
                        </a:rPr>
                        <a:t>2. After the word </a:t>
                      </a:r>
                      <a:r>
                        <a:rPr lang="en-GB" sz="1400" b="1" u="sng" kern="1200" dirty="0">
                          <a:solidFill>
                            <a:srgbClr val="55DC78"/>
                          </a:solidFill>
                          <a:effectLst/>
                          <a:latin typeface="Comic Sans MS" panose="030F0902030302020204" pitchFamily="66" charset="0"/>
                          <a:ea typeface="+mn-ea"/>
                          <a:cs typeface="+mn-cs"/>
                        </a:rPr>
                        <a:t>whale </a:t>
                      </a:r>
                      <a:r>
                        <a:rPr lang="en-GB" sz="1400" kern="1200" dirty="0">
                          <a:solidFill>
                            <a:schemeClr val="dk1"/>
                          </a:solidFill>
                          <a:effectLst/>
                          <a:latin typeface="Comic Sans MS" panose="030F0902030302020204" pitchFamily="66" charset="0"/>
                          <a:ea typeface="+mn-ea"/>
                          <a:cs typeface="+mn-cs"/>
                        </a:rPr>
                        <a:t>there must be  </a:t>
                      </a:r>
                      <a:r>
                        <a:rPr lang="en-GB" sz="2000" b="1" kern="1200" dirty="0">
                          <a:solidFill>
                            <a:srgbClr val="55DC78"/>
                          </a:solidFill>
                          <a:effectLst/>
                          <a:latin typeface="Comic Sans MS" panose="030F0902030302020204" pitchFamily="66" charset="0"/>
                          <a:ea typeface="+mn-ea"/>
                          <a:cs typeface="+mn-cs"/>
                        </a:rPr>
                        <a:t>A</a:t>
                      </a:r>
                      <a:r>
                        <a:rPr lang="en-GB" sz="1400" b="1" kern="1200" dirty="0">
                          <a:solidFill>
                            <a:srgbClr val="55DC78"/>
                          </a:solidFill>
                          <a:effectLst/>
                          <a:latin typeface="Comic Sans MS" panose="030F0902030302020204" pitchFamily="66" charset="0"/>
                          <a:ea typeface="+mn-ea"/>
                          <a:cs typeface="+mn-cs"/>
                        </a:rPr>
                        <a:t> </a:t>
                      </a:r>
                      <a:r>
                        <a:rPr lang="en-GB" sz="1400" kern="1200" dirty="0">
                          <a:solidFill>
                            <a:schemeClr val="dk1"/>
                          </a:solidFill>
                          <a:effectLst/>
                          <a:latin typeface="Comic Sans MS" panose="030F0902030302020204" pitchFamily="66" charset="0"/>
                          <a:ea typeface="+mn-ea"/>
                          <a:cs typeface="+mn-cs"/>
                        </a:rPr>
                        <a:t>/ B / C (Choose one)</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9061"/>
                  </a:ext>
                </a:extLst>
              </a:tr>
              <a:tr h="66652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US" b="1" i="0" dirty="0">
                        <a:solidFill>
                          <a:srgbClr val="55DC78"/>
                        </a:solidFill>
                        <a:latin typeface="Comic Sans MS" panose="030F0902030302020204" pitchFamily="66"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en-US" b="1" i="0" dirty="0">
                          <a:solidFill>
                            <a:srgbClr val="55DC78"/>
                          </a:solidFill>
                          <a:latin typeface="Comic Sans MS" panose="030F0902030302020204" pitchFamily="66" charset="0"/>
                        </a:rPr>
                        <a:t>D</a:t>
                      </a:r>
                      <a:r>
                        <a:rPr lang="en-US" b="0" i="0" dirty="0">
                          <a:solidFill>
                            <a:srgbClr val="55DC78"/>
                          </a:solidFill>
                          <a:latin typeface="Comic Sans MS" panose="030F0902030302020204" pitchFamily="66" charset="0"/>
                        </a:rPr>
                        <a:t>evelop</a:t>
                      </a:r>
                    </a:p>
                    <a:p>
                      <a:pPr algn="l"/>
                      <a:r>
                        <a:rPr lang="en-US" sz="1200" b="0" i="0" dirty="0">
                          <a:solidFill>
                            <a:schemeClr val="tx1"/>
                          </a:solidFill>
                          <a:latin typeface="Comic Sans MS" panose="030F0902030302020204" pitchFamily="66" charset="0"/>
                        </a:rPr>
                        <a:t>Oracy Link —</a:t>
                      </a:r>
                    </a:p>
                    <a:p>
                      <a:pPr algn="l"/>
                      <a:r>
                        <a:rPr lang="en-US" sz="1200" b="0" i="0" dirty="0">
                          <a:solidFill>
                            <a:schemeClr val="tx1"/>
                          </a:solidFill>
                          <a:latin typeface="Comic Sans MS" panose="030F0902030302020204" pitchFamily="66" charset="0"/>
                        </a:rPr>
                        <a:t>Read Aloud</a:t>
                      </a:r>
                    </a:p>
                    <a:p>
                      <a:pPr marL="0" marR="0" lvl="0" indent="0" algn="l" defTabSz="1007943" rtl="0" eaLnBrk="1" fontAlgn="auto" latinLnBrk="0" hangingPunct="1">
                        <a:lnSpc>
                          <a:spcPct val="100000"/>
                        </a:lnSpc>
                        <a:spcBef>
                          <a:spcPts val="0"/>
                        </a:spcBef>
                        <a:spcAft>
                          <a:spcPts val="0"/>
                        </a:spcAft>
                        <a:buClrTx/>
                        <a:buSzTx/>
                        <a:buFontTx/>
                        <a:buNone/>
                        <a:tabLst/>
                        <a:defRPr/>
                      </a:pPr>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Imagine you’re in the town on the whale’s back. Write a sentence using the word ‘antidote’. </a:t>
                      </a:r>
                      <a:r>
                        <a:rPr lang="en-GB" sz="1400" b="1" i="0" u="none" strike="noStrike" kern="1200" dirty="0">
                          <a:solidFill>
                            <a:srgbClr val="55DC78"/>
                          </a:solidFill>
                          <a:effectLst/>
                          <a:latin typeface="Comic Sans MS" panose="030F0902030302020204" pitchFamily="66" charset="0"/>
                          <a:ea typeface="+mn-ea"/>
                          <a:cs typeface="+mn-cs"/>
                        </a:rPr>
                        <a:t>Example: At night, the town on the back of the flying whale felt like an antidote to the</a:t>
                      </a:r>
                    </a:p>
                    <a:p>
                      <a:pPr marL="0" marR="0" indent="0" algn="l" defTabSz="685800" rtl="0" eaLnBrk="1" fontAlgn="auto" latinLnBrk="0" hangingPunct="1">
                        <a:lnSpc>
                          <a:spcPct val="15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 world below—drifting through starlit skies and wrapped in silence.</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3865528"/>
                  </a:ext>
                </a:extLst>
              </a:tr>
            </a:tbl>
          </a:graphicData>
        </a:graphic>
      </p:graphicFrame>
      <p:pic>
        <p:nvPicPr>
          <p:cNvPr id="20" name="Picture 19">
            <a:extLst>
              <a:ext uri="{FF2B5EF4-FFF2-40B4-BE49-F238E27FC236}">
                <a16:creationId xmlns:a16="http://schemas.microsoft.com/office/drawing/2014/main" id="{E9E7DC81-BF43-FE16-116C-8AD651943237}"/>
              </a:ext>
            </a:extLst>
          </p:cNvPr>
          <p:cNvPicPr>
            <a:picLocks noChangeAspect="1"/>
          </p:cNvPicPr>
          <p:nvPr/>
        </p:nvPicPr>
        <p:blipFill>
          <a:blip r:embed="rId4"/>
          <a:srcRect/>
          <a:stretch/>
        </p:blipFill>
        <p:spPr>
          <a:xfrm>
            <a:off x="9903995" y="1732034"/>
            <a:ext cx="720815" cy="617842"/>
          </a:xfrm>
          <a:prstGeom prst="rect">
            <a:avLst/>
          </a:prstGeom>
        </p:spPr>
      </p:pic>
      <p:pic>
        <p:nvPicPr>
          <p:cNvPr id="21" name="Picture 20">
            <a:extLst>
              <a:ext uri="{FF2B5EF4-FFF2-40B4-BE49-F238E27FC236}">
                <a16:creationId xmlns:a16="http://schemas.microsoft.com/office/drawing/2014/main" id="{B687C70D-2B12-451D-C5BA-2C0D12FBAB07}"/>
              </a:ext>
            </a:extLst>
          </p:cNvPr>
          <p:cNvPicPr>
            <a:picLocks noChangeAspect="1"/>
          </p:cNvPicPr>
          <p:nvPr/>
        </p:nvPicPr>
        <p:blipFill>
          <a:blip r:embed="rId5"/>
          <a:srcRect/>
          <a:stretch/>
        </p:blipFill>
        <p:spPr>
          <a:xfrm>
            <a:off x="9983373" y="2922061"/>
            <a:ext cx="633684" cy="617842"/>
          </a:xfrm>
          <a:prstGeom prst="rect">
            <a:avLst/>
          </a:prstGeom>
        </p:spPr>
      </p:pic>
      <p:pic>
        <p:nvPicPr>
          <p:cNvPr id="22" name="Picture 21">
            <a:extLst>
              <a:ext uri="{FF2B5EF4-FFF2-40B4-BE49-F238E27FC236}">
                <a16:creationId xmlns:a16="http://schemas.microsoft.com/office/drawing/2014/main" id="{6E81361D-66AA-8A69-4B43-8E481A006082}"/>
              </a:ext>
            </a:extLst>
          </p:cNvPr>
          <p:cNvPicPr>
            <a:picLocks noChangeAspect="1"/>
          </p:cNvPicPr>
          <p:nvPr/>
        </p:nvPicPr>
        <p:blipFill>
          <a:blip r:embed="rId6"/>
          <a:srcRect/>
          <a:stretch/>
        </p:blipFill>
        <p:spPr>
          <a:xfrm>
            <a:off x="9986473" y="4389642"/>
            <a:ext cx="591308" cy="617842"/>
          </a:xfrm>
          <a:prstGeom prst="rect">
            <a:avLst/>
          </a:prstGeom>
        </p:spPr>
      </p:pic>
      <p:pic>
        <p:nvPicPr>
          <p:cNvPr id="23" name="Picture 22">
            <a:extLst>
              <a:ext uri="{FF2B5EF4-FFF2-40B4-BE49-F238E27FC236}">
                <a16:creationId xmlns:a16="http://schemas.microsoft.com/office/drawing/2014/main" id="{D6CE0B14-052A-91AF-993D-70650544556A}"/>
              </a:ext>
            </a:extLst>
          </p:cNvPr>
          <p:cNvPicPr>
            <a:picLocks noChangeAspect="1"/>
          </p:cNvPicPr>
          <p:nvPr/>
        </p:nvPicPr>
        <p:blipFill>
          <a:blip r:embed="rId7"/>
          <a:srcRect/>
          <a:stretch/>
        </p:blipFill>
        <p:spPr>
          <a:xfrm>
            <a:off x="9957449" y="6129665"/>
            <a:ext cx="613906" cy="617842"/>
          </a:xfrm>
          <a:prstGeom prst="rect">
            <a:avLst/>
          </a:prstGeom>
        </p:spPr>
      </p:pic>
      <p:pic>
        <p:nvPicPr>
          <p:cNvPr id="25" name="Picture 24" descr="A black and white sign with black text&#10;&#10;Description automatically generated">
            <a:extLst>
              <a:ext uri="{FF2B5EF4-FFF2-40B4-BE49-F238E27FC236}">
                <a16:creationId xmlns:a16="http://schemas.microsoft.com/office/drawing/2014/main" id="{1CEA9882-22C8-5CA0-905D-CFFC90D9296C}"/>
              </a:ext>
            </a:extLst>
          </p:cNvPr>
          <p:cNvPicPr>
            <a:picLocks noChangeAspect="1"/>
          </p:cNvPicPr>
          <p:nvPr/>
        </p:nvPicPr>
        <p:blipFill>
          <a:blip r:embed="rId8"/>
          <a:stretch>
            <a:fillRect/>
          </a:stretch>
        </p:blipFill>
        <p:spPr>
          <a:xfrm>
            <a:off x="9762914" y="7414840"/>
            <a:ext cx="1002978" cy="178307"/>
          </a:xfrm>
          <a:prstGeom prst="rect">
            <a:avLst/>
          </a:prstGeom>
        </p:spPr>
      </p:pic>
      <p:pic>
        <p:nvPicPr>
          <p:cNvPr id="17" name="Picture 16">
            <a:extLst>
              <a:ext uri="{FF2B5EF4-FFF2-40B4-BE49-F238E27FC236}">
                <a16:creationId xmlns:a16="http://schemas.microsoft.com/office/drawing/2014/main" id="{27B4D8F6-20A0-B8D8-37B5-917CA3BF54C4}"/>
              </a:ext>
            </a:extLst>
          </p:cNvPr>
          <p:cNvPicPr>
            <a:picLocks noChangeAspect="1"/>
          </p:cNvPicPr>
          <p:nvPr/>
        </p:nvPicPr>
        <p:blipFill>
          <a:blip r:embed="rId9"/>
          <a:srcRect/>
          <a:stretch/>
        </p:blipFill>
        <p:spPr>
          <a:xfrm>
            <a:off x="611256" y="1212674"/>
            <a:ext cx="345222" cy="324299"/>
          </a:xfrm>
          <a:prstGeom prst="rect">
            <a:avLst/>
          </a:prstGeom>
        </p:spPr>
      </p:pic>
      <p:sp>
        <p:nvSpPr>
          <p:cNvPr id="26" name="Connector 25">
            <a:extLst>
              <a:ext uri="{FF2B5EF4-FFF2-40B4-BE49-F238E27FC236}">
                <a16:creationId xmlns:a16="http://schemas.microsoft.com/office/drawing/2014/main" id="{1AB92B13-D643-433A-8268-5FA9CB62A44D}"/>
              </a:ext>
            </a:extLst>
          </p:cNvPr>
          <p:cNvSpPr/>
          <p:nvPr/>
        </p:nvSpPr>
        <p:spPr>
          <a:xfrm>
            <a:off x="2216728" y="2062950"/>
            <a:ext cx="514597" cy="402700"/>
          </a:xfrm>
          <a:prstGeom prst="flowChartConnector">
            <a:avLst/>
          </a:prstGeom>
          <a:noFill/>
          <a:ln>
            <a:solidFill>
              <a:srgbClr val="55DC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D91646-4E11-730B-D539-191EEBD66D91}"/>
              </a:ext>
            </a:extLst>
          </p:cNvPr>
          <p:cNvSpPr txBox="1"/>
          <p:nvPr/>
        </p:nvSpPr>
        <p:spPr>
          <a:xfrm>
            <a:off x="8610171" y="4562857"/>
            <a:ext cx="1654232" cy="707886"/>
          </a:xfrm>
          <a:prstGeom prst="rect">
            <a:avLst/>
          </a:prstGeom>
          <a:noFill/>
        </p:spPr>
        <p:txBody>
          <a:bodyPr wrap="square" rtlCol="0">
            <a:spAutoFit/>
          </a:bodyPr>
          <a:lstStyle/>
          <a:p>
            <a:endParaRPr lang="en-US" sz="1000" dirty="0">
              <a:latin typeface="Comic Sans MS" panose="030F0902030302020204" pitchFamily="66" charset="0"/>
            </a:endParaRPr>
          </a:p>
          <a:p>
            <a:r>
              <a:rPr lang="en-US" sz="1000" b="1" dirty="0">
                <a:latin typeface="Comic Sans MS" panose="030F0902030302020204" pitchFamily="66" charset="0"/>
              </a:rPr>
              <a:t>A) a full stop </a:t>
            </a:r>
          </a:p>
          <a:p>
            <a:r>
              <a:rPr lang="en-US" sz="1000" b="1" dirty="0">
                <a:latin typeface="Comic Sans MS" panose="030F0902030302020204" pitchFamily="66" charset="0"/>
              </a:rPr>
              <a:t>B) a comma , </a:t>
            </a:r>
          </a:p>
          <a:p>
            <a:r>
              <a:rPr lang="en-US" sz="1000" b="1" dirty="0">
                <a:latin typeface="Comic Sans MS" panose="030F0902030302020204" pitchFamily="66" charset="0"/>
              </a:rPr>
              <a:t>C) an apostrophe ‘ </a:t>
            </a:r>
          </a:p>
        </p:txBody>
      </p:sp>
    </p:spTree>
    <p:extLst>
      <p:ext uri="{BB962C8B-B14F-4D97-AF65-F5344CB8AC3E}">
        <p14:creationId xmlns:p14="http://schemas.microsoft.com/office/powerpoint/2010/main" val="369118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a:extLst>
            <a:ext uri="{FF2B5EF4-FFF2-40B4-BE49-F238E27FC236}">
              <a16:creationId xmlns:a16="http://schemas.microsoft.com/office/drawing/2014/main" id="{A6DA474A-C397-288D-CBD3-7A5C7C14DF0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28375A7-9B97-30AB-A393-B64D1FB994D8}"/>
              </a:ext>
            </a:extLst>
          </p:cNvPr>
          <p:cNvPicPr>
            <a:picLocks noChangeAspect="1"/>
          </p:cNvPicPr>
          <p:nvPr/>
        </p:nvPicPr>
        <p:blipFill>
          <a:blip r:embed="rId4"/>
          <a:srcRect/>
          <a:stretch/>
        </p:blipFill>
        <p:spPr>
          <a:xfrm>
            <a:off x="196022" y="136086"/>
            <a:ext cx="1762479" cy="836932"/>
          </a:xfrm>
          <a:prstGeom prst="rect">
            <a:avLst/>
          </a:prstGeom>
        </p:spPr>
      </p:pic>
      <p:sp>
        <p:nvSpPr>
          <p:cNvPr id="14" name="TextBox 13">
            <a:extLst>
              <a:ext uri="{FF2B5EF4-FFF2-40B4-BE49-F238E27FC236}">
                <a16:creationId xmlns:a16="http://schemas.microsoft.com/office/drawing/2014/main" id="{E1666D6D-659C-7EA5-411D-291C9D30825B}"/>
              </a:ext>
            </a:extLst>
          </p:cNvPr>
          <p:cNvSpPr txBox="1"/>
          <p:nvPr/>
        </p:nvSpPr>
        <p:spPr>
          <a:xfrm>
            <a:off x="3506513" y="550332"/>
            <a:ext cx="3678787" cy="483630"/>
          </a:xfrm>
          <a:prstGeom prst="rect">
            <a:avLst/>
          </a:prstGeom>
          <a:noFill/>
          <a:ln w="15875">
            <a:noFill/>
          </a:ln>
          <a:effectLst/>
        </p:spPr>
        <p:txBody>
          <a:bodyPr wrap="none" rtlCol="0" anchor="ctr" anchorCtr="0">
            <a:noAutofit/>
          </a:bodyPr>
          <a:lstStyle/>
          <a:p>
            <a:pPr algn="ctr"/>
            <a:r>
              <a:rPr lang="en-US" sz="3200" b="1" dirty="0">
                <a:ln w="9525" cmpd="sng">
                  <a:solidFill>
                    <a:schemeClr val="tx1"/>
                  </a:solidFill>
                </a:ln>
                <a:solidFill>
                  <a:srgbClr val="55DC78"/>
                </a:solidFill>
                <a:effectLst>
                  <a:outerShdw dist="50800" dir="2700000" algn="ctr" rotWithShape="0">
                    <a:schemeClr val="tx1"/>
                  </a:outerShdw>
                </a:effectLst>
                <a:latin typeface="Comic Sans MS" panose="030F0902030302020204" pitchFamily="66" charset="0"/>
              </a:rPr>
              <a:t>A Whale of a Home</a:t>
            </a:r>
          </a:p>
        </p:txBody>
      </p:sp>
      <p:sp>
        <p:nvSpPr>
          <p:cNvPr id="15" name="Freeform 14">
            <a:extLst>
              <a:ext uri="{FF2B5EF4-FFF2-40B4-BE49-F238E27FC236}">
                <a16:creationId xmlns:a16="http://schemas.microsoft.com/office/drawing/2014/main" id="{8F784645-138F-239B-0689-53232000B695}"/>
              </a:ext>
            </a:extLst>
          </p:cNvPr>
          <p:cNvSpPr/>
          <p:nvPr/>
        </p:nvSpPr>
        <p:spPr>
          <a:xfrm>
            <a:off x="8580675" y="0"/>
            <a:ext cx="1839722" cy="377209"/>
          </a:xfrm>
          <a:custGeom>
            <a:avLst/>
            <a:gdLst>
              <a:gd name="connsiteX0" fmla="*/ 0 w 2114062"/>
              <a:gd name="connsiteY0" fmla="*/ 0 h 433459"/>
              <a:gd name="connsiteX1" fmla="*/ 2114062 w 2114062"/>
              <a:gd name="connsiteY1" fmla="*/ 0 h 433459"/>
              <a:gd name="connsiteX2" fmla="*/ 2114062 w 2114062"/>
              <a:gd name="connsiteY2" fmla="*/ 330549 h 433459"/>
              <a:gd name="connsiteX3" fmla="*/ 2011152 w 2114062"/>
              <a:gd name="connsiteY3" fmla="*/ 433459 h 433459"/>
              <a:gd name="connsiteX4" fmla="*/ 102910 w 2114062"/>
              <a:gd name="connsiteY4" fmla="*/ 433459 h 433459"/>
              <a:gd name="connsiteX5" fmla="*/ 0 w 2114062"/>
              <a:gd name="connsiteY5" fmla="*/ 330549 h 433459"/>
              <a:gd name="connsiteX6" fmla="*/ 0 w 2114062"/>
              <a:gd name="connsiteY6" fmla="*/ 0 h 4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62" h="433459">
                <a:moveTo>
                  <a:pt x="0" y="0"/>
                </a:moveTo>
                <a:lnTo>
                  <a:pt x="2114062" y="0"/>
                </a:lnTo>
                <a:lnTo>
                  <a:pt x="2114062" y="330549"/>
                </a:lnTo>
                <a:cubicBezTo>
                  <a:pt x="2114062" y="387385"/>
                  <a:pt x="2067988" y="433459"/>
                  <a:pt x="2011152" y="433459"/>
                </a:cubicBezTo>
                <a:lnTo>
                  <a:pt x="102910" y="433459"/>
                </a:lnTo>
                <a:cubicBezTo>
                  <a:pt x="46074" y="433459"/>
                  <a:pt x="0" y="387385"/>
                  <a:pt x="0" y="330549"/>
                </a:cubicBezTo>
                <a:lnTo>
                  <a:pt x="0" y="0"/>
                </a:lnTo>
                <a:close/>
              </a:path>
            </a:pathLst>
          </a:custGeom>
          <a:solidFill>
            <a:srgbClr val="55DC7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latin typeface="Comic Sans MS" panose="030F0902030302020204" pitchFamily="66" charset="0"/>
              </a:rPr>
              <a:t>Answer Sheet</a:t>
            </a:r>
          </a:p>
        </p:txBody>
      </p:sp>
      <p:graphicFrame>
        <p:nvGraphicFramePr>
          <p:cNvPr id="2" name="Table 1">
            <a:extLst>
              <a:ext uri="{FF2B5EF4-FFF2-40B4-BE49-F238E27FC236}">
                <a16:creationId xmlns:a16="http://schemas.microsoft.com/office/drawing/2014/main" id="{5834D541-A176-272D-607C-C55B90F165B1}"/>
              </a:ext>
            </a:extLst>
          </p:cNvPr>
          <p:cNvGraphicFramePr>
            <a:graphicFrameLocks noGrp="1"/>
          </p:cNvGraphicFramePr>
          <p:nvPr>
            <p:extLst>
              <p:ext uri="{D42A27DB-BD31-4B8C-83A1-F6EECF244321}">
                <p14:modId xmlns:p14="http://schemas.microsoft.com/office/powerpoint/2010/main" val="1007522020"/>
              </p:ext>
            </p:extLst>
          </p:nvPr>
        </p:nvGraphicFramePr>
        <p:xfrm>
          <a:off x="589750" y="1093619"/>
          <a:ext cx="9770301" cy="6157773"/>
        </p:xfrm>
        <a:graphic>
          <a:graphicData uri="http://schemas.openxmlformats.org/drawingml/2006/table">
            <a:tbl>
              <a:tblPr firstRow="1" bandRow="1">
                <a:effectLst>
                  <a:outerShdw dist="63500" dir="2700000" algn="tl" rotWithShape="0">
                    <a:prstClr val="black"/>
                  </a:outerShdw>
                </a:effectLst>
                <a:tableStyleId>{5C22544A-7EE6-4342-B048-85BDC9FD1C3A}</a:tableStyleId>
              </a:tblPr>
              <a:tblGrid>
                <a:gridCol w="1390389">
                  <a:extLst>
                    <a:ext uri="{9D8B030D-6E8A-4147-A177-3AD203B41FA5}">
                      <a16:colId xmlns:a16="http://schemas.microsoft.com/office/drawing/2014/main" val="3853321044"/>
                    </a:ext>
                  </a:extLst>
                </a:gridCol>
                <a:gridCol w="8379912">
                  <a:extLst>
                    <a:ext uri="{9D8B030D-6E8A-4147-A177-3AD203B41FA5}">
                      <a16:colId xmlns:a16="http://schemas.microsoft.com/office/drawing/2014/main" val="2336972130"/>
                    </a:ext>
                  </a:extLst>
                </a:gridCol>
              </a:tblGrid>
              <a:tr h="450000">
                <a:tc gridSpan="2">
                  <a:txBody>
                    <a:bodyPr/>
                    <a:lstStyle/>
                    <a:p>
                      <a:pPr algn="ctr"/>
                      <a:r>
                        <a:rPr lang="en-US" sz="2000" b="1" i="0" dirty="0">
                          <a:solidFill>
                            <a:schemeClr val="bg1"/>
                          </a:solidFill>
                          <a:latin typeface="Comic Sans MS" panose="030F0902030302020204" pitchFamily="66" charset="0"/>
                        </a:rPr>
                        <a:t>Day Three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5DC78"/>
                    </a:solidFill>
                  </a:tcPr>
                </a:tc>
                <a:tc hMerge="1">
                  <a:txBody>
                    <a:bodyPr/>
                    <a:lstStyle/>
                    <a:p>
                      <a:endParaRPr lang="en-US" dirty="0"/>
                    </a:p>
                  </a:txBody>
                  <a:tcPr/>
                </a:tc>
                <a:extLst>
                  <a:ext uri="{0D108BD9-81ED-4DB2-BD59-A6C34878D82A}">
                    <a16:rowId xmlns:a16="http://schemas.microsoft.com/office/drawing/2014/main" val="514208345"/>
                  </a:ext>
                </a:extLst>
              </a:tr>
              <a:tr h="530434">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S</a:t>
                      </a:r>
                      <a:r>
                        <a:rPr lang="en-US" b="0" i="0" dirty="0">
                          <a:solidFill>
                            <a:srgbClr val="55DC78"/>
                          </a:solidFill>
                          <a:latin typeface="Comic Sans MS" panose="030F0902030302020204" pitchFamily="66" charset="0"/>
                        </a:rPr>
                        <a:t>tructure</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indent="0" algn="l" defTabSz="1007943" rtl="0" eaLnBrk="1" fontAlgn="auto" latinLnBrk="0" hangingPunct="1">
                        <a:lnSpc>
                          <a:spcPct val="150000"/>
                        </a:lnSpc>
                        <a:spcBef>
                          <a:spcPts val="0"/>
                        </a:spcBef>
                        <a:spcAft>
                          <a:spcPts val="0"/>
                        </a:spcAft>
                        <a:buClrTx/>
                        <a:buSzTx/>
                        <a:buFontTx/>
                        <a:buNone/>
                        <a:tabLst/>
                        <a:defRPr/>
                      </a:pPr>
                      <a:r>
                        <a:rPr lang="en-GB" sz="1400" b="0" i="0" dirty="0">
                          <a:latin typeface="Comic Sans MS" panose="030F0902030302020204" pitchFamily="66" charset="0"/>
                        </a:rPr>
                        <a:t>As the </a:t>
                      </a:r>
                      <a:r>
                        <a:rPr lang="en-GB" sz="1400" b="1" i="0" dirty="0">
                          <a:latin typeface="Comic Sans MS" panose="030F0902030302020204" pitchFamily="66" charset="0"/>
                        </a:rPr>
                        <a:t>super-/ auto-  </a:t>
                      </a:r>
                      <a:r>
                        <a:rPr lang="en-GB" sz="1400" b="0" i="0" dirty="0">
                          <a:latin typeface="Comic Sans MS" panose="030F0902030302020204" pitchFamily="66" charset="0"/>
                        </a:rPr>
                        <a:t>moon rose high above the town on the whale's back, its silvery glow bathed the entire village in a delicate light.</a:t>
                      </a:r>
                    </a:p>
                    <a:p>
                      <a:pPr algn="l">
                        <a:lnSpc>
                          <a:spcPct val="150000"/>
                        </a:lnSpc>
                      </a:pPr>
                      <a:endParaRPr lang="en-GB" sz="1400" b="0" i="0" dirty="0">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78985"/>
                  </a:ext>
                </a:extLst>
              </a:tr>
              <a:tr h="666525">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H</a:t>
                      </a:r>
                      <a:r>
                        <a:rPr lang="en-US" b="0" i="0" dirty="0">
                          <a:solidFill>
                            <a:srgbClr val="55DC78"/>
                          </a:solidFill>
                          <a:latin typeface="Comic Sans MS" panose="030F0902030302020204" pitchFamily="66" charset="0"/>
                        </a:rPr>
                        <a:t>elp</a:t>
                      </a:r>
                    </a:p>
                    <a:p>
                      <a:pPr algn="l"/>
                      <a:r>
                        <a:rPr lang="en-US" sz="1200" b="0" i="0" dirty="0">
                          <a:solidFill>
                            <a:schemeClr val="tx1"/>
                          </a:solidFill>
                          <a:latin typeface="Comic Sans MS" panose="030F0902030302020204" pitchFamily="66" charset="0"/>
                        </a:rPr>
                        <a:t>Oracy Link — Read Aloud</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Help to complete this sentence by filling in the missing prefix. </a:t>
                      </a:r>
                    </a:p>
                    <a:p>
                      <a:pPr marL="0" marR="0" lvl="0" indent="0" algn="l" defTabSz="1007943" rtl="0" eaLnBrk="1" fontAlgn="auto" latinLnBrk="0" hangingPunct="1">
                        <a:lnSpc>
                          <a:spcPct val="100000"/>
                        </a:lnSpc>
                        <a:spcBef>
                          <a:spcPts val="0"/>
                        </a:spcBef>
                        <a:spcAft>
                          <a:spcPts val="0"/>
                        </a:spcAft>
                        <a:buClrTx/>
                        <a:buSzTx/>
                        <a:buFontTx/>
                        <a:buNone/>
                        <a:tabLst/>
                        <a:defRPr/>
                      </a:pPr>
                      <a:endParaRPr lang="en-GB" sz="1400" b="0" i="0" u="none" strike="noStrike" kern="1200" dirty="0">
                        <a:solidFill>
                          <a:schemeClr val="dk1"/>
                        </a:solidFill>
                        <a:effectLst/>
                        <a:latin typeface="Comic Sans MS" panose="030F0902030302020204" pitchFamily="66" charset="0"/>
                        <a:ea typeface="+mn-ea"/>
                        <a:cs typeface="+mn-cs"/>
                      </a:endParaRPr>
                    </a:p>
                    <a:p>
                      <a:pPr marL="0" marR="0" indent="0" algn="l" defTabSz="1007943" rtl="0" eaLnBrk="1" fontAlgn="auto" latinLnBrk="0" hangingPunct="1">
                        <a:lnSpc>
                          <a:spcPct val="150000"/>
                        </a:lnSpc>
                        <a:spcBef>
                          <a:spcPts val="0"/>
                        </a:spcBef>
                        <a:spcAft>
                          <a:spcPts val="0"/>
                        </a:spcAft>
                        <a:buClrTx/>
                        <a:buSzTx/>
                        <a:buFontTx/>
                        <a:buNone/>
                        <a:tabLst/>
                        <a:defRPr/>
                      </a:pPr>
                      <a:r>
                        <a:rPr lang="en-GB" sz="1400" b="1" i="0" u="none" strike="noStrike" kern="1200" dirty="0">
                          <a:solidFill>
                            <a:schemeClr val="dk1"/>
                          </a:solidFill>
                          <a:effectLst/>
                          <a:latin typeface="Comic Sans MS" panose="030F0902030302020204" pitchFamily="66" charset="0"/>
                          <a:ea typeface="+mn-ea"/>
                          <a:cs typeface="+mn-cs"/>
                        </a:rPr>
                        <a:t>In Whaleback, the </a:t>
                      </a:r>
                      <a:r>
                        <a:rPr lang="en-GB" sz="1400" b="1" i="0" u="none" strike="noStrike" kern="1200" dirty="0">
                          <a:solidFill>
                            <a:srgbClr val="55DC78"/>
                          </a:solidFill>
                          <a:effectLst/>
                          <a:latin typeface="Comic Sans MS" panose="030F0902030302020204" pitchFamily="66" charset="0"/>
                          <a:ea typeface="+mn-ea"/>
                          <a:cs typeface="+mn-cs"/>
                        </a:rPr>
                        <a:t>super</a:t>
                      </a:r>
                      <a:r>
                        <a:rPr lang="en-GB" sz="1400" b="1" i="0" u="none" strike="noStrike" kern="1200" dirty="0">
                          <a:solidFill>
                            <a:schemeClr val="dk1"/>
                          </a:solidFill>
                          <a:effectLst/>
                          <a:latin typeface="Comic Sans MS" panose="030F0902030302020204" pitchFamily="66" charset="0"/>
                          <a:ea typeface="+mn-ea"/>
                          <a:cs typeface="+mn-cs"/>
                        </a:rPr>
                        <a:t>intendent ensured that every building was secure, even as the </a:t>
                      </a:r>
                    </a:p>
                    <a:p>
                      <a:pPr marL="0" marR="0" indent="0" algn="l" defTabSz="1007943" rtl="0" eaLnBrk="1" fontAlgn="auto" latinLnBrk="0" hangingPunct="1">
                        <a:lnSpc>
                          <a:spcPct val="150000"/>
                        </a:lnSpc>
                        <a:spcBef>
                          <a:spcPts val="0"/>
                        </a:spcBef>
                        <a:spcAft>
                          <a:spcPts val="0"/>
                        </a:spcAft>
                        <a:buClrTx/>
                        <a:buSzTx/>
                        <a:buFontTx/>
                        <a:buNone/>
                        <a:tabLst/>
                        <a:defRPr/>
                      </a:pPr>
                      <a:r>
                        <a:rPr lang="en-GB" sz="1400" b="1" i="0" u="none" strike="noStrike" kern="1200" dirty="0">
                          <a:solidFill>
                            <a:schemeClr val="dk1"/>
                          </a:solidFill>
                          <a:effectLst/>
                          <a:latin typeface="Comic Sans MS" panose="030F0902030302020204" pitchFamily="66" charset="0"/>
                          <a:ea typeface="+mn-ea"/>
                          <a:cs typeface="+mn-cs"/>
                        </a:rPr>
                        <a:t>great creature shifted beneath them.</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818464"/>
                  </a:ext>
                </a:extLst>
              </a:tr>
              <a:tr h="666525">
                <a:tc>
                  <a:txBody>
                    <a:bodyPr/>
                    <a:lstStyle/>
                    <a:p>
                      <a:pPr algn="l"/>
                      <a:r>
                        <a:rPr lang="en-US" b="1" i="0" dirty="0">
                          <a:solidFill>
                            <a:srgbClr val="55DC78"/>
                          </a:solidFill>
                          <a:latin typeface="Comic Sans MS" panose="030F0902030302020204" pitchFamily="66" charset="0"/>
                        </a:rPr>
                        <a:t>E</a:t>
                      </a:r>
                      <a:r>
                        <a:rPr lang="en-US" b="0" i="0" dirty="0">
                          <a:solidFill>
                            <a:srgbClr val="55DC78"/>
                          </a:solidFill>
                          <a:latin typeface="Comic Sans MS" panose="030F0902030302020204" pitchFamily="66" charset="0"/>
                        </a:rPr>
                        <a:t>dit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T</a:t>
                      </a:r>
                      <a:r>
                        <a:rPr lang="en-GB" sz="1400" b="0" i="0" u="none" strike="noStrike" kern="1200" dirty="0">
                          <a:solidFill>
                            <a:schemeClr val="dk1"/>
                          </a:solidFill>
                          <a:effectLst/>
                          <a:latin typeface="Comic Sans MS" panose="030F0902030302020204" pitchFamily="66" charset="0"/>
                          <a:ea typeface="+mn-ea"/>
                          <a:cs typeface="+mn-cs"/>
                        </a:rPr>
                        <a:t>he town on the whale’s back had wooden houses</a:t>
                      </a:r>
                      <a:r>
                        <a:rPr lang="en-GB" sz="1400" b="1" i="0" u="none" strike="noStrike" kern="1200" dirty="0">
                          <a:solidFill>
                            <a:srgbClr val="55DC78"/>
                          </a:solidFill>
                          <a:effectLst/>
                          <a:latin typeface="Comic Sans MS" panose="030F0902030302020204" pitchFamily="66" charset="0"/>
                          <a:ea typeface="+mn-ea"/>
                          <a:cs typeface="+mn-cs"/>
                        </a:rPr>
                        <a:t>. T</a:t>
                      </a:r>
                      <a:r>
                        <a:rPr lang="en-GB" sz="1400" b="0" i="0" u="none" strike="noStrike" kern="1200" dirty="0">
                          <a:solidFill>
                            <a:schemeClr val="dk1"/>
                          </a:solidFill>
                          <a:effectLst/>
                          <a:latin typeface="Comic Sans MS" panose="030F0902030302020204" pitchFamily="66" charset="0"/>
                          <a:ea typeface="+mn-ea"/>
                          <a:cs typeface="+mn-cs"/>
                        </a:rPr>
                        <a:t>hey were illuminated with twinkling lights</a:t>
                      </a:r>
                      <a:r>
                        <a:rPr lang="en-GB" sz="1400" b="1" i="0" u="none" strike="noStrike" kern="1200" dirty="0">
                          <a:solidFill>
                            <a:srgbClr val="55DC78"/>
                          </a:solidFill>
                          <a:effectLst/>
                          <a:latin typeface="Comic Sans MS" panose="030F0902030302020204" pitchFamily="66" charset="0"/>
                          <a:ea typeface="+mn-ea"/>
                          <a:cs typeface="+mn-cs"/>
                        </a:rPr>
                        <a:t>.</a:t>
                      </a:r>
                    </a:p>
                    <a:p>
                      <a:pPr marL="0" marR="0" indent="0" algn="l" defTabSz="685800" rtl="0" eaLnBrk="1" fontAlgn="auto" latinLnBrk="0" hangingPunct="1">
                        <a:lnSpc>
                          <a:spcPct val="100000"/>
                        </a:lnSpc>
                        <a:spcBef>
                          <a:spcPts val="0"/>
                        </a:spcBef>
                        <a:spcAft>
                          <a:spcPts val="0"/>
                        </a:spcAft>
                        <a:buClrTx/>
                        <a:buSzTx/>
                        <a:buFontTx/>
                        <a:buNone/>
                        <a:tabLst/>
                        <a:defRPr/>
                      </a:pPr>
                      <a:endParaRPr lang="en-GB" sz="1400" b="0" i="0" kern="1200" dirty="0">
                        <a:solidFill>
                          <a:schemeClr val="dk1"/>
                        </a:solidFill>
                        <a:effectLst/>
                        <a:latin typeface="Comic Sans MS" panose="030F0902030302020204" pitchFamily="66"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1.  </a:t>
                      </a:r>
                      <a:r>
                        <a:rPr lang="en-GB" sz="1400" kern="1200" dirty="0">
                          <a:solidFill>
                            <a:schemeClr val="dk1"/>
                          </a:solidFill>
                          <a:effectLst/>
                          <a:latin typeface="Comic Sans MS" panose="030F0902030302020204" pitchFamily="66" charset="0"/>
                          <a:ea typeface="+mn-ea"/>
                          <a:cs typeface="+mn-cs"/>
                        </a:rPr>
                        <a:t>Edit the capital letters and the punctuation at the end of this sentence.</a:t>
                      </a:r>
                    </a:p>
                    <a:p>
                      <a:pPr marL="342900" lvl="0" indent="-342900">
                        <a:buAutoNum type="arabicPeriod"/>
                      </a:pPr>
                      <a:endParaRPr lang="en-GB" sz="1400" kern="1200" dirty="0">
                        <a:solidFill>
                          <a:schemeClr val="dk1"/>
                        </a:solidFill>
                        <a:effectLst/>
                        <a:latin typeface="Comic Sans MS" panose="030F0902030302020204" pitchFamily="66" charset="0"/>
                        <a:ea typeface="+mn-ea"/>
                        <a:cs typeface="+mn-cs"/>
                      </a:endParaRPr>
                    </a:p>
                    <a:p>
                      <a:pPr lvl="0"/>
                      <a:r>
                        <a:rPr lang="en-GB" sz="1400" kern="1200" dirty="0">
                          <a:solidFill>
                            <a:schemeClr val="dk1"/>
                          </a:solidFill>
                          <a:effectLst/>
                          <a:latin typeface="Comic Sans MS" panose="030F0902030302020204" pitchFamily="66" charset="0"/>
                          <a:ea typeface="+mn-ea"/>
                          <a:cs typeface="+mn-cs"/>
                        </a:rPr>
                        <a:t>2. After the word </a:t>
                      </a:r>
                      <a:r>
                        <a:rPr lang="en-GB" sz="1400" b="1" u="sng" kern="1200" dirty="0">
                          <a:solidFill>
                            <a:srgbClr val="55DC78"/>
                          </a:solidFill>
                          <a:effectLst/>
                          <a:latin typeface="Comic Sans MS" panose="030F0902030302020204" pitchFamily="66" charset="0"/>
                          <a:ea typeface="+mn-ea"/>
                          <a:cs typeface="+mn-cs"/>
                        </a:rPr>
                        <a:t>houses</a:t>
                      </a:r>
                      <a:r>
                        <a:rPr lang="en-GB" sz="1400" b="1" kern="1200" dirty="0">
                          <a:solidFill>
                            <a:srgbClr val="55DC78"/>
                          </a:solidFill>
                          <a:effectLst/>
                          <a:latin typeface="Comic Sans MS" panose="030F0902030302020204" pitchFamily="66" charset="0"/>
                          <a:ea typeface="+mn-ea"/>
                          <a:cs typeface="+mn-cs"/>
                        </a:rPr>
                        <a:t> </a:t>
                      </a:r>
                      <a:r>
                        <a:rPr lang="en-GB" sz="1400" kern="1200" dirty="0">
                          <a:solidFill>
                            <a:schemeClr val="dk1"/>
                          </a:solidFill>
                          <a:effectLst/>
                          <a:latin typeface="Comic Sans MS" panose="030F0902030302020204" pitchFamily="66" charset="0"/>
                          <a:ea typeface="+mn-ea"/>
                          <a:cs typeface="+mn-cs"/>
                        </a:rPr>
                        <a:t>there must be  </a:t>
                      </a:r>
                      <a:r>
                        <a:rPr lang="en-GB" sz="1400" b="1" kern="1200" dirty="0">
                          <a:solidFill>
                            <a:srgbClr val="55DC78"/>
                          </a:solidFill>
                          <a:effectLst/>
                          <a:latin typeface="Comic Sans MS" panose="030F0902030302020204" pitchFamily="66" charset="0"/>
                          <a:ea typeface="+mn-ea"/>
                          <a:cs typeface="+mn-cs"/>
                        </a:rPr>
                        <a:t>A </a:t>
                      </a:r>
                      <a:r>
                        <a:rPr lang="en-GB" sz="1400" kern="1200" dirty="0">
                          <a:solidFill>
                            <a:schemeClr val="dk1"/>
                          </a:solidFill>
                          <a:effectLst/>
                          <a:latin typeface="Comic Sans MS" panose="030F0902030302020204" pitchFamily="66" charset="0"/>
                          <a:ea typeface="+mn-ea"/>
                          <a:cs typeface="+mn-cs"/>
                        </a:rPr>
                        <a:t>/ B / C (Choose one)</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9061"/>
                  </a:ext>
                </a:extLst>
              </a:tr>
              <a:tr h="66652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US" b="1" i="0" dirty="0">
                        <a:solidFill>
                          <a:srgbClr val="55DC78"/>
                        </a:solidFill>
                        <a:latin typeface="Comic Sans MS" panose="030F0902030302020204" pitchFamily="66"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en-US" b="1" i="0" dirty="0">
                          <a:solidFill>
                            <a:srgbClr val="55DC78"/>
                          </a:solidFill>
                          <a:latin typeface="Comic Sans MS" panose="030F0902030302020204" pitchFamily="66" charset="0"/>
                        </a:rPr>
                        <a:t>D</a:t>
                      </a:r>
                      <a:r>
                        <a:rPr lang="en-US" b="0" i="0" dirty="0">
                          <a:solidFill>
                            <a:srgbClr val="55DC78"/>
                          </a:solidFill>
                          <a:latin typeface="Comic Sans MS" panose="030F0902030302020204" pitchFamily="66" charset="0"/>
                        </a:rPr>
                        <a:t>evelop</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Comic Sans MS" panose="030F0902030302020204" pitchFamily="66" charset="0"/>
                        </a:rPr>
                        <a:t>Oracy Link — </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Comic Sans MS" panose="030F0902030302020204" pitchFamily="66" charset="0"/>
                        </a:rPr>
                        <a:t>Read Aloud</a:t>
                      </a:r>
                    </a:p>
                    <a:p>
                      <a:pPr marL="0" marR="0" lvl="0" indent="0" algn="l" defTabSz="1007943" rtl="0" eaLnBrk="1" fontAlgn="auto" latinLnBrk="0" hangingPunct="1">
                        <a:lnSpc>
                          <a:spcPct val="100000"/>
                        </a:lnSpc>
                        <a:spcBef>
                          <a:spcPts val="0"/>
                        </a:spcBef>
                        <a:spcAft>
                          <a:spcPts val="0"/>
                        </a:spcAft>
                        <a:buClrTx/>
                        <a:buSzTx/>
                        <a:buFontTx/>
                        <a:buNone/>
                        <a:tabLst/>
                        <a:defRPr/>
                      </a:pPr>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Write a sentence about the whale floating above the sea. Use the word ‘autopilot’ to describe how the whale moved.</a:t>
                      </a:r>
                    </a:p>
                    <a:p>
                      <a:pPr marL="0" marR="0" indent="0" algn="l" defTabSz="685800" rtl="0" eaLnBrk="1" fontAlgn="auto" latinLnBrk="0" hangingPunct="1">
                        <a:lnSpc>
                          <a:spcPct val="15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Example: The whale floated above the sea as if on </a:t>
                      </a:r>
                      <a:r>
                        <a:rPr lang="en-GB" sz="1400" b="1" i="0" u="sng" strike="noStrike" kern="1200" dirty="0">
                          <a:solidFill>
                            <a:srgbClr val="55DC78"/>
                          </a:solidFill>
                          <a:effectLst/>
                          <a:latin typeface="Comic Sans MS" panose="030F0902030302020204" pitchFamily="66" charset="0"/>
                          <a:ea typeface="+mn-ea"/>
                          <a:cs typeface="+mn-cs"/>
                        </a:rPr>
                        <a:t>autopilot</a:t>
                      </a:r>
                      <a:r>
                        <a:rPr lang="en-GB" sz="1400" b="1" i="0" u="none" strike="noStrike" kern="1200" dirty="0">
                          <a:solidFill>
                            <a:srgbClr val="55DC78"/>
                          </a:solidFill>
                          <a:effectLst/>
                          <a:latin typeface="Comic Sans MS" panose="030F0902030302020204" pitchFamily="66" charset="0"/>
                          <a:ea typeface="+mn-ea"/>
                          <a:cs typeface="+mn-cs"/>
                        </a:rPr>
                        <a:t>, its massive weight barely noticeable as it glided smoothly through the night sky.</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3865528"/>
                  </a:ext>
                </a:extLst>
              </a:tr>
            </a:tbl>
          </a:graphicData>
        </a:graphic>
      </p:graphicFrame>
      <p:pic>
        <p:nvPicPr>
          <p:cNvPr id="5" name="Picture 4">
            <a:extLst>
              <a:ext uri="{FF2B5EF4-FFF2-40B4-BE49-F238E27FC236}">
                <a16:creationId xmlns:a16="http://schemas.microsoft.com/office/drawing/2014/main" id="{75D52986-63E7-6229-181E-2568C585BCCB}"/>
              </a:ext>
            </a:extLst>
          </p:cNvPr>
          <p:cNvPicPr>
            <a:picLocks noChangeAspect="1"/>
          </p:cNvPicPr>
          <p:nvPr/>
        </p:nvPicPr>
        <p:blipFill>
          <a:blip r:embed="rId5"/>
          <a:srcRect/>
          <a:stretch/>
        </p:blipFill>
        <p:spPr>
          <a:xfrm>
            <a:off x="9891525" y="1838840"/>
            <a:ext cx="720815" cy="617842"/>
          </a:xfrm>
          <a:prstGeom prst="rect">
            <a:avLst/>
          </a:prstGeom>
        </p:spPr>
      </p:pic>
      <p:pic>
        <p:nvPicPr>
          <p:cNvPr id="6" name="Picture 5">
            <a:extLst>
              <a:ext uri="{FF2B5EF4-FFF2-40B4-BE49-F238E27FC236}">
                <a16:creationId xmlns:a16="http://schemas.microsoft.com/office/drawing/2014/main" id="{829167A7-426A-D5E7-BA79-93C730AD1F12}"/>
              </a:ext>
            </a:extLst>
          </p:cNvPr>
          <p:cNvPicPr>
            <a:picLocks noChangeAspect="1"/>
          </p:cNvPicPr>
          <p:nvPr/>
        </p:nvPicPr>
        <p:blipFill>
          <a:blip r:embed="rId6"/>
          <a:srcRect/>
          <a:stretch/>
        </p:blipFill>
        <p:spPr>
          <a:xfrm>
            <a:off x="9935091" y="3173092"/>
            <a:ext cx="633684" cy="617842"/>
          </a:xfrm>
          <a:prstGeom prst="rect">
            <a:avLst/>
          </a:prstGeom>
        </p:spPr>
      </p:pic>
      <p:pic>
        <p:nvPicPr>
          <p:cNvPr id="7" name="Picture 6">
            <a:extLst>
              <a:ext uri="{FF2B5EF4-FFF2-40B4-BE49-F238E27FC236}">
                <a16:creationId xmlns:a16="http://schemas.microsoft.com/office/drawing/2014/main" id="{050E8DE5-9A0B-2042-E6A4-1A77D3D51E76}"/>
              </a:ext>
            </a:extLst>
          </p:cNvPr>
          <p:cNvPicPr>
            <a:picLocks noChangeAspect="1"/>
          </p:cNvPicPr>
          <p:nvPr/>
        </p:nvPicPr>
        <p:blipFill>
          <a:blip r:embed="rId7"/>
          <a:srcRect/>
          <a:stretch/>
        </p:blipFill>
        <p:spPr>
          <a:xfrm>
            <a:off x="9956279" y="4550308"/>
            <a:ext cx="591308" cy="617842"/>
          </a:xfrm>
          <a:prstGeom prst="rect">
            <a:avLst/>
          </a:prstGeom>
        </p:spPr>
      </p:pic>
      <p:pic>
        <p:nvPicPr>
          <p:cNvPr id="12" name="Picture 11">
            <a:extLst>
              <a:ext uri="{FF2B5EF4-FFF2-40B4-BE49-F238E27FC236}">
                <a16:creationId xmlns:a16="http://schemas.microsoft.com/office/drawing/2014/main" id="{205D1AB4-1E05-2AD6-A088-97CBC464DBC3}"/>
              </a:ext>
            </a:extLst>
          </p:cNvPr>
          <p:cNvPicPr>
            <a:picLocks noChangeAspect="1"/>
          </p:cNvPicPr>
          <p:nvPr/>
        </p:nvPicPr>
        <p:blipFill>
          <a:blip r:embed="rId8"/>
          <a:srcRect/>
          <a:stretch/>
        </p:blipFill>
        <p:spPr>
          <a:xfrm>
            <a:off x="9997673" y="6110959"/>
            <a:ext cx="613906" cy="617842"/>
          </a:xfrm>
          <a:prstGeom prst="rect">
            <a:avLst/>
          </a:prstGeom>
        </p:spPr>
      </p:pic>
      <p:pic>
        <p:nvPicPr>
          <p:cNvPr id="19" name="Picture 18" descr="A black and white sign with black text&#10;&#10;Description automatically generated">
            <a:extLst>
              <a:ext uri="{FF2B5EF4-FFF2-40B4-BE49-F238E27FC236}">
                <a16:creationId xmlns:a16="http://schemas.microsoft.com/office/drawing/2014/main" id="{3F0423E8-EF34-0577-1DE2-0A59BAB828BF}"/>
              </a:ext>
            </a:extLst>
          </p:cNvPr>
          <p:cNvPicPr>
            <a:picLocks noChangeAspect="1"/>
          </p:cNvPicPr>
          <p:nvPr/>
        </p:nvPicPr>
        <p:blipFill>
          <a:blip r:embed="rId9"/>
          <a:stretch>
            <a:fillRect/>
          </a:stretch>
        </p:blipFill>
        <p:spPr>
          <a:xfrm>
            <a:off x="9571081" y="7282638"/>
            <a:ext cx="1002978" cy="178307"/>
          </a:xfrm>
          <a:prstGeom prst="rect">
            <a:avLst/>
          </a:prstGeom>
        </p:spPr>
      </p:pic>
      <p:sp>
        <p:nvSpPr>
          <p:cNvPr id="20" name="Connector 19">
            <a:extLst>
              <a:ext uri="{FF2B5EF4-FFF2-40B4-BE49-F238E27FC236}">
                <a16:creationId xmlns:a16="http://schemas.microsoft.com/office/drawing/2014/main" id="{E900CE6C-7024-D4B1-48C7-EF3539DB32E4}"/>
              </a:ext>
            </a:extLst>
          </p:cNvPr>
          <p:cNvSpPr/>
          <p:nvPr/>
        </p:nvSpPr>
        <p:spPr>
          <a:xfrm>
            <a:off x="2691796" y="1722781"/>
            <a:ext cx="638944" cy="311915"/>
          </a:xfrm>
          <a:prstGeom prst="flowChartConnector">
            <a:avLst/>
          </a:prstGeom>
          <a:noFill/>
          <a:ln>
            <a:solidFill>
              <a:srgbClr val="55DC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915D19E-3165-B655-9989-35B63C3542DF}"/>
              </a:ext>
            </a:extLst>
          </p:cNvPr>
          <p:cNvPicPr>
            <a:picLocks noChangeAspect="1"/>
          </p:cNvPicPr>
          <p:nvPr/>
        </p:nvPicPr>
        <p:blipFill>
          <a:blip r:embed="rId10"/>
          <a:srcRect/>
          <a:stretch/>
        </p:blipFill>
        <p:spPr>
          <a:xfrm>
            <a:off x="589750" y="1184726"/>
            <a:ext cx="345222" cy="324299"/>
          </a:xfrm>
          <a:prstGeom prst="rect">
            <a:avLst/>
          </a:prstGeom>
        </p:spPr>
      </p:pic>
      <p:sp>
        <p:nvSpPr>
          <p:cNvPr id="3" name="TextBox 2">
            <a:extLst>
              <a:ext uri="{FF2B5EF4-FFF2-40B4-BE49-F238E27FC236}">
                <a16:creationId xmlns:a16="http://schemas.microsoft.com/office/drawing/2014/main" id="{35F0E11D-094D-E54A-E030-24C9829824DD}"/>
              </a:ext>
            </a:extLst>
          </p:cNvPr>
          <p:cNvSpPr txBox="1"/>
          <p:nvPr/>
        </p:nvSpPr>
        <p:spPr>
          <a:xfrm>
            <a:off x="8580675" y="4880482"/>
            <a:ext cx="1654232" cy="707886"/>
          </a:xfrm>
          <a:prstGeom prst="rect">
            <a:avLst/>
          </a:prstGeom>
          <a:noFill/>
        </p:spPr>
        <p:txBody>
          <a:bodyPr wrap="square" rtlCol="0">
            <a:spAutoFit/>
          </a:bodyPr>
          <a:lstStyle/>
          <a:p>
            <a:endParaRPr lang="en-US" sz="1000" dirty="0">
              <a:latin typeface="Comic Sans MS" panose="030F0902030302020204" pitchFamily="66" charset="0"/>
            </a:endParaRPr>
          </a:p>
          <a:p>
            <a:r>
              <a:rPr lang="en-US" sz="1000" b="1" dirty="0">
                <a:latin typeface="Comic Sans MS" panose="030F0902030302020204" pitchFamily="66" charset="0"/>
              </a:rPr>
              <a:t>A) a full stop </a:t>
            </a:r>
          </a:p>
          <a:p>
            <a:r>
              <a:rPr lang="en-US" sz="1000" b="1" dirty="0">
                <a:latin typeface="Comic Sans MS" panose="030F0902030302020204" pitchFamily="66" charset="0"/>
              </a:rPr>
              <a:t>B) a comma , </a:t>
            </a:r>
          </a:p>
          <a:p>
            <a:r>
              <a:rPr lang="en-US" sz="1000" b="1" dirty="0">
                <a:latin typeface="Comic Sans MS" panose="030F0902030302020204" pitchFamily="66" charset="0"/>
              </a:rPr>
              <a:t>C) an apostrophe ‘ </a:t>
            </a:r>
          </a:p>
        </p:txBody>
      </p:sp>
    </p:spTree>
    <p:extLst>
      <p:ext uri="{BB962C8B-B14F-4D97-AF65-F5344CB8AC3E}">
        <p14:creationId xmlns:p14="http://schemas.microsoft.com/office/powerpoint/2010/main" val="378522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41AB536D-DC77-559F-DB38-270A7F10FE6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17B52A1-EFE3-B00F-51B3-7E700FD89D01}"/>
              </a:ext>
            </a:extLst>
          </p:cNvPr>
          <p:cNvPicPr>
            <a:picLocks noChangeAspect="1"/>
          </p:cNvPicPr>
          <p:nvPr/>
        </p:nvPicPr>
        <p:blipFill>
          <a:blip r:embed="rId3"/>
          <a:srcRect/>
          <a:stretch/>
        </p:blipFill>
        <p:spPr>
          <a:xfrm>
            <a:off x="196022" y="136086"/>
            <a:ext cx="1762479" cy="836932"/>
          </a:xfrm>
          <a:prstGeom prst="rect">
            <a:avLst/>
          </a:prstGeom>
        </p:spPr>
      </p:pic>
      <p:sp>
        <p:nvSpPr>
          <p:cNvPr id="14" name="TextBox 13">
            <a:extLst>
              <a:ext uri="{FF2B5EF4-FFF2-40B4-BE49-F238E27FC236}">
                <a16:creationId xmlns:a16="http://schemas.microsoft.com/office/drawing/2014/main" id="{BF4A6CA1-0CF7-D34E-A97F-BDD23ADB1916}"/>
              </a:ext>
            </a:extLst>
          </p:cNvPr>
          <p:cNvSpPr txBox="1"/>
          <p:nvPr/>
        </p:nvSpPr>
        <p:spPr>
          <a:xfrm>
            <a:off x="3506513" y="550332"/>
            <a:ext cx="3678787" cy="483630"/>
          </a:xfrm>
          <a:prstGeom prst="rect">
            <a:avLst/>
          </a:prstGeom>
          <a:noFill/>
          <a:ln w="15875">
            <a:noFill/>
          </a:ln>
          <a:effectLst/>
        </p:spPr>
        <p:txBody>
          <a:bodyPr wrap="none" rtlCol="0" anchor="ctr" anchorCtr="0">
            <a:noAutofit/>
          </a:bodyPr>
          <a:lstStyle/>
          <a:p>
            <a:pPr algn="ctr"/>
            <a:r>
              <a:rPr lang="en-US" sz="3200" b="1" dirty="0">
                <a:ln w="9525" cmpd="sng">
                  <a:solidFill>
                    <a:schemeClr val="tx1"/>
                  </a:solidFill>
                </a:ln>
                <a:solidFill>
                  <a:srgbClr val="55DC78"/>
                </a:solidFill>
                <a:effectLst>
                  <a:outerShdw dist="50800" dir="2700000" algn="ctr" rotWithShape="0">
                    <a:schemeClr val="tx1"/>
                  </a:outerShdw>
                </a:effectLst>
                <a:latin typeface="Comic Sans MS" panose="030F0902030302020204" pitchFamily="66" charset="0"/>
              </a:rPr>
              <a:t>A Whale of a Home</a:t>
            </a:r>
          </a:p>
        </p:txBody>
      </p:sp>
      <p:sp>
        <p:nvSpPr>
          <p:cNvPr id="15" name="Freeform 14">
            <a:extLst>
              <a:ext uri="{FF2B5EF4-FFF2-40B4-BE49-F238E27FC236}">
                <a16:creationId xmlns:a16="http://schemas.microsoft.com/office/drawing/2014/main" id="{6104F8A3-5D30-D5F5-AD06-1200363CB915}"/>
              </a:ext>
            </a:extLst>
          </p:cNvPr>
          <p:cNvSpPr/>
          <p:nvPr/>
        </p:nvSpPr>
        <p:spPr>
          <a:xfrm>
            <a:off x="8580675" y="0"/>
            <a:ext cx="1839722" cy="377209"/>
          </a:xfrm>
          <a:custGeom>
            <a:avLst/>
            <a:gdLst>
              <a:gd name="connsiteX0" fmla="*/ 0 w 2114062"/>
              <a:gd name="connsiteY0" fmla="*/ 0 h 433459"/>
              <a:gd name="connsiteX1" fmla="*/ 2114062 w 2114062"/>
              <a:gd name="connsiteY1" fmla="*/ 0 h 433459"/>
              <a:gd name="connsiteX2" fmla="*/ 2114062 w 2114062"/>
              <a:gd name="connsiteY2" fmla="*/ 330549 h 433459"/>
              <a:gd name="connsiteX3" fmla="*/ 2011152 w 2114062"/>
              <a:gd name="connsiteY3" fmla="*/ 433459 h 433459"/>
              <a:gd name="connsiteX4" fmla="*/ 102910 w 2114062"/>
              <a:gd name="connsiteY4" fmla="*/ 433459 h 433459"/>
              <a:gd name="connsiteX5" fmla="*/ 0 w 2114062"/>
              <a:gd name="connsiteY5" fmla="*/ 330549 h 433459"/>
              <a:gd name="connsiteX6" fmla="*/ 0 w 2114062"/>
              <a:gd name="connsiteY6" fmla="*/ 0 h 4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62" h="433459">
                <a:moveTo>
                  <a:pt x="0" y="0"/>
                </a:moveTo>
                <a:lnTo>
                  <a:pt x="2114062" y="0"/>
                </a:lnTo>
                <a:lnTo>
                  <a:pt x="2114062" y="330549"/>
                </a:lnTo>
                <a:cubicBezTo>
                  <a:pt x="2114062" y="387385"/>
                  <a:pt x="2067988" y="433459"/>
                  <a:pt x="2011152" y="433459"/>
                </a:cubicBezTo>
                <a:lnTo>
                  <a:pt x="102910" y="433459"/>
                </a:lnTo>
                <a:cubicBezTo>
                  <a:pt x="46074" y="433459"/>
                  <a:pt x="0" y="387385"/>
                  <a:pt x="0" y="330549"/>
                </a:cubicBezTo>
                <a:lnTo>
                  <a:pt x="0" y="0"/>
                </a:lnTo>
                <a:close/>
              </a:path>
            </a:pathLst>
          </a:custGeom>
          <a:solidFill>
            <a:srgbClr val="55DC7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latin typeface="Comic Sans MS" panose="030F0902030302020204" pitchFamily="66" charset="0"/>
              </a:rPr>
              <a:t>Answer Sheet</a:t>
            </a:r>
          </a:p>
        </p:txBody>
      </p:sp>
      <p:graphicFrame>
        <p:nvGraphicFramePr>
          <p:cNvPr id="2" name="Table 1">
            <a:extLst>
              <a:ext uri="{FF2B5EF4-FFF2-40B4-BE49-F238E27FC236}">
                <a16:creationId xmlns:a16="http://schemas.microsoft.com/office/drawing/2014/main" id="{90ABA135-9717-AD86-EE38-321C49233D2B}"/>
              </a:ext>
            </a:extLst>
          </p:cNvPr>
          <p:cNvGraphicFramePr>
            <a:graphicFrameLocks noGrp="1"/>
          </p:cNvGraphicFramePr>
          <p:nvPr>
            <p:extLst>
              <p:ext uri="{D42A27DB-BD31-4B8C-83A1-F6EECF244321}">
                <p14:modId xmlns:p14="http://schemas.microsoft.com/office/powerpoint/2010/main" val="2009884278"/>
              </p:ext>
            </p:extLst>
          </p:nvPr>
        </p:nvGraphicFramePr>
        <p:xfrm>
          <a:off x="487287" y="1151095"/>
          <a:ext cx="9770301" cy="6057913"/>
        </p:xfrm>
        <a:graphic>
          <a:graphicData uri="http://schemas.openxmlformats.org/drawingml/2006/table">
            <a:tbl>
              <a:tblPr firstRow="1" bandRow="1">
                <a:effectLst>
                  <a:outerShdw dist="63500" dir="2700000" algn="tl" rotWithShape="0">
                    <a:prstClr val="black"/>
                  </a:outerShdw>
                </a:effectLst>
                <a:tableStyleId>{5C22544A-7EE6-4342-B048-85BDC9FD1C3A}</a:tableStyleId>
              </a:tblPr>
              <a:tblGrid>
                <a:gridCol w="1390389">
                  <a:extLst>
                    <a:ext uri="{9D8B030D-6E8A-4147-A177-3AD203B41FA5}">
                      <a16:colId xmlns:a16="http://schemas.microsoft.com/office/drawing/2014/main" val="3853321044"/>
                    </a:ext>
                  </a:extLst>
                </a:gridCol>
                <a:gridCol w="8379912">
                  <a:extLst>
                    <a:ext uri="{9D8B030D-6E8A-4147-A177-3AD203B41FA5}">
                      <a16:colId xmlns:a16="http://schemas.microsoft.com/office/drawing/2014/main" val="2336972130"/>
                    </a:ext>
                  </a:extLst>
                </a:gridCol>
              </a:tblGrid>
              <a:tr h="450000">
                <a:tc gridSpan="2">
                  <a:txBody>
                    <a:bodyPr/>
                    <a:lstStyle/>
                    <a:p>
                      <a:pPr algn="ctr"/>
                      <a:r>
                        <a:rPr lang="en-US" sz="2000" b="1" i="0" dirty="0">
                          <a:solidFill>
                            <a:schemeClr val="bg1"/>
                          </a:solidFill>
                          <a:latin typeface="Comic Sans MS" panose="030F0902030302020204" pitchFamily="66" charset="0"/>
                        </a:rPr>
                        <a:t>Day Four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5DC78"/>
                    </a:solidFill>
                  </a:tcPr>
                </a:tc>
                <a:tc hMerge="1">
                  <a:txBody>
                    <a:bodyPr/>
                    <a:lstStyle/>
                    <a:p>
                      <a:endParaRPr lang="en-US" dirty="0"/>
                    </a:p>
                  </a:txBody>
                  <a:tcPr/>
                </a:tc>
                <a:extLst>
                  <a:ext uri="{0D108BD9-81ED-4DB2-BD59-A6C34878D82A}">
                    <a16:rowId xmlns:a16="http://schemas.microsoft.com/office/drawing/2014/main" val="514208345"/>
                  </a:ext>
                </a:extLst>
              </a:tr>
              <a:tr h="666525">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S</a:t>
                      </a:r>
                      <a:r>
                        <a:rPr lang="en-US" b="0" i="0" dirty="0">
                          <a:solidFill>
                            <a:srgbClr val="55DC78"/>
                          </a:solidFill>
                          <a:latin typeface="Comic Sans MS" panose="030F0902030302020204" pitchFamily="66" charset="0"/>
                        </a:rPr>
                        <a:t>tructure</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lnSpc>
                          <a:spcPct val="150000"/>
                        </a:lnSpc>
                      </a:pPr>
                      <a:r>
                        <a:rPr lang="en-GB" sz="1400" b="0" i="0" u="none" strike="noStrike" kern="1200" dirty="0">
                          <a:solidFill>
                            <a:schemeClr val="dk1"/>
                          </a:solidFill>
                          <a:effectLst/>
                          <a:latin typeface="Comic Sans MS" panose="030F0902030302020204" pitchFamily="66" charset="0"/>
                          <a:ea typeface="+mn-ea"/>
                          <a:cs typeface="+mn-cs"/>
                        </a:rPr>
                        <a:t>The scene looks almost    </a:t>
                      </a:r>
                      <a:r>
                        <a:rPr lang="en-GB" sz="1400" b="1" i="0" u="none" strike="noStrike" kern="1200" dirty="0">
                          <a:solidFill>
                            <a:schemeClr val="dk1"/>
                          </a:solidFill>
                          <a:effectLst/>
                          <a:latin typeface="Comic Sans MS" panose="030F0902030302020204" pitchFamily="66" charset="0"/>
                          <a:ea typeface="+mn-ea"/>
                          <a:cs typeface="+mn-cs"/>
                        </a:rPr>
                        <a:t>anti- /super-  </a:t>
                      </a:r>
                      <a:r>
                        <a:rPr lang="en-GB" sz="1400" b="0" i="0" u="none" strike="noStrike" kern="1200" dirty="0">
                          <a:solidFill>
                            <a:schemeClr val="dk1"/>
                          </a:solidFill>
                          <a:effectLst/>
                          <a:latin typeface="Comic Sans MS" panose="030F0902030302020204" pitchFamily="66" charset="0"/>
                          <a:ea typeface="+mn-ea"/>
                          <a:cs typeface="+mn-cs"/>
                        </a:rPr>
                        <a:t>natural,  with the whale glowing softly against the </a:t>
                      </a:r>
                    </a:p>
                    <a:p>
                      <a:pPr algn="l">
                        <a:lnSpc>
                          <a:spcPct val="150000"/>
                        </a:lnSpc>
                      </a:pPr>
                      <a:r>
                        <a:rPr lang="en-GB" sz="1400" b="0" i="0" u="none" strike="noStrike" kern="1200" dirty="0">
                          <a:solidFill>
                            <a:schemeClr val="dk1"/>
                          </a:solidFill>
                          <a:effectLst/>
                          <a:latin typeface="Comic Sans MS" panose="030F0902030302020204" pitchFamily="66" charset="0"/>
                          <a:ea typeface="+mn-ea"/>
                          <a:cs typeface="+mn-cs"/>
                        </a:rPr>
                        <a:t>starry sky.</a:t>
                      </a:r>
                      <a:endParaRPr lang="en-GB" sz="1400" b="0" i="0" dirty="0">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78985"/>
                  </a:ext>
                </a:extLst>
              </a:tr>
              <a:tr h="666525">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H</a:t>
                      </a:r>
                      <a:r>
                        <a:rPr lang="en-US" b="0" i="0" dirty="0">
                          <a:solidFill>
                            <a:srgbClr val="55DC78"/>
                          </a:solidFill>
                          <a:latin typeface="Comic Sans MS" panose="030F0902030302020204" pitchFamily="66" charset="0"/>
                        </a:rPr>
                        <a:t>elp</a:t>
                      </a:r>
                    </a:p>
                    <a:p>
                      <a:pPr algn="l"/>
                      <a:r>
                        <a:rPr lang="en-US" sz="1200" b="0" i="0" dirty="0">
                          <a:solidFill>
                            <a:schemeClr val="tx1"/>
                          </a:solidFill>
                          <a:latin typeface="Comic Sans MS" panose="030F0902030302020204" pitchFamily="66" charset="0"/>
                        </a:rPr>
                        <a:t>Oracy Link — Read Aloud</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Help to complete this sentence by filling in the missing prefix. </a:t>
                      </a:r>
                    </a:p>
                    <a:p>
                      <a:pPr algn="l">
                        <a:lnSpc>
                          <a:spcPct val="150000"/>
                        </a:lnSpc>
                        <a:spcAft>
                          <a:spcPts val="0"/>
                        </a:spcAft>
                      </a:pPr>
                      <a:r>
                        <a:rPr lang="en-GB" sz="1400" b="1" i="0" u="none" strike="noStrike" kern="1200" dirty="0">
                          <a:solidFill>
                            <a:schemeClr val="tx1"/>
                          </a:solidFill>
                          <a:effectLst/>
                          <a:latin typeface="Comic Sans MS" panose="030F0902030302020204" pitchFamily="66" charset="0"/>
                          <a:ea typeface="+mn-ea"/>
                          <a:cs typeface="+mn-cs"/>
                        </a:rPr>
                        <a:t>In bustling Whaleback, the streets were lined with strange </a:t>
                      </a:r>
                      <a:r>
                        <a:rPr lang="en-GB" sz="1400" b="1" i="0" u="none" strike="noStrike" kern="1200" dirty="0">
                          <a:solidFill>
                            <a:srgbClr val="55DC78"/>
                          </a:solidFill>
                          <a:effectLst/>
                          <a:latin typeface="Comic Sans MS" panose="030F0902030302020204" pitchFamily="66" charset="0"/>
                          <a:ea typeface="+mn-ea"/>
                          <a:cs typeface="+mn-cs"/>
                        </a:rPr>
                        <a:t>auto</a:t>
                      </a:r>
                      <a:r>
                        <a:rPr lang="en-GB" sz="1400" b="1" i="0" u="none" strike="noStrike" kern="1200" dirty="0">
                          <a:solidFill>
                            <a:schemeClr val="tx1"/>
                          </a:solidFill>
                          <a:effectLst/>
                          <a:latin typeface="Comic Sans MS" panose="030F0902030302020204" pitchFamily="66" charset="0"/>
                          <a:ea typeface="+mn-ea"/>
                          <a:cs typeface="+mn-cs"/>
                        </a:rPr>
                        <a:t>mobiles which navigated </a:t>
                      </a:r>
                    </a:p>
                    <a:p>
                      <a:pPr algn="l">
                        <a:lnSpc>
                          <a:spcPct val="150000"/>
                        </a:lnSpc>
                        <a:spcAft>
                          <a:spcPts val="0"/>
                        </a:spcAft>
                      </a:pPr>
                      <a:r>
                        <a:rPr lang="en-GB" sz="1400" b="1" i="0" u="none" strike="noStrike" kern="1200" dirty="0">
                          <a:solidFill>
                            <a:schemeClr val="tx1"/>
                          </a:solidFill>
                          <a:effectLst/>
                          <a:latin typeface="Comic Sans MS" panose="030F0902030302020204" pitchFamily="66" charset="0"/>
                          <a:ea typeface="+mn-ea"/>
                          <a:cs typeface="+mn-cs"/>
                        </a:rPr>
                        <a:t>the winding paths amidst the clouds.</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818464"/>
                  </a:ext>
                </a:extLst>
              </a:tr>
              <a:tr h="666525">
                <a:tc>
                  <a:txBody>
                    <a:bodyPr/>
                    <a:lstStyle/>
                    <a:p>
                      <a:pPr algn="l"/>
                      <a:r>
                        <a:rPr lang="en-US" b="1" i="0" dirty="0">
                          <a:solidFill>
                            <a:srgbClr val="55DC78"/>
                          </a:solidFill>
                          <a:latin typeface="Comic Sans MS" panose="030F0902030302020204" pitchFamily="66" charset="0"/>
                        </a:rPr>
                        <a:t>E</a:t>
                      </a:r>
                      <a:r>
                        <a:rPr lang="en-US" b="0" i="0" dirty="0">
                          <a:solidFill>
                            <a:srgbClr val="55DC78"/>
                          </a:solidFill>
                          <a:latin typeface="Comic Sans MS" panose="030F0902030302020204" pitchFamily="66" charset="0"/>
                        </a:rPr>
                        <a:t>dit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T</a:t>
                      </a:r>
                      <a:r>
                        <a:rPr lang="en-GB" sz="1400" b="0" i="0" u="none" strike="noStrike" kern="1200" dirty="0">
                          <a:solidFill>
                            <a:schemeClr val="dk1"/>
                          </a:solidFill>
                          <a:effectLst/>
                          <a:latin typeface="Comic Sans MS" panose="030F0902030302020204" pitchFamily="66" charset="0"/>
                          <a:ea typeface="+mn-ea"/>
                          <a:cs typeface="+mn-cs"/>
                        </a:rPr>
                        <a:t>he sky above was filled with stars</a:t>
                      </a:r>
                      <a:r>
                        <a:rPr lang="en-GB" sz="1400" b="1" i="0" u="none" strike="noStrike" kern="1200" dirty="0">
                          <a:solidFill>
                            <a:srgbClr val="55DC78"/>
                          </a:solidFill>
                          <a:effectLst/>
                          <a:latin typeface="Comic Sans MS" panose="030F0902030302020204" pitchFamily="66" charset="0"/>
                          <a:ea typeface="+mn-ea"/>
                          <a:cs typeface="+mn-cs"/>
                        </a:rPr>
                        <a:t>. T</a:t>
                      </a:r>
                      <a:r>
                        <a:rPr lang="en-GB" sz="1400" b="0" i="0" u="none" strike="noStrike" kern="1200" dirty="0">
                          <a:solidFill>
                            <a:schemeClr val="dk1"/>
                          </a:solidFill>
                          <a:effectLst/>
                          <a:latin typeface="Comic Sans MS" panose="030F0902030302020204" pitchFamily="66" charset="0"/>
                          <a:ea typeface="+mn-ea"/>
                          <a:cs typeface="+mn-cs"/>
                        </a:rPr>
                        <a:t>he whale moved gently through the air without making a sound</a:t>
                      </a:r>
                      <a:r>
                        <a:rPr lang="en-GB" sz="1400" b="1" i="0" u="none" strike="noStrike" kern="1200" dirty="0">
                          <a:solidFill>
                            <a:srgbClr val="55DC78"/>
                          </a:solidFill>
                          <a:effectLst/>
                          <a:latin typeface="Comic Sans MS" panose="030F0902030302020204" pitchFamily="66" charset="0"/>
                          <a:ea typeface="+mn-ea"/>
                          <a:cs typeface="+mn-cs"/>
                        </a:rPr>
                        <a:t>.</a:t>
                      </a:r>
                      <a:endParaRPr lang="en-GB" sz="1400" b="1" i="0" kern="1200" dirty="0">
                        <a:solidFill>
                          <a:srgbClr val="55DC78"/>
                        </a:solidFill>
                        <a:effectLst/>
                        <a:latin typeface="Comic Sans MS" panose="030F0902030302020204" pitchFamily="66" charset="0"/>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GB" sz="1400" b="0" i="0" kern="1200" dirty="0">
                        <a:solidFill>
                          <a:schemeClr val="dk1"/>
                        </a:solidFill>
                        <a:effectLst/>
                        <a:latin typeface="Comic Sans MS" panose="030F0902030302020204" pitchFamily="66"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1.  </a:t>
                      </a:r>
                      <a:r>
                        <a:rPr lang="en-GB" sz="1400" kern="1200" dirty="0">
                          <a:solidFill>
                            <a:schemeClr val="dk1"/>
                          </a:solidFill>
                          <a:effectLst/>
                          <a:latin typeface="Comic Sans MS" panose="030F0902030302020204" pitchFamily="66" charset="0"/>
                          <a:ea typeface="+mn-ea"/>
                          <a:cs typeface="+mn-cs"/>
                        </a:rPr>
                        <a:t>Edit the capital letters and the punctuation at the end of this sentence.</a:t>
                      </a:r>
                    </a:p>
                    <a:p>
                      <a:pPr marL="342900" lvl="0" indent="-342900">
                        <a:buAutoNum type="arabicPeriod"/>
                      </a:pPr>
                      <a:endParaRPr lang="en-GB" sz="1400" kern="1200" dirty="0">
                        <a:solidFill>
                          <a:schemeClr val="dk1"/>
                        </a:solidFill>
                        <a:effectLst/>
                        <a:latin typeface="Comic Sans MS" panose="030F0902030302020204" pitchFamily="66" charset="0"/>
                        <a:ea typeface="+mn-ea"/>
                        <a:cs typeface="+mn-cs"/>
                      </a:endParaRPr>
                    </a:p>
                    <a:p>
                      <a:pPr lvl="0"/>
                      <a:r>
                        <a:rPr lang="en-GB" sz="1400" kern="1200" dirty="0">
                          <a:solidFill>
                            <a:schemeClr val="dk1"/>
                          </a:solidFill>
                          <a:effectLst/>
                          <a:latin typeface="Comic Sans MS" panose="030F0902030302020204" pitchFamily="66" charset="0"/>
                          <a:ea typeface="+mn-ea"/>
                          <a:cs typeface="+mn-cs"/>
                        </a:rPr>
                        <a:t>2. After the word </a:t>
                      </a:r>
                      <a:r>
                        <a:rPr lang="en-GB" sz="1400" b="1" u="sng" kern="1200" dirty="0">
                          <a:solidFill>
                            <a:srgbClr val="55DC78"/>
                          </a:solidFill>
                          <a:effectLst/>
                          <a:latin typeface="Comic Sans MS" panose="030F0902030302020204" pitchFamily="66" charset="0"/>
                          <a:ea typeface="+mn-ea"/>
                          <a:cs typeface="+mn-cs"/>
                        </a:rPr>
                        <a:t>stars</a:t>
                      </a:r>
                      <a:r>
                        <a:rPr lang="en-GB" sz="1400" kern="1200" dirty="0">
                          <a:solidFill>
                            <a:schemeClr val="dk1"/>
                          </a:solidFill>
                          <a:effectLst/>
                          <a:latin typeface="Comic Sans MS" panose="030F0902030302020204" pitchFamily="66" charset="0"/>
                          <a:ea typeface="+mn-ea"/>
                          <a:cs typeface="+mn-cs"/>
                        </a:rPr>
                        <a:t> there must be</a:t>
                      </a:r>
                      <a:r>
                        <a:rPr lang="en-GB" sz="1400" b="1" kern="1200" dirty="0">
                          <a:solidFill>
                            <a:srgbClr val="55DC78"/>
                          </a:solidFill>
                          <a:effectLst/>
                          <a:latin typeface="Comic Sans MS" panose="030F0902030302020204" pitchFamily="66" charset="0"/>
                          <a:ea typeface="+mn-ea"/>
                          <a:cs typeface="+mn-cs"/>
                        </a:rPr>
                        <a:t> A </a:t>
                      </a:r>
                      <a:r>
                        <a:rPr lang="en-GB" sz="1400" kern="1200" dirty="0">
                          <a:solidFill>
                            <a:schemeClr val="dk1"/>
                          </a:solidFill>
                          <a:effectLst/>
                          <a:latin typeface="Comic Sans MS" panose="030F0902030302020204" pitchFamily="66" charset="0"/>
                          <a:ea typeface="+mn-ea"/>
                          <a:cs typeface="+mn-cs"/>
                        </a:rPr>
                        <a:t>/ B / C (Choose one)</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9061"/>
                  </a:ext>
                </a:extLst>
              </a:tr>
              <a:tr h="66652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US" b="1" i="0" dirty="0">
                        <a:solidFill>
                          <a:srgbClr val="55DC78"/>
                        </a:solidFill>
                        <a:latin typeface="Comic Sans MS" panose="030F0902030302020204" pitchFamily="66"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en-US" b="1" i="0" dirty="0">
                          <a:solidFill>
                            <a:srgbClr val="55DC78"/>
                          </a:solidFill>
                          <a:latin typeface="Comic Sans MS" panose="030F0902030302020204" pitchFamily="66" charset="0"/>
                        </a:rPr>
                        <a:t>D</a:t>
                      </a:r>
                      <a:r>
                        <a:rPr lang="en-US" b="0" i="0" dirty="0">
                          <a:solidFill>
                            <a:srgbClr val="55DC78"/>
                          </a:solidFill>
                          <a:latin typeface="Comic Sans MS" panose="030F0902030302020204" pitchFamily="66" charset="0"/>
                        </a:rPr>
                        <a:t>evelop</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Comic Sans MS" panose="030F0902030302020204" pitchFamily="66" charset="0"/>
                        </a:rPr>
                        <a:t>Oracy Link —</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Comic Sans MS" panose="030F0902030302020204" pitchFamily="66" charset="0"/>
                        </a:rPr>
                        <a:t>Read Aloud</a:t>
                      </a:r>
                    </a:p>
                    <a:p>
                      <a:pPr marL="0" marR="0" lvl="0" indent="0" algn="l" defTabSz="1007943" rtl="0" eaLnBrk="1" fontAlgn="auto" latinLnBrk="0" hangingPunct="1">
                        <a:lnSpc>
                          <a:spcPct val="100000"/>
                        </a:lnSpc>
                        <a:spcBef>
                          <a:spcPts val="0"/>
                        </a:spcBef>
                        <a:spcAft>
                          <a:spcPts val="0"/>
                        </a:spcAft>
                        <a:buClrTx/>
                        <a:buSzTx/>
                        <a:buFontTx/>
                        <a:buNone/>
                        <a:tabLst/>
                        <a:defRPr/>
                      </a:pPr>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Write a sentence describing the view from the whale’s back. Use the word ‘supernatural’ to describe the way the landscape looks.</a:t>
                      </a:r>
                    </a:p>
                    <a:p>
                      <a:pPr marL="0" marR="0" indent="0" algn="l" defTabSz="685800" rtl="0" eaLnBrk="1" fontAlgn="auto" latinLnBrk="0" hangingPunct="1">
                        <a:lnSpc>
                          <a:spcPct val="15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Example: From the whale's back, the landscape below looked almost </a:t>
                      </a:r>
                      <a:r>
                        <a:rPr lang="en-GB" sz="1400" b="1" i="0" u="sng" strike="noStrike" kern="1200" dirty="0">
                          <a:solidFill>
                            <a:srgbClr val="55DC78"/>
                          </a:solidFill>
                          <a:effectLst/>
                          <a:latin typeface="Comic Sans MS" panose="030F0902030302020204" pitchFamily="66" charset="0"/>
                          <a:ea typeface="+mn-ea"/>
                          <a:cs typeface="+mn-cs"/>
                        </a:rPr>
                        <a:t>supernatural</a:t>
                      </a:r>
                      <a:r>
                        <a:rPr lang="en-GB" sz="1400" b="1" i="0" u="none" strike="noStrike" kern="1200" dirty="0">
                          <a:solidFill>
                            <a:srgbClr val="55DC78"/>
                          </a:solidFill>
                          <a:effectLst/>
                          <a:latin typeface="Comic Sans MS" panose="030F0902030302020204" pitchFamily="66" charset="0"/>
                          <a:ea typeface="+mn-ea"/>
                          <a:cs typeface="+mn-cs"/>
                        </a:rPr>
                        <a:t>, with the shimmering ocean and glowing islands so vibrant that they seemed impossible to describe.</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3865528"/>
                  </a:ext>
                </a:extLst>
              </a:tr>
            </a:tbl>
          </a:graphicData>
        </a:graphic>
      </p:graphicFrame>
      <p:pic>
        <p:nvPicPr>
          <p:cNvPr id="5" name="Picture 4">
            <a:extLst>
              <a:ext uri="{FF2B5EF4-FFF2-40B4-BE49-F238E27FC236}">
                <a16:creationId xmlns:a16="http://schemas.microsoft.com/office/drawing/2014/main" id="{1CB4C9BE-0AC5-0F40-A471-B7A37684B84F}"/>
              </a:ext>
            </a:extLst>
          </p:cNvPr>
          <p:cNvPicPr>
            <a:picLocks noChangeAspect="1"/>
          </p:cNvPicPr>
          <p:nvPr/>
        </p:nvPicPr>
        <p:blipFill>
          <a:blip r:embed="rId4"/>
          <a:srcRect/>
          <a:stretch/>
        </p:blipFill>
        <p:spPr>
          <a:xfrm>
            <a:off x="9882272" y="1783722"/>
            <a:ext cx="720815" cy="617842"/>
          </a:xfrm>
          <a:prstGeom prst="rect">
            <a:avLst/>
          </a:prstGeom>
        </p:spPr>
      </p:pic>
      <p:pic>
        <p:nvPicPr>
          <p:cNvPr id="6" name="Picture 5">
            <a:extLst>
              <a:ext uri="{FF2B5EF4-FFF2-40B4-BE49-F238E27FC236}">
                <a16:creationId xmlns:a16="http://schemas.microsoft.com/office/drawing/2014/main" id="{A8BB7B1E-8F9C-D7AD-0F22-135F814DE75F}"/>
              </a:ext>
            </a:extLst>
          </p:cNvPr>
          <p:cNvPicPr>
            <a:picLocks noChangeAspect="1"/>
          </p:cNvPicPr>
          <p:nvPr/>
        </p:nvPicPr>
        <p:blipFill>
          <a:blip r:embed="rId5"/>
          <a:srcRect/>
          <a:stretch/>
        </p:blipFill>
        <p:spPr>
          <a:xfrm>
            <a:off x="9887684" y="2962765"/>
            <a:ext cx="633684" cy="617842"/>
          </a:xfrm>
          <a:prstGeom prst="rect">
            <a:avLst/>
          </a:prstGeom>
        </p:spPr>
      </p:pic>
      <p:pic>
        <p:nvPicPr>
          <p:cNvPr id="7" name="Picture 6">
            <a:extLst>
              <a:ext uri="{FF2B5EF4-FFF2-40B4-BE49-F238E27FC236}">
                <a16:creationId xmlns:a16="http://schemas.microsoft.com/office/drawing/2014/main" id="{8155FD03-EB7C-C4F0-2328-9F90FDD9D273}"/>
              </a:ext>
            </a:extLst>
          </p:cNvPr>
          <p:cNvPicPr>
            <a:picLocks noChangeAspect="1"/>
          </p:cNvPicPr>
          <p:nvPr/>
        </p:nvPicPr>
        <p:blipFill>
          <a:blip r:embed="rId6"/>
          <a:srcRect/>
          <a:stretch/>
        </p:blipFill>
        <p:spPr>
          <a:xfrm>
            <a:off x="9947025" y="4474653"/>
            <a:ext cx="591308" cy="617842"/>
          </a:xfrm>
          <a:prstGeom prst="rect">
            <a:avLst/>
          </a:prstGeom>
        </p:spPr>
      </p:pic>
      <p:pic>
        <p:nvPicPr>
          <p:cNvPr id="12" name="Picture 11">
            <a:extLst>
              <a:ext uri="{FF2B5EF4-FFF2-40B4-BE49-F238E27FC236}">
                <a16:creationId xmlns:a16="http://schemas.microsoft.com/office/drawing/2014/main" id="{2334A25C-4AA1-5D15-8E44-D976E3408A7E}"/>
              </a:ext>
            </a:extLst>
          </p:cNvPr>
          <p:cNvPicPr>
            <a:picLocks noChangeAspect="1"/>
          </p:cNvPicPr>
          <p:nvPr/>
        </p:nvPicPr>
        <p:blipFill>
          <a:blip r:embed="rId7"/>
          <a:srcRect/>
          <a:stretch/>
        </p:blipFill>
        <p:spPr>
          <a:xfrm>
            <a:off x="9961268" y="6039918"/>
            <a:ext cx="613906" cy="617842"/>
          </a:xfrm>
          <a:prstGeom prst="rect">
            <a:avLst/>
          </a:prstGeom>
        </p:spPr>
      </p:pic>
      <p:pic>
        <p:nvPicPr>
          <p:cNvPr id="17" name="Picture 16">
            <a:extLst>
              <a:ext uri="{FF2B5EF4-FFF2-40B4-BE49-F238E27FC236}">
                <a16:creationId xmlns:a16="http://schemas.microsoft.com/office/drawing/2014/main" id="{4B32609C-EC5D-75D0-4398-04D3A6B3333A}"/>
              </a:ext>
            </a:extLst>
          </p:cNvPr>
          <p:cNvPicPr>
            <a:picLocks noChangeAspect="1"/>
          </p:cNvPicPr>
          <p:nvPr/>
        </p:nvPicPr>
        <p:blipFill>
          <a:blip r:embed="rId8"/>
          <a:srcRect/>
          <a:stretch/>
        </p:blipFill>
        <p:spPr>
          <a:xfrm>
            <a:off x="569370" y="1248066"/>
            <a:ext cx="345222" cy="324299"/>
          </a:xfrm>
          <a:prstGeom prst="rect">
            <a:avLst/>
          </a:prstGeom>
        </p:spPr>
      </p:pic>
      <p:sp>
        <p:nvSpPr>
          <p:cNvPr id="19" name="Connector 18">
            <a:extLst>
              <a:ext uri="{FF2B5EF4-FFF2-40B4-BE49-F238E27FC236}">
                <a16:creationId xmlns:a16="http://schemas.microsoft.com/office/drawing/2014/main" id="{6C18E5C5-FC95-86E0-7D21-7022E1765B12}"/>
              </a:ext>
            </a:extLst>
          </p:cNvPr>
          <p:cNvSpPr/>
          <p:nvPr/>
        </p:nvSpPr>
        <p:spPr>
          <a:xfrm>
            <a:off x="4629608" y="1783722"/>
            <a:ext cx="555171" cy="407643"/>
          </a:xfrm>
          <a:prstGeom prst="flowChartConnector">
            <a:avLst/>
          </a:prstGeom>
          <a:noFill/>
          <a:ln>
            <a:solidFill>
              <a:srgbClr val="55DC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5EAC4C-D147-71FB-7875-B3D93B320383}"/>
              </a:ext>
            </a:extLst>
          </p:cNvPr>
          <p:cNvSpPr txBox="1"/>
          <p:nvPr/>
        </p:nvSpPr>
        <p:spPr>
          <a:xfrm>
            <a:off x="8318975" y="4836951"/>
            <a:ext cx="1654232" cy="707886"/>
          </a:xfrm>
          <a:prstGeom prst="rect">
            <a:avLst/>
          </a:prstGeom>
          <a:noFill/>
        </p:spPr>
        <p:txBody>
          <a:bodyPr wrap="square" rtlCol="0">
            <a:spAutoFit/>
          </a:bodyPr>
          <a:lstStyle/>
          <a:p>
            <a:endParaRPr lang="en-US" sz="1000" dirty="0">
              <a:latin typeface="Comic Sans MS" panose="030F0902030302020204" pitchFamily="66" charset="0"/>
            </a:endParaRPr>
          </a:p>
          <a:p>
            <a:r>
              <a:rPr lang="en-US" sz="1000" b="1" dirty="0">
                <a:latin typeface="Comic Sans MS" panose="030F0902030302020204" pitchFamily="66" charset="0"/>
              </a:rPr>
              <a:t>A) a full stop </a:t>
            </a:r>
          </a:p>
          <a:p>
            <a:r>
              <a:rPr lang="en-US" sz="1000" b="1" dirty="0">
                <a:latin typeface="Comic Sans MS" panose="030F0902030302020204" pitchFamily="66" charset="0"/>
              </a:rPr>
              <a:t>B) a comma , </a:t>
            </a:r>
          </a:p>
          <a:p>
            <a:r>
              <a:rPr lang="en-US" sz="1000" b="1" dirty="0">
                <a:latin typeface="Comic Sans MS" panose="030F0902030302020204" pitchFamily="66" charset="0"/>
              </a:rPr>
              <a:t>C) an apostrophe ‘ </a:t>
            </a:r>
          </a:p>
        </p:txBody>
      </p:sp>
      <p:pic>
        <p:nvPicPr>
          <p:cNvPr id="3" name="Picture 2" descr="A black and white sign with black text&#10;&#10;Description automatically generated">
            <a:extLst>
              <a:ext uri="{FF2B5EF4-FFF2-40B4-BE49-F238E27FC236}">
                <a16:creationId xmlns:a16="http://schemas.microsoft.com/office/drawing/2014/main" id="{01D04A31-8098-017C-CB8C-EC053E28CB7C}"/>
              </a:ext>
            </a:extLst>
          </p:cNvPr>
          <p:cNvPicPr>
            <a:picLocks noChangeAspect="1"/>
          </p:cNvPicPr>
          <p:nvPr/>
        </p:nvPicPr>
        <p:blipFill>
          <a:blip r:embed="rId9"/>
          <a:stretch>
            <a:fillRect/>
          </a:stretch>
        </p:blipFill>
        <p:spPr>
          <a:xfrm>
            <a:off x="9610514" y="7262440"/>
            <a:ext cx="1002978" cy="178307"/>
          </a:xfrm>
          <a:prstGeom prst="rect">
            <a:avLst/>
          </a:prstGeom>
        </p:spPr>
      </p:pic>
    </p:spTree>
    <p:extLst>
      <p:ext uri="{BB962C8B-B14F-4D97-AF65-F5344CB8AC3E}">
        <p14:creationId xmlns:p14="http://schemas.microsoft.com/office/powerpoint/2010/main" val="381865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C42E6163-5F9C-576A-871E-2162B84E173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F6C0040-10D3-0BF1-4055-48A6BF5AB3D3}"/>
              </a:ext>
            </a:extLst>
          </p:cNvPr>
          <p:cNvPicPr>
            <a:picLocks noChangeAspect="1"/>
          </p:cNvPicPr>
          <p:nvPr/>
        </p:nvPicPr>
        <p:blipFill>
          <a:blip r:embed="rId3"/>
          <a:srcRect/>
          <a:stretch/>
        </p:blipFill>
        <p:spPr>
          <a:xfrm>
            <a:off x="196022" y="136086"/>
            <a:ext cx="1762479" cy="836932"/>
          </a:xfrm>
          <a:prstGeom prst="rect">
            <a:avLst/>
          </a:prstGeom>
        </p:spPr>
      </p:pic>
      <p:sp>
        <p:nvSpPr>
          <p:cNvPr id="14" name="TextBox 13">
            <a:extLst>
              <a:ext uri="{FF2B5EF4-FFF2-40B4-BE49-F238E27FC236}">
                <a16:creationId xmlns:a16="http://schemas.microsoft.com/office/drawing/2014/main" id="{C49EAD7F-A9F9-F215-028B-D98C2A67E680}"/>
              </a:ext>
            </a:extLst>
          </p:cNvPr>
          <p:cNvSpPr txBox="1"/>
          <p:nvPr/>
        </p:nvSpPr>
        <p:spPr>
          <a:xfrm>
            <a:off x="3506513" y="550332"/>
            <a:ext cx="3678787" cy="483630"/>
          </a:xfrm>
          <a:prstGeom prst="rect">
            <a:avLst/>
          </a:prstGeom>
          <a:noFill/>
          <a:ln w="15875">
            <a:noFill/>
          </a:ln>
          <a:effectLst/>
        </p:spPr>
        <p:txBody>
          <a:bodyPr wrap="none" rtlCol="0" anchor="ctr" anchorCtr="0">
            <a:noAutofit/>
          </a:bodyPr>
          <a:lstStyle/>
          <a:p>
            <a:pPr algn="ctr"/>
            <a:r>
              <a:rPr lang="en-US" sz="3200" b="1" dirty="0">
                <a:ln w="9525" cmpd="sng">
                  <a:solidFill>
                    <a:schemeClr val="tx1"/>
                  </a:solidFill>
                </a:ln>
                <a:solidFill>
                  <a:srgbClr val="55DC78"/>
                </a:solidFill>
                <a:effectLst>
                  <a:outerShdw dist="50800" dir="2700000" algn="ctr" rotWithShape="0">
                    <a:schemeClr val="tx1"/>
                  </a:outerShdw>
                </a:effectLst>
                <a:latin typeface="Comic Sans MS" panose="030F0902030302020204" pitchFamily="66" charset="0"/>
              </a:rPr>
              <a:t>A Whale of a Home</a:t>
            </a:r>
          </a:p>
        </p:txBody>
      </p:sp>
      <p:sp>
        <p:nvSpPr>
          <p:cNvPr id="15" name="Freeform 14">
            <a:extLst>
              <a:ext uri="{FF2B5EF4-FFF2-40B4-BE49-F238E27FC236}">
                <a16:creationId xmlns:a16="http://schemas.microsoft.com/office/drawing/2014/main" id="{25B75F99-8A7E-EC72-3613-FCE7597BA19E}"/>
              </a:ext>
            </a:extLst>
          </p:cNvPr>
          <p:cNvSpPr/>
          <p:nvPr/>
        </p:nvSpPr>
        <p:spPr>
          <a:xfrm>
            <a:off x="8580675" y="0"/>
            <a:ext cx="1839722" cy="377209"/>
          </a:xfrm>
          <a:custGeom>
            <a:avLst/>
            <a:gdLst>
              <a:gd name="connsiteX0" fmla="*/ 0 w 2114062"/>
              <a:gd name="connsiteY0" fmla="*/ 0 h 433459"/>
              <a:gd name="connsiteX1" fmla="*/ 2114062 w 2114062"/>
              <a:gd name="connsiteY1" fmla="*/ 0 h 433459"/>
              <a:gd name="connsiteX2" fmla="*/ 2114062 w 2114062"/>
              <a:gd name="connsiteY2" fmla="*/ 330549 h 433459"/>
              <a:gd name="connsiteX3" fmla="*/ 2011152 w 2114062"/>
              <a:gd name="connsiteY3" fmla="*/ 433459 h 433459"/>
              <a:gd name="connsiteX4" fmla="*/ 102910 w 2114062"/>
              <a:gd name="connsiteY4" fmla="*/ 433459 h 433459"/>
              <a:gd name="connsiteX5" fmla="*/ 0 w 2114062"/>
              <a:gd name="connsiteY5" fmla="*/ 330549 h 433459"/>
              <a:gd name="connsiteX6" fmla="*/ 0 w 2114062"/>
              <a:gd name="connsiteY6" fmla="*/ 0 h 4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62" h="433459">
                <a:moveTo>
                  <a:pt x="0" y="0"/>
                </a:moveTo>
                <a:lnTo>
                  <a:pt x="2114062" y="0"/>
                </a:lnTo>
                <a:lnTo>
                  <a:pt x="2114062" y="330549"/>
                </a:lnTo>
                <a:cubicBezTo>
                  <a:pt x="2114062" y="387385"/>
                  <a:pt x="2067988" y="433459"/>
                  <a:pt x="2011152" y="433459"/>
                </a:cubicBezTo>
                <a:lnTo>
                  <a:pt x="102910" y="433459"/>
                </a:lnTo>
                <a:cubicBezTo>
                  <a:pt x="46074" y="433459"/>
                  <a:pt x="0" y="387385"/>
                  <a:pt x="0" y="330549"/>
                </a:cubicBezTo>
                <a:lnTo>
                  <a:pt x="0" y="0"/>
                </a:lnTo>
                <a:close/>
              </a:path>
            </a:pathLst>
          </a:custGeom>
          <a:solidFill>
            <a:srgbClr val="55DC7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latin typeface="Comic Sans MS" panose="030F0902030302020204" pitchFamily="66" charset="0"/>
              </a:rPr>
              <a:t>Answer Sheet</a:t>
            </a:r>
          </a:p>
        </p:txBody>
      </p:sp>
      <p:graphicFrame>
        <p:nvGraphicFramePr>
          <p:cNvPr id="2" name="Table 1">
            <a:extLst>
              <a:ext uri="{FF2B5EF4-FFF2-40B4-BE49-F238E27FC236}">
                <a16:creationId xmlns:a16="http://schemas.microsoft.com/office/drawing/2014/main" id="{EF6F6B67-D8D3-9E82-FA5D-B53D6FB94BF7}"/>
              </a:ext>
            </a:extLst>
          </p:cNvPr>
          <p:cNvGraphicFramePr>
            <a:graphicFrameLocks noGrp="1"/>
          </p:cNvGraphicFramePr>
          <p:nvPr>
            <p:extLst>
              <p:ext uri="{D42A27DB-BD31-4B8C-83A1-F6EECF244321}">
                <p14:modId xmlns:p14="http://schemas.microsoft.com/office/powerpoint/2010/main" val="1535821385"/>
              </p:ext>
            </p:extLst>
          </p:nvPr>
        </p:nvGraphicFramePr>
        <p:xfrm>
          <a:off x="639687" y="1258894"/>
          <a:ext cx="9770301" cy="5906510"/>
        </p:xfrm>
        <a:graphic>
          <a:graphicData uri="http://schemas.openxmlformats.org/drawingml/2006/table">
            <a:tbl>
              <a:tblPr firstRow="1" bandRow="1">
                <a:effectLst>
                  <a:outerShdw dist="63500" dir="2700000" algn="tl" rotWithShape="0">
                    <a:prstClr val="black"/>
                  </a:outerShdw>
                </a:effectLst>
                <a:tableStyleId>{5C22544A-7EE6-4342-B048-85BDC9FD1C3A}</a:tableStyleId>
              </a:tblPr>
              <a:tblGrid>
                <a:gridCol w="1390389">
                  <a:extLst>
                    <a:ext uri="{9D8B030D-6E8A-4147-A177-3AD203B41FA5}">
                      <a16:colId xmlns:a16="http://schemas.microsoft.com/office/drawing/2014/main" val="3853321044"/>
                    </a:ext>
                  </a:extLst>
                </a:gridCol>
                <a:gridCol w="8379912">
                  <a:extLst>
                    <a:ext uri="{9D8B030D-6E8A-4147-A177-3AD203B41FA5}">
                      <a16:colId xmlns:a16="http://schemas.microsoft.com/office/drawing/2014/main" val="2336972130"/>
                    </a:ext>
                  </a:extLst>
                </a:gridCol>
              </a:tblGrid>
              <a:tr h="450000">
                <a:tc gridSpan="2">
                  <a:txBody>
                    <a:bodyPr/>
                    <a:lstStyle/>
                    <a:p>
                      <a:pPr algn="ctr"/>
                      <a:r>
                        <a:rPr lang="en-US" sz="2000" b="1" i="0" dirty="0">
                          <a:solidFill>
                            <a:schemeClr val="bg1"/>
                          </a:solidFill>
                          <a:latin typeface="Comic Sans MS" panose="030F0902030302020204" pitchFamily="66" charset="0"/>
                        </a:rPr>
                        <a:t>Day Five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5DC78"/>
                    </a:solidFill>
                  </a:tcPr>
                </a:tc>
                <a:tc hMerge="1">
                  <a:txBody>
                    <a:bodyPr/>
                    <a:lstStyle/>
                    <a:p>
                      <a:endParaRPr lang="en-US" dirty="0"/>
                    </a:p>
                  </a:txBody>
                  <a:tcPr/>
                </a:tc>
                <a:extLst>
                  <a:ext uri="{0D108BD9-81ED-4DB2-BD59-A6C34878D82A}">
                    <a16:rowId xmlns:a16="http://schemas.microsoft.com/office/drawing/2014/main" val="514208345"/>
                  </a:ext>
                </a:extLst>
              </a:tr>
              <a:tr h="666525">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S</a:t>
                      </a:r>
                      <a:r>
                        <a:rPr lang="en-US" b="0" i="0" dirty="0">
                          <a:solidFill>
                            <a:srgbClr val="55DC78"/>
                          </a:solidFill>
                          <a:latin typeface="Comic Sans MS" panose="030F0902030302020204" pitchFamily="66" charset="0"/>
                        </a:rPr>
                        <a:t>tructure</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lnSpc>
                          <a:spcPct val="150000"/>
                        </a:lnSpc>
                      </a:pPr>
                      <a:r>
                        <a:rPr lang="en-GB" sz="1400" b="0" i="0" u="none" strike="noStrike" kern="1200" dirty="0">
                          <a:solidFill>
                            <a:schemeClr val="dk1"/>
                          </a:solidFill>
                          <a:effectLst/>
                          <a:latin typeface="Comic Sans MS" panose="030F0902030302020204" pitchFamily="66" charset="0"/>
                          <a:ea typeface="+mn-ea"/>
                          <a:cs typeface="+mn-cs"/>
                        </a:rPr>
                        <a:t>The captain, sitting by the campfire, was writing his </a:t>
                      </a:r>
                      <a:r>
                        <a:rPr lang="en-GB" sz="1400" b="1" i="0" u="none" strike="noStrike" kern="1200" dirty="0">
                          <a:solidFill>
                            <a:schemeClr val="dk1"/>
                          </a:solidFill>
                          <a:effectLst/>
                          <a:latin typeface="Comic Sans MS" panose="030F0902030302020204" pitchFamily="66" charset="0"/>
                          <a:ea typeface="+mn-ea"/>
                          <a:cs typeface="+mn-cs"/>
                        </a:rPr>
                        <a:t>   auto- /anti-    </a:t>
                      </a:r>
                      <a:r>
                        <a:rPr lang="en-GB" sz="1400" b="0" i="0" u="none" strike="noStrike" kern="1200" dirty="0">
                          <a:solidFill>
                            <a:schemeClr val="dk1"/>
                          </a:solidFill>
                          <a:effectLst/>
                          <a:latin typeface="Comic Sans MS" panose="030F0902030302020204" pitchFamily="66" charset="0"/>
                          <a:ea typeface="+mn-ea"/>
                          <a:cs typeface="+mn-cs"/>
                        </a:rPr>
                        <a:t>biography, sharing </a:t>
                      </a:r>
                    </a:p>
                    <a:p>
                      <a:pPr algn="l">
                        <a:lnSpc>
                          <a:spcPct val="150000"/>
                        </a:lnSpc>
                      </a:pPr>
                      <a:r>
                        <a:rPr lang="en-GB" sz="1400" b="0" i="0" u="none" strike="noStrike" kern="1200" dirty="0">
                          <a:solidFill>
                            <a:schemeClr val="dk1"/>
                          </a:solidFill>
                          <a:effectLst/>
                          <a:latin typeface="Comic Sans MS" panose="030F0902030302020204" pitchFamily="66" charset="0"/>
                          <a:ea typeface="+mn-ea"/>
                          <a:cs typeface="+mn-cs"/>
                        </a:rPr>
                        <a:t>stories of life on the flying whale.</a:t>
                      </a:r>
                      <a:endParaRPr lang="en-GB" sz="1400" b="0" i="0" dirty="0">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78985"/>
                  </a:ext>
                </a:extLst>
              </a:tr>
              <a:tr h="666525">
                <a:tc>
                  <a:txBody>
                    <a:bodyPr/>
                    <a:lstStyle/>
                    <a:p>
                      <a:pPr algn="l"/>
                      <a:endParaRPr lang="en-US" b="1" i="0" dirty="0">
                        <a:solidFill>
                          <a:srgbClr val="55DC78"/>
                        </a:solidFill>
                        <a:latin typeface="Comic Sans MS" panose="030F0902030302020204" pitchFamily="66" charset="0"/>
                      </a:endParaRPr>
                    </a:p>
                    <a:p>
                      <a:pPr algn="l"/>
                      <a:r>
                        <a:rPr lang="en-US" b="1" i="0" dirty="0">
                          <a:solidFill>
                            <a:srgbClr val="55DC78"/>
                          </a:solidFill>
                          <a:latin typeface="Comic Sans MS" panose="030F0902030302020204" pitchFamily="66" charset="0"/>
                        </a:rPr>
                        <a:t>H</a:t>
                      </a:r>
                      <a:r>
                        <a:rPr lang="en-US" b="0" i="0" dirty="0">
                          <a:solidFill>
                            <a:srgbClr val="55DC78"/>
                          </a:solidFill>
                          <a:latin typeface="Comic Sans MS" panose="030F0902030302020204" pitchFamily="66" charset="0"/>
                        </a:rPr>
                        <a:t>elp</a:t>
                      </a:r>
                    </a:p>
                    <a:p>
                      <a:pPr algn="l"/>
                      <a:r>
                        <a:rPr lang="en-US" sz="1200" b="0" i="0" dirty="0">
                          <a:solidFill>
                            <a:schemeClr val="tx1"/>
                          </a:solidFill>
                          <a:latin typeface="Comic Sans MS" panose="030F0902030302020204" pitchFamily="66" charset="0"/>
                        </a:rPr>
                        <a:t>Oracy Link —</a:t>
                      </a:r>
                    </a:p>
                    <a:p>
                      <a:pPr algn="l"/>
                      <a:r>
                        <a:rPr lang="en-US" sz="1200" b="0" i="0" dirty="0">
                          <a:solidFill>
                            <a:schemeClr val="tx1"/>
                          </a:solidFill>
                          <a:latin typeface="Comic Sans MS" panose="030F0902030302020204" pitchFamily="66" charset="0"/>
                        </a:rPr>
                        <a:t>Read Aloud</a:t>
                      </a:r>
                    </a:p>
                    <a:p>
                      <a:pPr algn="l"/>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Help to complete this sentence by filling in the missing prefix.</a:t>
                      </a:r>
                    </a:p>
                    <a:p>
                      <a:pPr marL="0" marR="0" lvl="0" indent="0" algn="l" defTabSz="1007943"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 </a:t>
                      </a:r>
                    </a:p>
                    <a:p>
                      <a:pPr algn="l">
                        <a:spcAft>
                          <a:spcPts val="0"/>
                        </a:spcAft>
                      </a:pPr>
                      <a:r>
                        <a:rPr lang="en-GB" sz="1400" b="1" i="0" u="none" strike="noStrike" kern="1200" dirty="0">
                          <a:solidFill>
                            <a:schemeClr val="dk1"/>
                          </a:solidFill>
                          <a:effectLst/>
                          <a:latin typeface="Comic Sans MS" panose="030F0902030302020204" pitchFamily="66" charset="0"/>
                          <a:ea typeface="+mn-ea"/>
                          <a:cs typeface="+mn-cs"/>
                        </a:rPr>
                        <a:t>The small cars on the whale’s back moved by </a:t>
                      </a:r>
                      <a:r>
                        <a:rPr lang="en-GB" sz="1400" b="1" i="0" u="none" strike="noStrike" kern="1200" dirty="0">
                          <a:solidFill>
                            <a:srgbClr val="55DC78"/>
                          </a:solidFill>
                          <a:effectLst/>
                          <a:latin typeface="Comic Sans MS" panose="030F0902030302020204" pitchFamily="66" charset="0"/>
                          <a:ea typeface="+mn-ea"/>
                          <a:cs typeface="+mn-cs"/>
                        </a:rPr>
                        <a:t>auto</a:t>
                      </a:r>
                      <a:r>
                        <a:rPr lang="en-GB" sz="1400" b="1" i="0" u="none" strike="noStrike" kern="1200" dirty="0">
                          <a:solidFill>
                            <a:schemeClr val="dk1"/>
                          </a:solidFill>
                          <a:effectLst/>
                          <a:latin typeface="Comic Sans MS" panose="030F0902030302020204" pitchFamily="66" charset="0"/>
                          <a:ea typeface="+mn-ea"/>
                          <a:cs typeface="+mn-cs"/>
                        </a:rPr>
                        <a:t>pilot, driving smoothly without anyone steering.</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818464"/>
                  </a:ext>
                </a:extLst>
              </a:tr>
              <a:tr h="666525">
                <a:tc>
                  <a:txBody>
                    <a:bodyPr/>
                    <a:lstStyle/>
                    <a:p>
                      <a:pPr algn="l"/>
                      <a:r>
                        <a:rPr lang="en-US" b="1" i="0" dirty="0">
                          <a:solidFill>
                            <a:srgbClr val="55DC78"/>
                          </a:solidFill>
                          <a:latin typeface="Comic Sans MS" panose="030F0902030302020204" pitchFamily="66" charset="0"/>
                        </a:rPr>
                        <a:t>E</a:t>
                      </a:r>
                      <a:r>
                        <a:rPr lang="en-US" b="0" i="0" dirty="0">
                          <a:solidFill>
                            <a:srgbClr val="55DC78"/>
                          </a:solidFill>
                          <a:latin typeface="Comic Sans MS" panose="030F0902030302020204" pitchFamily="66" charset="0"/>
                        </a:rPr>
                        <a:t>dit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T</a:t>
                      </a:r>
                      <a:r>
                        <a:rPr lang="en-GB" sz="1400" b="0" i="0" u="none" strike="noStrike" kern="1200" dirty="0">
                          <a:solidFill>
                            <a:schemeClr val="dk1"/>
                          </a:solidFill>
                          <a:effectLst/>
                          <a:latin typeface="Comic Sans MS" panose="030F0902030302020204" pitchFamily="66" charset="0"/>
                          <a:ea typeface="+mn-ea"/>
                          <a:cs typeface="+mn-cs"/>
                        </a:rPr>
                        <a:t>he people in the town were amazed by the whale's size</a:t>
                      </a:r>
                      <a:r>
                        <a:rPr lang="en-GB" sz="1400" b="1" i="0" u="none" strike="noStrike" kern="1200" dirty="0">
                          <a:solidFill>
                            <a:srgbClr val="55DC78"/>
                          </a:solidFill>
                          <a:effectLst/>
                          <a:latin typeface="Comic Sans MS" panose="030F0902030302020204" pitchFamily="66" charset="0"/>
                          <a:ea typeface="+mn-ea"/>
                          <a:cs typeface="+mn-cs"/>
                        </a:rPr>
                        <a:t>. T</a:t>
                      </a:r>
                      <a:r>
                        <a:rPr lang="en-GB" sz="1400" b="0" i="0" u="none" strike="noStrike" kern="1200" dirty="0">
                          <a:solidFill>
                            <a:schemeClr val="dk1"/>
                          </a:solidFill>
                          <a:effectLst/>
                          <a:latin typeface="Comic Sans MS" panose="030F0902030302020204" pitchFamily="66" charset="0"/>
                          <a:ea typeface="+mn-ea"/>
                          <a:cs typeface="+mn-cs"/>
                        </a:rPr>
                        <a:t>hey could hardly believe it was real</a:t>
                      </a:r>
                      <a:r>
                        <a:rPr lang="en-GB" sz="1400" b="1" i="0" u="none" strike="noStrike" kern="1200" dirty="0">
                          <a:solidFill>
                            <a:srgbClr val="55DC78"/>
                          </a:solidFill>
                          <a:effectLst/>
                          <a:latin typeface="Comic Sans MS" panose="030F0902030302020204" pitchFamily="66" charset="0"/>
                          <a:ea typeface="+mn-ea"/>
                          <a:cs typeface="+mn-cs"/>
                        </a:rPr>
                        <a:t>.</a:t>
                      </a:r>
                      <a:endParaRPr lang="en-GB" sz="1400" b="1" i="0" kern="1200" dirty="0">
                        <a:solidFill>
                          <a:srgbClr val="55DC78"/>
                        </a:solidFill>
                        <a:effectLst/>
                        <a:latin typeface="Comic Sans MS" panose="030F0902030302020204" pitchFamily="66" charset="0"/>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GB" sz="1400" b="0" i="0" kern="1200" dirty="0">
                        <a:solidFill>
                          <a:schemeClr val="dk1"/>
                        </a:solidFill>
                        <a:effectLst/>
                        <a:latin typeface="Comic Sans MS" panose="030F0902030302020204" pitchFamily="66"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1.  </a:t>
                      </a:r>
                      <a:r>
                        <a:rPr lang="en-GB" sz="1400" kern="1200" dirty="0">
                          <a:solidFill>
                            <a:schemeClr val="dk1"/>
                          </a:solidFill>
                          <a:effectLst/>
                          <a:latin typeface="Comic Sans MS" panose="030F0902030302020204" pitchFamily="66" charset="0"/>
                          <a:ea typeface="+mn-ea"/>
                          <a:cs typeface="+mn-cs"/>
                        </a:rPr>
                        <a:t>Edit the capital letters and the punctuation at the end of this sentence.</a:t>
                      </a:r>
                    </a:p>
                    <a:p>
                      <a:pPr marL="342900" lvl="0" indent="-342900">
                        <a:buAutoNum type="arabicPeriod"/>
                      </a:pPr>
                      <a:endParaRPr lang="en-GB" sz="1400" kern="1200" dirty="0">
                        <a:solidFill>
                          <a:schemeClr val="dk1"/>
                        </a:solidFill>
                        <a:effectLst/>
                        <a:latin typeface="Comic Sans MS" panose="030F0902030302020204" pitchFamily="66" charset="0"/>
                        <a:ea typeface="+mn-ea"/>
                        <a:cs typeface="+mn-cs"/>
                      </a:endParaRPr>
                    </a:p>
                    <a:p>
                      <a:pPr lvl="0"/>
                      <a:r>
                        <a:rPr lang="en-GB" sz="1400" kern="1200" dirty="0">
                          <a:solidFill>
                            <a:schemeClr val="dk1"/>
                          </a:solidFill>
                          <a:effectLst/>
                          <a:latin typeface="Comic Sans MS" panose="030F0902030302020204" pitchFamily="66" charset="0"/>
                          <a:ea typeface="+mn-ea"/>
                          <a:cs typeface="+mn-cs"/>
                        </a:rPr>
                        <a:t>2. After the word </a:t>
                      </a:r>
                      <a:r>
                        <a:rPr lang="en-GB" sz="1400" b="1" u="sng" kern="1200" dirty="0">
                          <a:solidFill>
                            <a:srgbClr val="55DC78"/>
                          </a:solidFill>
                          <a:effectLst/>
                          <a:latin typeface="Comic Sans MS" panose="030F0902030302020204" pitchFamily="66" charset="0"/>
                          <a:ea typeface="+mn-ea"/>
                          <a:cs typeface="+mn-cs"/>
                        </a:rPr>
                        <a:t>size</a:t>
                      </a:r>
                      <a:r>
                        <a:rPr lang="en-GB" sz="1400" kern="1200" dirty="0">
                          <a:solidFill>
                            <a:schemeClr val="dk1"/>
                          </a:solidFill>
                          <a:effectLst/>
                          <a:latin typeface="Comic Sans MS" panose="030F0902030302020204" pitchFamily="66" charset="0"/>
                          <a:ea typeface="+mn-ea"/>
                          <a:cs typeface="+mn-cs"/>
                        </a:rPr>
                        <a:t> there must be </a:t>
                      </a:r>
                      <a:r>
                        <a:rPr lang="en-GB" sz="1400" b="1" kern="1200" dirty="0">
                          <a:solidFill>
                            <a:srgbClr val="55DC78"/>
                          </a:solidFill>
                          <a:effectLst/>
                          <a:latin typeface="Comic Sans MS" panose="030F0902030302020204" pitchFamily="66" charset="0"/>
                          <a:ea typeface="+mn-ea"/>
                          <a:cs typeface="+mn-cs"/>
                        </a:rPr>
                        <a:t>A</a:t>
                      </a:r>
                      <a:r>
                        <a:rPr lang="en-GB" sz="1400" kern="1200" dirty="0">
                          <a:solidFill>
                            <a:schemeClr val="dk1"/>
                          </a:solidFill>
                          <a:effectLst/>
                          <a:latin typeface="Comic Sans MS" panose="030F0902030302020204" pitchFamily="66" charset="0"/>
                          <a:ea typeface="+mn-ea"/>
                          <a:cs typeface="+mn-cs"/>
                        </a:rPr>
                        <a:t> / B / C (Choose one)</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9061"/>
                  </a:ext>
                </a:extLst>
              </a:tr>
              <a:tr h="66652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US" b="1" i="0" dirty="0">
                        <a:solidFill>
                          <a:srgbClr val="55DC78"/>
                        </a:solidFill>
                        <a:latin typeface="Comic Sans MS" panose="030F0902030302020204" pitchFamily="66"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en-US" b="1" i="0" dirty="0">
                          <a:solidFill>
                            <a:srgbClr val="55DC78"/>
                          </a:solidFill>
                          <a:latin typeface="Comic Sans MS" panose="030F0902030302020204" pitchFamily="66" charset="0"/>
                        </a:rPr>
                        <a:t>D</a:t>
                      </a:r>
                      <a:r>
                        <a:rPr lang="en-US" b="0" i="0" dirty="0">
                          <a:solidFill>
                            <a:srgbClr val="55DC78"/>
                          </a:solidFill>
                          <a:latin typeface="Comic Sans MS" panose="030F0902030302020204" pitchFamily="66" charset="0"/>
                        </a:rPr>
                        <a:t>evelop</a:t>
                      </a:r>
                    </a:p>
                    <a:p>
                      <a:pPr algn="l"/>
                      <a:r>
                        <a:rPr lang="en-US" sz="1200" b="0" i="0" dirty="0">
                          <a:solidFill>
                            <a:schemeClr val="tx1"/>
                          </a:solidFill>
                          <a:latin typeface="Comic Sans MS" panose="030F0902030302020204" pitchFamily="66" charset="0"/>
                        </a:rPr>
                        <a:t>Oracy Link —</a:t>
                      </a:r>
                    </a:p>
                    <a:p>
                      <a:pPr algn="l"/>
                      <a:r>
                        <a:rPr lang="en-US" sz="1200" b="0" i="0" dirty="0">
                          <a:solidFill>
                            <a:schemeClr val="tx1"/>
                          </a:solidFill>
                          <a:latin typeface="Comic Sans MS" panose="030F0902030302020204" pitchFamily="66" charset="0"/>
                        </a:rPr>
                        <a:t>Read Aloud</a:t>
                      </a:r>
                    </a:p>
                    <a:p>
                      <a:pPr marL="0" marR="0" lvl="0" indent="0" algn="l" defTabSz="1007943" rtl="0" eaLnBrk="1" fontAlgn="auto" latinLnBrk="0" hangingPunct="1">
                        <a:lnSpc>
                          <a:spcPct val="100000"/>
                        </a:lnSpc>
                        <a:spcBef>
                          <a:spcPts val="0"/>
                        </a:spcBef>
                        <a:spcAft>
                          <a:spcPts val="0"/>
                        </a:spcAft>
                        <a:buClrTx/>
                        <a:buSzTx/>
                        <a:buFontTx/>
                        <a:buNone/>
                        <a:tabLst/>
                        <a:defRPr/>
                      </a:pPr>
                      <a:endParaRPr lang="en-US" b="0" i="0" dirty="0">
                        <a:solidFill>
                          <a:srgbClr val="55DC78"/>
                        </a:solidFill>
                        <a:latin typeface="Comic Sans MS" panose="030F0902030302020204" pitchFamily="66"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lang="en-US" b="0" i="0" dirty="0">
                        <a:solidFill>
                          <a:srgbClr val="55DC78"/>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GB" sz="1400" b="0" i="0" u="none" strike="noStrike" kern="1200" dirty="0">
                          <a:solidFill>
                            <a:schemeClr val="dk1"/>
                          </a:solidFill>
                          <a:effectLst/>
                          <a:latin typeface="Comic Sans MS" panose="030F0902030302020204" pitchFamily="66" charset="0"/>
                          <a:ea typeface="+mn-ea"/>
                          <a:cs typeface="+mn-cs"/>
                        </a:rPr>
                        <a:t>Write a sentence about the sky around the whale. Use the word "antigravity" to describe why the whale floats.</a:t>
                      </a:r>
                    </a:p>
                    <a:p>
                      <a:pPr marL="0" marR="0" indent="0" algn="l" defTabSz="685800" rtl="0" eaLnBrk="1" fontAlgn="auto" latinLnBrk="0" hangingPunct="1">
                        <a:lnSpc>
                          <a:spcPct val="150000"/>
                        </a:lnSpc>
                        <a:spcBef>
                          <a:spcPts val="0"/>
                        </a:spcBef>
                        <a:spcAft>
                          <a:spcPts val="0"/>
                        </a:spcAft>
                        <a:buClrTx/>
                        <a:buSzTx/>
                        <a:buFontTx/>
                        <a:buNone/>
                        <a:tabLst/>
                        <a:defRPr/>
                      </a:pPr>
                      <a:r>
                        <a:rPr lang="en-GB" sz="1400" b="1" i="0" u="none" strike="noStrike" kern="1200" dirty="0">
                          <a:solidFill>
                            <a:srgbClr val="55DC78"/>
                          </a:solidFill>
                          <a:effectLst/>
                          <a:latin typeface="Comic Sans MS" panose="030F0902030302020204" pitchFamily="66" charset="0"/>
                          <a:ea typeface="+mn-ea"/>
                          <a:cs typeface="+mn-cs"/>
                        </a:rPr>
                        <a:t>Example: The town of Whaleback floated through the velvet night sky, its homes held aloft by </a:t>
                      </a:r>
                      <a:r>
                        <a:rPr lang="en-GB" sz="1400" b="1" i="0" u="sng" strike="noStrike" kern="1200" dirty="0">
                          <a:solidFill>
                            <a:srgbClr val="55DC78"/>
                          </a:solidFill>
                          <a:effectLst/>
                          <a:latin typeface="Comic Sans MS" panose="030F0902030302020204" pitchFamily="66" charset="0"/>
                          <a:ea typeface="+mn-ea"/>
                          <a:cs typeface="+mn-cs"/>
                        </a:rPr>
                        <a:t>antigravity</a:t>
                      </a:r>
                      <a:r>
                        <a:rPr lang="en-GB" sz="1400" b="1" i="0" u="none" strike="noStrike" kern="1200" dirty="0">
                          <a:solidFill>
                            <a:srgbClr val="55DC78"/>
                          </a:solidFill>
                          <a:effectLst/>
                          <a:latin typeface="Comic Sans MS" panose="030F0902030302020204" pitchFamily="66" charset="0"/>
                          <a:ea typeface="+mn-ea"/>
                          <a:cs typeface="+mn-cs"/>
                        </a:rPr>
                        <a:t> charms older than memory and etched in silver beneath the whale’s fins.</a:t>
                      </a: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3865528"/>
                  </a:ext>
                </a:extLst>
              </a:tr>
            </a:tbl>
          </a:graphicData>
        </a:graphic>
      </p:graphicFrame>
      <p:pic>
        <p:nvPicPr>
          <p:cNvPr id="5" name="Picture 4">
            <a:extLst>
              <a:ext uri="{FF2B5EF4-FFF2-40B4-BE49-F238E27FC236}">
                <a16:creationId xmlns:a16="http://schemas.microsoft.com/office/drawing/2014/main" id="{A301B51E-FA80-F611-4CBA-3C7CD7AE68E4}"/>
              </a:ext>
            </a:extLst>
          </p:cNvPr>
          <p:cNvPicPr>
            <a:picLocks noChangeAspect="1"/>
          </p:cNvPicPr>
          <p:nvPr/>
        </p:nvPicPr>
        <p:blipFill>
          <a:blip r:embed="rId4"/>
          <a:srcRect/>
          <a:stretch/>
        </p:blipFill>
        <p:spPr>
          <a:xfrm>
            <a:off x="9900907" y="1943509"/>
            <a:ext cx="720815" cy="617842"/>
          </a:xfrm>
          <a:prstGeom prst="rect">
            <a:avLst/>
          </a:prstGeom>
        </p:spPr>
      </p:pic>
      <p:pic>
        <p:nvPicPr>
          <p:cNvPr id="6" name="Picture 5">
            <a:extLst>
              <a:ext uri="{FF2B5EF4-FFF2-40B4-BE49-F238E27FC236}">
                <a16:creationId xmlns:a16="http://schemas.microsoft.com/office/drawing/2014/main" id="{4E74399B-251B-DE00-2B6E-CAA21ED81789}"/>
              </a:ext>
            </a:extLst>
          </p:cNvPr>
          <p:cNvPicPr>
            <a:picLocks noChangeAspect="1"/>
          </p:cNvPicPr>
          <p:nvPr/>
        </p:nvPicPr>
        <p:blipFill>
          <a:blip r:embed="rId5"/>
          <a:srcRect/>
          <a:stretch/>
        </p:blipFill>
        <p:spPr>
          <a:xfrm>
            <a:off x="9944472" y="3059724"/>
            <a:ext cx="633684" cy="617842"/>
          </a:xfrm>
          <a:prstGeom prst="rect">
            <a:avLst/>
          </a:prstGeom>
        </p:spPr>
      </p:pic>
      <p:pic>
        <p:nvPicPr>
          <p:cNvPr id="7" name="Picture 6">
            <a:extLst>
              <a:ext uri="{FF2B5EF4-FFF2-40B4-BE49-F238E27FC236}">
                <a16:creationId xmlns:a16="http://schemas.microsoft.com/office/drawing/2014/main" id="{B4B82719-EBFC-9618-708D-ADC3C1AD07C1}"/>
              </a:ext>
            </a:extLst>
          </p:cNvPr>
          <p:cNvPicPr>
            <a:picLocks noChangeAspect="1"/>
          </p:cNvPicPr>
          <p:nvPr/>
        </p:nvPicPr>
        <p:blipFill>
          <a:blip r:embed="rId6"/>
          <a:srcRect/>
          <a:stretch/>
        </p:blipFill>
        <p:spPr>
          <a:xfrm>
            <a:off x="9986848" y="4403666"/>
            <a:ext cx="591308" cy="617842"/>
          </a:xfrm>
          <a:prstGeom prst="rect">
            <a:avLst/>
          </a:prstGeom>
        </p:spPr>
      </p:pic>
      <p:pic>
        <p:nvPicPr>
          <p:cNvPr id="12" name="Picture 11">
            <a:extLst>
              <a:ext uri="{FF2B5EF4-FFF2-40B4-BE49-F238E27FC236}">
                <a16:creationId xmlns:a16="http://schemas.microsoft.com/office/drawing/2014/main" id="{60D54A60-AAF2-9F4E-F0D4-53026122EDE9}"/>
              </a:ext>
            </a:extLst>
          </p:cNvPr>
          <p:cNvPicPr>
            <a:picLocks noChangeAspect="1"/>
          </p:cNvPicPr>
          <p:nvPr/>
        </p:nvPicPr>
        <p:blipFill>
          <a:blip r:embed="rId7"/>
          <a:srcRect/>
          <a:stretch/>
        </p:blipFill>
        <p:spPr>
          <a:xfrm>
            <a:off x="9975549" y="5914736"/>
            <a:ext cx="613906" cy="617842"/>
          </a:xfrm>
          <a:prstGeom prst="rect">
            <a:avLst/>
          </a:prstGeom>
        </p:spPr>
      </p:pic>
      <p:pic>
        <p:nvPicPr>
          <p:cNvPr id="3" name="Picture 2" descr="A black and white sign with black text&#10;&#10;Description automatically generated">
            <a:extLst>
              <a:ext uri="{FF2B5EF4-FFF2-40B4-BE49-F238E27FC236}">
                <a16:creationId xmlns:a16="http://schemas.microsoft.com/office/drawing/2014/main" id="{EB5C5AAB-FE39-BBD2-7DAA-7CDD4CD2E012}"/>
              </a:ext>
            </a:extLst>
          </p:cNvPr>
          <p:cNvPicPr>
            <a:picLocks noChangeAspect="1"/>
          </p:cNvPicPr>
          <p:nvPr/>
        </p:nvPicPr>
        <p:blipFill>
          <a:blip r:embed="rId8"/>
          <a:stretch>
            <a:fillRect/>
          </a:stretch>
        </p:blipFill>
        <p:spPr>
          <a:xfrm>
            <a:off x="9610514" y="7262440"/>
            <a:ext cx="1002978" cy="178307"/>
          </a:xfrm>
          <a:prstGeom prst="rect">
            <a:avLst/>
          </a:prstGeom>
        </p:spPr>
      </p:pic>
      <p:pic>
        <p:nvPicPr>
          <p:cNvPr id="17" name="Picture 16">
            <a:extLst>
              <a:ext uri="{FF2B5EF4-FFF2-40B4-BE49-F238E27FC236}">
                <a16:creationId xmlns:a16="http://schemas.microsoft.com/office/drawing/2014/main" id="{487CB0C1-17AF-EDE1-715B-178D9DB08A6C}"/>
              </a:ext>
            </a:extLst>
          </p:cNvPr>
          <p:cNvPicPr>
            <a:picLocks noChangeAspect="1"/>
          </p:cNvPicPr>
          <p:nvPr/>
        </p:nvPicPr>
        <p:blipFill>
          <a:blip r:embed="rId9"/>
          <a:srcRect/>
          <a:stretch/>
        </p:blipFill>
        <p:spPr>
          <a:xfrm>
            <a:off x="672345" y="1351190"/>
            <a:ext cx="345222" cy="324299"/>
          </a:xfrm>
          <a:prstGeom prst="rect">
            <a:avLst/>
          </a:prstGeom>
        </p:spPr>
      </p:pic>
      <p:sp>
        <p:nvSpPr>
          <p:cNvPr id="20" name="Connector 19">
            <a:extLst>
              <a:ext uri="{FF2B5EF4-FFF2-40B4-BE49-F238E27FC236}">
                <a16:creationId xmlns:a16="http://schemas.microsoft.com/office/drawing/2014/main" id="{C84DA22C-AFBC-B876-4682-D0D37043F812}"/>
              </a:ext>
            </a:extLst>
          </p:cNvPr>
          <p:cNvSpPr/>
          <p:nvPr/>
        </p:nvSpPr>
        <p:spPr>
          <a:xfrm>
            <a:off x="6520543" y="1959815"/>
            <a:ext cx="533400" cy="293728"/>
          </a:xfrm>
          <a:prstGeom prst="flowChartConnector">
            <a:avLst/>
          </a:prstGeom>
          <a:noFill/>
          <a:ln>
            <a:solidFill>
              <a:srgbClr val="55DC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DF11268-427F-B624-2D42-658E024FB1B9}"/>
              </a:ext>
            </a:extLst>
          </p:cNvPr>
          <p:cNvSpPr txBox="1"/>
          <p:nvPr/>
        </p:nvSpPr>
        <p:spPr>
          <a:xfrm>
            <a:off x="8457771" y="4574025"/>
            <a:ext cx="1654232" cy="707886"/>
          </a:xfrm>
          <a:prstGeom prst="rect">
            <a:avLst/>
          </a:prstGeom>
          <a:noFill/>
        </p:spPr>
        <p:txBody>
          <a:bodyPr wrap="square" rtlCol="0">
            <a:spAutoFit/>
          </a:bodyPr>
          <a:lstStyle/>
          <a:p>
            <a:endParaRPr lang="en-US" sz="1000" dirty="0">
              <a:latin typeface="Comic Sans MS" panose="030F0902030302020204" pitchFamily="66" charset="0"/>
            </a:endParaRPr>
          </a:p>
          <a:p>
            <a:r>
              <a:rPr lang="en-US" sz="1000" b="1" dirty="0">
                <a:latin typeface="Comic Sans MS" panose="030F0902030302020204" pitchFamily="66" charset="0"/>
              </a:rPr>
              <a:t>A) a full stop </a:t>
            </a:r>
          </a:p>
          <a:p>
            <a:r>
              <a:rPr lang="en-US" sz="1000" b="1" dirty="0">
                <a:latin typeface="Comic Sans MS" panose="030F0902030302020204" pitchFamily="66" charset="0"/>
              </a:rPr>
              <a:t>B) a comma , </a:t>
            </a:r>
          </a:p>
          <a:p>
            <a:r>
              <a:rPr lang="en-US" sz="1000" b="1" dirty="0">
                <a:latin typeface="Comic Sans MS" panose="030F0902030302020204" pitchFamily="66" charset="0"/>
              </a:rPr>
              <a:t>C) an apostrophe ‘ </a:t>
            </a:r>
          </a:p>
        </p:txBody>
      </p:sp>
    </p:spTree>
    <p:extLst>
      <p:ext uri="{BB962C8B-B14F-4D97-AF65-F5344CB8AC3E}">
        <p14:creationId xmlns:p14="http://schemas.microsoft.com/office/powerpoint/2010/main" val="365891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830CB0A9-C0CC-46C5-C230-6E315E9E9474}"/>
            </a:ext>
          </a:extLst>
        </p:cNvPr>
        <p:cNvGrpSpPr/>
        <p:nvPr/>
      </p:nvGrpSpPr>
      <p:grpSpPr>
        <a:xfrm>
          <a:off x="0" y="0"/>
          <a:ext cx="0" cy="0"/>
          <a:chOff x="0" y="0"/>
          <a:chExt cx="0" cy="0"/>
        </a:xfrm>
      </p:grpSpPr>
      <p:pic>
        <p:nvPicPr>
          <p:cNvPr id="8" name="Picture 7" descr="A black and white sign with black text&#10;&#10;Description automatically generated">
            <a:extLst>
              <a:ext uri="{FF2B5EF4-FFF2-40B4-BE49-F238E27FC236}">
                <a16:creationId xmlns:a16="http://schemas.microsoft.com/office/drawing/2014/main" id="{058A3A98-C8CE-082C-3693-85852A19A76E}"/>
              </a:ext>
            </a:extLst>
          </p:cNvPr>
          <p:cNvPicPr>
            <a:picLocks noChangeAspect="1"/>
          </p:cNvPicPr>
          <p:nvPr/>
        </p:nvPicPr>
        <p:blipFill>
          <a:blip r:embed="rId3"/>
          <a:stretch>
            <a:fillRect/>
          </a:stretch>
        </p:blipFill>
        <p:spPr>
          <a:xfrm>
            <a:off x="9610514" y="7262440"/>
            <a:ext cx="1002978" cy="178307"/>
          </a:xfrm>
          <a:prstGeom prst="rect">
            <a:avLst/>
          </a:prstGeom>
        </p:spPr>
      </p:pic>
      <p:pic>
        <p:nvPicPr>
          <p:cNvPr id="15" name="Picture 14">
            <a:extLst>
              <a:ext uri="{FF2B5EF4-FFF2-40B4-BE49-F238E27FC236}">
                <a16:creationId xmlns:a16="http://schemas.microsoft.com/office/drawing/2014/main" id="{5E7B4EC8-0966-F5B4-102A-F2D496DBB486}"/>
              </a:ext>
            </a:extLst>
          </p:cNvPr>
          <p:cNvPicPr>
            <a:picLocks noChangeAspect="1"/>
          </p:cNvPicPr>
          <p:nvPr/>
        </p:nvPicPr>
        <p:blipFill>
          <a:blip r:embed="rId4"/>
          <a:srcRect/>
          <a:stretch/>
        </p:blipFill>
        <p:spPr>
          <a:xfrm>
            <a:off x="196022" y="136086"/>
            <a:ext cx="1762479" cy="836932"/>
          </a:xfrm>
          <a:prstGeom prst="rect">
            <a:avLst/>
          </a:prstGeom>
        </p:spPr>
      </p:pic>
      <p:sp>
        <p:nvSpPr>
          <p:cNvPr id="25" name="TextBox 24">
            <a:extLst>
              <a:ext uri="{FF2B5EF4-FFF2-40B4-BE49-F238E27FC236}">
                <a16:creationId xmlns:a16="http://schemas.microsoft.com/office/drawing/2014/main" id="{9D053A80-C024-CCDE-6A7D-A24E46425357}"/>
              </a:ext>
            </a:extLst>
          </p:cNvPr>
          <p:cNvSpPr txBox="1"/>
          <p:nvPr/>
        </p:nvSpPr>
        <p:spPr>
          <a:xfrm>
            <a:off x="3506513" y="550332"/>
            <a:ext cx="3678787" cy="483630"/>
          </a:xfrm>
          <a:prstGeom prst="rect">
            <a:avLst/>
          </a:prstGeom>
          <a:noFill/>
          <a:ln w="15875">
            <a:noFill/>
          </a:ln>
          <a:effectLst/>
        </p:spPr>
        <p:txBody>
          <a:bodyPr wrap="none" rtlCol="0" anchor="ctr" anchorCtr="0">
            <a:noAutofit/>
          </a:bodyPr>
          <a:lstStyle/>
          <a:p>
            <a:pPr algn="ctr"/>
            <a:r>
              <a:rPr lang="en-US" sz="3200" b="1" dirty="0">
                <a:ln w="9525" cmpd="sng">
                  <a:solidFill>
                    <a:schemeClr val="tx1"/>
                  </a:solidFill>
                </a:ln>
                <a:solidFill>
                  <a:srgbClr val="55DC78"/>
                </a:solidFill>
                <a:effectLst>
                  <a:outerShdw dist="50800" dir="2700000" algn="ctr" rotWithShape="0">
                    <a:schemeClr val="tx1"/>
                  </a:outerShdw>
                </a:effectLst>
                <a:latin typeface="Comic Sans MS" panose="030F0902030302020204" pitchFamily="66" charset="0"/>
              </a:rPr>
              <a:t>A Whale of a Home</a:t>
            </a:r>
          </a:p>
        </p:txBody>
      </p:sp>
      <p:sp>
        <p:nvSpPr>
          <p:cNvPr id="26" name="Freeform 25">
            <a:extLst>
              <a:ext uri="{FF2B5EF4-FFF2-40B4-BE49-F238E27FC236}">
                <a16:creationId xmlns:a16="http://schemas.microsoft.com/office/drawing/2014/main" id="{477A91EB-63BA-14E8-048C-401DE2BCE70C}"/>
              </a:ext>
            </a:extLst>
          </p:cNvPr>
          <p:cNvSpPr/>
          <p:nvPr/>
        </p:nvSpPr>
        <p:spPr>
          <a:xfrm>
            <a:off x="8580675" y="0"/>
            <a:ext cx="1839722" cy="377209"/>
          </a:xfrm>
          <a:custGeom>
            <a:avLst/>
            <a:gdLst>
              <a:gd name="connsiteX0" fmla="*/ 0 w 2114062"/>
              <a:gd name="connsiteY0" fmla="*/ 0 h 433459"/>
              <a:gd name="connsiteX1" fmla="*/ 2114062 w 2114062"/>
              <a:gd name="connsiteY1" fmla="*/ 0 h 433459"/>
              <a:gd name="connsiteX2" fmla="*/ 2114062 w 2114062"/>
              <a:gd name="connsiteY2" fmla="*/ 330549 h 433459"/>
              <a:gd name="connsiteX3" fmla="*/ 2011152 w 2114062"/>
              <a:gd name="connsiteY3" fmla="*/ 433459 h 433459"/>
              <a:gd name="connsiteX4" fmla="*/ 102910 w 2114062"/>
              <a:gd name="connsiteY4" fmla="*/ 433459 h 433459"/>
              <a:gd name="connsiteX5" fmla="*/ 0 w 2114062"/>
              <a:gd name="connsiteY5" fmla="*/ 330549 h 433459"/>
              <a:gd name="connsiteX6" fmla="*/ 0 w 2114062"/>
              <a:gd name="connsiteY6" fmla="*/ 0 h 4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62" h="433459">
                <a:moveTo>
                  <a:pt x="0" y="0"/>
                </a:moveTo>
                <a:lnTo>
                  <a:pt x="2114062" y="0"/>
                </a:lnTo>
                <a:lnTo>
                  <a:pt x="2114062" y="330549"/>
                </a:lnTo>
                <a:cubicBezTo>
                  <a:pt x="2114062" y="387385"/>
                  <a:pt x="2067988" y="433459"/>
                  <a:pt x="2011152" y="433459"/>
                </a:cubicBezTo>
                <a:lnTo>
                  <a:pt x="102910" y="433459"/>
                </a:lnTo>
                <a:cubicBezTo>
                  <a:pt x="46074" y="433459"/>
                  <a:pt x="0" y="387385"/>
                  <a:pt x="0" y="330549"/>
                </a:cubicBezTo>
                <a:lnTo>
                  <a:pt x="0" y="0"/>
                </a:lnTo>
                <a:close/>
              </a:path>
            </a:pathLst>
          </a:custGeom>
          <a:solidFill>
            <a:srgbClr val="55DC7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latin typeface="Comic Sans MS" panose="030F0902030302020204" pitchFamily="66" charset="0"/>
              </a:rPr>
              <a:t>Answer Sheet</a:t>
            </a:r>
          </a:p>
        </p:txBody>
      </p:sp>
      <p:graphicFrame>
        <p:nvGraphicFramePr>
          <p:cNvPr id="2" name="Table 1">
            <a:extLst>
              <a:ext uri="{FF2B5EF4-FFF2-40B4-BE49-F238E27FC236}">
                <a16:creationId xmlns:a16="http://schemas.microsoft.com/office/drawing/2014/main" id="{41D01505-DF98-7FEE-F46E-BEC1960731AE}"/>
              </a:ext>
            </a:extLst>
          </p:cNvPr>
          <p:cNvGraphicFramePr>
            <a:graphicFrameLocks noGrp="1"/>
          </p:cNvGraphicFramePr>
          <p:nvPr>
            <p:extLst>
              <p:ext uri="{D42A27DB-BD31-4B8C-83A1-F6EECF244321}">
                <p14:modId xmlns:p14="http://schemas.microsoft.com/office/powerpoint/2010/main" val="3345514972"/>
              </p:ext>
            </p:extLst>
          </p:nvPr>
        </p:nvGraphicFramePr>
        <p:xfrm>
          <a:off x="429260" y="1324671"/>
          <a:ext cx="9833292" cy="5432013"/>
        </p:xfrm>
        <a:graphic>
          <a:graphicData uri="http://schemas.openxmlformats.org/drawingml/2006/table">
            <a:tbl>
              <a:tblPr firstRow="1" bandRow="1">
                <a:effectLst>
                  <a:outerShdw dist="63500" dir="2700000" algn="tl" rotWithShape="0">
                    <a:prstClr val="black"/>
                  </a:outerShdw>
                </a:effectLst>
                <a:tableStyleId>{5C22544A-7EE6-4342-B048-85BDC9FD1C3A}</a:tableStyleId>
              </a:tblPr>
              <a:tblGrid>
                <a:gridCol w="2542540">
                  <a:extLst>
                    <a:ext uri="{9D8B030D-6E8A-4147-A177-3AD203B41FA5}">
                      <a16:colId xmlns:a16="http://schemas.microsoft.com/office/drawing/2014/main" val="3853321044"/>
                    </a:ext>
                  </a:extLst>
                </a:gridCol>
                <a:gridCol w="7290752">
                  <a:extLst>
                    <a:ext uri="{9D8B030D-6E8A-4147-A177-3AD203B41FA5}">
                      <a16:colId xmlns:a16="http://schemas.microsoft.com/office/drawing/2014/main" val="2336972130"/>
                    </a:ext>
                  </a:extLst>
                </a:gridCol>
              </a:tblGrid>
              <a:tr h="450000">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US" sz="2000" b="1" i="0">
                          <a:latin typeface="Comic Sans MS" panose="030F0902030302020204" pitchFamily="66" charset="0"/>
                        </a:rPr>
                        <a:t>Applying Skills (Super Shed Sentences)</a:t>
                      </a:r>
                      <a:endParaRPr lang="en-US" sz="2000" b="1" i="0" dirty="0">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5DC78"/>
                    </a:solidFill>
                  </a:tcPr>
                </a:tc>
                <a:tc hMerge="1">
                  <a:txBody>
                    <a:bodyPr/>
                    <a:lstStyle/>
                    <a:p>
                      <a:endParaRPr lang="en-US" dirty="0"/>
                    </a:p>
                  </a:txBody>
                  <a:tcPr/>
                </a:tc>
                <a:extLst>
                  <a:ext uri="{0D108BD9-81ED-4DB2-BD59-A6C34878D82A}">
                    <a16:rowId xmlns:a16="http://schemas.microsoft.com/office/drawing/2014/main" val="514208345"/>
                  </a:ext>
                </a:extLst>
              </a:tr>
              <a:tr h="725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Write a sentence about the town on the whale’s 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Use the word ‘supernatural’ to describe the way the houses look at night.</a:t>
                      </a:r>
                      <a:endParaRPr lang="en-GB" sz="1250" b="0" i="0" kern="1200" dirty="0">
                        <a:solidFill>
                          <a:srgbClr val="A0D214"/>
                        </a:solidFill>
                        <a:effectLst/>
                        <a:latin typeface="Comic Sans MS" panose="030F0902030302020204" pitchFamily="66" charset="0"/>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lnSpc>
                          <a:spcPct val="150000"/>
                        </a:lnSpc>
                      </a:pPr>
                      <a:r>
                        <a:rPr lang="en-GB" sz="1400" b="1" i="0" u="none" strike="noStrike" kern="1200" dirty="0">
                          <a:solidFill>
                            <a:srgbClr val="55DC78"/>
                          </a:solidFill>
                          <a:effectLst/>
                          <a:latin typeface="Comic Sans MS" panose="030F0902030302020204" pitchFamily="66" charset="0"/>
                          <a:ea typeface="+mn-ea"/>
                          <a:cs typeface="+mn-cs"/>
                        </a:rPr>
                        <a:t>The houses on the whale’s back glowed as though </a:t>
                      </a:r>
                      <a:r>
                        <a:rPr lang="en-GB" sz="1400" b="1" i="0" u="sng" strike="noStrike" kern="1200" dirty="0">
                          <a:solidFill>
                            <a:srgbClr val="55DC78"/>
                          </a:solidFill>
                          <a:effectLst/>
                          <a:latin typeface="Comic Sans MS" panose="030F0902030302020204" pitchFamily="66" charset="0"/>
                          <a:ea typeface="+mn-ea"/>
                          <a:cs typeface="+mn-cs"/>
                        </a:rPr>
                        <a:t>supernatural</a:t>
                      </a:r>
                      <a:r>
                        <a:rPr lang="en-GB" sz="1400" b="1" i="0" u="none" strike="noStrike" kern="1200" dirty="0">
                          <a:solidFill>
                            <a:srgbClr val="55DC78"/>
                          </a:solidFill>
                          <a:effectLst/>
                          <a:latin typeface="Comic Sans MS" panose="030F0902030302020204" pitchFamily="66" charset="0"/>
                          <a:ea typeface="+mn-ea"/>
                          <a:cs typeface="+mn-cs"/>
                        </a:rPr>
                        <a:t>, casting long shadows across the wooden streets as the night fell.</a:t>
                      </a:r>
                      <a:endParaRPr lang="en-US" sz="1400" b="1" i="0" dirty="0">
                        <a:solidFill>
                          <a:srgbClr val="55DC78"/>
                        </a:solidFill>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78985"/>
                  </a:ext>
                </a:extLst>
              </a:tr>
              <a:tr h="725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Imagine flying high above the ocean and mountains.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Write a sentence using the word ’certain’ to describe the magical feeling.</a:t>
                      </a:r>
                      <a:endParaRPr lang="en-GB" sz="1250" b="0" i="0" kern="1200" dirty="0">
                        <a:solidFill>
                          <a:srgbClr val="A0D214"/>
                        </a:solidFill>
                        <a:effectLst/>
                        <a:latin typeface="Comic Sans MS" panose="030F0902030302020204" pitchFamily="66" charset="0"/>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lnSpc>
                          <a:spcPct val="150000"/>
                        </a:lnSpc>
                      </a:pPr>
                      <a:r>
                        <a:rPr lang="en-GB" sz="1400" b="1" i="0" u="none" strike="noStrike" kern="1200" dirty="0">
                          <a:solidFill>
                            <a:srgbClr val="55DC78"/>
                          </a:solidFill>
                          <a:effectLst/>
                          <a:latin typeface="Comic Sans MS" panose="030F0902030302020204" pitchFamily="66" charset="0"/>
                          <a:ea typeface="+mn-ea"/>
                          <a:cs typeface="+mn-cs"/>
                        </a:rPr>
                        <a:t>As the whale passed over the mountains and oceans, there was a </a:t>
                      </a:r>
                      <a:r>
                        <a:rPr lang="en-GB" sz="1400" b="1" i="0" u="sng" strike="noStrike" kern="1200" dirty="0">
                          <a:solidFill>
                            <a:srgbClr val="55DC78"/>
                          </a:solidFill>
                          <a:effectLst/>
                          <a:latin typeface="Comic Sans MS" panose="030F0902030302020204" pitchFamily="66" charset="0"/>
                          <a:ea typeface="+mn-ea"/>
                          <a:cs typeface="+mn-cs"/>
                        </a:rPr>
                        <a:t>certain</a:t>
                      </a:r>
                      <a:r>
                        <a:rPr lang="en-GB" sz="1400" b="1" i="0" u="none" strike="noStrike" kern="1200" dirty="0">
                          <a:solidFill>
                            <a:srgbClr val="55DC78"/>
                          </a:solidFill>
                          <a:effectLst/>
                          <a:latin typeface="Comic Sans MS" panose="030F0902030302020204" pitchFamily="66" charset="0"/>
                          <a:ea typeface="+mn-ea"/>
                          <a:cs typeface="+mn-cs"/>
                        </a:rPr>
                        <a:t> magic in the air which whispered down the chimneypots of the sleeping townsfolk.</a:t>
                      </a:r>
                      <a:endParaRPr lang="en-US" sz="1400" b="1" i="0" dirty="0">
                        <a:solidFill>
                          <a:srgbClr val="55DC78"/>
                        </a:solidFill>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491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Describe the sky above the whale’s 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Use the word ’auto’ to explain how the sky changes colour.</a:t>
                      </a:r>
                      <a:endParaRPr lang="en-US" sz="1250" b="0" i="0" dirty="0">
                        <a:solidFill>
                          <a:srgbClr val="A0D214"/>
                        </a:solidFill>
                        <a:latin typeface="Comic Sans MS" panose="030F0902030302020204" pitchFamily="66"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lnSpc>
                          <a:spcPct val="150000"/>
                        </a:lnSpc>
                      </a:pPr>
                      <a:r>
                        <a:rPr lang="en-GB" sz="1400" b="1" i="0" u="none" strike="noStrike" kern="1200" dirty="0">
                          <a:solidFill>
                            <a:srgbClr val="55DC78"/>
                          </a:solidFill>
                          <a:effectLst/>
                          <a:latin typeface="Comic Sans MS" panose="030F0902030302020204" pitchFamily="66" charset="0"/>
                          <a:ea typeface="+mn-ea"/>
                          <a:cs typeface="+mn-cs"/>
                        </a:rPr>
                        <a:t>As the whale circled higher, the sky above changed as though on </a:t>
                      </a:r>
                      <a:r>
                        <a:rPr lang="en-GB" sz="1400" b="1" i="0" u="sng" strike="noStrike" kern="1200" dirty="0">
                          <a:solidFill>
                            <a:srgbClr val="55DC78"/>
                          </a:solidFill>
                          <a:effectLst/>
                          <a:latin typeface="Comic Sans MS" panose="030F0902030302020204" pitchFamily="66" charset="0"/>
                          <a:ea typeface="+mn-ea"/>
                          <a:cs typeface="+mn-cs"/>
                        </a:rPr>
                        <a:t>autopilot</a:t>
                      </a:r>
                      <a:r>
                        <a:rPr lang="en-GB" sz="1400" b="1" i="0" u="none" strike="noStrike" kern="1200" dirty="0">
                          <a:solidFill>
                            <a:srgbClr val="55DC78"/>
                          </a:solidFill>
                          <a:effectLst/>
                          <a:latin typeface="Comic Sans MS" panose="030F0902030302020204" pitchFamily="66" charset="0"/>
                          <a:ea typeface="+mn-ea"/>
                          <a:cs typeface="+mn-cs"/>
                        </a:rPr>
                        <a:t>, shifting from soft pinks to oranges and deep blues in an orchestra of colour.</a:t>
                      </a:r>
                      <a:endParaRPr lang="en-US" sz="1400" b="1" i="0" dirty="0">
                        <a:solidFill>
                          <a:srgbClr val="55DC78"/>
                        </a:solidFill>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8184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Write a sentence about the town on the whale’s 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Use the word ‘antigravity’.</a:t>
                      </a:r>
                      <a:endParaRPr lang="en-GB" sz="1250" b="0" i="0" kern="1200" dirty="0">
                        <a:solidFill>
                          <a:srgbClr val="A0D214"/>
                        </a:solidFill>
                        <a:effectLst/>
                        <a:latin typeface="Comic Sans MS" panose="030F0902030302020204" pitchFamily="66" charset="0"/>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lnSpc>
                          <a:spcPct val="150000"/>
                        </a:lnSpc>
                      </a:pPr>
                      <a:r>
                        <a:rPr lang="en-GB" sz="1400" b="1" i="0" u="none" strike="noStrike" kern="1200" dirty="0">
                          <a:solidFill>
                            <a:srgbClr val="55DC78"/>
                          </a:solidFill>
                          <a:effectLst/>
                          <a:latin typeface="Comic Sans MS" panose="030F0902030302020204" pitchFamily="66" charset="0"/>
                          <a:ea typeface="+mn-ea"/>
                          <a:cs typeface="+mn-cs"/>
                        </a:rPr>
                        <a:t>The town perched on the whale’s back floated effortlessly through the skies, its foundations held firm by ancient </a:t>
                      </a:r>
                      <a:r>
                        <a:rPr lang="en-GB" sz="1400" b="1" i="0" u="sng" strike="noStrike" kern="1200" dirty="0">
                          <a:solidFill>
                            <a:srgbClr val="55DC78"/>
                          </a:solidFill>
                          <a:effectLst/>
                          <a:latin typeface="Comic Sans MS" panose="030F0902030302020204" pitchFamily="66" charset="0"/>
                          <a:ea typeface="+mn-ea"/>
                          <a:cs typeface="+mn-cs"/>
                        </a:rPr>
                        <a:t>antigravity</a:t>
                      </a:r>
                      <a:r>
                        <a:rPr lang="en-GB" sz="1400" b="1" i="0" u="none" strike="noStrike" kern="1200" dirty="0">
                          <a:solidFill>
                            <a:srgbClr val="55DC78"/>
                          </a:solidFill>
                          <a:effectLst/>
                          <a:latin typeface="Comic Sans MS" panose="030F0902030302020204" pitchFamily="66" charset="0"/>
                          <a:ea typeface="+mn-ea"/>
                          <a:cs typeface="+mn-cs"/>
                        </a:rPr>
                        <a:t> magic.</a:t>
                      </a:r>
                      <a:endParaRPr lang="en-US" sz="1400" b="1" i="0" dirty="0">
                        <a:solidFill>
                          <a:srgbClr val="55DC78"/>
                        </a:solidFill>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90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50" b="0" i="0" u="none" strike="noStrike" kern="1200" dirty="0">
                          <a:solidFill>
                            <a:schemeClr val="dk1"/>
                          </a:solidFill>
                          <a:effectLst/>
                          <a:latin typeface="Comic Sans MS" panose="030F0902030302020204" pitchFamily="66" charset="0"/>
                          <a:ea typeface="+mn-ea"/>
                          <a:cs typeface="+mn-cs"/>
                        </a:rPr>
                        <a:t>Imagine looking up at the whale as it floated over the sea. Write a sentence with the word ‘supermoon’.</a:t>
                      </a:r>
                      <a:endParaRPr lang="en-GB" sz="1250" b="0" i="0" kern="1200" dirty="0">
                        <a:solidFill>
                          <a:srgbClr val="A0D214"/>
                        </a:solidFill>
                        <a:effectLst/>
                        <a:latin typeface="Comic Sans MS" panose="030F0902030302020204" pitchFamily="66" charset="0"/>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FAE6"/>
                    </a:solidFill>
                  </a:tcPr>
                </a:tc>
                <a:tc>
                  <a:txBody>
                    <a:bodyPr/>
                    <a:lstStyle/>
                    <a:p>
                      <a:pPr algn="l">
                        <a:lnSpc>
                          <a:spcPct val="150000"/>
                        </a:lnSpc>
                      </a:pPr>
                      <a:r>
                        <a:rPr lang="en-GB" sz="1400" b="1" i="0" u="none" strike="noStrike" kern="1200" dirty="0">
                          <a:solidFill>
                            <a:srgbClr val="55DC78"/>
                          </a:solidFill>
                          <a:effectLst/>
                          <a:latin typeface="Comic Sans MS" panose="030F0902030302020204" pitchFamily="66" charset="0"/>
                          <a:ea typeface="+mn-ea"/>
                          <a:cs typeface="+mn-cs"/>
                        </a:rPr>
                        <a:t>Under the glow of the </a:t>
                      </a:r>
                      <a:r>
                        <a:rPr lang="en-GB" sz="1400" b="1" i="0" u="sng" strike="noStrike" kern="1200" dirty="0">
                          <a:solidFill>
                            <a:srgbClr val="55DC78"/>
                          </a:solidFill>
                          <a:effectLst/>
                          <a:latin typeface="Comic Sans MS" panose="030F0902030302020204" pitchFamily="66" charset="0"/>
                          <a:ea typeface="+mn-ea"/>
                          <a:cs typeface="+mn-cs"/>
                        </a:rPr>
                        <a:t>supermoon</a:t>
                      </a:r>
                      <a:r>
                        <a:rPr lang="en-GB" sz="1400" b="1" i="0" u="none" strike="noStrike" kern="1200" dirty="0">
                          <a:solidFill>
                            <a:srgbClr val="55DC78"/>
                          </a:solidFill>
                          <a:effectLst/>
                          <a:latin typeface="Comic Sans MS" panose="030F0902030302020204" pitchFamily="66" charset="0"/>
                          <a:ea typeface="+mn-ea"/>
                          <a:cs typeface="+mn-cs"/>
                        </a:rPr>
                        <a:t>, the majestic whale sailed gracefully through the clouds, its silhouette glowing softly against the luminous backdrop.</a:t>
                      </a:r>
                      <a:endParaRPr lang="en-US" sz="1400" b="1" i="0" dirty="0">
                        <a:solidFill>
                          <a:srgbClr val="55DC78"/>
                        </a:solidFill>
                        <a:latin typeface="Comic Sans MS" panose="030F0902030302020204" pitchFamily="66" charset="0"/>
                      </a:endParaRPr>
                    </a:p>
                  </a:txBody>
                  <a:tcPr marL="180000" marR="180000" marT="180000" marB="18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902624"/>
                  </a:ext>
                </a:extLst>
              </a:tr>
            </a:tbl>
          </a:graphicData>
        </a:graphic>
      </p:graphicFrame>
      <p:pic>
        <p:nvPicPr>
          <p:cNvPr id="3" name="Picture 2">
            <a:extLst>
              <a:ext uri="{FF2B5EF4-FFF2-40B4-BE49-F238E27FC236}">
                <a16:creationId xmlns:a16="http://schemas.microsoft.com/office/drawing/2014/main" id="{C85AD374-6A8E-98CB-371A-724456D7CDA5}"/>
              </a:ext>
            </a:extLst>
          </p:cNvPr>
          <p:cNvPicPr>
            <a:picLocks noChangeAspect="1"/>
          </p:cNvPicPr>
          <p:nvPr/>
        </p:nvPicPr>
        <p:blipFill>
          <a:blip r:embed="rId5"/>
          <a:srcRect/>
          <a:stretch/>
        </p:blipFill>
        <p:spPr>
          <a:xfrm>
            <a:off x="492726" y="1383846"/>
            <a:ext cx="345222" cy="324299"/>
          </a:xfrm>
          <a:prstGeom prst="rect">
            <a:avLst/>
          </a:prstGeom>
        </p:spPr>
      </p:pic>
    </p:spTree>
    <p:extLst>
      <p:ext uri="{BB962C8B-B14F-4D97-AF65-F5344CB8AC3E}">
        <p14:creationId xmlns:p14="http://schemas.microsoft.com/office/powerpoint/2010/main" val="41028074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4178</TotalTime>
  <Words>1482</Words>
  <Application>Microsoft Macintosh PowerPoint</Application>
  <PresentationFormat>Custom</PresentationFormat>
  <Paragraphs>186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Butcher</dc:creator>
  <cp:lastModifiedBy>Katherine Simpson</cp:lastModifiedBy>
  <cp:revision>59</cp:revision>
  <cp:lastPrinted>2024-11-29T13:56:07Z</cp:lastPrinted>
  <dcterms:created xsi:type="dcterms:W3CDTF">2024-11-12T12:47:41Z</dcterms:created>
  <dcterms:modified xsi:type="dcterms:W3CDTF">2025-07-11T11:43:14Z</dcterms:modified>
</cp:coreProperties>
</file>