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8" r:id="rId2"/>
    <p:sldId id="264" r:id="rId3"/>
    <p:sldId id="280" r:id="rId4"/>
    <p:sldId id="281" r:id="rId5"/>
    <p:sldId id="282" r:id="rId6"/>
    <p:sldId id="283" r:id="rId7"/>
    <p:sldId id="284" r:id="rId8"/>
    <p:sldId id="269" r:id="rId9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4B6E"/>
    <a:srgbClr val="FADCE1"/>
    <a:srgbClr val="FAF0D7"/>
    <a:srgbClr val="F5AF32"/>
    <a:srgbClr val="2878FA"/>
    <a:srgbClr val="E8ECFF"/>
    <a:srgbClr val="3264DC"/>
    <a:srgbClr val="FFD700"/>
    <a:srgbClr val="3F66A2"/>
    <a:srgbClr val="1E3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83"/>
    <p:restoredTop sz="91408"/>
  </p:normalViewPr>
  <p:slideViewPr>
    <p:cSldViewPr snapToGrid="0">
      <p:cViewPr varScale="1">
        <p:scale>
          <a:sx n="102" d="100"/>
          <a:sy n="102" d="100"/>
        </p:scale>
        <p:origin x="1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2917-193A-9942-97C7-8A39C5A7B3F4}" type="datetimeFigureOut">
              <a:rPr lang="en-US" smtClean="0"/>
              <a:t>7/21/25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656E-5163-0B4E-B2B9-4E3C91BEF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4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2917-193A-9942-97C7-8A39C5A7B3F4}" type="datetimeFigureOut">
              <a:rPr lang="en-US" smtClean="0"/>
              <a:t>7/21/25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656E-5163-0B4E-B2B9-4E3C91BEF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9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2917-193A-9942-97C7-8A39C5A7B3F4}" type="datetimeFigureOut">
              <a:rPr lang="en-US" smtClean="0"/>
              <a:t>7/21/25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656E-5163-0B4E-B2B9-4E3C91BEF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6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2917-193A-9942-97C7-8A39C5A7B3F4}" type="datetimeFigureOut">
              <a:rPr lang="en-US" smtClean="0"/>
              <a:t>7/21/25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656E-5163-0B4E-B2B9-4E3C91BEF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1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2917-193A-9942-97C7-8A39C5A7B3F4}" type="datetimeFigureOut">
              <a:rPr lang="en-US" smtClean="0"/>
              <a:t>7/21/25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656E-5163-0B4E-B2B9-4E3C91BEF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2917-193A-9942-97C7-8A39C5A7B3F4}" type="datetimeFigureOut">
              <a:rPr lang="en-US" smtClean="0"/>
              <a:t>7/21/25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656E-5163-0B4E-B2B9-4E3C91BEF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2917-193A-9942-97C7-8A39C5A7B3F4}" type="datetimeFigureOut">
              <a:rPr lang="en-US" smtClean="0"/>
              <a:t>7/21/25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656E-5163-0B4E-B2B9-4E3C91BEF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59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2917-193A-9942-97C7-8A39C5A7B3F4}" type="datetimeFigureOut">
              <a:rPr lang="en-US" smtClean="0"/>
              <a:t>7/21/25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656E-5163-0B4E-B2B9-4E3C91BEF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2917-193A-9942-97C7-8A39C5A7B3F4}" type="datetimeFigureOut">
              <a:rPr lang="en-US" smtClean="0"/>
              <a:t>7/21/25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656E-5163-0B4E-B2B9-4E3C91BEF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4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2917-193A-9942-97C7-8A39C5A7B3F4}" type="datetimeFigureOut">
              <a:rPr lang="en-US" smtClean="0"/>
              <a:t>7/21/25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656E-5163-0B4E-B2B9-4E3C91BEF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4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2917-193A-9942-97C7-8A39C5A7B3F4}" type="datetimeFigureOut">
              <a:rPr lang="en-US" smtClean="0"/>
              <a:t>7/21/25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656E-5163-0B4E-B2B9-4E3C91BEF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2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542917-193A-9942-97C7-8A39C5A7B3F4}" type="datetimeFigureOut">
              <a:rPr lang="en-US" smtClean="0"/>
              <a:t>7/21/25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68656E-5163-0B4E-B2B9-4E3C91BEF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9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teracyshed.com/the-picture-book-shed.htm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0669EDC4-1B68-6B5E-E9AA-F3CC95424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0514" y="7262440"/>
            <a:ext cx="1002978" cy="1783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9FEA42-2BAA-3110-807F-C71BD9AEABAF}"/>
              </a:ext>
            </a:extLst>
          </p:cNvPr>
          <p:cNvSpPr txBox="1"/>
          <p:nvPr/>
        </p:nvSpPr>
        <p:spPr>
          <a:xfrm>
            <a:off x="2242792" y="5986230"/>
            <a:ext cx="3060000" cy="720000"/>
          </a:xfrm>
          <a:prstGeom prst="roundRect">
            <a:avLst>
              <a:gd name="adj" fmla="val 10821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dist="38100" dir="2700000" algn="ctr" rotWithShape="0">
              <a:srgbClr val="EB4B6E"/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>
                <a:solidFill>
                  <a:srgbClr val="EB4B6E"/>
                </a:solidFill>
                <a:latin typeface="Comic Sans MS" panose="030F0902030302020204" pitchFamily="66" charset="0"/>
              </a:rPr>
              <a:t>Skill 1</a:t>
            </a:r>
          </a:p>
          <a:p>
            <a:pPr algn="ctr"/>
            <a:r>
              <a:rPr lang="en-US" sz="1100" dirty="0">
                <a:latin typeface="Comic Sans MS" panose="030F0902030302020204" pitchFamily="66" charset="0"/>
              </a:rPr>
              <a:t>Beginning to punctuate sentences using a capital letter and a full stop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D316F839-B8AB-84FA-A028-9EE2D6B281E5}"/>
              </a:ext>
            </a:extLst>
          </p:cNvPr>
          <p:cNvSpPr/>
          <p:nvPr/>
        </p:nvSpPr>
        <p:spPr>
          <a:xfrm>
            <a:off x="8580675" y="0"/>
            <a:ext cx="1839722" cy="377209"/>
          </a:xfrm>
          <a:custGeom>
            <a:avLst/>
            <a:gdLst>
              <a:gd name="connsiteX0" fmla="*/ 0 w 2114062"/>
              <a:gd name="connsiteY0" fmla="*/ 0 h 433459"/>
              <a:gd name="connsiteX1" fmla="*/ 2114062 w 2114062"/>
              <a:gd name="connsiteY1" fmla="*/ 0 h 433459"/>
              <a:gd name="connsiteX2" fmla="*/ 2114062 w 2114062"/>
              <a:gd name="connsiteY2" fmla="*/ 330549 h 433459"/>
              <a:gd name="connsiteX3" fmla="*/ 2011152 w 2114062"/>
              <a:gd name="connsiteY3" fmla="*/ 433459 h 433459"/>
              <a:gd name="connsiteX4" fmla="*/ 102910 w 2114062"/>
              <a:gd name="connsiteY4" fmla="*/ 433459 h 433459"/>
              <a:gd name="connsiteX5" fmla="*/ 0 w 2114062"/>
              <a:gd name="connsiteY5" fmla="*/ 330549 h 433459"/>
              <a:gd name="connsiteX6" fmla="*/ 0 w 2114062"/>
              <a:gd name="connsiteY6" fmla="*/ 0 h 43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4062" h="433459">
                <a:moveTo>
                  <a:pt x="0" y="0"/>
                </a:moveTo>
                <a:lnTo>
                  <a:pt x="2114062" y="0"/>
                </a:lnTo>
                <a:lnTo>
                  <a:pt x="2114062" y="330549"/>
                </a:lnTo>
                <a:cubicBezTo>
                  <a:pt x="2114062" y="387385"/>
                  <a:pt x="2067988" y="433459"/>
                  <a:pt x="2011152" y="433459"/>
                </a:cubicBezTo>
                <a:lnTo>
                  <a:pt x="102910" y="433459"/>
                </a:lnTo>
                <a:cubicBezTo>
                  <a:pt x="46074" y="433459"/>
                  <a:pt x="0" y="387385"/>
                  <a:pt x="0" y="330549"/>
                </a:cubicBezTo>
                <a:lnTo>
                  <a:pt x="0" y="0"/>
                </a:lnTo>
                <a:close/>
              </a:path>
            </a:pathLst>
          </a:custGeom>
          <a:solidFill>
            <a:srgbClr val="EB4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i="1" dirty="0">
                <a:latin typeface="Comic Sans MS" panose="030F0902030302020204" pitchFamily="66" charset="0"/>
              </a:rPr>
              <a:t>Question Pack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E160B0D-F820-F674-43C6-6BD4B517E1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6022" y="136086"/>
            <a:ext cx="1762479" cy="8369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F69F24-2759-8540-ABDA-C871F22706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242793" y="1814969"/>
            <a:ext cx="6206225" cy="3699074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>
            <a:outerShdw dist="50800" dir="2700000" algn="ctr" rotWithShape="0">
              <a:schemeClr val="tx1"/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78E80A5-B4F7-1D17-7628-863EC0582685}"/>
              </a:ext>
            </a:extLst>
          </p:cNvPr>
          <p:cNvSpPr txBox="1"/>
          <p:nvPr/>
        </p:nvSpPr>
        <p:spPr>
          <a:xfrm>
            <a:off x="2035554" y="489659"/>
            <a:ext cx="6620703" cy="698577"/>
          </a:xfrm>
          <a:prstGeom prst="roundRect">
            <a:avLst>
              <a:gd name="adj" fmla="val 12954"/>
            </a:avLst>
          </a:prstGeom>
          <a:noFill/>
          <a:ln w="15875">
            <a:noFill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4800" b="1" dirty="0">
                <a:ln w="9525" cmpd="sng">
                  <a:solidFill>
                    <a:schemeClr val="tx1"/>
                  </a:solidFill>
                </a:ln>
                <a:solidFill>
                  <a:srgbClr val="EB4B6E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Comic Sans MS" panose="030F0902030302020204" pitchFamily="66" charset="0"/>
              </a:rPr>
              <a:t>Owl Babies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0F8039-3379-3778-213A-9053B87EF3B9}"/>
              </a:ext>
            </a:extLst>
          </p:cNvPr>
          <p:cNvSpPr txBox="1"/>
          <p:nvPr/>
        </p:nvSpPr>
        <p:spPr>
          <a:xfrm>
            <a:off x="5423875" y="5986230"/>
            <a:ext cx="3060000" cy="720000"/>
          </a:xfrm>
          <a:prstGeom prst="roundRect">
            <a:avLst>
              <a:gd name="adj" fmla="val 10821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dist="38100" dir="2700000" algn="ctr" rotWithShape="0">
              <a:srgbClr val="EB4B6E"/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>
                <a:solidFill>
                  <a:srgbClr val="EB4B6E"/>
                </a:solidFill>
                <a:latin typeface="Comic Sans MS" panose="030F0902030302020204" pitchFamily="66" charset="0"/>
              </a:rPr>
              <a:t>Skill 2</a:t>
            </a:r>
          </a:p>
          <a:p>
            <a:pPr algn="ctr"/>
            <a:r>
              <a:rPr lang="en-US" sz="1100" dirty="0">
                <a:latin typeface="Comic Sans MS" panose="030F0902030302020204" pitchFamily="66" charset="0"/>
              </a:rPr>
              <a:t>Using a capital letter for the personal pronoun ‘I’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752176-F98A-944F-B1FF-BC2BA95C8EE5}"/>
              </a:ext>
            </a:extLst>
          </p:cNvPr>
          <p:cNvSpPr txBox="1"/>
          <p:nvPr/>
        </p:nvSpPr>
        <p:spPr>
          <a:xfrm>
            <a:off x="2242791" y="1173416"/>
            <a:ext cx="6206225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800" b="1" dirty="0">
                <a:latin typeface="Comic Sans MS" panose="030F0902030302020204" pitchFamily="66" charset="0"/>
              </a:rPr>
              <a:t>Stage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16F88F-1670-E5D6-66DE-69CEC0C300C7}"/>
              </a:ext>
            </a:extLst>
          </p:cNvPr>
          <p:cNvSpPr txBox="1"/>
          <p:nvPr/>
        </p:nvSpPr>
        <p:spPr>
          <a:xfrm>
            <a:off x="140536" y="7170638"/>
            <a:ext cx="9360000" cy="36191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en-US" sz="1200" i="1" dirty="0">
                <a:solidFill>
                  <a:srgbClr val="EB4B6E"/>
                </a:solidFill>
                <a:latin typeface="Comic Sans MS" panose="030F0902030302020204" pitchFamily="66" charset="0"/>
              </a:rPr>
              <a:t>Link: </a:t>
            </a:r>
            <a:r>
              <a:rPr lang="en-US" sz="1200" i="1" dirty="0">
                <a:solidFill>
                  <a:srgbClr val="3264DC"/>
                </a:solidFill>
                <a:latin typeface="Comic Sans MS" panose="030F0902030302020204" pitchFamily="66" charset="0"/>
                <a:hlinkClick r:id="rId6"/>
              </a:rPr>
              <a:t>https://www.literacyshed.com/the-picture-book-shed.html</a:t>
            </a:r>
            <a:r>
              <a:rPr lang="en-US" sz="1200" i="1" dirty="0">
                <a:solidFill>
                  <a:srgbClr val="3264DC"/>
                </a:solidFill>
                <a:latin typeface="Comic Sans MS" panose="030F0902030302020204" pitchFamily="66" charset="0"/>
              </a:rPr>
              <a:t> </a:t>
            </a:r>
            <a:endParaRPr lang="en-US" sz="1200" i="1" dirty="0">
              <a:solidFill>
                <a:srgbClr val="EB4B6E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F9494C-3DD7-3395-C324-EE4043F46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8AC33F4-C919-2CCF-1054-9E639BB2C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0211"/>
              </p:ext>
            </p:extLst>
          </p:nvPr>
        </p:nvGraphicFramePr>
        <p:xfrm>
          <a:off x="792814" y="1171743"/>
          <a:ext cx="9106183" cy="5917523"/>
        </p:xfrm>
        <a:graphic>
          <a:graphicData uri="http://schemas.openxmlformats.org/drawingml/2006/table">
            <a:tbl>
              <a:tblPr firstRow="1" bandRow="1">
                <a:effectLst>
                  <a:outerShdw dist="63500" dir="2700000" algn="tl" rotWithShape="0">
                    <a:prstClr val="black"/>
                  </a:outerShdw>
                </a:effectLst>
                <a:tableStyleId>{5C22544A-7EE6-4342-B048-85BDC9FD1C3A}</a:tableStyleId>
              </a:tblPr>
              <a:tblGrid>
                <a:gridCol w="1512603">
                  <a:extLst>
                    <a:ext uri="{9D8B030D-6E8A-4147-A177-3AD203B41FA5}">
                      <a16:colId xmlns:a16="http://schemas.microsoft.com/office/drawing/2014/main" val="3853321044"/>
                    </a:ext>
                  </a:extLst>
                </a:gridCol>
                <a:gridCol w="7593580">
                  <a:extLst>
                    <a:ext uri="{9D8B030D-6E8A-4147-A177-3AD203B41FA5}">
                      <a16:colId xmlns:a16="http://schemas.microsoft.com/office/drawing/2014/main" val="2336972130"/>
                    </a:ext>
                  </a:extLst>
                </a:gridCol>
              </a:tblGrid>
              <a:tr h="44840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Comic Sans MS" panose="030F0902030302020204" pitchFamily="66" charset="0"/>
                        </a:rPr>
                        <a:t>Shed Success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4B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208345"/>
                  </a:ext>
                </a:extLst>
              </a:tr>
              <a:tr h="99407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New vocabulary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b="1" i="0" dirty="0">
                        <a:latin typeface="Comic Sans MS" panose="030F0902030302020204" pitchFamily="66" charset="0"/>
                      </a:endParaRPr>
                    </a:p>
                    <a:p>
                      <a:pPr algn="l"/>
                      <a:r>
                        <a:rPr lang="en-GB" sz="1600" b="1" i="0" dirty="0">
                          <a:latin typeface="Comic Sans MS" panose="030F0902030302020204" pitchFamily="66" charset="0"/>
                        </a:rPr>
                        <a:t>Owl — </a:t>
                      </a:r>
                      <a:r>
                        <a:rPr lang="en-GB" sz="1600" b="0" i="0" dirty="0">
                          <a:latin typeface="Comic Sans MS" panose="030F0902030302020204" pitchFamily="66" charset="0"/>
                        </a:rPr>
                        <a:t>A bird with wide eyes.</a:t>
                      </a:r>
                    </a:p>
                    <a:p>
                      <a:pPr algn="l"/>
                      <a:r>
                        <a:rPr lang="en-GB" sz="1600" b="1" i="0" dirty="0">
                          <a:latin typeface="Comic Sans MS" panose="030F0902030302020204" pitchFamily="66" charset="0"/>
                        </a:rPr>
                        <a:t>Forest — </a:t>
                      </a:r>
                      <a:r>
                        <a:rPr lang="en-GB" sz="1600" b="0" i="0" dirty="0">
                          <a:latin typeface="Comic Sans MS" panose="030F0902030302020204" pitchFamily="66" charset="0"/>
                        </a:rPr>
                        <a:t>A large area covered with trees.</a:t>
                      </a:r>
                    </a:p>
                    <a:p>
                      <a:pPr algn="l"/>
                      <a:r>
                        <a:rPr lang="en-GB" sz="1600" b="1" i="0" dirty="0">
                          <a:latin typeface="Comic Sans MS" panose="030F0902030302020204" pitchFamily="66" charset="0"/>
                        </a:rPr>
                        <a:t>Waiting — </a:t>
                      </a:r>
                      <a:r>
                        <a:rPr lang="en-GB" sz="1600" b="0" i="0" dirty="0">
                          <a:latin typeface="Comic Sans MS" panose="030F0902030302020204" pitchFamily="66" charset="0"/>
                        </a:rPr>
                        <a:t>Staying in one place until something happens.</a:t>
                      </a:r>
                    </a:p>
                    <a:p>
                      <a:pPr algn="l"/>
                      <a:r>
                        <a:rPr lang="en-GB" sz="1600" b="1" i="0" dirty="0">
                          <a:latin typeface="Comic Sans MS" panose="030F0902030302020204" pitchFamily="66" charset="0"/>
                        </a:rPr>
                        <a:t>Comfort — </a:t>
                      </a:r>
                      <a:r>
                        <a:rPr lang="en-GB" sz="1600" b="0" i="0" dirty="0">
                          <a:latin typeface="Comic Sans MS" panose="030F0902030302020204" pitchFamily="66" charset="0"/>
                        </a:rPr>
                        <a:t>To make someone feel better, especially when they are upset.</a:t>
                      </a:r>
                    </a:p>
                    <a:p>
                      <a:pPr algn="l"/>
                      <a:r>
                        <a:rPr lang="en-GB" sz="1600" b="1" i="0" dirty="0">
                          <a:latin typeface="Comic Sans MS" panose="030F0902030302020204" pitchFamily="66" charset="0"/>
                        </a:rPr>
                        <a:t>Home — </a:t>
                      </a:r>
                      <a:r>
                        <a:rPr lang="en-GB" sz="1600" b="0" i="0" dirty="0">
                          <a:latin typeface="Comic Sans MS" panose="030F0902030302020204" pitchFamily="66" charset="0"/>
                        </a:rPr>
                        <a:t>The place where you live, or where you feel safe.</a:t>
                      </a:r>
                    </a:p>
                    <a:p>
                      <a:pPr algn="l"/>
                      <a:endParaRPr lang="en-GB" sz="1600" b="0" i="0" dirty="0">
                        <a:latin typeface="Comic Sans MS" panose="030F0902030302020204" pitchFamily="66" charset="0"/>
                      </a:endParaRP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778985"/>
                  </a:ext>
                </a:extLst>
              </a:tr>
              <a:tr h="99407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Grammar and Punctuation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Skill 1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Capital Letter </a:t>
                      </a:r>
                      <a:r>
                        <a:rPr lang="en-GB" sz="1600" b="1" i="0" dirty="0">
                          <a:latin typeface="Comic Sans MS" panose="030F0902030302020204" pitchFamily="66" charset="0"/>
                        </a:rPr>
                        <a:t>—</a:t>
                      </a:r>
                      <a:r>
                        <a:rPr lang="en-GB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Used at the start of a sentence.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Full Stop </a:t>
                      </a:r>
                      <a:r>
                        <a:rPr lang="en-GB" sz="1600" b="1" i="0" dirty="0">
                          <a:latin typeface="Comic Sans MS" panose="030F0902030302020204" pitchFamily="66" charset="0"/>
                        </a:rPr>
                        <a:t>—</a:t>
                      </a:r>
                      <a:r>
                        <a:rPr lang="en-GB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Used at the end of a sentence.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kern="1200" dirty="0">
                          <a:solidFill>
                            <a:srgbClr val="EB4B6E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E.g. I  miss my mummy 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Skill 2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When using the personal pronoun ‘I’, it should always be a capital letter</a:t>
                      </a:r>
                      <a:r>
                        <a:rPr lang="en-GB" sz="1600" b="0" i="0" u="none" strike="noStrike" kern="120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600" b="1" i="0" u="none" strike="noStrike" kern="1200">
                          <a:solidFill>
                            <a:srgbClr val="EB4B6E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i="0" u="none" strike="noStrike" kern="1200" dirty="0">
                          <a:solidFill>
                            <a:srgbClr val="EB4B6E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E.g. I  miss my mummy . 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818464"/>
                  </a:ext>
                </a:extLst>
              </a:tr>
              <a:tr h="99407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CEW Spellings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the, a, I, my, they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061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28E3EAD0-EE89-20BC-FBEB-DC10721F2F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0843" y="1200371"/>
            <a:ext cx="345222" cy="3786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DDA7A1B-CF9E-31D1-57EE-D8625929EF0A}"/>
              </a:ext>
            </a:extLst>
          </p:cNvPr>
          <p:cNvSpPr txBox="1"/>
          <p:nvPr/>
        </p:nvSpPr>
        <p:spPr>
          <a:xfrm>
            <a:off x="3506513" y="550332"/>
            <a:ext cx="3678787" cy="483630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3200" b="1" dirty="0">
                <a:ln w="9525" cmpd="sng">
                  <a:solidFill>
                    <a:schemeClr val="tx1"/>
                  </a:solidFill>
                </a:ln>
                <a:solidFill>
                  <a:srgbClr val="EB4B6E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Comic Sans MS" panose="030F0902030302020204" pitchFamily="66" charset="0"/>
              </a:rPr>
              <a:t>Owl Babies</a:t>
            </a:r>
          </a:p>
        </p:txBody>
      </p:sp>
      <p:pic>
        <p:nvPicPr>
          <p:cNvPr id="3" name="Picture 2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D24027BB-9553-937E-BB6E-8D09DB20A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514" y="7262440"/>
            <a:ext cx="1002978" cy="178307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818C7F6C-8121-1A5B-1424-99BEA502EB12}"/>
              </a:ext>
            </a:extLst>
          </p:cNvPr>
          <p:cNvSpPr/>
          <p:nvPr/>
        </p:nvSpPr>
        <p:spPr>
          <a:xfrm>
            <a:off x="8580675" y="0"/>
            <a:ext cx="1839722" cy="377209"/>
          </a:xfrm>
          <a:custGeom>
            <a:avLst/>
            <a:gdLst>
              <a:gd name="connsiteX0" fmla="*/ 0 w 2114062"/>
              <a:gd name="connsiteY0" fmla="*/ 0 h 433459"/>
              <a:gd name="connsiteX1" fmla="*/ 2114062 w 2114062"/>
              <a:gd name="connsiteY1" fmla="*/ 0 h 433459"/>
              <a:gd name="connsiteX2" fmla="*/ 2114062 w 2114062"/>
              <a:gd name="connsiteY2" fmla="*/ 330549 h 433459"/>
              <a:gd name="connsiteX3" fmla="*/ 2011152 w 2114062"/>
              <a:gd name="connsiteY3" fmla="*/ 433459 h 433459"/>
              <a:gd name="connsiteX4" fmla="*/ 102910 w 2114062"/>
              <a:gd name="connsiteY4" fmla="*/ 433459 h 433459"/>
              <a:gd name="connsiteX5" fmla="*/ 0 w 2114062"/>
              <a:gd name="connsiteY5" fmla="*/ 330549 h 433459"/>
              <a:gd name="connsiteX6" fmla="*/ 0 w 2114062"/>
              <a:gd name="connsiteY6" fmla="*/ 0 h 43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4062" h="433459">
                <a:moveTo>
                  <a:pt x="0" y="0"/>
                </a:moveTo>
                <a:lnTo>
                  <a:pt x="2114062" y="0"/>
                </a:lnTo>
                <a:lnTo>
                  <a:pt x="2114062" y="330549"/>
                </a:lnTo>
                <a:cubicBezTo>
                  <a:pt x="2114062" y="387385"/>
                  <a:pt x="2067988" y="433459"/>
                  <a:pt x="2011152" y="433459"/>
                </a:cubicBezTo>
                <a:lnTo>
                  <a:pt x="102910" y="433459"/>
                </a:lnTo>
                <a:cubicBezTo>
                  <a:pt x="46074" y="433459"/>
                  <a:pt x="0" y="387385"/>
                  <a:pt x="0" y="330549"/>
                </a:cubicBezTo>
                <a:lnTo>
                  <a:pt x="0" y="0"/>
                </a:lnTo>
                <a:close/>
              </a:path>
            </a:pathLst>
          </a:custGeom>
          <a:solidFill>
            <a:srgbClr val="EB4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i="1" dirty="0">
                <a:latin typeface="Comic Sans MS" panose="030F0902030302020204" pitchFamily="66" charset="0"/>
              </a:rPr>
              <a:t>Question Sheet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D4254-776D-AE4F-C856-2439F6783F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6022" y="136086"/>
            <a:ext cx="1762479" cy="83693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ACF8F0F-6B71-E645-45F9-89131861F4C7}"/>
              </a:ext>
            </a:extLst>
          </p:cNvPr>
          <p:cNvSpPr/>
          <p:nvPr/>
        </p:nvSpPr>
        <p:spPr>
          <a:xfrm>
            <a:off x="2857500" y="4604654"/>
            <a:ext cx="212271" cy="261257"/>
          </a:xfrm>
          <a:prstGeom prst="ellipse">
            <a:avLst/>
          </a:prstGeom>
          <a:noFill/>
          <a:ln w="28575">
            <a:solidFill>
              <a:srgbClr val="EB4B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B678F0-DB71-152D-A89C-538ECCDF4672}"/>
              </a:ext>
            </a:extLst>
          </p:cNvPr>
          <p:cNvSpPr/>
          <p:nvPr/>
        </p:nvSpPr>
        <p:spPr>
          <a:xfrm>
            <a:off x="4626430" y="4604654"/>
            <a:ext cx="212271" cy="261257"/>
          </a:xfrm>
          <a:prstGeom prst="ellipse">
            <a:avLst/>
          </a:prstGeom>
          <a:noFill/>
          <a:ln w="28575">
            <a:solidFill>
              <a:srgbClr val="EB4B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B9AC0D1-9D9D-2650-EA79-758838374428}"/>
              </a:ext>
            </a:extLst>
          </p:cNvPr>
          <p:cNvSpPr/>
          <p:nvPr/>
        </p:nvSpPr>
        <p:spPr>
          <a:xfrm>
            <a:off x="2857500" y="5569373"/>
            <a:ext cx="212271" cy="261257"/>
          </a:xfrm>
          <a:prstGeom prst="ellipse">
            <a:avLst/>
          </a:prstGeom>
          <a:noFill/>
          <a:ln w="28575">
            <a:solidFill>
              <a:srgbClr val="EB4B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09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7668AD-FFE5-3B5A-7238-BDBF89860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C89865D-8472-D417-C412-4C5ED5853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184604"/>
              </p:ext>
            </p:extLst>
          </p:nvPr>
        </p:nvGraphicFramePr>
        <p:xfrm>
          <a:off x="844895" y="1129665"/>
          <a:ext cx="8929342" cy="6114211"/>
        </p:xfrm>
        <a:graphic>
          <a:graphicData uri="http://schemas.openxmlformats.org/drawingml/2006/table">
            <a:tbl>
              <a:tblPr firstRow="1" bandRow="1">
                <a:effectLst>
                  <a:outerShdw dist="63500" dir="2700000" algn="tl" rotWithShape="0">
                    <a:prstClr val="black"/>
                  </a:outerShdw>
                </a:effectLst>
                <a:tableStyleId>{5C22544A-7EE6-4342-B048-85BDC9FD1C3A}</a:tableStyleId>
              </a:tblPr>
              <a:tblGrid>
                <a:gridCol w="1483228">
                  <a:extLst>
                    <a:ext uri="{9D8B030D-6E8A-4147-A177-3AD203B41FA5}">
                      <a16:colId xmlns:a16="http://schemas.microsoft.com/office/drawing/2014/main" val="3853321044"/>
                    </a:ext>
                  </a:extLst>
                </a:gridCol>
                <a:gridCol w="7446114">
                  <a:extLst>
                    <a:ext uri="{9D8B030D-6E8A-4147-A177-3AD203B41FA5}">
                      <a16:colId xmlns:a16="http://schemas.microsoft.com/office/drawing/2014/main" val="2336972130"/>
                    </a:ext>
                  </a:extLst>
                </a:gridCol>
              </a:tblGrid>
              <a:tr h="450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Comic Sans MS" panose="030F0902030302020204" pitchFamily="66" charset="0"/>
                        </a:rPr>
                        <a:t>Day One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4B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208345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S</a:t>
                      </a:r>
                      <a:r>
                        <a:rPr lang="en-US" b="0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tructure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The owls     </a:t>
                      </a:r>
                      <a:r>
                        <a:rPr lang="en-GB" sz="1600" b="1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lives / lived     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in a hole in the trunk of a tree.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 </a:t>
                      </a:r>
                      <a:endParaRPr lang="en-US" sz="1600" b="0" i="0" dirty="0">
                        <a:latin typeface="Comic Sans MS" panose="030F0902030302020204" pitchFamily="66" charset="0"/>
                      </a:endParaRP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778985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  <a:r>
                        <a:rPr lang="en-US" b="0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elp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GB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Put the words into the correct sentence order —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miss / my / I / mummy. 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endParaRPr lang="en-GB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818464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  <a:r>
                        <a:rPr lang="en-US" b="0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dit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Add the missing capital letter and full stop —</a:t>
                      </a:r>
                      <a:endParaRPr lang="en-GB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sarah</a:t>
                      </a: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 is the oldest owl baby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061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D</a:t>
                      </a:r>
                      <a:r>
                        <a:rPr lang="en-US" b="0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evelop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Use a full stop in a sentence.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kern="1200" dirty="0">
                          <a:solidFill>
                            <a:srgbClr val="EB4B6E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Example: The owls did not know where their mummy had gone.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kern="1200" dirty="0">
                        <a:solidFill>
                          <a:srgbClr val="EB4B6E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ts val="202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865528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63315A08-67C8-968E-8D09-3DE10768EB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7576" y="1129665"/>
            <a:ext cx="345222" cy="378631"/>
          </a:xfrm>
          <a:prstGeom prst="rect">
            <a:avLst/>
          </a:prstGeom>
        </p:spPr>
      </p:pic>
      <p:pic>
        <p:nvPicPr>
          <p:cNvPr id="3" name="Picture 2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7D2C7D4C-7AFF-DA74-164B-50BDB59B1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514" y="7311427"/>
            <a:ext cx="1002978" cy="178307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5BC95404-BDCB-9190-BE91-F87F428E7696}"/>
              </a:ext>
            </a:extLst>
          </p:cNvPr>
          <p:cNvSpPr/>
          <p:nvPr/>
        </p:nvSpPr>
        <p:spPr>
          <a:xfrm>
            <a:off x="8580675" y="0"/>
            <a:ext cx="1839722" cy="377209"/>
          </a:xfrm>
          <a:custGeom>
            <a:avLst/>
            <a:gdLst>
              <a:gd name="connsiteX0" fmla="*/ 0 w 2114062"/>
              <a:gd name="connsiteY0" fmla="*/ 0 h 433459"/>
              <a:gd name="connsiteX1" fmla="*/ 2114062 w 2114062"/>
              <a:gd name="connsiteY1" fmla="*/ 0 h 433459"/>
              <a:gd name="connsiteX2" fmla="*/ 2114062 w 2114062"/>
              <a:gd name="connsiteY2" fmla="*/ 330549 h 433459"/>
              <a:gd name="connsiteX3" fmla="*/ 2011152 w 2114062"/>
              <a:gd name="connsiteY3" fmla="*/ 433459 h 433459"/>
              <a:gd name="connsiteX4" fmla="*/ 102910 w 2114062"/>
              <a:gd name="connsiteY4" fmla="*/ 433459 h 433459"/>
              <a:gd name="connsiteX5" fmla="*/ 0 w 2114062"/>
              <a:gd name="connsiteY5" fmla="*/ 330549 h 433459"/>
              <a:gd name="connsiteX6" fmla="*/ 0 w 2114062"/>
              <a:gd name="connsiteY6" fmla="*/ 0 h 43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4062" h="433459">
                <a:moveTo>
                  <a:pt x="0" y="0"/>
                </a:moveTo>
                <a:lnTo>
                  <a:pt x="2114062" y="0"/>
                </a:lnTo>
                <a:lnTo>
                  <a:pt x="2114062" y="330549"/>
                </a:lnTo>
                <a:cubicBezTo>
                  <a:pt x="2114062" y="387385"/>
                  <a:pt x="2067988" y="433459"/>
                  <a:pt x="2011152" y="433459"/>
                </a:cubicBezTo>
                <a:lnTo>
                  <a:pt x="102910" y="433459"/>
                </a:lnTo>
                <a:cubicBezTo>
                  <a:pt x="46074" y="433459"/>
                  <a:pt x="0" y="387385"/>
                  <a:pt x="0" y="330549"/>
                </a:cubicBezTo>
                <a:lnTo>
                  <a:pt x="0" y="0"/>
                </a:lnTo>
                <a:close/>
              </a:path>
            </a:pathLst>
          </a:custGeom>
          <a:solidFill>
            <a:srgbClr val="EB4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i="1" dirty="0">
                <a:latin typeface="Comic Sans MS" panose="030F0902030302020204" pitchFamily="66" charset="0"/>
              </a:rPr>
              <a:t>Question Sheet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C0F783-4CD3-392F-296D-657DDBF8D8D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6022" y="136086"/>
            <a:ext cx="1762479" cy="8369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6BB669-5657-8A3D-CA49-31554293EEA2}"/>
              </a:ext>
            </a:extLst>
          </p:cNvPr>
          <p:cNvSpPr txBox="1"/>
          <p:nvPr/>
        </p:nvSpPr>
        <p:spPr>
          <a:xfrm>
            <a:off x="3506513" y="550332"/>
            <a:ext cx="3678787" cy="483630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3200" b="1" dirty="0">
                <a:ln w="9525" cmpd="sng">
                  <a:solidFill>
                    <a:schemeClr val="tx1"/>
                  </a:solidFill>
                </a:ln>
                <a:solidFill>
                  <a:srgbClr val="EB4B6E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Comic Sans MS" panose="030F0902030302020204" pitchFamily="66" charset="0"/>
              </a:rPr>
              <a:t>Owl Babies</a:t>
            </a:r>
          </a:p>
        </p:txBody>
      </p:sp>
      <p:pic>
        <p:nvPicPr>
          <p:cNvPr id="5" name="Picture 4" descr="A pencil in a circle&#10;&#10;Description automatically generated">
            <a:extLst>
              <a:ext uri="{FF2B5EF4-FFF2-40B4-BE49-F238E27FC236}">
                <a16:creationId xmlns:a16="http://schemas.microsoft.com/office/drawing/2014/main" id="{DDA7E2F6-C22C-A067-9D90-64170FC31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7919" y="6034010"/>
            <a:ext cx="786955" cy="792000"/>
          </a:xfrm>
          <a:prstGeom prst="rect">
            <a:avLst/>
          </a:prstGeom>
        </p:spPr>
      </p:pic>
      <p:pic>
        <p:nvPicPr>
          <p:cNvPr id="11" name="Picture 10" descr="A puzzle pieces in a circle&#10;&#10;Description automatically generated">
            <a:extLst>
              <a:ext uri="{FF2B5EF4-FFF2-40B4-BE49-F238E27FC236}">
                <a16:creationId xmlns:a16="http://schemas.microsoft.com/office/drawing/2014/main" id="{88A3843C-4A4E-776C-439B-E7332C9086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8612" y="1744447"/>
            <a:ext cx="923999" cy="792000"/>
          </a:xfrm>
          <a:prstGeom prst="rect">
            <a:avLst/>
          </a:prstGeom>
        </p:spPr>
      </p:pic>
      <p:pic>
        <p:nvPicPr>
          <p:cNvPr id="13" name="Picture 12" descr="A handshake in a circle&#10;&#10;Description automatically generated">
            <a:extLst>
              <a:ext uri="{FF2B5EF4-FFF2-40B4-BE49-F238E27FC236}">
                <a16:creationId xmlns:a16="http://schemas.microsoft.com/office/drawing/2014/main" id="{B967CD1B-2A4B-8F8D-9E99-08A0F6EE86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5243" y="3084987"/>
            <a:ext cx="812308" cy="792000"/>
          </a:xfrm>
          <a:prstGeom prst="rect">
            <a:avLst/>
          </a:prstGeom>
        </p:spPr>
      </p:pic>
      <p:pic>
        <p:nvPicPr>
          <p:cNvPr id="14" name="Picture 13" descr="A cartoon of a child thinking&#10;&#10;Description automatically generated">
            <a:extLst>
              <a:ext uri="{FF2B5EF4-FFF2-40B4-BE49-F238E27FC236}">
                <a16:creationId xmlns:a16="http://schemas.microsoft.com/office/drawing/2014/main" id="{4724DE91-CF33-28CD-5EE5-953EAF4F3D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243" y="4505254"/>
            <a:ext cx="75798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6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2CF284-EDD3-F7D7-666F-4B7DBCA5C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8E5C46F-7B88-6A4D-40F6-E5B54E37B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073812"/>
              </p:ext>
            </p:extLst>
          </p:nvPr>
        </p:nvGraphicFramePr>
        <p:xfrm>
          <a:off x="881234" y="1097009"/>
          <a:ext cx="8929342" cy="6144691"/>
        </p:xfrm>
        <a:graphic>
          <a:graphicData uri="http://schemas.openxmlformats.org/drawingml/2006/table">
            <a:tbl>
              <a:tblPr firstRow="1" bandRow="1">
                <a:effectLst>
                  <a:outerShdw dist="63500" dir="2700000" algn="tl" rotWithShape="0">
                    <a:prstClr val="black"/>
                  </a:outerShdw>
                </a:effectLst>
                <a:tableStyleId>{5C22544A-7EE6-4342-B048-85BDC9FD1C3A}</a:tableStyleId>
              </a:tblPr>
              <a:tblGrid>
                <a:gridCol w="1483228">
                  <a:extLst>
                    <a:ext uri="{9D8B030D-6E8A-4147-A177-3AD203B41FA5}">
                      <a16:colId xmlns:a16="http://schemas.microsoft.com/office/drawing/2014/main" val="3853321044"/>
                    </a:ext>
                  </a:extLst>
                </a:gridCol>
                <a:gridCol w="7446114">
                  <a:extLst>
                    <a:ext uri="{9D8B030D-6E8A-4147-A177-3AD203B41FA5}">
                      <a16:colId xmlns:a16="http://schemas.microsoft.com/office/drawing/2014/main" val="2336972130"/>
                    </a:ext>
                  </a:extLst>
                </a:gridCol>
              </a:tblGrid>
              <a:tr h="450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Comic Sans MS" panose="030F0902030302020204" pitchFamily="66" charset="0"/>
                        </a:rPr>
                        <a:t>Day Two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4B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208345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S</a:t>
                      </a:r>
                      <a:r>
                        <a:rPr lang="en-US" b="0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tructure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The owls     </a:t>
                      </a:r>
                      <a:r>
                        <a:rPr lang="en-GB" sz="1600" b="1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looked / looks     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out of the hole for their mummy.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 </a:t>
                      </a:r>
                      <a:endParaRPr lang="en-US" sz="1600" b="0" i="0" dirty="0">
                        <a:latin typeface="Comic Sans MS" panose="030F0902030302020204" pitchFamily="66" charset="0"/>
                      </a:endParaRP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778985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  <a:r>
                        <a:rPr lang="en-US" b="0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elp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Put the words into the correct sentence order —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owls / their / The / out / came / baby / of / house.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endParaRPr lang="en-GB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818464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  <a:r>
                        <a:rPr lang="en-US" b="0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dit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Add the missing capital letter and full stop —</a:t>
                      </a:r>
                      <a:endParaRPr lang="en-GB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i want my mummy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061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D</a:t>
                      </a:r>
                      <a:r>
                        <a:rPr lang="en-US" b="0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evelop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Use the personal pronoun ‘I’ in a sentence. Pretend that you are Bill.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kern="1200" dirty="0">
                          <a:solidFill>
                            <a:srgbClr val="EB4B6E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Example: I wish my mummy would come back.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i="0" kern="1200" dirty="0">
                        <a:solidFill>
                          <a:srgbClr val="EB4B6E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ts val="202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865528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16C18E7-EE8C-3CB8-A32A-307F6C48AA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4650" y="1097009"/>
            <a:ext cx="345222" cy="378631"/>
          </a:xfrm>
          <a:prstGeom prst="rect">
            <a:avLst/>
          </a:prstGeom>
        </p:spPr>
      </p:pic>
      <p:pic>
        <p:nvPicPr>
          <p:cNvPr id="3" name="Picture 2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3256202-FEE1-FF01-B47C-0AB7C8D9C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514" y="7311427"/>
            <a:ext cx="1002978" cy="178307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CC92C582-B457-5A3C-CE16-2A234420C7CA}"/>
              </a:ext>
            </a:extLst>
          </p:cNvPr>
          <p:cNvSpPr/>
          <p:nvPr/>
        </p:nvSpPr>
        <p:spPr>
          <a:xfrm>
            <a:off x="8580675" y="0"/>
            <a:ext cx="1839722" cy="377209"/>
          </a:xfrm>
          <a:custGeom>
            <a:avLst/>
            <a:gdLst>
              <a:gd name="connsiteX0" fmla="*/ 0 w 2114062"/>
              <a:gd name="connsiteY0" fmla="*/ 0 h 433459"/>
              <a:gd name="connsiteX1" fmla="*/ 2114062 w 2114062"/>
              <a:gd name="connsiteY1" fmla="*/ 0 h 433459"/>
              <a:gd name="connsiteX2" fmla="*/ 2114062 w 2114062"/>
              <a:gd name="connsiteY2" fmla="*/ 330549 h 433459"/>
              <a:gd name="connsiteX3" fmla="*/ 2011152 w 2114062"/>
              <a:gd name="connsiteY3" fmla="*/ 433459 h 433459"/>
              <a:gd name="connsiteX4" fmla="*/ 102910 w 2114062"/>
              <a:gd name="connsiteY4" fmla="*/ 433459 h 433459"/>
              <a:gd name="connsiteX5" fmla="*/ 0 w 2114062"/>
              <a:gd name="connsiteY5" fmla="*/ 330549 h 433459"/>
              <a:gd name="connsiteX6" fmla="*/ 0 w 2114062"/>
              <a:gd name="connsiteY6" fmla="*/ 0 h 43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4062" h="433459">
                <a:moveTo>
                  <a:pt x="0" y="0"/>
                </a:moveTo>
                <a:lnTo>
                  <a:pt x="2114062" y="0"/>
                </a:lnTo>
                <a:lnTo>
                  <a:pt x="2114062" y="330549"/>
                </a:lnTo>
                <a:cubicBezTo>
                  <a:pt x="2114062" y="387385"/>
                  <a:pt x="2067988" y="433459"/>
                  <a:pt x="2011152" y="433459"/>
                </a:cubicBezTo>
                <a:lnTo>
                  <a:pt x="102910" y="433459"/>
                </a:lnTo>
                <a:cubicBezTo>
                  <a:pt x="46074" y="433459"/>
                  <a:pt x="0" y="387385"/>
                  <a:pt x="0" y="330549"/>
                </a:cubicBezTo>
                <a:lnTo>
                  <a:pt x="0" y="0"/>
                </a:lnTo>
                <a:close/>
              </a:path>
            </a:pathLst>
          </a:custGeom>
          <a:solidFill>
            <a:srgbClr val="EB4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i="1" dirty="0">
                <a:latin typeface="Comic Sans MS" panose="030F0902030302020204" pitchFamily="66" charset="0"/>
              </a:rPr>
              <a:t>Question Sheet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24137B-FBAE-082E-CCE9-7C064CCC72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6022" y="136086"/>
            <a:ext cx="1762479" cy="8369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FAC234-2C33-8121-9E62-6232FAC575BA}"/>
              </a:ext>
            </a:extLst>
          </p:cNvPr>
          <p:cNvSpPr txBox="1"/>
          <p:nvPr/>
        </p:nvSpPr>
        <p:spPr>
          <a:xfrm>
            <a:off x="3506513" y="550332"/>
            <a:ext cx="3678787" cy="483630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3200" b="1" dirty="0">
                <a:ln w="9525" cmpd="sng">
                  <a:solidFill>
                    <a:schemeClr val="tx1"/>
                  </a:solidFill>
                </a:ln>
                <a:solidFill>
                  <a:srgbClr val="EB4B6E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Comic Sans MS" panose="030F0902030302020204" pitchFamily="66" charset="0"/>
              </a:rPr>
              <a:t>Owl Babies</a:t>
            </a:r>
          </a:p>
        </p:txBody>
      </p:sp>
      <p:pic>
        <p:nvPicPr>
          <p:cNvPr id="5" name="Picture 4" descr="A pencil in a circle&#10;&#10;Description automatically generated">
            <a:extLst>
              <a:ext uri="{FF2B5EF4-FFF2-40B4-BE49-F238E27FC236}">
                <a16:creationId xmlns:a16="http://schemas.microsoft.com/office/drawing/2014/main" id="{F6C631FE-7488-CA16-31C7-68201A5ED2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1635" y="6015856"/>
            <a:ext cx="786955" cy="792000"/>
          </a:xfrm>
          <a:prstGeom prst="rect">
            <a:avLst/>
          </a:prstGeom>
        </p:spPr>
      </p:pic>
      <p:pic>
        <p:nvPicPr>
          <p:cNvPr id="6" name="Picture 5" descr="A puzzle pieces in a circle&#10;&#10;Description automatically generated">
            <a:extLst>
              <a:ext uri="{FF2B5EF4-FFF2-40B4-BE49-F238E27FC236}">
                <a16:creationId xmlns:a16="http://schemas.microsoft.com/office/drawing/2014/main" id="{6594B6FA-247F-E115-3F24-6109E772A6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8576" y="1679133"/>
            <a:ext cx="923999" cy="792000"/>
          </a:xfrm>
          <a:prstGeom prst="rect">
            <a:avLst/>
          </a:prstGeom>
        </p:spPr>
      </p:pic>
      <p:pic>
        <p:nvPicPr>
          <p:cNvPr id="9" name="Picture 8" descr="A handshake in a circle&#10;&#10;Description automatically generated">
            <a:extLst>
              <a:ext uri="{FF2B5EF4-FFF2-40B4-BE49-F238E27FC236}">
                <a16:creationId xmlns:a16="http://schemas.microsoft.com/office/drawing/2014/main" id="{56F3DF7D-7812-66EE-0752-A34351E2E8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5243" y="3068564"/>
            <a:ext cx="812308" cy="792000"/>
          </a:xfrm>
          <a:prstGeom prst="rect">
            <a:avLst/>
          </a:prstGeom>
        </p:spPr>
      </p:pic>
      <p:pic>
        <p:nvPicPr>
          <p:cNvPr id="11" name="Picture 10" descr="A cartoon of a child thinking&#10;&#10;Description automatically generated">
            <a:extLst>
              <a:ext uri="{FF2B5EF4-FFF2-40B4-BE49-F238E27FC236}">
                <a16:creationId xmlns:a16="http://schemas.microsoft.com/office/drawing/2014/main" id="{86A4DABB-4FE6-0FD5-2826-D6DD790566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243" y="4491521"/>
            <a:ext cx="75798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4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B9C32A-161C-3881-3DA9-41998DFEC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6E6EE3C-CA61-0DC7-CE97-63CBA7C5E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194623"/>
              </p:ext>
            </p:extLst>
          </p:nvPr>
        </p:nvGraphicFramePr>
        <p:xfrm>
          <a:off x="881234" y="1109406"/>
          <a:ext cx="8929342" cy="6083731"/>
        </p:xfrm>
        <a:graphic>
          <a:graphicData uri="http://schemas.openxmlformats.org/drawingml/2006/table">
            <a:tbl>
              <a:tblPr firstRow="1" bandRow="1">
                <a:effectLst>
                  <a:outerShdw dist="63500" dir="2700000" algn="tl" rotWithShape="0">
                    <a:prstClr val="black"/>
                  </a:outerShdw>
                </a:effectLst>
                <a:tableStyleId>{5C22544A-7EE6-4342-B048-85BDC9FD1C3A}</a:tableStyleId>
              </a:tblPr>
              <a:tblGrid>
                <a:gridCol w="1483228">
                  <a:extLst>
                    <a:ext uri="{9D8B030D-6E8A-4147-A177-3AD203B41FA5}">
                      <a16:colId xmlns:a16="http://schemas.microsoft.com/office/drawing/2014/main" val="3853321044"/>
                    </a:ext>
                  </a:extLst>
                </a:gridCol>
                <a:gridCol w="7446114">
                  <a:extLst>
                    <a:ext uri="{9D8B030D-6E8A-4147-A177-3AD203B41FA5}">
                      <a16:colId xmlns:a16="http://schemas.microsoft.com/office/drawing/2014/main" val="2336972130"/>
                    </a:ext>
                  </a:extLst>
                </a:gridCol>
              </a:tblGrid>
              <a:tr h="450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Comic Sans MS" panose="030F0902030302020204" pitchFamily="66" charset="0"/>
                        </a:rPr>
                        <a:t>Day Three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4B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208345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S</a:t>
                      </a:r>
                      <a:r>
                        <a:rPr lang="en-US" b="0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tructure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The owl babies     </a:t>
                      </a:r>
                      <a:r>
                        <a:rPr lang="en-GB" sz="1600" b="1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had / has     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to be brave.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 </a:t>
                      </a:r>
                      <a:endParaRPr lang="en-US" sz="1600" b="0" i="0" dirty="0">
                        <a:latin typeface="Comic Sans MS" panose="030F0902030302020204" pitchFamily="66" charset="0"/>
                      </a:endParaRP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778985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  <a:r>
                        <a:rPr lang="en-US" b="0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elp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Put the words into the correct sentence order —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sat / and / They / thought. / they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endParaRPr lang="en-GB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818464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  <a:r>
                        <a:rPr lang="en-US" b="0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dit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Add the missing capital letter and full stop —</a:t>
                      </a:r>
                      <a:endParaRPr lang="en-GB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sarah</a:t>
                      </a: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 thought the other owls should sit on her branch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061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D</a:t>
                      </a:r>
                      <a:r>
                        <a:rPr lang="en-US" b="0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evelop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Write a sentence about Bill.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kern="1200" dirty="0">
                          <a:solidFill>
                            <a:srgbClr val="EB4B6E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Example: Bill was the youngest owl.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kern="1200" dirty="0">
                        <a:solidFill>
                          <a:srgbClr val="EB4B6E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ts val="202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865528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D57C9484-CDD3-F8D2-17C0-5B80C4560A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4650" y="1114105"/>
            <a:ext cx="345222" cy="378631"/>
          </a:xfrm>
          <a:prstGeom prst="rect">
            <a:avLst/>
          </a:prstGeom>
        </p:spPr>
      </p:pic>
      <p:pic>
        <p:nvPicPr>
          <p:cNvPr id="3" name="Picture 2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A2BB9DA4-2964-1A39-FD14-C7DC4F443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514" y="7295098"/>
            <a:ext cx="1002978" cy="178307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1412A01B-246D-3763-D60A-E8B33C457FFA}"/>
              </a:ext>
            </a:extLst>
          </p:cNvPr>
          <p:cNvSpPr/>
          <p:nvPr/>
        </p:nvSpPr>
        <p:spPr>
          <a:xfrm>
            <a:off x="8580675" y="0"/>
            <a:ext cx="1839722" cy="377209"/>
          </a:xfrm>
          <a:custGeom>
            <a:avLst/>
            <a:gdLst>
              <a:gd name="connsiteX0" fmla="*/ 0 w 2114062"/>
              <a:gd name="connsiteY0" fmla="*/ 0 h 433459"/>
              <a:gd name="connsiteX1" fmla="*/ 2114062 w 2114062"/>
              <a:gd name="connsiteY1" fmla="*/ 0 h 433459"/>
              <a:gd name="connsiteX2" fmla="*/ 2114062 w 2114062"/>
              <a:gd name="connsiteY2" fmla="*/ 330549 h 433459"/>
              <a:gd name="connsiteX3" fmla="*/ 2011152 w 2114062"/>
              <a:gd name="connsiteY3" fmla="*/ 433459 h 433459"/>
              <a:gd name="connsiteX4" fmla="*/ 102910 w 2114062"/>
              <a:gd name="connsiteY4" fmla="*/ 433459 h 433459"/>
              <a:gd name="connsiteX5" fmla="*/ 0 w 2114062"/>
              <a:gd name="connsiteY5" fmla="*/ 330549 h 433459"/>
              <a:gd name="connsiteX6" fmla="*/ 0 w 2114062"/>
              <a:gd name="connsiteY6" fmla="*/ 0 h 43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4062" h="433459">
                <a:moveTo>
                  <a:pt x="0" y="0"/>
                </a:moveTo>
                <a:lnTo>
                  <a:pt x="2114062" y="0"/>
                </a:lnTo>
                <a:lnTo>
                  <a:pt x="2114062" y="330549"/>
                </a:lnTo>
                <a:cubicBezTo>
                  <a:pt x="2114062" y="387385"/>
                  <a:pt x="2067988" y="433459"/>
                  <a:pt x="2011152" y="433459"/>
                </a:cubicBezTo>
                <a:lnTo>
                  <a:pt x="102910" y="433459"/>
                </a:lnTo>
                <a:cubicBezTo>
                  <a:pt x="46074" y="433459"/>
                  <a:pt x="0" y="387385"/>
                  <a:pt x="0" y="330549"/>
                </a:cubicBezTo>
                <a:lnTo>
                  <a:pt x="0" y="0"/>
                </a:lnTo>
                <a:close/>
              </a:path>
            </a:pathLst>
          </a:custGeom>
          <a:solidFill>
            <a:srgbClr val="EB4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i="1" dirty="0">
                <a:latin typeface="Comic Sans MS" panose="030F0902030302020204" pitchFamily="66" charset="0"/>
              </a:rPr>
              <a:t>Question Sheet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C8DFDF-7801-C14F-1C0D-11713ECD490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6022" y="136086"/>
            <a:ext cx="1762479" cy="8369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A872D1-C0C0-D9A1-C439-19CE9D46C31A}"/>
              </a:ext>
            </a:extLst>
          </p:cNvPr>
          <p:cNvSpPr txBox="1"/>
          <p:nvPr/>
        </p:nvSpPr>
        <p:spPr>
          <a:xfrm>
            <a:off x="3506513" y="550332"/>
            <a:ext cx="3678787" cy="483630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3200" b="1" dirty="0">
                <a:ln w="9525" cmpd="sng">
                  <a:solidFill>
                    <a:schemeClr val="tx1"/>
                  </a:solidFill>
                </a:ln>
                <a:solidFill>
                  <a:srgbClr val="EB4B6E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Comic Sans MS" panose="030F0902030302020204" pitchFamily="66" charset="0"/>
              </a:rPr>
              <a:t>Owl Babies</a:t>
            </a:r>
          </a:p>
        </p:txBody>
      </p:sp>
      <p:pic>
        <p:nvPicPr>
          <p:cNvPr id="5" name="Picture 4" descr="A pencil in a circle&#10;&#10;Description automatically generated">
            <a:extLst>
              <a:ext uri="{FF2B5EF4-FFF2-40B4-BE49-F238E27FC236}">
                <a16:creationId xmlns:a16="http://schemas.microsoft.com/office/drawing/2014/main" id="{33B5A1F0-A5C7-A1E3-60C9-43899A8110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4065" y="5947070"/>
            <a:ext cx="786955" cy="792000"/>
          </a:xfrm>
          <a:prstGeom prst="rect">
            <a:avLst/>
          </a:prstGeom>
        </p:spPr>
      </p:pic>
      <p:pic>
        <p:nvPicPr>
          <p:cNvPr id="6" name="Picture 5" descr="A puzzle pieces in a circle&#10;&#10;Description automatically generated">
            <a:extLst>
              <a:ext uri="{FF2B5EF4-FFF2-40B4-BE49-F238E27FC236}">
                <a16:creationId xmlns:a16="http://schemas.microsoft.com/office/drawing/2014/main" id="{3508DF02-9D9B-3309-C3C8-57E10B919E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8576" y="1704251"/>
            <a:ext cx="923999" cy="792000"/>
          </a:xfrm>
          <a:prstGeom prst="rect">
            <a:avLst/>
          </a:prstGeom>
        </p:spPr>
      </p:pic>
      <p:pic>
        <p:nvPicPr>
          <p:cNvPr id="9" name="Picture 8" descr="A handshake in a circle&#10;&#10;Description automatically generated">
            <a:extLst>
              <a:ext uri="{FF2B5EF4-FFF2-40B4-BE49-F238E27FC236}">
                <a16:creationId xmlns:a16="http://schemas.microsoft.com/office/drawing/2014/main" id="{0C4C938D-8896-C190-F6AE-B2DBD3B969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4422" y="3081939"/>
            <a:ext cx="812308" cy="792000"/>
          </a:xfrm>
          <a:prstGeom prst="rect">
            <a:avLst/>
          </a:prstGeom>
        </p:spPr>
      </p:pic>
      <p:pic>
        <p:nvPicPr>
          <p:cNvPr id="11" name="Picture 10" descr="A cartoon of a child thinking&#10;&#10;Description automatically generated">
            <a:extLst>
              <a:ext uri="{FF2B5EF4-FFF2-40B4-BE49-F238E27FC236}">
                <a16:creationId xmlns:a16="http://schemas.microsoft.com/office/drawing/2014/main" id="{D8DD4AF4-B7E1-555F-9F1D-EB94438F59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4422" y="4502520"/>
            <a:ext cx="75798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90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D42CFD-D2C4-61ED-00E1-20610A9A9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230C72F-F456-04A4-B60F-FEC5BCE34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126575"/>
              </p:ext>
            </p:extLst>
          </p:nvPr>
        </p:nvGraphicFramePr>
        <p:xfrm>
          <a:off x="881235" y="1087001"/>
          <a:ext cx="8929342" cy="6083731"/>
        </p:xfrm>
        <a:graphic>
          <a:graphicData uri="http://schemas.openxmlformats.org/drawingml/2006/table">
            <a:tbl>
              <a:tblPr firstRow="1" bandRow="1">
                <a:effectLst>
                  <a:outerShdw dist="63500" dir="2700000" algn="tl" rotWithShape="0">
                    <a:prstClr val="black"/>
                  </a:outerShdw>
                </a:effectLst>
                <a:tableStyleId>{5C22544A-7EE6-4342-B048-85BDC9FD1C3A}</a:tableStyleId>
              </a:tblPr>
              <a:tblGrid>
                <a:gridCol w="1483228">
                  <a:extLst>
                    <a:ext uri="{9D8B030D-6E8A-4147-A177-3AD203B41FA5}">
                      <a16:colId xmlns:a16="http://schemas.microsoft.com/office/drawing/2014/main" val="3853321044"/>
                    </a:ext>
                  </a:extLst>
                </a:gridCol>
                <a:gridCol w="7446114">
                  <a:extLst>
                    <a:ext uri="{9D8B030D-6E8A-4147-A177-3AD203B41FA5}">
                      <a16:colId xmlns:a16="http://schemas.microsoft.com/office/drawing/2014/main" val="2336972130"/>
                    </a:ext>
                  </a:extLst>
                </a:gridCol>
              </a:tblGrid>
              <a:tr h="450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Comic Sans MS" panose="030F0902030302020204" pitchFamily="66" charset="0"/>
                        </a:rPr>
                        <a:t>Day Four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4B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208345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S</a:t>
                      </a:r>
                      <a:r>
                        <a:rPr lang="en-US" b="0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tructure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The owls    </a:t>
                      </a:r>
                      <a:r>
                        <a:rPr lang="en-GB" sz="1600" b="1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waiting / waited     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for their mummy.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 </a:t>
                      </a:r>
                      <a:endParaRPr lang="en-US" sz="1600" b="0" i="0" dirty="0">
                        <a:latin typeface="Comic Sans MS" panose="030F0902030302020204" pitchFamily="66" charset="0"/>
                      </a:endParaRP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778985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  <a:r>
                        <a:rPr lang="en-US" b="0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elp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Put the words into the correct sentence order —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The / through / mother/ trees. / flying / came / owl / the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endParaRPr lang="en-GB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818464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  <a:r>
                        <a:rPr lang="en-US" b="0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dit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Add the missing capital letter and full stop —</a:t>
                      </a:r>
                      <a:endParaRPr lang="en-GB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mother owl swooped and soared through the trees to her babies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061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D</a:t>
                      </a:r>
                      <a:r>
                        <a:rPr lang="en-US" b="0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evelop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Write a sentence about the mother owl returning.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kern="1200" dirty="0">
                          <a:solidFill>
                            <a:srgbClr val="EB4B6E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Example: The baby owls were happy when their mummy returned.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kern="1200" dirty="0">
                        <a:solidFill>
                          <a:srgbClr val="EB4B6E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ts val="202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865528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D486857-00AC-7519-D4D7-CD0BAA2E24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4650" y="1087001"/>
            <a:ext cx="345222" cy="378631"/>
          </a:xfrm>
          <a:prstGeom prst="rect">
            <a:avLst/>
          </a:prstGeom>
        </p:spPr>
      </p:pic>
      <p:pic>
        <p:nvPicPr>
          <p:cNvPr id="3" name="Picture 2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581AF570-B778-6E5F-FDB0-F1D5A6A94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514" y="7262440"/>
            <a:ext cx="1002978" cy="178307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80FD0DE7-25EA-12D7-B3FA-EE4CD3EC07C5}"/>
              </a:ext>
            </a:extLst>
          </p:cNvPr>
          <p:cNvSpPr/>
          <p:nvPr/>
        </p:nvSpPr>
        <p:spPr>
          <a:xfrm>
            <a:off x="8580675" y="0"/>
            <a:ext cx="1839722" cy="377209"/>
          </a:xfrm>
          <a:custGeom>
            <a:avLst/>
            <a:gdLst>
              <a:gd name="connsiteX0" fmla="*/ 0 w 2114062"/>
              <a:gd name="connsiteY0" fmla="*/ 0 h 433459"/>
              <a:gd name="connsiteX1" fmla="*/ 2114062 w 2114062"/>
              <a:gd name="connsiteY1" fmla="*/ 0 h 433459"/>
              <a:gd name="connsiteX2" fmla="*/ 2114062 w 2114062"/>
              <a:gd name="connsiteY2" fmla="*/ 330549 h 433459"/>
              <a:gd name="connsiteX3" fmla="*/ 2011152 w 2114062"/>
              <a:gd name="connsiteY3" fmla="*/ 433459 h 433459"/>
              <a:gd name="connsiteX4" fmla="*/ 102910 w 2114062"/>
              <a:gd name="connsiteY4" fmla="*/ 433459 h 433459"/>
              <a:gd name="connsiteX5" fmla="*/ 0 w 2114062"/>
              <a:gd name="connsiteY5" fmla="*/ 330549 h 433459"/>
              <a:gd name="connsiteX6" fmla="*/ 0 w 2114062"/>
              <a:gd name="connsiteY6" fmla="*/ 0 h 43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4062" h="433459">
                <a:moveTo>
                  <a:pt x="0" y="0"/>
                </a:moveTo>
                <a:lnTo>
                  <a:pt x="2114062" y="0"/>
                </a:lnTo>
                <a:lnTo>
                  <a:pt x="2114062" y="330549"/>
                </a:lnTo>
                <a:cubicBezTo>
                  <a:pt x="2114062" y="387385"/>
                  <a:pt x="2067988" y="433459"/>
                  <a:pt x="2011152" y="433459"/>
                </a:cubicBezTo>
                <a:lnTo>
                  <a:pt x="102910" y="433459"/>
                </a:lnTo>
                <a:cubicBezTo>
                  <a:pt x="46074" y="433459"/>
                  <a:pt x="0" y="387385"/>
                  <a:pt x="0" y="330549"/>
                </a:cubicBezTo>
                <a:lnTo>
                  <a:pt x="0" y="0"/>
                </a:lnTo>
                <a:close/>
              </a:path>
            </a:pathLst>
          </a:custGeom>
          <a:solidFill>
            <a:srgbClr val="EB4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i="1" dirty="0">
                <a:latin typeface="Comic Sans MS" panose="030F0902030302020204" pitchFamily="66" charset="0"/>
              </a:rPr>
              <a:t>Question Sheet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A1B808-1F18-3DC7-6E8A-C294C43206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6022" y="136086"/>
            <a:ext cx="1762479" cy="8369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666E3-639B-967E-2C7D-CDE1DE4D31CC}"/>
              </a:ext>
            </a:extLst>
          </p:cNvPr>
          <p:cNvSpPr txBox="1"/>
          <p:nvPr/>
        </p:nvSpPr>
        <p:spPr>
          <a:xfrm>
            <a:off x="3506513" y="550332"/>
            <a:ext cx="3678787" cy="483630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3200" b="1" dirty="0">
                <a:ln w="9525" cmpd="sng">
                  <a:solidFill>
                    <a:schemeClr val="tx1"/>
                  </a:solidFill>
                </a:ln>
                <a:solidFill>
                  <a:srgbClr val="EB4B6E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Comic Sans MS" panose="030F0902030302020204" pitchFamily="66" charset="0"/>
              </a:rPr>
              <a:t>Owl Babies</a:t>
            </a:r>
          </a:p>
        </p:txBody>
      </p:sp>
      <p:pic>
        <p:nvPicPr>
          <p:cNvPr id="5" name="Picture 4" descr="A pencil in a circle&#10;&#10;Description automatically generated">
            <a:extLst>
              <a:ext uri="{FF2B5EF4-FFF2-40B4-BE49-F238E27FC236}">
                <a16:creationId xmlns:a16="http://schemas.microsoft.com/office/drawing/2014/main" id="{D0BA4044-4F8F-EE47-672A-5686F2D9AD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9775" y="5970139"/>
            <a:ext cx="786955" cy="792000"/>
          </a:xfrm>
          <a:prstGeom prst="rect">
            <a:avLst/>
          </a:prstGeom>
        </p:spPr>
      </p:pic>
      <p:pic>
        <p:nvPicPr>
          <p:cNvPr id="6" name="Picture 5" descr="A puzzle pieces in a circle&#10;&#10;Description automatically generated">
            <a:extLst>
              <a:ext uri="{FF2B5EF4-FFF2-40B4-BE49-F238E27FC236}">
                <a16:creationId xmlns:a16="http://schemas.microsoft.com/office/drawing/2014/main" id="{7AC992F1-C73A-AD4F-39AB-E37B41216B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8576" y="1701150"/>
            <a:ext cx="923999" cy="792000"/>
          </a:xfrm>
          <a:prstGeom prst="rect">
            <a:avLst/>
          </a:prstGeom>
        </p:spPr>
      </p:pic>
      <p:pic>
        <p:nvPicPr>
          <p:cNvPr id="9" name="Picture 8" descr="A handshake in a circle&#10;&#10;Description automatically generated">
            <a:extLst>
              <a:ext uri="{FF2B5EF4-FFF2-40B4-BE49-F238E27FC236}">
                <a16:creationId xmlns:a16="http://schemas.microsoft.com/office/drawing/2014/main" id="{D4C49876-E04D-ADBD-CE86-5CA591A4E8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4422" y="3065610"/>
            <a:ext cx="812308" cy="792000"/>
          </a:xfrm>
          <a:prstGeom prst="rect">
            <a:avLst/>
          </a:prstGeom>
        </p:spPr>
      </p:pic>
      <p:pic>
        <p:nvPicPr>
          <p:cNvPr id="11" name="Picture 10" descr="A cartoon of a child thinking&#10;&#10;Description automatically generated">
            <a:extLst>
              <a:ext uri="{FF2B5EF4-FFF2-40B4-BE49-F238E27FC236}">
                <a16:creationId xmlns:a16="http://schemas.microsoft.com/office/drawing/2014/main" id="{DA52D474-A85A-74C2-279B-644057641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4422" y="4419836"/>
            <a:ext cx="75798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68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F02770-FE83-A5E3-4422-57DACB6BF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D3595AD-8007-4BE3-4A58-74C49EC57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134469"/>
              </p:ext>
            </p:extLst>
          </p:nvPr>
        </p:nvGraphicFramePr>
        <p:xfrm>
          <a:off x="881234" y="699318"/>
          <a:ext cx="8929342" cy="6581571"/>
        </p:xfrm>
        <a:graphic>
          <a:graphicData uri="http://schemas.openxmlformats.org/drawingml/2006/table">
            <a:tbl>
              <a:tblPr firstRow="1" bandRow="1">
                <a:effectLst>
                  <a:outerShdw dist="63500" dir="2700000" algn="tl" rotWithShape="0">
                    <a:prstClr val="black"/>
                  </a:outerShdw>
                </a:effectLst>
                <a:tableStyleId>{5C22544A-7EE6-4342-B048-85BDC9FD1C3A}</a:tableStyleId>
              </a:tblPr>
              <a:tblGrid>
                <a:gridCol w="1483228">
                  <a:extLst>
                    <a:ext uri="{9D8B030D-6E8A-4147-A177-3AD203B41FA5}">
                      <a16:colId xmlns:a16="http://schemas.microsoft.com/office/drawing/2014/main" val="3853321044"/>
                    </a:ext>
                  </a:extLst>
                </a:gridCol>
                <a:gridCol w="7446114">
                  <a:extLst>
                    <a:ext uri="{9D8B030D-6E8A-4147-A177-3AD203B41FA5}">
                      <a16:colId xmlns:a16="http://schemas.microsoft.com/office/drawing/2014/main" val="2336972130"/>
                    </a:ext>
                  </a:extLst>
                </a:gridCol>
              </a:tblGrid>
              <a:tr h="450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Comic Sans MS" panose="030F0902030302020204" pitchFamily="66" charset="0"/>
                        </a:rPr>
                        <a:t>Day Five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4B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208345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S</a:t>
                      </a:r>
                      <a:r>
                        <a:rPr lang="en-US" b="0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tructure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The owls       </a:t>
                      </a:r>
                      <a:r>
                        <a:rPr lang="en-GB" sz="1600" b="1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bounced / bounces        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and        </a:t>
                      </a:r>
                      <a:r>
                        <a:rPr lang="en-GB" sz="1600" b="1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dancing / danced          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when their mummy came back. </a:t>
                      </a:r>
                      <a:endParaRPr lang="en-US" sz="1600" b="0" i="0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778985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  <a:r>
                        <a:rPr lang="en-US" b="0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elp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Put the words into the correct sentence order —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knew / I / come / you / would / back.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endParaRPr lang="en-GB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818464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  <a:r>
                        <a:rPr lang="en-US" b="0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dit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Add the missing capital letter and full stop —</a:t>
                      </a:r>
                      <a:endParaRPr lang="en-GB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bill told his mummy that he loved her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061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D</a:t>
                      </a:r>
                      <a:r>
                        <a:rPr lang="en-US" b="0" i="0" dirty="0">
                          <a:solidFill>
                            <a:srgbClr val="EB4B6E"/>
                          </a:solidFill>
                          <a:latin typeface="Comic Sans MS" panose="030F0902030302020204" pitchFamily="66" charset="0"/>
                        </a:rPr>
                        <a:t>evelop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Write a sentence that uses a capital letter, full stop and the personal pronoun ‘I’.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kern="1200">
                          <a:solidFill>
                            <a:srgbClr val="EB4B6E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Example: </a:t>
                      </a:r>
                      <a:r>
                        <a:rPr lang="en-GB" sz="1600" b="1" i="0" u="none" strike="noStrike" kern="1200" dirty="0">
                          <a:solidFill>
                            <a:srgbClr val="EB4B6E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I am so happy that my mummy came back.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kern="1200" dirty="0">
                        <a:solidFill>
                          <a:srgbClr val="EB4B6E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ts val="202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_______________________________________________________</a:t>
                      </a: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865528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7C3FF6B2-8D47-3E1C-301A-57B35E017D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9195" y="750661"/>
            <a:ext cx="345222" cy="378631"/>
          </a:xfrm>
          <a:prstGeom prst="rect">
            <a:avLst/>
          </a:prstGeom>
        </p:spPr>
      </p:pic>
      <p:pic>
        <p:nvPicPr>
          <p:cNvPr id="3" name="Picture 2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EAAABC08-F530-6CB2-1C9B-D0EF5046B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514" y="7344085"/>
            <a:ext cx="1002978" cy="178307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6CC6AF9C-349F-E676-209A-BB2629E779F3}"/>
              </a:ext>
            </a:extLst>
          </p:cNvPr>
          <p:cNvSpPr/>
          <p:nvPr/>
        </p:nvSpPr>
        <p:spPr>
          <a:xfrm>
            <a:off x="8580675" y="0"/>
            <a:ext cx="1839722" cy="377209"/>
          </a:xfrm>
          <a:custGeom>
            <a:avLst/>
            <a:gdLst>
              <a:gd name="connsiteX0" fmla="*/ 0 w 2114062"/>
              <a:gd name="connsiteY0" fmla="*/ 0 h 433459"/>
              <a:gd name="connsiteX1" fmla="*/ 2114062 w 2114062"/>
              <a:gd name="connsiteY1" fmla="*/ 0 h 433459"/>
              <a:gd name="connsiteX2" fmla="*/ 2114062 w 2114062"/>
              <a:gd name="connsiteY2" fmla="*/ 330549 h 433459"/>
              <a:gd name="connsiteX3" fmla="*/ 2011152 w 2114062"/>
              <a:gd name="connsiteY3" fmla="*/ 433459 h 433459"/>
              <a:gd name="connsiteX4" fmla="*/ 102910 w 2114062"/>
              <a:gd name="connsiteY4" fmla="*/ 433459 h 433459"/>
              <a:gd name="connsiteX5" fmla="*/ 0 w 2114062"/>
              <a:gd name="connsiteY5" fmla="*/ 330549 h 433459"/>
              <a:gd name="connsiteX6" fmla="*/ 0 w 2114062"/>
              <a:gd name="connsiteY6" fmla="*/ 0 h 43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4062" h="433459">
                <a:moveTo>
                  <a:pt x="0" y="0"/>
                </a:moveTo>
                <a:lnTo>
                  <a:pt x="2114062" y="0"/>
                </a:lnTo>
                <a:lnTo>
                  <a:pt x="2114062" y="330549"/>
                </a:lnTo>
                <a:cubicBezTo>
                  <a:pt x="2114062" y="387385"/>
                  <a:pt x="2067988" y="433459"/>
                  <a:pt x="2011152" y="433459"/>
                </a:cubicBezTo>
                <a:lnTo>
                  <a:pt x="102910" y="433459"/>
                </a:lnTo>
                <a:cubicBezTo>
                  <a:pt x="46074" y="433459"/>
                  <a:pt x="0" y="387385"/>
                  <a:pt x="0" y="330549"/>
                </a:cubicBezTo>
                <a:lnTo>
                  <a:pt x="0" y="0"/>
                </a:lnTo>
                <a:close/>
              </a:path>
            </a:pathLst>
          </a:custGeom>
          <a:solidFill>
            <a:srgbClr val="EB4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i="1" dirty="0">
                <a:latin typeface="Comic Sans MS" panose="030F0902030302020204" pitchFamily="66" charset="0"/>
              </a:rPr>
              <a:t>Question Sheet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18045B-512D-28C3-EA93-4223E78F4F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4378" y="38113"/>
            <a:ext cx="1404178" cy="6667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3D9CE4-EAE1-D8D4-A7DF-D5F9E19CF7C1}"/>
              </a:ext>
            </a:extLst>
          </p:cNvPr>
          <p:cNvSpPr txBox="1"/>
          <p:nvPr/>
        </p:nvSpPr>
        <p:spPr>
          <a:xfrm>
            <a:off x="3506513" y="158442"/>
            <a:ext cx="3678787" cy="483630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3200" b="1" dirty="0">
                <a:ln w="9525" cmpd="sng">
                  <a:solidFill>
                    <a:schemeClr val="tx1"/>
                  </a:solidFill>
                </a:ln>
                <a:solidFill>
                  <a:srgbClr val="EB4B6E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Comic Sans MS" panose="030F0902030302020204" pitchFamily="66" charset="0"/>
              </a:rPr>
              <a:t>Owl Babies</a:t>
            </a:r>
          </a:p>
        </p:txBody>
      </p:sp>
      <p:pic>
        <p:nvPicPr>
          <p:cNvPr id="4" name="Picture 3" descr="A pencil in a circle&#10;&#10;Description automatically generated">
            <a:extLst>
              <a:ext uri="{FF2B5EF4-FFF2-40B4-BE49-F238E27FC236}">
                <a16:creationId xmlns:a16="http://schemas.microsoft.com/office/drawing/2014/main" id="{5177C2EE-3515-967F-77B6-A600907E0D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3529" y="5941866"/>
            <a:ext cx="786955" cy="792000"/>
          </a:xfrm>
          <a:prstGeom prst="rect">
            <a:avLst/>
          </a:prstGeom>
        </p:spPr>
      </p:pic>
      <p:pic>
        <p:nvPicPr>
          <p:cNvPr id="6" name="Picture 5" descr="A puzzle pieces in a circle&#10;&#10;Description automatically generated">
            <a:extLst>
              <a:ext uri="{FF2B5EF4-FFF2-40B4-BE49-F238E27FC236}">
                <a16:creationId xmlns:a16="http://schemas.microsoft.com/office/drawing/2014/main" id="{82B485FC-1BFC-CE1C-3244-F3384804D1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8576" y="1412295"/>
            <a:ext cx="923999" cy="792000"/>
          </a:xfrm>
          <a:prstGeom prst="rect">
            <a:avLst/>
          </a:prstGeom>
        </p:spPr>
      </p:pic>
      <p:pic>
        <p:nvPicPr>
          <p:cNvPr id="9" name="Picture 8" descr="A handshake in a circle&#10;&#10;Description automatically generated">
            <a:extLst>
              <a:ext uri="{FF2B5EF4-FFF2-40B4-BE49-F238E27FC236}">
                <a16:creationId xmlns:a16="http://schemas.microsoft.com/office/drawing/2014/main" id="{866A4A4F-FA28-50AC-49E3-28FB48AD19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4422" y="2837010"/>
            <a:ext cx="812308" cy="792000"/>
          </a:xfrm>
          <a:prstGeom prst="rect">
            <a:avLst/>
          </a:prstGeom>
        </p:spPr>
      </p:pic>
      <p:pic>
        <p:nvPicPr>
          <p:cNvPr id="11" name="Picture 10" descr="A cartoon of a child thinking&#10;&#10;Description automatically generated">
            <a:extLst>
              <a:ext uri="{FF2B5EF4-FFF2-40B4-BE49-F238E27FC236}">
                <a16:creationId xmlns:a16="http://schemas.microsoft.com/office/drawing/2014/main" id="{E917D307-685E-68A5-0DA5-C890E62188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4422" y="4290736"/>
            <a:ext cx="75798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6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0CB0A9-C0CC-46C5-C230-6E315E9E9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3A472B0-2FD9-0D19-A7B3-8FB7A1376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609060"/>
              </p:ext>
            </p:extLst>
          </p:nvPr>
        </p:nvGraphicFramePr>
        <p:xfrm>
          <a:off x="881235" y="1266644"/>
          <a:ext cx="8929342" cy="5791440"/>
        </p:xfrm>
        <a:graphic>
          <a:graphicData uri="http://schemas.openxmlformats.org/drawingml/2006/table">
            <a:tbl>
              <a:tblPr firstRow="1" bandRow="1">
                <a:effectLst>
                  <a:outerShdw dist="63500" dir="2700000" algn="tl" rotWithShape="0">
                    <a:prstClr val="black"/>
                  </a:outerShdw>
                </a:effectLst>
                <a:tableStyleId>{5C22544A-7EE6-4342-B048-85BDC9FD1C3A}</a:tableStyleId>
              </a:tblPr>
              <a:tblGrid>
                <a:gridCol w="2117711">
                  <a:extLst>
                    <a:ext uri="{9D8B030D-6E8A-4147-A177-3AD203B41FA5}">
                      <a16:colId xmlns:a16="http://schemas.microsoft.com/office/drawing/2014/main" val="3853321044"/>
                    </a:ext>
                  </a:extLst>
                </a:gridCol>
                <a:gridCol w="6811631">
                  <a:extLst>
                    <a:ext uri="{9D8B030D-6E8A-4147-A177-3AD203B41FA5}">
                      <a16:colId xmlns:a16="http://schemas.microsoft.com/office/drawing/2014/main" val="2336972130"/>
                    </a:ext>
                  </a:extLst>
                </a:gridCol>
              </a:tblGrid>
              <a:tr h="450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omic Sans MS" panose="030F0902030302020204" pitchFamily="66" charset="0"/>
                        </a:rPr>
                        <a:t>Applying Skills (Super Shed Sentences)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4B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208345"/>
                  </a:ext>
                </a:extLst>
              </a:tr>
              <a:tr h="72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Use a capital letter to begin a sentence about an owl of your choice.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i="0" dirty="0">
                          <a:latin typeface="Comic Sans MS" panose="030F0902030302020204" pitchFamily="66" charset="0"/>
                        </a:rPr>
                        <a:t>______________________________________________________________</a:t>
                      </a:r>
                    </a:p>
                    <a:p>
                      <a:pPr algn="l"/>
                      <a:endParaRPr lang="en-US" sz="1200" b="0" i="0" dirty="0">
                        <a:latin typeface="Comic Sans MS" panose="030F0902030302020204" pitchFamily="66" charset="0"/>
                      </a:endParaRP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778985"/>
                  </a:ext>
                </a:extLst>
              </a:tr>
              <a:tr h="72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Use a full stop to end a sentence about how the owls felt when they couldn’t find their mummy.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i="0" dirty="0">
                          <a:latin typeface="Comic Sans MS" panose="030F0902030302020204" pitchFamily="66" charset="0"/>
                        </a:rPr>
                        <a:t>______________________________________________________________</a:t>
                      </a:r>
                    </a:p>
                    <a:p>
                      <a:pPr algn="l"/>
                      <a:endParaRPr lang="en-US" sz="1200" b="0" i="0" dirty="0">
                        <a:latin typeface="Comic Sans MS" panose="030F0902030302020204" pitchFamily="66" charset="0"/>
                      </a:endParaRP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49199"/>
                  </a:ext>
                </a:extLst>
              </a:tr>
              <a:tr h="72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Use the personal pronoun ‘I’ to write a sentence in the role of Sarah. </a:t>
                      </a:r>
                      <a:endParaRPr lang="en-US" sz="1400" b="0" i="1" dirty="0">
                        <a:solidFill>
                          <a:srgbClr val="FF0000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i="0" dirty="0">
                          <a:latin typeface="Comic Sans MS" panose="030F0902030302020204" pitchFamily="66" charset="0"/>
                        </a:rPr>
                        <a:t>______________________________________________________________</a:t>
                      </a:r>
                    </a:p>
                    <a:p>
                      <a:pPr algn="l"/>
                      <a:endParaRPr lang="en-US" sz="1200" b="0" i="0" dirty="0">
                        <a:latin typeface="Comic Sans MS" panose="030F0902030302020204" pitchFamily="66" charset="0"/>
                      </a:endParaRP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818464"/>
                  </a:ext>
                </a:extLst>
              </a:tr>
              <a:tr h="72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Use a capital letter and full stop to write a sentence about where the mummy owl had been.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i="0" dirty="0">
                          <a:latin typeface="Comic Sans MS" panose="030F0902030302020204" pitchFamily="66" charset="0"/>
                        </a:rPr>
                        <a:t>______________________________________________________________</a:t>
                      </a:r>
                    </a:p>
                    <a:p>
                      <a:pPr algn="l"/>
                      <a:endParaRPr lang="en-US" sz="1200" b="0" i="0" dirty="0">
                        <a:latin typeface="Comic Sans MS" panose="030F0902030302020204" pitchFamily="66" charset="0"/>
                      </a:endParaRP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061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A6452D6-3FB7-F4AE-5CFE-5D83B98C5A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4649" y="1266644"/>
            <a:ext cx="345223" cy="378631"/>
          </a:xfrm>
          <a:prstGeom prst="rect">
            <a:avLst/>
          </a:prstGeom>
        </p:spPr>
      </p:pic>
      <p:pic>
        <p:nvPicPr>
          <p:cNvPr id="8" name="Picture 7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058A3A98-C8CE-082C-3693-85852A19A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514" y="7262440"/>
            <a:ext cx="1002978" cy="178307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D274CA3B-8098-092F-2635-CC77FEFAF41D}"/>
              </a:ext>
            </a:extLst>
          </p:cNvPr>
          <p:cNvSpPr/>
          <p:nvPr/>
        </p:nvSpPr>
        <p:spPr>
          <a:xfrm>
            <a:off x="8580675" y="0"/>
            <a:ext cx="1839722" cy="377209"/>
          </a:xfrm>
          <a:custGeom>
            <a:avLst/>
            <a:gdLst>
              <a:gd name="connsiteX0" fmla="*/ 0 w 2114062"/>
              <a:gd name="connsiteY0" fmla="*/ 0 h 433459"/>
              <a:gd name="connsiteX1" fmla="*/ 2114062 w 2114062"/>
              <a:gd name="connsiteY1" fmla="*/ 0 h 433459"/>
              <a:gd name="connsiteX2" fmla="*/ 2114062 w 2114062"/>
              <a:gd name="connsiteY2" fmla="*/ 330549 h 433459"/>
              <a:gd name="connsiteX3" fmla="*/ 2011152 w 2114062"/>
              <a:gd name="connsiteY3" fmla="*/ 433459 h 433459"/>
              <a:gd name="connsiteX4" fmla="*/ 102910 w 2114062"/>
              <a:gd name="connsiteY4" fmla="*/ 433459 h 433459"/>
              <a:gd name="connsiteX5" fmla="*/ 0 w 2114062"/>
              <a:gd name="connsiteY5" fmla="*/ 330549 h 433459"/>
              <a:gd name="connsiteX6" fmla="*/ 0 w 2114062"/>
              <a:gd name="connsiteY6" fmla="*/ 0 h 43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4062" h="433459">
                <a:moveTo>
                  <a:pt x="0" y="0"/>
                </a:moveTo>
                <a:lnTo>
                  <a:pt x="2114062" y="0"/>
                </a:lnTo>
                <a:lnTo>
                  <a:pt x="2114062" y="330549"/>
                </a:lnTo>
                <a:cubicBezTo>
                  <a:pt x="2114062" y="387385"/>
                  <a:pt x="2067988" y="433459"/>
                  <a:pt x="2011152" y="433459"/>
                </a:cubicBezTo>
                <a:lnTo>
                  <a:pt x="102910" y="433459"/>
                </a:lnTo>
                <a:cubicBezTo>
                  <a:pt x="46074" y="433459"/>
                  <a:pt x="0" y="387385"/>
                  <a:pt x="0" y="330549"/>
                </a:cubicBezTo>
                <a:lnTo>
                  <a:pt x="0" y="0"/>
                </a:lnTo>
                <a:close/>
              </a:path>
            </a:pathLst>
          </a:custGeom>
          <a:solidFill>
            <a:srgbClr val="EB4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i="1" dirty="0">
                <a:latin typeface="Comic Sans MS" panose="030F0902030302020204" pitchFamily="66" charset="0"/>
              </a:rPr>
              <a:t>Question Sheet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7B4EC8-0966-F5B4-102A-F2D496DBB4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6022" y="136086"/>
            <a:ext cx="1762479" cy="8369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0E7CC2-B512-FD57-5353-A2937AE8B8C0}"/>
              </a:ext>
            </a:extLst>
          </p:cNvPr>
          <p:cNvSpPr txBox="1"/>
          <p:nvPr/>
        </p:nvSpPr>
        <p:spPr>
          <a:xfrm>
            <a:off x="3506513" y="550332"/>
            <a:ext cx="3678787" cy="483630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3200" b="1" dirty="0">
                <a:ln w="9525" cmpd="sng">
                  <a:solidFill>
                    <a:schemeClr val="tx1"/>
                  </a:solidFill>
                </a:ln>
                <a:solidFill>
                  <a:srgbClr val="EB4B6E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Comic Sans MS" panose="030F0902030302020204" pitchFamily="66" charset="0"/>
              </a:rPr>
              <a:t>Owl Babies</a:t>
            </a:r>
          </a:p>
        </p:txBody>
      </p:sp>
    </p:spTree>
    <p:extLst>
      <p:ext uri="{BB962C8B-B14F-4D97-AF65-F5344CB8AC3E}">
        <p14:creationId xmlns:p14="http://schemas.microsoft.com/office/powerpoint/2010/main" val="4102807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2544</TotalTime>
  <Words>699</Words>
  <Application>Microsoft Macintosh PowerPoint</Application>
  <PresentationFormat>Custom</PresentationFormat>
  <Paragraphs>144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Matthew Butcher</dc:creator>
  <cp:lastModifiedBy>Katherine Simpson</cp:lastModifiedBy>
  <cp:revision>58</cp:revision>
  <cp:lastPrinted>2024-11-29T13:56:07Z</cp:lastPrinted>
  <dcterms:created xsi:type="dcterms:W3CDTF">2024-11-12T12:47:41Z</dcterms:created>
  <dcterms:modified xsi:type="dcterms:W3CDTF">2025-07-21T20:03:16Z</dcterms:modified>
</cp:coreProperties>
</file>