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7"/>
  </p:notesMasterIdLst>
  <p:handoutMasterIdLst>
    <p:handoutMasterId r:id="rId18"/>
  </p:handoutMasterIdLst>
  <p:sldIdLst>
    <p:sldId id="447" r:id="rId2"/>
    <p:sldId id="375" r:id="rId3"/>
    <p:sldId id="398" r:id="rId4"/>
    <p:sldId id="671" r:id="rId5"/>
    <p:sldId id="399" r:id="rId6"/>
    <p:sldId id="672" r:id="rId7"/>
    <p:sldId id="400" r:id="rId8"/>
    <p:sldId id="673" r:id="rId9"/>
    <p:sldId id="401" r:id="rId10"/>
    <p:sldId id="674" r:id="rId11"/>
    <p:sldId id="402" r:id="rId12"/>
    <p:sldId id="675" r:id="rId13"/>
    <p:sldId id="403" r:id="rId14"/>
    <p:sldId id="676" r:id="rId15"/>
    <p:sldId id="677" r:id="rId16"/>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Muli" pitchFamily="2" charset="77"/>
      <p:regular r:id="rId23"/>
      <p:bold r:id="rId24"/>
    </p:embeddedFont>
    <p:embeddedFont>
      <p:font typeface="OpenDyslexicAlta" pitchFamily="2" charset="77"/>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83FF"/>
    <a:srgbClr val="FF3860"/>
    <a:srgbClr val="8FAADC"/>
    <a:srgbClr val="68C7D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44" autoAdjust="0"/>
    <p:restoredTop sz="86259" autoAdjust="0"/>
  </p:normalViewPr>
  <p:slideViewPr>
    <p:cSldViewPr snapToGrid="0" snapToObjects="1">
      <p:cViewPr varScale="1">
        <p:scale>
          <a:sx n="110" d="100"/>
          <a:sy n="110" d="100"/>
        </p:scale>
        <p:origin x="768" y="168"/>
      </p:cViewPr>
      <p:guideLst/>
    </p:cSldViewPr>
  </p:slideViewPr>
  <p:notesTextViewPr>
    <p:cViewPr>
      <p:scale>
        <a:sx n="1" d="1"/>
        <a:sy n="1" d="1"/>
      </p:scale>
      <p:origin x="0" y="0"/>
    </p:cViewPr>
  </p:notesText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Muli" pitchFamily="2" charset="77"/>
            </a:endParaRPr>
          </a:p>
        </p:txBody>
      </p:sp>
      <p:sp>
        <p:nvSpPr>
          <p:cNvPr id="3" name="Date Placeholder 2">
            <a:extLst>
              <a:ext uri="{FF2B5EF4-FFF2-40B4-BE49-F238E27FC236}">
                <a16:creationId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670555-72D4-BF40-B685-8412B7FA50E9}" type="datetimeFigureOut">
              <a:rPr lang="en-GB" smtClean="0">
                <a:latin typeface="Muli" pitchFamily="2" charset="77"/>
              </a:rPr>
              <a:t>17/06/2020</a:t>
            </a:fld>
            <a:endParaRPr lang="en-GB" dirty="0">
              <a:latin typeface="Muli" pitchFamily="2" charset="77"/>
            </a:endParaRPr>
          </a:p>
        </p:txBody>
      </p:sp>
      <p:sp>
        <p:nvSpPr>
          <p:cNvPr id="4" name="Footer Placeholder 3">
            <a:extLst>
              <a:ext uri="{FF2B5EF4-FFF2-40B4-BE49-F238E27FC236}">
                <a16:creationId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Muli" pitchFamily="2" charset="77"/>
            </a:endParaRPr>
          </a:p>
        </p:txBody>
      </p:sp>
      <p:sp>
        <p:nvSpPr>
          <p:cNvPr id="5" name="Slide Number Placeholder 4">
            <a:extLst>
              <a:ext uri="{FF2B5EF4-FFF2-40B4-BE49-F238E27FC236}">
                <a16:creationId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latin typeface="Muli" pitchFamily="2" charset="77"/>
              </a:rPr>
              <a:t>‹#›</a:t>
            </a:fld>
            <a:endParaRPr lang="en-GB" dirty="0">
              <a:latin typeface="Muli" pitchFamily="2" charset="77"/>
            </a:endParaRPr>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uli" pitchFamily="2" charset="77"/>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uli" pitchFamily="2" charset="77"/>
              </a:defRPr>
            </a:lvl1pPr>
          </a:lstStyle>
          <a:p>
            <a:fld id="{9C363ADC-09E6-FD4B-932E-4485A3F0108B}" type="datetimeFigureOut">
              <a:rPr lang="en-GB" smtClean="0"/>
              <a:pPr/>
              <a:t>17/06/2020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uli" pitchFamily="2" charset="77"/>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uli" pitchFamily="2" charset="77"/>
              </a:defRPr>
            </a:lvl1pPr>
          </a:lstStyle>
          <a:p>
            <a:fld id="{5C7C66A0-413B-D942-BD25-075929779430}" type="slidenum">
              <a:rPr lang="en-GB" smtClean="0"/>
              <a:pPr/>
              <a:t>‹#›</a:t>
            </a:fld>
            <a:endParaRPr lang="en-GB" dirty="0"/>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uli" pitchFamily="2" charset="77"/>
        <a:ea typeface="+mn-ea"/>
        <a:cs typeface="+mn-cs"/>
      </a:defRPr>
    </a:lvl1pPr>
    <a:lvl2pPr marL="457200" algn="l" defTabSz="914400" rtl="0" eaLnBrk="1" latinLnBrk="0" hangingPunct="1">
      <a:defRPr sz="1200" b="0" i="0" kern="1200">
        <a:solidFill>
          <a:schemeClr val="tx1"/>
        </a:solidFill>
        <a:latin typeface="Muli" pitchFamily="2" charset="77"/>
        <a:ea typeface="+mn-ea"/>
        <a:cs typeface="+mn-cs"/>
      </a:defRPr>
    </a:lvl2pPr>
    <a:lvl3pPr marL="914400" algn="l" defTabSz="914400" rtl="0" eaLnBrk="1" latinLnBrk="0" hangingPunct="1">
      <a:defRPr sz="1200" b="0" i="0" kern="1200">
        <a:solidFill>
          <a:schemeClr val="tx1"/>
        </a:solidFill>
        <a:latin typeface="Muli" pitchFamily="2" charset="77"/>
        <a:ea typeface="+mn-ea"/>
        <a:cs typeface="+mn-cs"/>
      </a:defRPr>
    </a:lvl3pPr>
    <a:lvl4pPr marL="1371600" algn="l" defTabSz="914400" rtl="0" eaLnBrk="1" latinLnBrk="0" hangingPunct="1">
      <a:defRPr sz="1200" b="0" i="0" kern="1200">
        <a:solidFill>
          <a:schemeClr val="tx1"/>
        </a:solidFill>
        <a:latin typeface="Muli" pitchFamily="2" charset="77"/>
        <a:ea typeface="+mn-ea"/>
        <a:cs typeface="+mn-cs"/>
      </a:defRPr>
    </a:lvl4pPr>
    <a:lvl5pPr marL="1828800" algn="l" defTabSz="914400" rtl="0" eaLnBrk="1" latinLnBrk="0" hangingPunct="1">
      <a:defRPr sz="1200" b="0" i="0" kern="1200">
        <a:solidFill>
          <a:schemeClr val="tx1"/>
        </a:solidFill>
        <a:latin typeface="Muli"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a:t>
            </a:fld>
            <a:endParaRPr lang="en-GB"/>
          </a:p>
        </p:txBody>
      </p:sp>
    </p:spTree>
    <p:extLst>
      <p:ext uri="{BB962C8B-B14F-4D97-AF65-F5344CB8AC3E}">
        <p14:creationId xmlns:p14="http://schemas.microsoft.com/office/powerpoint/2010/main" val="446852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a:t>
            </a:fld>
            <a:endParaRPr lang="en-GB"/>
          </a:p>
        </p:txBody>
      </p:sp>
    </p:spTree>
    <p:extLst>
      <p:ext uri="{BB962C8B-B14F-4D97-AF65-F5344CB8AC3E}">
        <p14:creationId xmlns:p14="http://schemas.microsoft.com/office/powerpoint/2010/main" val="3788313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F5FFFCE-C207-2846-8718-D75C344C8C89}"/>
              </a:ext>
            </a:extLst>
          </p:cNvPr>
          <p:cNvSpPr/>
          <p:nvPr userDrawn="1"/>
        </p:nvSpPr>
        <p:spPr>
          <a:xfrm>
            <a:off x="1523999" y="4809505"/>
            <a:ext cx="9144000" cy="1428689"/>
          </a:xfrm>
          <a:prstGeom prst="rect">
            <a:avLst/>
          </a:prstGeom>
          <a:solidFill>
            <a:srgbClr val="FFFFFF">
              <a:alpha val="90196"/>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sp>
        <p:nvSpPr>
          <p:cNvPr id="18" name="Rectangle 17">
            <a:extLst>
              <a:ext uri="{FF2B5EF4-FFF2-40B4-BE49-F238E27FC236}">
                <a16:creationId xmlns:a16="http://schemas.microsoft.com/office/drawing/2014/main" id="{32C481A8-D80A-304F-BD4D-4ACD9B3D8E7E}"/>
              </a:ext>
            </a:extLst>
          </p:cNvPr>
          <p:cNvSpPr/>
          <p:nvPr userDrawn="1"/>
        </p:nvSpPr>
        <p:spPr>
          <a:xfrm>
            <a:off x="3465322" y="2902739"/>
            <a:ext cx="5261355" cy="795646"/>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sp>
        <p:nvSpPr>
          <p:cNvPr id="3" name="Subtitle 2"/>
          <p:cNvSpPr>
            <a:spLocks noGrp="1"/>
          </p:cNvSpPr>
          <p:nvPr>
            <p:ph type="subTitle" idx="1"/>
          </p:nvPr>
        </p:nvSpPr>
        <p:spPr>
          <a:xfrm>
            <a:off x="1523999" y="4809506"/>
            <a:ext cx="9144000" cy="1428689"/>
          </a:xfrm>
        </p:spPr>
        <p:txBody>
          <a:bodyPr anchor="ctr"/>
          <a:lstStyle>
            <a:lvl1pPr marL="0" indent="0" algn="ctr">
              <a:lnSpc>
                <a:spcPct val="15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17/06/2020</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pic>
        <p:nvPicPr>
          <p:cNvPr id="9" name="Picture 8">
            <a:extLst>
              <a:ext uri="{FF2B5EF4-FFF2-40B4-BE49-F238E27FC236}">
                <a16:creationId xmlns:a16="http://schemas.microsoft.com/office/drawing/2014/main" id="{C8310848-5352-7949-AABA-914363C424E6}"/>
              </a:ext>
            </a:extLst>
          </p:cNvPr>
          <p:cNvPicPr>
            <a:picLocks noChangeAspect="1"/>
          </p:cNvPicPr>
          <p:nvPr userDrawn="1"/>
        </p:nvPicPr>
        <p:blipFill>
          <a:blip r:embed="rId2"/>
          <a:stretch>
            <a:fillRect/>
          </a:stretch>
        </p:blipFill>
        <p:spPr>
          <a:xfrm>
            <a:off x="2990849" y="1261687"/>
            <a:ext cx="6210300" cy="1079500"/>
          </a:xfrm>
          <a:prstGeom prst="rect">
            <a:avLst/>
          </a:prstGeom>
        </p:spPr>
      </p:pic>
      <p:sp>
        <p:nvSpPr>
          <p:cNvPr id="14" name="Text Placeholder 13">
            <a:extLst>
              <a:ext uri="{FF2B5EF4-FFF2-40B4-BE49-F238E27FC236}">
                <a16:creationId xmlns:a16="http://schemas.microsoft.com/office/drawing/2014/main" id="{B2F3C88D-BF6E-6D4C-9A25-CACB03AA208B}"/>
              </a:ext>
            </a:extLst>
          </p:cNvPr>
          <p:cNvSpPr>
            <a:spLocks noGrp="1"/>
          </p:cNvSpPr>
          <p:nvPr>
            <p:ph type="body" sz="quarter" idx="13" hasCustomPrompt="1"/>
          </p:nvPr>
        </p:nvSpPr>
        <p:spPr>
          <a:xfrm>
            <a:off x="4971061" y="3115896"/>
            <a:ext cx="641969" cy="369332"/>
          </a:xfrm>
        </p:spPr>
        <p:txBody>
          <a:bodyPr>
            <a:normAutofit/>
          </a:bodyPr>
          <a:lstStyle>
            <a:lvl1pPr marL="0" indent="0">
              <a:buNone/>
              <a:defRPr sz="1800" b="0" i="0">
                <a:latin typeface="Muli" pitchFamily="2" charset="77"/>
              </a:defRPr>
            </a:lvl1pPr>
          </a:lstStyle>
          <a:p>
            <a:pPr lvl="0"/>
            <a:r>
              <a:rPr lang="en-US" dirty="0"/>
              <a:t>#</a:t>
            </a:r>
            <a:endParaRPr lang="en-GB" dirty="0"/>
          </a:p>
        </p:txBody>
      </p:sp>
      <p:sp>
        <p:nvSpPr>
          <p:cNvPr id="15" name="TextBox 14">
            <a:extLst>
              <a:ext uri="{FF2B5EF4-FFF2-40B4-BE49-F238E27FC236}">
                <a16:creationId xmlns:a16="http://schemas.microsoft.com/office/drawing/2014/main" id="{A1D45BA0-7B16-364F-96FA-7CCD74809633}"/>
              </a:ext>
            </a:extLst>
          </p:cNvPr>
          <p:cNvSpPr txBox="1"/>
          <p:nvPr userDrawn="1"/>
        </p:nvSpPr>
        <p:spPr>
          <a:xfrm>
            <a:off x="4038600" y="3115896"/>
            <a:ext cx="932462" cy="369332"/>
          </a:xfrm>
          <a:prstGeom prst="rect">
            <a:avLst/>
          </a:prstGeom>
          <a:noFill/>
        </p:spPr>
        <p:txBody>
          <a:bodyPr wrap="square" rtlCol="0">
            <a:spAutoFit/>
          </a:bodyPr>
          <a:lstStyle/>
          <a:p>
            <a:r>
              <a:rPr lang="en-GB" b="0" i="0" dirty="0">
                <a:latin typeface="Muli" pitchFamily="2" charset="77"/>
              </a:rPr>
              <a:t>Stage:</a:t>
            </a:r>
          </a:p>
        </p:txBody>
      </p:sp>
      <p:sp>
        <p:nvSpPr>
          <p:cNvPr id="16" name="Text Placeholder 13">
            <a:extLst>
              <a:ext uri="{FF2B5EF4-FFF2-40B4-BE49-F238E27FC236}">
                <a16:creationId xmlns:a16="http://schemas.microsoft.com/office/drawing/2014/main" id="{204E8ED3-ED92-2F44-AA0C-C3500973984C}"/>
              </a:ext>
            </a:extLst>
          </p:cNvPr>
          <p:cNvSpPr>
            <a:spLocks noGrp="1"/>
          </p:cNvSpPr>
          <p:nvPr>
            <p:ph type="body" sz="quarter" idx="14" hasCustomPrompt="1"/>
          </p:nvPr>
        </p:nvSpPr>
        <p:spPr>
          <a:xfrm>
            <a:off x="7047550" y="3115896"/>
            <a:ext cx="641969" cy="369332"/>
          </a:xfrm>
        </p:spPr>
        <p:txBody>
          <a:bodyPr>
            <a:normAutofit/>
          </a:bodyPr>
          <a:lstStyle>
            <a:lvl1pPr marL="0" indent="0">
              <a:buNone/>
              <a:defRPr sz="1800" b="0" i="0">
                <a:latin typeface="Muli" pitchFamily="2" charset="77"/>
              </a:defRPr>
            </a:lvl1pPr>
          </a:lstStyle>
          <a:p>
            <a:pPr lvl="0"/>
            <a:r>
              <a:rPr lang="en-US" dirty="0"/>
              <a:t>#</a:t>
            </a:r>
            <a:endParaRPr lang="en-GB" dirty="0"/>
          </a:p>
        </p:txBody>
      </p:sp>
      <p:sp>
        <p:nvSpPr>
          <p:cNvPr id="17" name="TextBox 16">
            <a:extLst>
              <a:ext uri="{FF2B5EF4-FFF2-40B4-BE49-F238E27FC236}">
                <a16:creationId xmlns:a16="http://schemas.microsoft.com/office/drawing/2014/main" id="{543EE4B3-C0E4-AE42-921D-72A75F2D0332}"/>
              </a:ext>
            </a:extLst>
          </p:cNvPr>
          <p:cNvSpPr txBox="1"/>
          <p:nvPr userDrawn="1"/>
        </p:nvSpPr>
        <p:spPr>
          <a:xfrm>
            <a:off x="6285633" y="3115896"/>
            <a:ext cx="761917" cy="369332"/>
          </a:xfrm>
          <a:prstGeom prst="rect">
            <a:avLst/>
          </a:prstGeom>
          <a:noFill/>
        </p:spPr>
        <p:txBody>
          <a:bodyPr wrap="square" rtlCol="0">
            <a:spAutoFit/>
          </a:bodyPr>
          <a:lstStyle/>
          <a:p>
            <a:r>
              <a:rPr lang="en-GB" b="0" i="0" dirty="0">
                <a:latin typeface="Muli" pitchFamily="2" charset="77"/>
              </a:rPr>
              <a:t>List:</a:t>
            </a:r>
          </a:p>
        </p:txBody>
      </p:sp>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17/06/2020</a:t>
            </a:fld>
            <a:endParaRPr lang="en-GB"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689809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17/06/2020</a:t>
            </a:fld>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514044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17/06/2020</a:t>
            </a:fld>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007757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17/06/2020</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84442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17/06/2020</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968736134"/>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1116013" y="349716"/>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116012" y="788047"/>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662545" y="325967"/>
            <a:ext cx="7900555" cy="867834"/>
          </a:xfrm>
        </p:spPr>
        <p:txBody>
          <a:bodyPr>
            <a:normAutofit/>
          </a:bodyPr>
          <a:lstStyle>
            <a:lvl1pPr marL="0" indent="0">
              <a:buNone/>
              <a:defRPr sz="1400" b="0" i="0">
                <a:latin typeface="Muli" pitchFamily="2" charset="77"/>
              </a:defRPr>
            </a:lvl1pPr>
          </a:lstStyle>
          <a:p>
            <a:pPr lvl="0"/>
            <a:endParaRPr lang="en-GB" dirty="0"/>
          </a:p>
        </p:txBody>
      </p:sp>
      <p:graphicFrame>
        <p:nvGraphicFramePr>
          <p:cNvPr id="12" name="Table 11">
            <a:extLst>
              <a:ext uri="{FF2B5EF4-FFF2-40B4-BE49-F238E27FC236}">
                <a16:creationId xmlns:a16="http://schemas.microsoft.com/office/drawing/2014/main" id="{9C5803DD-6F71-4F43-8676-686F6A0B910E}"/>
              </a:ext>
            </a:extLst>
          </p:cNvPr>
          <p:cNvGraphicFramePr>
            <a:graphicFrameLocks noGrp="1"/>
          </p:cNvGraphicFramePr>
          <p:nvPr userDrawn="1">
            <p:extLst>
              <p:ext uri="{D42A27DB-BD31-4B8C-83A1-F6EECF244321}">
                <p14:modId xmlns:p14="http://schemas.microsoft.com/office/powerpoint/2010/main" val="1287969327"/>
              </p:ext>
            </p:extLst>
          </p:nvPr>
        </p:nvGraphicFramePr>
        <p:xfrm>
          <a:off x="508000" y="1550668"/>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4129481148"/>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D883FF"/>
                    </a:solidFill>
                  </a:tcPr>
                </a:tc>
                <a:extLst>
                  <a:ext uri="{0D108BD9-81ED-4DB2-BD59-A6C34878D82A}">
                    <a16:rowId xmlns:a16="http://schemas.microsoft.com/office/drawing/2014/main" val="3322346361"/>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158844199"/>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83103548"/>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85982183"/>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204163868"/>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582151694"/>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2428086707"/>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496181646"/>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887969453"/>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773784806"/>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659827967"/>
                  </a:ext>
                </a:extLst>
              </a:tr>
            </a:tbl>
          </a:graphicData>
        </a:graphic>
      </p:graphicFrame>
      <p:sp>
        <p:nvSpPr>
          <p:cNvPr id="16" name="Text Placeholder 15">
            <a:extLst>
              <a:ext uri="{FF2B5EF4-FFF2-40B4-BE49-F238E27FC236}">
                <a16:creationId xmlns:a16="http://schemas.microsoft.com/office/drawing/2014/main" id="{4A42A733-05A7-7244-8430-E2765D4C50FD}"/>
              </a:ext>
            </a:extLst>
          </p:cNvPr>
          <p:cNvSpPr>
            <a:spLocks noGrp="1"/>
          </p:cNvSpPr>
          <p:nvPr>
            <p:ph type="body" sz="quarter" idx="16"/>
          </p:nvPr>
        </p:nvSpPr>
        <p:spPr>
          <a:xfrm>
            <a:off x="508000" y="1995168"/>
            <a:ext cx="2787650" cy="4584700"/>
          </a:xfrm>
        </p:spPr>
        <p:txBody>
          <a:bodyPr>
            <a:normAutofit/>
          </a:bodyPr>
          <a:lstStyle>
            <a:lvl1pPr marL="0" indent="0">
              <a:buNone/>
              <a:defRPr sz="2400"/>
            </a:lvl1pPr>
          </a:lstStyle>
          <a:p>
            <a:pPr lvl="0"/>
            <a:endParaRPr lang="en-GB" dirty="0"/>
          </a:p>
          <a:p>
            <a:pPr lvl="0"/>
            <a:endParaRPr lang="en-GB" dirty="0"/>
          </a:p>
        </p:txBody>
      </p:sp>
      <p:sp>
        <p:nvSpPr>
          <p:cNvPr id="21" name="Content Placeholder 20">
            <a:extLst>
              <a:ext uri="{FF2B5EF4-FFF2-40B4-BE49-F238E27FC236}">
                <a16:creationId xmlns:a16="http://schemas.microsoft.com/office/drawing/2014/main" id="{DDF07794-DDE5-1748-AA98-177CF77DDF88}"/>
              </a:ext>
            </a:extLst>
          </p:cNvPr>
          <p:cNvSpPr>
            <a:spLocks noGrp="1"/>
          </p:cNvSpPr>
          <p:nvPr>
            <p:ph sz="quarter" idx="18"/>
          </p:nvPr>
        </p:nvSpPr>
        <p:spPr>
          <a:xfrm>
            <a:off x="3425190" y="1354611"/>
            <a:ext cx="8382000" cy="5268914"/>
          </a:xfrm>
        </p:spPr>
        <p:txBody>
          <a:bodyPr>
            <a:normAutofit/>
          </a:bodyPr>
          <a:lstStyle>
            <a:lvl1pPr>
              <a:defRPr lang="en-GB" sz="1800" b="0" i="0" kern="1200" dirty="0">
                <a:solidFill>
                  <a:prstClr val="black"/>
                </a:solidFill>
                <a:latin typeface="OpenDyslexicAlta" pitchFamily="2" charset="77"/>
                <a:ea typeface="OpenDyslexicAlta" pitchFamily="2" charset="77"/>
                <a:cs typeface="OpenDyslexicAlta" pitchFamily="2" charset="77"/>
              </a:defRPr>
            </a:lvl1pPr>
            <a:lvl2pPr>
              <a:defRPr/>
            </a:lvl2pPr>
            <a:lvl3pPr>
              <a:defRPr/>
            </a:lvl3pPr>
            <a:lvl4pPr>
              <a:defRPr/>
            </a:lvl4pPr>
            <a:lvl5pPr>
              <a:defRPr/>
            </a:lvl5pPr>
          </a:lstStyle>
          <a:p>
            <a:pPr marL="0" lvl="0" indent="0" algn="l" defTabSz="914400" rtl="0" eaLnBrk="1" latinLnBrk="0" hangingPunct="1">
              <a:lnSpc>
                <a:spcPct val="100000"/>
              </a:lnSpc>
              <a:spcBef>
                <a:spcPts val="0"/>
              </a:spcBef>
              <a:buFont typeface="Arial"/>
              <a:buNone/>
            </a:pPr>
            <a:r>
              <a:rPr lang="en-US" dirty="0"/>
              <a:t>Edit Master text styles</a:t>
            </a:r>
          </a:p>
          <a:p>
            <a:pPr marL="0" lvl="0" indent="0" algn="l" defTabSz="914400" rtl="0" eaLnBrk="1" latinLnBrk="0" hangingPunct="1">
              <a:lnSpc>
                <a:spcPct val="100000"/>
              </a:lnSpc>
              <a:spcBef>
                <a:spcPts val="0"/>
              </a:spcBef>
              <a:buFont typeface="Arial"/>
              <a:buNone/>
            </a:pPr>
            <a:r>
              <a:rPr lang="en-US" dirty="0"/>
              <a:t>Second level</a:t>
            </a:r>
          </a:p>
          <a:p>
            <a:pPr marL="0" lvl="0" indent="0" algn="l" defTabSz="914400" rtl="0" eaLnBrk="1" latinLnBrk="0" hangingPunct="1">
              <a:lnSpc>
                <a:spcPct val="100000"/>
              </a:lnSpc>
              <a:spcBef>
                <a:spcPts val="0"/>
              </a:spcBef>
              <a:buFont typeface="Arial"/>
              <a:buNone/>
            </a:pPr>
            <a:r>
              <a:rPr lang="en-US" dirty="0"/>
              <a:t>Third level</a:t>
            </a:r>
          </a:p>
          <a:p>
            <a:pPr marL="0" lvl="0" indent="0" algn="l" defTabSz="914400" rtl="0" eaLnBrk="1" latinLnBrk="0" hangingPunct="1">
              <a:lnSpc>
                <a:spcPct val="100000"/>
              </a:lnSpc>
              <a:spcBef>
                <a:spcPts val="0"/>
              </a:spcBef>
              <a:buFont typeface="Arial"/>
              <a:buNone/>
            </a:pPr>
            <a:r>
              <a:rPr lang="en-US" dirty="0"/>
              <a:t>Fourth level</a:t>
            </a:r>
          </a:p>
          <a:p>
            <a:pPr marL="0" lvl="0" indent="0" algn="l" defTabSz="914400" rtl="0" eaLnBrk="1" latinLnBrk="0" hangingPunct="1">
              <a:lnSpc>
                <a:spcPct val="100000"/>
              </a:lnSpc>
              <a:spcBef>
                <a:spcPts val="0"/>
              </a:spcBef>
              <a:buFont typeface="Arial"/>
              <a:buNone/>
            </a:pPr>
            <a:r>
              <a:rPr lang="en-US" dirty="0"/>
              <a:t>Fifth level</a:t>
            </a:r>
            <a:endParaRPr lang="en-GB" dirty="0"/>
          </a:p>
        </p:txBody>
      </p:sp>
      <p:pic>
        <p:nvPicPr>
          <p:cNvPr id="22" name="Picture 21">
            <a:extLst>
              <a:ext uri="{FF2B5EF4-FFF2-40B4-BE49-F238E27FC236}">
                <a16:creationId xmlns:a16="http://schemas.microsoft.com/office/drawing/2014/main" id="{1DD0F53D-1FF4-844C-9CFA-9D8546D499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ok cover write check">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633CE64-A964-3E46-A3DD-F645847941CD}"/>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graphicFrame>
        <p:nvGraphicFramePr>
          <p:cNvPr id="13" name="Table 12">
            <a:extLst>
              <a:ext uri="{FF2B5EF4-FFF2-40B4-BE49-F238E27FC236}">
                <a16:creationId xmlns:a16="http://schemas.microsoft.com/office/drawing/2014/main" id="{EDA57134-93E0-C141-B390-3DFCA82BCCD7}"/>
              </a:ext>
            </a:extLst>
          </p:cNvPr>
          <p:cNvGraphicFramePr>
            <a:graphicFrameLocks noGrp="1"/>
          </p:cNvGraphicFramePr>
          <p:nvPr userDrawn="1">
            <p:extLst>
              <p:ext uri="{D42A27DB-BD31-4B8C-83A1-F6EECF244321}">
                <p14:modId xmlns:p14="http://schemas.microsoft.com/office/powerpoint/2010/main" val="2046192478"/>
              </p:ext>
            </p:extLst>
          </p:nvPr>
        </p:nvGraphicFramePr>
        <p:xfrm>
          <a:off x="508000" y="1600196"/>
          <a:ext cx="1115060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gridCol w="2787650">
                  <a:extLst>
                    <a:ext uri="{9D8B030D-6E8A-4147-A177-3AD203B41FA5}">
                      <a16:colId xmlns:a16="http://schemas.microsoft.com/office/drawing/2014/main" val="20001"/>
                    </a:ext>
                  </a:extLst>
                </a:gridCol>
                <a:gridCol w="2787650">
                  <a:extLst>
                    <a:ext uri="{9D8B030D-6E8A-4147-A177-3AD203B41FA5}">
                      <a16:colId xmlns:a16="http://schemas.microsoft.com/office/drawing/2014/main" val="20002"/>
                    </a:ext>
                  </a:extLst>
                </a:gridCol>
                <a:gridCol w="2787650">
                  <a:extLst>
                    <a:ext uri="{9D8B030D-6E8A-4147-A177-3AD203B41FA5}">
                      <a16:colId xmlns:a16="http://schemas.microsoft.com/office/drawing/2014/main" val="20003"/>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D883FF"/>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D883FF"/>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D883FF"/>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D883FF"/>
                    </a:solidFill>
                  </a:tcPr>
                </a:tc>
                <a:extLst>
                  <a:ext uri="{0D108BD9-81ED-4DB2-BD59-A6C34878D82A}">
                    <a16:rowId xmlns:a16="http://schemas.microsoft.com/office/drawing/2014/main" val="10000"/>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995043656"/>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1116013" y="349716"/>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116012" y="788047"/>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662545" y="325967"/>
            <a:ext cx="7900555" cy="867834"/>
          </a:xfrm>
        </p:spPr>
        <p:txBody>
          <a:bodyPr>
            <a:normAutofit/>
          </a:bodyPr>
          <a:lstStyle>
            <a:lvl1pPr marL="0" indent="0">
              <a:buNone/>
              <a:defRPr sz="1400" b="0" i="0">
                <a:latin typeface="Muli" pitchFamily="2" charset="77"/>
              </a:defRPr>
            </a:lvl1pPr>
          </a:lstStyle>
          <a:p>
            <a:pPr lvl="0"/>
            <a:endParaRPr lang="en-GB" dirty="0"/>
          </a:p>
        </p:txBody>
      </p:sp>
      <p:sp>
        <p:nvSpPr>
          <p:cNvPr id="16" name="Text Placeholder 15">
            <a:extLst>
              <a:ext uri="{FF2B5EF4-FFF2-40B4-BE49-F238E27FC236}">
                <a16:creationId xmlns:a16="http://schemas.microsoft.com/office/drawing/2014/main" id="{4A42A733-05A7-7244-8430-E2765D4C50FD}"/>
              </a:ext>
            </a:extLst>
          </p:cNvPr>
          <p:cNvSpPr>
            <a:spLocks noGrp="1"/>
          </p:cNvSpPr>
          <p:nvPr>
            <p:ph type="body" sz="quarter" idx="16"/>
          </p:nvPr>
        </p:nvSpPr>
        <p:spPr>
          <a:xfrm>
            <a:off x="508000" y="1995168"/>
            <a:ext cx="2787650" cy="4584700"/>
          </a:xfrm>
        </p:spPr>
        <p:txBody>
          <a:bodyPr>
            <a:normAutofit/>
          </a:bodyPr>
          <a:lstStyle>
            <a:lvl1pPr marL="0" indent="0">
              <a:buNone/>
              <a:defRPr sz="2400"/>
            </a:lvl1pPr>
          </a:lstStyle>
          <a:p>
            <a:pPr lvl="0"/>
            <a:endParaRPr lang="en-GB" dirty="0"/>
          </a:p>
          <a:p>
            <a:pPr lvl="0"/>
            <a:endParaRPr lang="en-GB" dirty="0"/>
          </a:p>
        </p:txBody>
      </p:sp>
      <p:pic>
        <p:nvPicPr>
          <p:cNvPr id="14" name="Picture 13">
            <a:extLst>
              <a:ext uri="{FF2B5EF4-FFF2-40B4-BE49-F238E27FC236}">
                <a16:creationId xmlns:a16="http://schemas.microsoft.com/office/drawing/2014/main" id="{160B6E23-2996-D04A-9DCA-7750F487B5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313839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17/06/2020</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pic>
        <p:nvPicPr>
          <p:cNvPr id="8" name="Picture 7">
            <a:extLst>
              <a:ext uri="{FF2B5EF4-FFF2-40B4-BE49-F238E27FC236}">
                <a16:creationId xmlns:a16="http://schemas.microsoft.com/office/drawing/2014/main" id="{49137CCF-D866-694A-979D-58389EC37E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7" name="Picture 6">
            <a:extLst>
              <a:ext uri="{FF2B5EF4-FFF2-40B4-BE49-F238E27FC236}">
                <a16:creationId xmlns:a16="http://schemas.microsoft.com/office/drawing/2014/main" id="{250FF983-7FE9-084E-894E-ADB137A670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2739744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17/06/2020</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17/06/2020</a:t>
            </a:fld>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68353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17/06/2020</a:t>
            </a:fld>
            <a:endParaRPr lang="en-GB"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2112335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17/06/2020</a:t>
            </a:fld>
            <a:endParaRPr lang="en-GB"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962764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pPr>
              <a:lnSpc>
                <a:spcPct val="100000"/>
              </a:lnSpc>
              <a:spcBef>
                <a:spcPts val="0"/>
              </a:spcBef>
              <a:defRPr/>
            </a:pPr>
            <a:r>
              <a:rPr lang="en-GB" dirty="0"/>
              <a:t>Homophones </a:t>
            </a:r>
            <a:r>
              <a:rPr lang="mr-IN" dirty="0"/>
              <a:t>–</a:t>
            </a:r>
            <a:r>
              <a:rPr lang="en-GB" dirty="0"/>
              <a:t> words which have the same pronunciation </a:t>
            </a:r>
          </a:p>
          <a:p>
            <a:pPr>
              <a:lnSpc>
                <a:spcPct val="100000"/>
              </a:lnSpc>
              <a:spcBef>
                <a:spcPts val="0"/>
              </a:spcBef>
              <a:defRPr/>
            </a:pPr>
            <a:r>
              <a:rPr lang="en-GB" dirty="0"/>
              <a:t>but different meanings and/or spellings. </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4</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1</a:t>
            </a:r>
          </a:p>
        </p:txBody>
      </p:sp>
      <p:sp>
        <p:nvSpPr>
          <p:cNvPr id="5" name="TextBox 4">
            <a:extLst>
              <a:ext uri="{FF2B5EF4-FFF2-40B4-BE49-F238E27FC236}">
                <a16:creationId xmlns:a16="http://schemas.microsoft.com/office/drawing/2014/main" id="{D8CE9DEF-DDA3-9A47-A5B0-C1211C5D245C}"/>
              </a:ext>
            </a:extLst>
          </p:cNvPr>
          <p:cNvSpPr txBox="1"/>
          <p:nvPr/>
        </p:nvSpPr>
        <p:spPr>
          <a:xfrm>
            <a:off x="231648" y="6581001"/>
            <a:ext cx="11765280" cy="276999"/>
          </a:xfrm>
          <a:prstGeom prst="rect">
            <a:avLst/>
          </a:prstGeom>
          <a:noFill/>
        </p:spPr>
        <p:txBody>
          <a:bodyPr wrap="square" rtlCol="0">
            <a:spAutoFit/>
          </a:bodyPr>
          <a:lstStyle/>
          <a:p>
            <a:pPr algn="ctr"/>
            <a:r>
              <a:rPr lang="en-GB" sz="1200" b="1" dirty="0">
                <a:solidFill>
                  <a:schemeClr val="bg1"/>
                </a:solidFill>
                <a:latin typeface="Muli" pitchFamily="2" charset="77"/>
              </a:rPr>
              <a:t>All elements of this curriculum are copyright © Education Shed Inc and may not be redistributed without permission. </a:t>
            </a:r>
          </a:p>
        </p:txBody>
      </p:sp>
    </p:spTree>
    <p:extLst>
      <p:ext uri="{BB962C8B-B14F-4D97-AF65-F5344CB8AC3E}">
        <p14:creationId xmlns:p14="http://schemas.microsoft.com/office/powerpoint/2010/main" val="363445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9BD-A285-0D4E-B47F-FF62BBC32076}"/>
              </a:ext>
            </a:extLst>
          </p:cNvPr>
          <p:cNvSpPr>
            <a:spLocks noGrp="1"/>
          </p:cNvSpPr>
          <p:nvPr>
            <p:ph type="title"/>
          </p:nvPr>
        </p:nvSpPr>
        <p:spPr/>
        <p:txBody>
          <a:bodyPr>
            <a:normAutofit/>
          </a:bodyPr>
          <a:lstStyle/>
          <a:p>
            <a:r>
              <a:rPr lang="en-GB" dirty="0"/>
              <a:t>At last her broken arm had begun to </a:t>
            </a:r>
            <a:r>
              <a:rPr lang="en-GB" u="sng" dirty="0">
                <a:solidFill>
                  <a:srgbClr val="FF3860"/>
                </a:solidFill>
              </a:rPr>
              <a:t> heal </a:t>
            </a:r>
            <a:r>
              <a:rPr lang="en-GB" dirty="0"/>
              <a:t>!</a:t>
            </a:r>
          </a:p>
        </p:txBody>
      </p:sp>
      <p:sp>
        <p:nvSpPr>
          <p:cNvPr id="6" name="Content Placeholder 5">
            <a:extLst>
              <a:ext uri="{FF2B5EF4-FFF2-40B4-BE49-F238E27FC236}">
                <a16:creationId xmlns:a16="http://schemas.microsoft.com/office/drawing/2014/main" id="{9E223DC0-3DD9-BD47-AD91-DDF8B4001F97}"/>
              </a:ext>
            </a:extLst>
          </p:cNvPr>
          <p:cNvSpPr>
            <a:spLocks noGrp="1"/>
          </p:cNvSpPr>
          <p:nvPr>
            <p:ph idx="1"/>
          </p:nvPr>
        </p:nvSpPr>
        <p:spPr/>
        <p:txBody>
          <a:bodyPr>
            <a:normAutofit/>
          </a:bodyPr>
          <a:lstStyle/>
          <a:p>
            <a:pPr marL="0" indent="0" algn="ctr">
              <a:buNone/>
            </a:pPr>
            <a:r>
              <a:rPr lang="en-GB" sz="4200" dirty="0"/>
              <a:t>Which is the correct spelling?</a:t>
            </a:r>
          </a:p>
          <a:p>
            <a:pPr marL="0" indent="0" algn="ctr">
              <a:buNone/>
            </a:pPr>
            <a:endParaRPr lang="en-GB" sz="4200" dirty="0"/>
          </a:p>
          <a:p>
            <a:pPr marL="0" indent="0" algn="ctr">
              <a:buNone/>
            </a:pPr>
            <a:r>
              <a:rPr lang="en-GB" dirty="0">
                <a:solidFill>
                  <a:schemeClr val="tx1"/>
                </a:solidFill>
              </a:rPr>
              <a:t>heel</a:t>
            </a:r>
            <a:r>
              <a:rPr lang="en-GB" sz="4200" dirty="0">
                <a:solidFill>
                  <a:schemeClr val="tx1"/>
                </a:solidFill>
              </a:rPr>
              <a:t> </a:t>
            </a:r>
            <a:r>
              <a:rPr lang="en-GB" sz="4200" dirty="0"/>
              <a:t>          </a:t>
            </a:r>
            <a:r>
              <a:rPr lang="en-GB" sz="4200" dirty="0">
                <a:solidFill>
                  <a:srgbClr val="FF3860"/>
                </a:solidFill>
              </a:rPr>
              <a:t>heal</a:t>
            </a:r>
          </a:p>
        </p:txBody>
      </p:sp>
      <p:sp>
        <p:nvSpPr>
          <p:cNvPr id="4" name="TextBox 3">
            <a:extLst>
              <a:ext uri="{FF2B5EF4-FFF2-40B4-BE49-F238E27FC236}">
                <a16:creationId xmlns:a16="http://schemas.microsoft.com/office/drawing/2014/main" id="{8555814D-602E-1E4F-B36A-B861EB9762D5}"/>
              </a:ext>
            </a:extLst>
          </p:cNvPr>
          <p:cNvSpPr txBox="1"/>
          <p:nvPr/>
        </p:nvSpPr>
        <p:spPr>
          <a:xfrm>
            <a:off x="312516" y="254643"/>
            <a:ext cx="1608881" cy="369332"/>
          </a:xfrm>
          <a:prstGeom prst="rect">
            <a:avLst/>
          </a:prstGeom>
          <a:noFill/>
        </p:spPr>
        <p:txBody>
          <a:bodyPr wrap="square" rtlCol="0">
            <a:spAutoFit/>
          </a:bodyPr>
          <a:lstStyle/>
          <a:p>
            <a:r>
              <a:rPr lang="en-US" dirty="0">
                <a:solidFill>
                  <a:srgbClr val="FF3860"/>
                </a:solidFill>
              </a:rPr>
              <a:t>Answers: </a:t>
            </a:r>
          </a:p>
        </p:txBody>
      </p:sp>
    </p:spTree>
    <p:extLst>
      <p:ext uri="{BB962C8B-B14F-4D97-AF65-F5344CB8AC3E}">
        <p14:creationId xmlns:p14="http://schemas.microsoft.com/office/powerpoint/2010/main" val="333829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9BD-A285-0D4E-B47F-FF62BBC32076}"/>
              </a:ext>
            </a:extLst>
          </p:cNvPr>
          <p:cNvSpPr>
            <a:spLocks noGrp="1"/>
          </p:cNvSpPr>
          <p:nvPr>
            <p:ph type="title"/>
          </p:nvPr>
        </p:nvSpPr>
        <p:spPr/>
        <p:txBody>
          <a:bodyPr>
            <a:normAutofit/>
          </a:bodyPr>
          <a:lstStyle/>
          <a:p>
            <a:r>
              <a:rPr lang="en-GB" dirty="0"/>
              <a:t>The _______ of plastic on the environment is devastating.</a:t>
            </a:r>
          </a:p>
        </p:txBody>
      </p:sp>
      <p:sp>
        <p:nvSpPr>
          <p:cNvPr id="6" name="Content Placeholder 5">
            <a:extLst>
              <a:ext uri="{FF2B5EF4-FFF2-40B4-BE49-F238E27FC236}">
                <a16:creationId xmlns:a16="http://schemas.microsoft.com/office/drawing/2014/main" id="{9E223DC0-3DD9-BD47-AD91-DDF8B4001F97}"/>
              </a:ext>
            </a:extLst>
          </p:cNvPr>
          <p:cNvSpPr>
            <a:spLocks noGrp="1"/>
          </p:cNvSpPr>
          <p:nvPr>
            <p:ph idx="1"/>
          </p:nvPr>
        </p:nvSpPr>
        <p:spPr/>
        <p:txBody>
          <a:bodyPr>
            <a:normAutofit/>
          </a:bodyPr>
          <a:lstStyle/>
          <a:p>
            <a:pPr marL="0" indent="0" algn="ctr">
              <a:buNone/>
            </a:pPr>
            <a:r>
              <a:rPr lang="en-GB" sz="4200" dirty="0"/>
              <a:t>Which is the correct spelling?</a:t>
            </a:r>
          </a:p>
          <a:p>
            <a:pPr marL="0" indent="0" algn="ctr">
              <a:buNone/>
            </a:pPr>
            <a:endParaRPr lang="en-GB" sz="4200" dirty="0"/>
          </a:p>
          <a:p>
            <a:pPr marL="0" indent="0" algn="ctr">
              <a:buNone/>
            </a:pPr>
            <a:r>
              <a:rPr lang="en-GB" dirty="0"/>
              <a:t>effect</a:t>
            </a:r>
            <a:r>
              <a:rPr lang="en-GB" sz="4200" dirty="0"/>
              <a:t>           affect</a:t>
            </a:r>
          </a:p>
        </p:txBody>
      </p:sp>
    </p:spTree>
    <p:extLst>
      <p:ext uri="{BB962C8B-B14F-4D97-AF65-F5344CB8AC3E}">
        <p14:creationId xmlns:p14="http://schemas.microsoft.com/office/powerpoint/2010/main" val="330350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9BD-A285-0D4E-B47F-FF62BBC32076}"/>
              </a:ext>
            </a:extLst>
          </p:cNvPr>
          <p:cNvSpPr>
            <a:spLocks noGrp="1"/>
          </p:cNvSpPr>
          <p:nvPr>
            <p:ph type="title"/>
          </p:nvPr>
        </p:nvSpPr>
        <p:spPr/>
        <p:txBody>
          <a:bodyPr>
            <a:normAutofit/>
          </a:bodyPr>
          <a:lstStyle/>
          <a:p>
            <a:r>
              <a:rPr lang="en-GB" dirty="0"/>
              <a:t>The </a:t>
            </a:r>
            <a:r>
              <a:rPr lang="en-GB" u="sng" dirty="0">
                <a:solidFill>
                  <a:srgbClr val="FF3860"/>
                </a:solidFill>
              </a:rPr>
              <a:t>effect</a:t>
            </a:r>
            <a:r>
              <a:rPr lang="en-GB" dirty="0"/>
              <a:t> of plastic on the environment is devastating.</a:t>
            </a:r>
          </a:p>
        </p:txBody>
      </p:sp>
      <p:sp>
        <p:nvSpPr>
          <p:cNvPr id="6" name="Content Placeholder 5">
            <a:extLst>
              <a:ext uri="{FF2B5EF4-FFF2-40B4-BE49-F238E27FC236}">
                <a16:creationId xmlns:a16="http://schemas.microsoft.com/office/drawing/2014/main" id="{9E223DC0-3DD9-BD47-AD91-DDF8B4001F97}"/>
              </a:ext>
            </a:extLst>
          </p:cNvPr>
          <p:cNvSpPr>
            <a:spLocks noGrp="1"/>
          </p:cNvSpPr>
          <p:nvPr>
            <p:ph idx="1"/>
          </p:nvPr>
        </p:nvSpPr>
        <p:spPr/>
        <p:txBody>
          <a:bodyPr>
            <a:normAutofit/>
          </a:bodyPr>
          <a:lstStyle/>
          <a:p>
            <a:pPr marL="0" indent="0" algn="ctr">
              <a:buNone/>
            </a:pPr>
            <a:r>
              <a:rPr lang="en-GB" sz="4200" dirty="0"/>
              <a:t>Which is the correct spelling?</a:t>
            </a:r>
          </a:p>
          <a:p>
            <a:pPr marL="0" indent="0" algn="ctr">
              <a:buNone/>
            </a:pPr>
            <a:endParaRPr lang="en-GB" sz="4200" dirty="0"/>
          </a:p>
          <a:p>
            <a:pPr marL="0" indent="0" algn="ctr">
              <a:buNone/>
            </a:pPr>
            <a:r>
              <a:rPr lang="en-GB" dirty="0">
                <a:solidFill>
                  <a:srgbClr val="FF3860"/>
                </a:solidFill>
              </a:rPr>
              <a:t>effect</a:t>
            </a:r>
            <a:r>
              <a:rPr lang="en-GB" sz="4200" dirty="0">
                <a:solidFill>
                  <a:srgbClr val="FF3860"/>
                </a:solidFill>
              </a:rPr>
              <a:t> </a:t>
            </a:r>
            <a:r>
              <a:rPr lang="en-GB" sz="4200" dirty="0"/>
              <a:t>          affect</a:t>
            </a:r>
          </a:p>
        </p:txBody>
      </p:sp>
      <p:sp>
        <p:nvSpPr>
          <p:cNvPr id="4" name="TextBox 3">
            <a:extLst>
              <a:ext uri="{FF2B5EF4-FFF2-40B4-BE49-F238E27FC236}">
                <a16:creationId xmlns:a16="http://schemas.microsoft.com/office/drawing/2014/main" id="{E4FBDF9C-EF3E-B648-A349-884CB24ABCDC}"/>
              </a:ext>
            </a:extLst>
          </p:cNvPr>
          <p:cNvSpPr txBox="1"/>
          <p:nvPr/>
        </p:nvSpPr>
        <p:spPr>
          <a:xfrm>
            <a:off x="312516" y="254643"/>
            <a:ext cx="1608881" cy="369332"/>
          </a:xfrm>
          <a:prstGeom prst="rect">
            <a:avLst/>
          </a:prstGeom>
          <a:noFill/>
        </p:spPr>
        <p:txBody>
          <a:bodyPr wrap="square" rtlCol="0">
            <a:spAutoFit/>
          </a:bodyPr>
          <a:lstStyle/>
          <a:p>
            <a:r>
              <a:rPr lang="en-US" dirty="0">
                <a:solidFill>
                  <a:srgbClr val="FF3860"/>
                </a:solidFill>
              </a:rPr>
              <a:t>Answers: </a:t>
            </a:r>
          </a:p>
        </p:txBody>
      </p:sp>
    </p:spTree>
    <p:extLst>
      <p:ext uri="{BB962C8B-B14F-4D97-AF65-F5344CB8AC3E}">
        <p14:creationId xmlns:p14="http://schemas.microsoft.com/office/powerpoint/2010/main" val="121008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46956939"/>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4261206023"/>
                    </a:ext>
                  </a:extLst>
                </a:gridCol>
                <a:gridCol w="1858433">
                  <a:extLst>
                    <a:ext uri="{9D8B030D-6E8A-4147-A177-3AD203B41FA5}">
                      <a16:colId xmlns:a16="http://schemas.microsoft.com/office/drawing/2014/main" val="1481165951"/>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D883FF"/>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D883FF"/>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D883FF"/>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D883FF"/>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D883FF"/>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D883FF"/>
                    </a:solidFill>
                  </a:tcPr>
                </a:tc>
                <a:extLst>
                  <a:ext uri="{0D108BD9-81ED-4DB2-BD59-A6C34878D82A}">
                    <a16:rowId xmlns:a16="http://schemas.microsoft.com/office/drawing/2014/main" val="10000"/>
                  </a:ext>
                </a:extLst>
              </a:tr>
              <a:tr h="457200">
                <a:tc>
                  <a:txBody>
                    <a:bodyPr/>
                    <a:lstStyle/>
                    <a:p>
                      <a:r>
                        <a:rPr lang="en-GB" sz="2000" b="0" i="0" dirty="0">
                          <a:latin typeface="OpenDyslexicAlta" pitchFamily="2" charset="77"/>
                          <a:ea typeface="OpenDyslexic" charset="0"/>
                          <a:cs typeface="OpenDyslexic" charset="0"/>
                        </a:rPr>
                        <a:t>scene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sz="2000" b="0" i="0" dirty="0">
                          <a:latin typeface="OpenDyslexicAlta" pitchFamily="2" charset="77"/>
                          <a:ea typeface="OpenDyslexic" charset="0"/>
                          <a:cs typeface="OpenDyslexic" charset="0"/>
                        </a:rPr>
                        <a:t>seen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sz="2000" b="0" i="0" dirty="0">
                          <a:latin typeface="OpenDyslexicAlta" pitchFamily="2" charset="77"/>
                          <a:ea typeface="OpenDyslexic" charset="0"/>
                          <a:cs typeface="OpenDyslexic" charset="0"/>
                        </a:rPr>
                        <a:t>whose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sz="2000" b="0" i="0" dirty="0">
                          <a:latin typeface="OpenDyslexicAlta" pitchFamily="2" charset="77"/>
                          <a:ea typeface="OpenDyslexic" charset="0"/>
                          <a:cs typeface="OpenDyslexic" charset="0"/>
                        </a:rPr>
                        <a:t>who’s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sz="2000" b="0" i="0" dirty="0">
                          <a:latin typeface="OpenDyslexicAlta" pitchFamily="2" charset="77"/>
                          <a:ea typeface="OpenDyslexic" charset="0"/>
                          <a:cs typeface="OpenDyslexic" charset="0"/>
                        </a:rPr>
                        <a:t>affect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sz="2000" b="0" i="0" dirty="0">
                          <a:latin typeface="OpenDyslexicAlta" pitchFamily="2" charset="77"/>
                          <a:ea typeface="OpenDyslexic" charset="0"/>
                          <a:cs typeface="OpenDyslexic" charset="0"/>
                        </a:rPr>
                        <a:t>effect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sz="2000" b="0" i="0" dirty="0">
                          <a:latin typeface="OpenDyslexicAlta" pitchFamily="2" charset="77"/>
                          <a:ea typeface="OpenDyslexic" charset="0"/>
                          <a:cs typeface="OpenDyslexic" charset="0"/>
                        </a:rPr>
                        <a:t>here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sz="2000" b="0" i="0" dirty="0">
                          <a:latin typeface="OpenDyslexicAlta" pitchFamily="2" charset="77"/>
                          <a:ea typeface="OpenDyslexic" charset="0"/>
                          <a:cs typeface="OpenDyslexic" charset="0"/>
                        </a:rPr>
                        <a:t>hear</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sz="2000" b="0" i="0" dirty="0">
                          <a:latin typeface="OpenDyslexicAlta" pitchFamily="2" charset="77"/>
                          <a:ea typeface="OpenDyslexic" charset="0"/>
                          <a:cs typeface="OpenDyslexic" charset="0"/>
                        </a:rPr>
                        <a:t>heel</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sz="2000" b="0" i="0" dirty="0">
                          <a:latin typeface="OpenDyslexicAlta" pitchFamily="2" charset="77"/>
                          <a:ea typeface="OpenDyslexic" charset="0"/>
                          <a:cs typeface="OpenDyslexic" charset="0"/>
                        </a:rPr>
                        <a:t>heal</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97794960"/>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Homophones </a:t>
                      </a:r>
                      <a:r>
                        <a:rPr lang="mr-IN" sz="1400" b="0" i="0" baseline="0" dirty="0">
                          <a:latin typeface="Muli" pitchFamily="2" charset="77"/>
                        </a:rPr>
                        <a:t>–</a:t>
                      </a:r>
                      <a:r>
                        <a:rPr lang="en-GB" sz="1400" baseline="0" dirty="0">
                          <a:latin typeface="Muli" pitchFamily="2" charset="77"/>
                        </a:rPr>
                        <a:t> words which have the same pronunciation but different meanings and/or spellings.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26264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64004671"/>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D883FF"/>
                    </a:solidFill>
                  </a:tcPr>
                </a:tc>
                <a:extLst>
                  <a:ext uri="{0D108BD9-81ED-4DB2-BD59-A6C34878D82A}">
                    <a16:rowId xmlns:a16="http://schemas.microsoft.com/office/drawing/2014/main" val="10000"/>
                  </a:ext>
                </a:extLst>
              </a:tr>
              <a:tr h="457200">
                <a:tc>
                  <a:txBody>
                    <a:bodyPr/>
                    <a:lstStyle/>
                    <a:p>
                      <a:r>
                        <a:rPr lang="en-GB" sz="2000" b="0" i="0" dirty="0">
                          <a:latin typeface="OpenDyslexicAlta" pitchFamily="2" charset="77"/>
                          <a:ea typeface="OpenDyslexic" charset="0"/>
                          <a:cs typeface="OpenDyslexic" charset="0"/>
                        </a:rPr>
                        <a:t>scene</a:t>
                      </a:r>
                    </a:p>
                  </a:txBody>
                  <a:tcPr/>
                </a:tc>
                <a:extLst>
                  <a:ext uri="{0D108BD9-81ED-4DB2-BD59-A6C34878D82A}">
                    <a16:rowId xmlns:a16="http://schemas.microsoft.com/office/drawing/2014/main" val="10001"/>
                  </a:ext>
                </a:extLst>
              </a:tr>
              <a:tr h="457200">
                <a:tc>
                  <a:txBody>
                    <a:bodyPr/>
                    <a:lstStyle/>
                    <a:p>
                      <a:r>
                        <a:rPr lang="en-GB" sz="2000" b="0" i="0" dirty="0">
                          <a:latin typeface="OpenDyslexicAlta" pitchFamily="2" charset="77"/>
                          <a:ea typeface="OpenDyslexic" charset="0"/>
                          <a:cs typeface="OpenDyslexic" charset="0"/>
                        </a:rPr>
                        <a:t>seen</a:t>
                      </a:r>
                    </a:p>
                  </a:txBody>
                  <a:tcPr/>
                </a:tc>
                <a:extLst>
                  <a:ext uri="{0D108BD9-81ED-4DB2-BD59-A6C34878D82A}">
                    <a16:rowId xmlns:a16="http://schemas.microsoft.com/office/drawing/2014/main" val="10002"/>
                  </a:ext>
                </a:extLst>
              </a:tr>
              <a:tr h="457200">
                <a:tc>
                  <a:txBody>
                    <a:bodyPr/>
                    <a:lstStyle/>
                    <a:p>
                      <a:r>
                        <a:rPr lang="en-GB" sz="2000" b="0" i="0" dirty="0">
                          <a:latin typeface="OpenDyslexicAlta" pitchFamily="2" charset="77"/>
                          <a:ea typeface="OpenDyslexic" charset="0"/>
                          <a:cs typeface="OpenDyslexic" charset="0"/>
                        </a:rPr>
                        <a:t>whose</a:t>
                      </a:r>
                    </a:p>
                  </a:txBody>
                  <a:tcPr/>
                </a:tc>
                <a:extLst>
                  <a:ext uri="{0D108BD9-81ED-4DB2-BD59-A6C34878D82A}">
                    <a16:rowId xmlns:a16="http://schemas.microsoft.com/office/drawing/2014/main" val="10003"/>
                  </a:ext>
                </a:extLst>
              </a:tr>
              <a:tr h="457200">
                <a:tc>
                  <a:txBody>
                    <a:bodyPr/>
                    <a:lstStyle/>
                    <a:p>
                      <a:r>
                        <a:rPr lang="en-GB" sz="2000" b="0" i="0" dirty="0">
                          <a:latin typeface="OpenDyslexicAlta" pitchFamily="2" charset="77"/>
                          <a:ea typeface="OpenDyslexic" charset="0"/>
                          <a:cs typeface="OpenDyslexic" charset="0"/>
                        </a:rPr>
                        <a:t>who’s</a:t>
                      </a:r>
                    </a:p>
                  </a:txBody>
                  <a:tcPr/>
                </a:tc>
                <a:extLst>
                  <a:ext uri="{0D108BD9-81ED-4DB2-BD59-A6C34878D82A}">
                    <a16:rowId xmlns:a16="http://schemas.microsoft.com/office/drawing/2014/main" val="10004"/>
                  </a:ext>
                </a:extLst>
              </a:tr>
              <a:tr h="457200">
                <a:tc>
                  <a:txBody>
                    <a:bodyPr/>
                    <a:lstStyle/>
                    <a:p>
                      <a:r>
                        <a:rPr lang="en-GB" sz="2000" b="0" i="0" dirty="0">
                          <a:latin typeface="OpenDyslexicAlta" pitchFamily="2" charset="77"/>
                          <a:ea typeface="OpenDyslexic" charset="0"/>
                          <a:cs typeface="OpenDyslexic" charset="0"/>
                        </a:rPr>
                        <a:t>affect</a:t>
                      </a:r>
                    </a:p>
                  </a:txBody>
                  <a:tcPr/>
                </a:tc>
                <a:extLst>
                  <a:ext uri="{0D108BD9-81ED-4DB2-BD59-A6C34878D82A}">
                    <a16:rowId xmlns:a16="http://schemas.microsoft.com/office/drawing/2014/main" val="10005"/>
                  </a:ext>
                </a:extLst>
              </a:tr>
              <a:tr h="457200">
                <a:tc>
                  <a:txBody>
                    <a:bodyPr/>
                    <a:lstStyle/>
                    <a:p>
                      <a:r>
                        <a:rPr lang="en-GB" sz="2000" b="0" i="0" dirty="0">
                          <a:latin typeface="OpenDyslexicAlta" pitchFamily="2" charset="77"/>
                          <a:ea typeface="OpenDyslexic" charset="0"/>
                          <a:cs typeface="OpenDyslexic" charset="0"/>
                        </a:rPr>
                        <a:t>effect</a:t>
                      </a:r>
                    </a:p>
                  </a:txBody>
                  <a:tcPr/>
                </a:tc>
                <a:extLst>
                  <a:ext uri="{0D108BD9-81ED-4DB2-BD59-A6C34878D82A}">
                    <a16:rowId xmlns:a16="http://schemas.microsoft.com/office/drawing/2014/main" val="10006"/>
                  </a:ext>
                </a:extLst>
              </a:tr>
              <a:tr h="457200">
                <a:tc>
                  <a:txBody>
                    <a:bodyPr/>
                    <a:lstStyle/>
                    <a:p>
                      <a:r>
                        <a:rPr lang="en-GB" sz="2000" b="0" i="0" dirty="0">
                          <a:latin typeface="OpenDyslexicAlta" pitchFamily="2" charset="77"/>
                          <a:ea typeface="OpenDyslexic" charset="0"/>
                          <a:cs typeface="OpenDyslexic" charset="0"/>
                        </a:rPr>
                        <a:t>here</a:t>
                      </a:r>
                    </a:p>
                  </a:txBody>
                  <a:tcPr/>
                </a:tc>
                <a:extLst>
                  <a:ext uri="{0D108BD9-81ED-4DB2-BD59-A6C34878D82A}">
                    <a16:rowId xmlns:a16="http://schemas.microsoft.com/office/drawing/2014/main" val="10007"/>
                  </a:ext>
                </a:extLst>
              </a:tr>
              <a:tr h="457200">
                <a:tc>
                  <a:txBody>
                    <a:bodyPr/>
                    <a:lstStyle/>
                    <a:p>
                      <a:r>
                        <a:rPr lang="en-GB" sz="2000" b="0" i="0" dirty="0">
                          <a:latin typeface="OpenDyslexicAlta" pitchFamily="2" charset="77"/>
                          <a:ea typeface="OpenDyslexic" charset="0"/>
                          <a:cs typeface="OpenDyslexic" charset="0"/>
                        </a:rPr>
                        <a:t>hear</a:t>
                      </a:r>
                    </a:p>
                  </a:txBody>
                  <a:tcPr/>
                </a:tc>
                <a:extLst>
                  <a:ext uri="{0D108BD9-81ED-4DB2-BD59-A6C34878D82A}">
                    <a16:rowId xmlns:a16="http://schemas.microsoft.com/office/drawing/2014/main" val="10008"/>
                  </a:ext>
                </a:extLst>
              </a:tr>
              <a:tr h="457200">
                <a:tc>
                  <a:txBody>
                    <a:bodyPr/>
                    <a:lstStyle/>
                    <a:p>
                      <a:r>
                        <a:rPr lang="en-GB" sz="2000" b="0" i="0" dirty="0">
                          <a:latin typeface="OpenDyslexicAlta" pitchFamily="2" charset="77"/>
                          <a:ea typeface="OpenDyslexic" charset="0"/>
                          <a:cs typeface="OpenDyslexic" charset="0"/>
                        </a:rPr>
                        <a:t>heel</a:t>
                      </a:r>
                    </a:p>
                  </a:txBody>
                  <a:tcPr/>
                </a:tc>
                <a:extLst>
                  <a:ext uri="{0D108BD9-81ED-4DB2-BD59-A6C34878D82A}">
                    <a16:rowId xmlns:a16="http://schemas.microsoft.com/office/drawing/2014/main" val="10009"/>
                  </a:ext>
                </a:extLst>
              </a:tr>
              <a:tr h="457200">
                <a:tc>
                  <a:txBody>
                    <a:bodyPr/>
                    <a:lstStyle/>
                    <a:p>
                      <a:r>
                        <a:rPr lang="en-GB" sz="2000" b="0" i="0" dirty="0">
                          <a:latin typeface="OpenDyslexicAlta" pitchFamily="2" charset="77"/>
                          <a:ea typeface="OpenDyslexic" charset="0"/>
                          <a:cs typeface="OpenDyslexic" charset="0"/>
                        </a:rPr>
                        <a:t>heal</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60551570"/>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Homophones </a:t>
                      </a:r>
                      <a:r>
                        <a:rPr lang="mr-IN" sz="1400" b="0" i="0" baseline="0" dirty="0">
                          <a:latin typeface="Muli" pitchFamily="2" charset="77"/>
                        </a:rPr>
                        <a:t>–</a:t>
                      </a:r>
                      <a:r>
                        <a:rPr lang="en-GB" sz="1400" baseline="0" dirty="0">
                          <a:latin typeface="Muli" pitchFamily="2" charset="77"/>
                        </a:rPr>
                        <a:t> words which have the same pronunciation but different meanings and/or spellings.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3" name="Rectangle 2"/>
          <p:cNvSpPr/>
          <p:nvPr/>
        </p:nvSpPr>
        <p:spPr>
          <a:xfrm>
            <a:off x="3712028" y="2659078"/>
            <a:ext cx="8479972" cy="3970318"/>
          </a:xfrm>
          <a:prstGeom prst="rect">
            <a:avLst/>
          </a:prstGeom>
        </p:spPr>
        <p:txBody>
          <a:bodyPr wrap="square">
            <a:spAutoFit/>
          </a:bodyPr>
          <a:lstStyle/>
          <a:p>
            <a:pPr>
              <a:defRPr/>
            </a:pPr>
            <a:r>
              <a:rPr lang="en-GB" dirty="0">
                <a:latin typeface="OpenDyslexicAlta" pitchFamily="2" charset="77"/>
                <a:ea typeface="OpenDyslexic" charset="0"/>
                <a:cs typeface="OpenDyslexic" charset="0"/>
              </a:rPr>
              <a:t>The opening of the story set the ____________ for the reader.</a:t>
            </a:r>
          </a:p>
          <a:p>
            <a:pPr>
              <a:defRPr/>
            </a:pPr>
            <a:endParaRPr lang="en-GB" dirty="0">
              <a:latin typeface="OpenDyslexicAlta" pitchFamily="2" charset="77"/>
              <a:ea typeface="OpenDyslexic" charset="0"/>
              <a:cs typeface="OpenDyslexic" charset="0"/>
            </a:endParaRPr>
          </a:p>
          <a:p>
            <a:pPr>
              <a:defRPr/>
            </a:pPr>
            <a:endParaRPr lang="en-GB" dirty="0">
              <a:latin typeface="OpenDyslexicAlta" pitchFamily="2" charset="77"/>
              <a:ea typeface="OpenDyslexic" charset="0"/>
              <a:cs typeface="OpenDyslexic" charset="0"/>
            </a:endParaRPr>
          </a:p>
          <a:p>
            <a:pPr>
              <a:defRPr/>
            </a:pPr>
            <a:r>
              <a:rPr lang="en-GB" dirty="0">
                <a:latin typeface="OpenDyslexicAlta" pitchFamily="2" charset="77"/>
                <a:ea typeface="OpenDyslexic" charset="0"/>
                <a:cs typeface="OpenDyslexic" charset="0"/>
              </a:rPr>
              <a:t>“_________ socks are these?” asked the teacher. </a:t>
            </a:r>
          </a:p>
          <a:p>
            <a:pPr>
              <a:defRPr/>
            </a:pPr>
            <a:endParaRPr lang="en-GB" dirty="0">
              <a:latin typeface="OpenDyslexicAlta" pitchFamily="2" charset="77"/>
              <a:ea typeface="OpenDyslexic" charset="0"/>
              <a:cs typeface="OpenDyslexic" charset="0"/>
            </a:endParaRPr>
          </a:p>
          <a:p>
            <a:pPr>
              <a:defRPr/>
            </a:pPr>
            <a:endParaRPr lang="en-GB" dirty="0">
              <a:latin typeface="OpenDyslexicAlta" pitchFamily="2" charset="77"/>
              <a:ea typeface="OpenDyslexic" charset="0"/>
              <a:cs typeface="OpenDyslexic" charset="0"/>
            </a:endParaRPr>
          </a:p>
          <a:p>
            <a:pPr>
              <a:defRPr/>
            </a:pPr>
            <a:r>
              <a:rPr lang="en-GB" dirty="0">
                <a:latin typeface="OpenDyslexicAlta" pitchFamily="2" charset="77"/>
                <a:ea typeface="OpenDyslexic" charset="0"/>
                <a:cs typeface="OpenDyslexic" charset="0"/>
              </a:rPr>
              <a:t>The medicine had an immediate _________.</a:t>
            </a:r>
          </a:p>
          <a:p>
            <a:pPr>
              <a:defRPr/>
            </a:pPr>
            <a:endParaRPr lang="en-GB" dirty="0">
              <a:latin typeface="OpenDyslexicAlta" pitchFamily="2" charset="77"/>
              <a:ea typeface="OpenDyslexic" charset="0"/>
              <a:cs typeface="OpenDyslexic" charset="0"/>
            </a:endParaRPr>
          </a:p>
          <a:p>
            <a:pPr>
              <a:defRPr/>
            </a:pPr>
            <a:endParaRPr lang="en-GB" dirty="0">
              <a:latin typeface="OpenDyslexicAlta" pitchFamily="2" charset="77"/>
              <a:ea typeface="OpenDyslexic" charset="0"/>
              <a:cs typeface="OpenDyslexic" charset="0"/>
            </a:endParaRPr>
          </a:p>
          <a:p>
            <a:pPr>
              <a:defRPr/>
            </a:pPr>
            <a:r>
              <a:rPr lang="en-GB" dirty="0">
                <a:latin typeface="OpenDyslexicAlta" pitchFamily="2" charset="77"/>
                <a:ea typeface="OpenDyslexic" charset="0"/>
                <a:cs typeface="OpenDyslexic" charset="0"/>
              </a:rPr>
              <a:t>It was difficult to _______ over the noise in the playground. </a:t>
            </a:r>
          </a:p>
          <a:p>
            <a:pPr>
              <a:defRPr/>
            </a:pPr>
            <a:endParaRPr lang="en-GB" dirty="0">
              <a:latin typeface="OpenDyslexicAlta" pitchFamily="2" charset="77"/>
              <a:ea typeface="OpenDyslexic" charset="0"/>
              <a:cs typeface="OpenDyslexic" charset="0"/>
            </a:endParaRPr>
          </a:p>
          <a:p>
            <a:pPr>
              <a:defRPr/>
            </a:pPr>
            <a:endParaRPr lang="en-GB" dirty="0">
              <a:latin typeface="OpenDyslexicAlta" pitchFamily="2" charset="77"/>
              <a:ea typeface="OpenDyslexic" charset="0"/>
              <a:cs typeface="OpenDyslexic" charset="0"/>
            </a:endParaRPr>
          </a:p>
          <a:p>
            <a:pPr>
              <a:defRPr/>
            </a:pPr>
            <a:r>
              <a:rPr lang="en-GB" dirty="0">
                <a:latin typeface="OpenDyslexicAlta" pitchFamily="2" charset="77"/>
                <a:ea typeface="OpenDyslexic" charset="0"/>
                <a:cs typeface="OpenDyslexic" charset="0"/>
              </a:rPr>
              <a:t>Daniel hurt his ________ playing football in the park. </a:t>
            </a:r>
          </a:p>
          <a:p>
            <a:pPr>
              <a:defRPr/>
            </a:pPr>
            <a:endParaRPr lang="en-GB" dirty="0">
              <a:latin typeface="OpenDyslexicAlta" pitchFamily="2" charset="77"/>
              <a:ea typeface="OpenDyslexic" charset="0"/>
              <a:cs typeface="OpenDyslexic" charset="0"/>
            </a:endParaRPr>
          </a:p>
        </p:txBody>
      </p:sp>
      <p:sp>
        <p:nvSpPr>
          <p:cNvPr id="6" name="Rectangle 5"/>
          <p:cNvSpPr/>
          <p:nvPr/>
        </p:nvSpPr>
        <p:spPr>
          <a:xfrm>
            <a:off x="3712028" y="1600196"/>
            <a:ext cx="8235044" cy="646331"/>
          </a:xfrm>
          <a:prstGeom prst="rect">
            <a:avLst/>
          </a:prstGeom>
          <a:solidFill>
            <a:srgbClr val="D883FF"/>
          </a:solidFill>
        </p:spPr>
        <p:txBody>
          <a:bodyPr wrap="square">
            <a:spAutoFit/>
          </a:bodyPr>
          <a:lstStyle/>
          <a:p>
            <a:pPr algn="ctr">
              <a:defRPr/>
            </a:pPr>
            <a:r>
              <a:rPr lang="en-GB" dirty="0">
                <a:latin typeface="OpenDyslexicAlta" pitchFamily="2" charset="77"/>
                <a:ea typeface="OpenDyslexic" charset="0"/>
                <a:cs typeface="OpenDyslexic" charset="0"/>
              </a:rPr>
              <a:t>Choose one of your spellings to complete the sentence. </a:t>
            </a:r>
          </a:p>
          <a:p>
            <a:pPr algn="ctr">
              <a:defRPr/>
            </a:pPr>
            <a:r>
              <a:rPr lang="en-GB" dirty="0">
                <a:latin typeface="OpenDyslexicAlta" pitchFamily="2" charset="77"/>
                <a:ea typeface="OpenDyslexic" charset="0"/>
                <a:cs typeface="OpenDyslexic" charset="0"/>
              </a:rPr>
              <a:t>Only one of the pair is correct. </a:t>
            </a:r>
          </a:p>
        </p:txBody>
      </p:sp>
    </p:spTree>
    <p:extLst>
      <p:ext uri="{BB962C8B-B14F-4D97-AF65-F5344CB8AC3E}">
        <p14:creationId xmlns:p14="http://schemas.microsoft.com/office/powerpoint/2010/main" val="1165037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44731436"/>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D883FF"/>
                    </a:solidFill>
                  </a:tcPr>
                </a:tc>
                <a:extLst>
                  <a:ext uri="{0D108BD9-81ED-4DB2-BD59-A6C34878D82A}">
                    <a16:rowId xmlns:a16="http://schemas.microsoft.com/office/drawing/2014/main" val="10000"/>
                  </a:ext>
                </a:extLst>
              </a:tr>
              <a:tr h="457200">
                <a:tc>
                  <a:txBody>
                    <a:bodyPr/>
                    <a:lstStyle/>
                    <a:p>
                      <a:r>
                        <a:rPr lang="en-GB" sz="2000" b="0" i="0" dirty="0">
                          <a:latin typeface="OpenDyslexicAlta" pitchFamily="2" charset="77"/>
                          <a:ea typeface="OpenDyslexic" charset="0"/>
                          <a:cs typeface="OpenDyslexic" charset="0"/>
                        </a:rPr>
                        <a:t>scene</a:t>
                      </a:r>
                    </a:p>
                  </a:txBody>
                  <a:tcPr/>
                </a:tc>
                <a:extLst>
                  <a:ext uri="{0D108BD9-81ED-4DB2-BD59-A6C34878D82A}">
                    <a16:rowId xmlns:a16="http://schemas.microsoft.com/office/drawing/2014/main" val="10001"/>
                  </a:ext>
                </a:extLst>
              </a:tr>
              <a:tr h="457200">
                <a:tc>
                  <a:txBody>
                    <a:bodyPr/>
                    <a:lstStyle/>
                    <a:p>
                      <a:r>
                        <a:rPr lang="en-GB" sz="2000" b="0" i="0" dirty="0">
                          <a:latin typeface="OpenDyslexicAlta" pitchFamily="2" charset="77"/>
                          <a:ea typeface="OpenDyslexic" charset="0"/>
                          <a:cs typeface="OpenDyslexic" charset="0"/>
                        </a:rPr>
                        <a:t>seen</a:t>
                      </a:r>
                    </a:p>
                  </a:txBody>
                  <a:tcPr/>
                </a:tc>
                <a:extLst>
                  <a:ext uri="{0D108BD9-81ED-4DB2-BD59-A6C34878D82A}">
                    <a16:rowId xmlns:a16="http://schemas.microsoft.com/office/drawing/2014/main" val="10002"/>
                  </a:ext>
                </a:extLst>
              </a:tr>
              <a:tr h="457200">
                <a:tc>
                  <a:txBody>
                    <a:bodyPr/>
                    <a:lstStyle/>
                    <a:p>
                      <a:r>
                        <a:rPr lang="en-GB" sz="2000" b="0" i="0" dirty="0">
                          <a:latin typeface="OpenDyslexicAlta" pitchFamily="2" charset="77"/>
                          <a:ea typeface="OpenDyslexic" charset="0"/>
                          <a:cs typeface="OpenDyslexic" charset="0"/>
                        </a:rPr>
                        <a:t>whose</a:t>
                      </a:r>
                    </a:p>
                  </a:txBody>
                  <a:tcPr/>
                </a:tc>
                <a:extLst>
                  <a:ext uri="{0D108BD9-81ED-4DB2-BD59-A6C34878D82A}">
                    <a16:rowId xmlns:a16="http://schemas.microsoft.com/office/drawing/2014/main" val="10003"/>
                  </a:ext>
                </a:extLst>
              </a:tr>
              <a:tr h="457200">
                <a:tc>
                  <a:txBody>
                    <a:bodyPr/>
                    <a:lstStyle/>
                    <a:p>
                      <a:r>
                        <a:rPr lang="en-GB" sz="2000" b="0" i="0" dirty="0">
                          <a:latin typeface="OpenDyslexicAlta" pitchFamily="2" charset="77"/>
                          <a:ea typeface="OpenDyslexic" charset="0"/>
                          <a:cs typeface="OpenDyslexic" charset="0"/>
                        </a:rPr>
                        <a:t>who’s</a:t>
                      </a:r>
                    </a:p>
                  </a:txBody>
                  <a:tcPr/>
                </a:tc>
                <a:extLst>
                  <a:ext uri="{0D108BD9-81ED-4DB2-BD59-A6C34878D82A}">
                    <a16:rowId xmlns:a16="http://schemas.microsoft.com/office/drawing/2014/main" val="10004"/>
                  </a:ext>
                </a:extLst>
              </a:tr>
              <a:tr h="457200">
                <a:tc>
                  <a:txBody>
                    <a:bodyPr/>
                    <a:lstStyle/>
                    <a:p>
                      <a:r>
                        <a:rPr lang="en-GB" sz="2000" b="0" i="0" dirty="0">
                          <a:latin typeface="OpenDyslexicAlta" pitchFamily="2" charset="77"/>
                          <a:ea typeface="OpenDyslexic" charset="0"/>
                          <a:cs typeface="OpenDyslexic" charset="0"/>
                        </a:rPr>
                        <a:t>affect</a:t>
                      </a:r>
                    </a:p>
                  </a:txBody>
                  <a:tcPr/>
                </a:tc>
                <a:extLst>
                  <a:ext uri="{0D108BD9-81ED-4DB2-BD59-A6C34878D82A}">
                    <a16:rowId xmlns:a16="http://schemas.microsoft.com/office/drawing/2014/main" val="10005"/>
                  </a:ext>
                </a:extLst>
              </a:tr>
              <a:tr h="457200">
                <a:tc>
                  <a:txBody>
                    <a:bodyPr/>
                    <a:lstStyle/>
                    <a:p>
                      <a:r>
                        <a:rPr lang="en-GB" sz="2000" b="0" i="0" dirty="0">
                          <a:latin typeface="OpenDyslexicAlta" pitchFamily="2" charset="77"/>
                          <a:ea typeface="OpenDyslexic" charset="0"/>
                          <a:cs typeface="OpenDyslexic" charset="0"/>
                        </a:rPr>
                        <a:t>effect</a:t>
                      </a:r>
                    </a:p>
                  </a:txBody>
                  <a:tcPr/>
                </a:tc>
                <a:extLst>
                  <a:ext uri="{0D108BD9-81ED-4DB2-BD59-A6C34878D82A}">
                    <a16:rowId xmlns:a16="http://schemas.microsoft.com/office/drawing/2014/main" val="10006"/>
                  </a:ext>
                </a:extLst>
              </a:tr>
              <a:tr h="457200">
                <a:tc>
                  <a:txBody>
                    <a:bodyPr/>
                    <a:lstStyle/>
                    <a:p>
                      <a:r>
                        <a:rPr lang="en-GB" sz="2000" b="0" i="0" dirty="0">
                          <a:latin typeface="OpenDyslexicAlta" pitchFamily="2" charset="77"/>
                          <a:ea typeface="OpenDyslexic" charset="0"/>
                          <a:cs typeface="OpenDyslexic" charset="0"/>
                        </a:rPr>
                        <a:t>here</a:t>
                      </a:r>
                    </a:p>
                  </a:txBody>
                  <a:tcPr/>
                </a:tc>
                <a:extLst>
                  <a:ext uri="{0D108BD9-81ED-4DB2-BD59-A6C34878D82A}">
                    <a16:rowId xmlns:a16="http://schemas.microsoft.com/office/drawing/2014/main" val="10007"/>
                  </a:ext>
                </a:extLst>
              </a:tr>
              <a:tr h="457200">
                <a:tc>
                  <a:txBody>
                    <a:bodyPr/>
                    <a:lstStyle/>
                    <a:p>
                      <a:r>
                        <a:rPr lang="en-GB" sz="2000" b="0" i="0" dirty="0">
                          <a:latin typeface="OpenDyslexicAlta" pitchFamily="2" charset="77"/>
                          <a:ea typeface="OpenDyslexic" charset="0"/>
                          <a:cs typeface="OpenDyslexic" charset="0"/>
                        </a:rPr>
                        <a:t>hear</a:t>
                      </a:r>
                    </a:p>
                  </a:txBody>
                  <a:tcPr/>
                </a:tc>
                <a:extLst>
                  <a:ext uri="{0D108BD9-81ED-4DB2-BD59-A6C34878D82A}">
                    <a16:rowId xmlns:a16="http://schemas.microsoft.com/office/drawing/2014/main" val="10008"/>
                  </a:ext>
                </a:extLst>
              </a:tr>
              <a:tr h="457200">
                <a:tc>
                  <a:txBody>
                    <a:bodyPr/>
                    <a:lstStyle/>
                    <a:p>
                      <a:r>
                        <a:rPr lang="en-GB" sz="2000" b="0" i="0" dirty="0">
                          <a:latin typeface="OpenDyslexicAlta" pitchFamily="2" charset="77"/>
                          <a:ea typeface="OpenDyslexic" charset="0"/>
                          <a:cs typeface="OpenDyslexic" charset="0"/>
                        </a:rPr>
                        <a:t>heel</a:t>
                      </a:r>
                    </a:p>
                  </a:txBody>
                  <a:tcPr/>
                </a:tc>
                <a:extLst>
                  <a:ext uri="{0D108BD9-81ED-4DB2-BD59-A6C34878D82A}">
                    <a16:rowId xmlns:a16="http://schemas.microsoft.com/office/drawing/2014/main" val="10009"/>
                  </a:ext>
                </a:extLst>
              </a:tr>
              <a:tr h="457200">
                <a:tc>
                  <a:txBody>
                    <a:bodyPr/>
                    <a:lstStyle/>
                    <a:p>
                      <a:r>
                        <a:rPr lang="en-GB" sz="2000" b="0" i="0" dirty="0">
                          <a:latin typeface="OpenDyslexicAlta" pitchFamily="2" charset="77"/>
                          <a:ea typeface="OpenDyslexic" charset="0"/>
                          <a:cs typeface="OpenDyslexic" charset="0"/>
                        </a:rPr>
                        <a:t>heal</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17982887"/>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Homophones </a:t>
                      </a:r>
                      <a:r>
                        <a:rPr lang="mr-IN" sz="1400" b="0" i="0" baseline="0" dirty="0">
                          <a:latin typeface="Muli" pitchFamily="2" charset="77"/>
                        </a:rPr>
                        <a:t>–</a:t>
                      </a:r>
                      <a:r>
                        <a:rPr lang="en-GB" sz="1400" baseline="0" dirty="0">
                          <a:latin typeface="Muli" pitchFamily="2" charset="77"/>
                        </a:rPr>
                        <a:t> words which have the same pronunciation but different meanings and/or spellings.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3" name="Rectangle 2"/>
          <p:cNvSpPr/>
          <p:nvPr/>
        </p:nvSpPr>
        <p:spPr>
          <a:xfrm>
            <a:off x="3712028" y="2659078"/>
            <a:ext cx="8479972" cy="3970318"/>
          </a:xfrm>
          <a:prstGeom prst="rect">
            <a:avLst/>
          </a:prstGeom>
        </p:spPr>
        <p:txBody>
          <a:bodyPr wrap="square">
            <a:spAutoFit/>
          </a:bodyPr>
          <a:lstStyle/>
          <a:p>
            <a:pPr>
              <a:defRPr/>
            </a:pPr>
            <a:r>
              <a:rPr lang="en-GB" dirty="0">
                <a:latin typeface="OpenDyslexicAlta" pitchFamily="2" charset="77"/>
                <a:ea typeface="OpenDyslexic" charset="0"/>
                <a:cs typeface="OpenDyslexic" charset="0"/>
              </a:rPr>
              <a:t>The opening of the story set the _</a:t>
            </a:r>
            <a:r>
              <a:rPr lang="en-GB" dirty="0">
                <a:solidFill>
                  <a:srgbClr val="FF3860"/>
                </a:solidFill>
                <a:latin typeface="OpenDyslexicAlta" pitchFamily="2" charset="77"/>
                <a:ea typeface="OpenDyslexic" charset="0"/>
                <a:cs typeface="OpenDyslexic" charset="0"/>
              </a:rPr>
              <a:t>scene</a:t>
            </a:r>
            <a:r>
              <a:rPr lang="en-GB" dirty="0">
                <a:latin typeface="OpenDyslexicAlta" pitchFamily="2" charset="77"/>
                <a:ea typeface="OpenDyslexic" charset="0"/>
                <a:cs typeface="OpenDyslexic" charset="0"/>
              </a:rPr>
              <a:t>_ for the reader.</a:t>
            </a:r>
          </a:p>
          <a:p>
            <a:pPr>
              <a:defRPr/>
            </a:pPr>
            <a:endParaRPr lang="en-GB" dirty="0">
              <a:latin typeface="OpenDyslexicAlta" pitchFamily="2" charset="77"/>
              <a:ea typeface="OpenDyslexic" charset="0"/>
              <a:cs typeface="OpenDyslexic" charset="0"/>
            </a:endParaRPr>
          </a:p>
          <a:p>
            <a:pPr>
              <a:defRPr/>
            </a:pPr>
            <a:endParaRPr lang="en-GB" dirty="0">
              <a:latin typeface="OpenDyslexicAlta" pitchFamily="2" charset="77"/>
              <a:ea typeface="OpenDyslexic" charset="0"/>
              <a:cs typeface="OpenDyslexic" charset="0"/>
            </a:endParaRPr>
          </a:p>
          <a:p>
            <a:pPr>
              <a:defRPr/>
            </a:pPr>
            <a:r>
              <a:rPr lang="en-GB" dirty="0">
                <a:latin typeface="OpenDyslexicAlta" pitchFamily="2" charset="77"/>
                <a:ea typeface="OpenDyslexic" charset="0"/>
                <a:cs typeface="OpenDyslexic" charset="0"/>
              </a:rPr>
              <a:t>“_</a:t>
            </a:r>
            <a:r>
              <a:rPr lang="en-GB" dirty="0">
                <a:solidFill>
                  <a:srgbClr val="FF3860"/>
                </a:solidFill>
                <a:latin typeface="OpenDyslexicAlta" pitchFamily="2" charset="77"/>
                <a:ea typeface="OpenDyslexic" charset="0"/>
                <a:cs typeface="OpenDyslexic" charset="0"/>
              </a:rPr>
              <a:t>whose</a:t>
            </a:r>
            <a:r>
              <a:rPr lang="en-GB" dirty="0">
                <a:latin typeface="OpenDyslexicAlta" pitchFamily="2" charset="77"/>
                <a:ea typeface="OpenDyslexic" charset="0"/>
                <a:cs typeface="OpenDyslexic" charset="0"/>
              </a:rPr>
              <a:t>_ socks are these?” asked the teacher. </a:t>
            </a:r>
          </a:p>
          <a:p>
            <a:pPr>
              <a:defRPr/>
            </a:pPr>
            <a:endParaRPr lang="en-GB" dirty="0">
              <a:latin typeface="OpenDyslexicAlta" pitchFamily="2" charset="77"/>
              <a:ea typeface="OpenDyslexic" charset="0"/>
              <a:cs typeface="OpenDyslexic" charset="0"/>
            </a:endParaRPr>
          </a:p>
          <a:p>
            <a:pPr>
              <a:defRPr/>
            </a:pPr>
            <a:endParaRPr lang="en-GB" dirty="0">
              <a:latin typeface="OpenDyslexicAlta" pitchFamily="2" charset="77"/>
              <a:ea typeface="OpenDyslexic" charset="0"/>
              <a:cs typeface="OpenDyslexic" charset="0"/>
            </a:endParaRPr>
          </a:p>
          <a:p>
            <a:pPr>
              <a:defRPr/>
            </a:pPr>
            <a:r>
              <a:rPr lang="en-GB" dirty="0">
                <a:latin typeface="OpenDyslexicAlta" pitchFamily="2" charset="77"/>
                <a:ea typeface="OpenDyslexic" charset="0"/>
                <a:cs typeface="OpenDyslexic" charset="0"/>
              </a:rPr>
              <a:t>The medicine had an immediate _</a:t>
            </a:r>
            <a:r>
              <a:rPr lang="en-GB" dirty="0">
                <a:solidFill>
                  <a:srgbClr val="FF3860"/>
                </a:solidFill>
                <a:latin typeface="OpenDyslexicAlta" pitchFamily="2" charset="77"/>
                <a:ea typeface="OpenDyslexic" charset="0"/>
                <a:cs typeface="OpenDyslexic" charset="0"/>
              </a:rPr>
              <a:t>effect</a:t>
            </a:r>
            <a:r>
              <a:rPr lang="en-GB" dirty="0">
                <a:latin typeface="OpenDyslexicAlta" pitchFamily="2" charset="77"/>
                <a:ea typeface="OpenDyslexic" charset="0"/>
                <a:cs typeface="OpenDyslexic" charset="0"/>
              </a:rPr>
              <a:t>_.</a:t>
            </a:r>
          </a:p>
          <a:p>
            <a:pPr>
              <a:defRPr/>
            </a:pPr>
            <a:endParaRPr lang="en-GB" dirty="0">
              <a:latin typeface="OpenDyslexicAlta" pitchFamily="2" charset="77"/>
              <a:ea typeface="OpenDyslexic" charset="0"/>
              <a:cs typeface="OpenDyslexic" charset="0"/>
            </a:endParaRPr>
          </a:p>
          <a:p>
            <a:pPr>
              <a:defRPr/>
            </a:pPr>
            <a:endParaRPr lang="en-GB" dirty="0">
              <a:latin typeface="OpenDyslexicAlta" pitchFamily="2" charset="77"/>
              <a:ea typeface="OpenDyslexic" charset="0"/>
              <a:cs typeface="OpenDyslexic" charset="0"/>
            </a:endParaRPr>
          </a:p>
          <a:p>
            <a:pPr>
              <a:defRPr/>
            </a:pPr>
            <a:r>
              <a:rPr lang="en-GB" dirty="0">
                <a:latin typeface="OpenDyslexicAlta" pitchFamily="2" charset="77"/>
                <a:ea typeface="OpenDyslexic" charset="0"/>
                <a:cs typeface="OpenDyslexic" charset="0"/>
              </a:rPr>
              <a:t>It was difficult to _</a:t>
            </a:r>
            <a:r>
              <a:rPr lang="en-GB" dirty="0">
                <a:solidFill>
                  <a:srgbClr val="FF3860"/>
                </a:solidFill>
                <a:latin typeface="OpenDyslexicAlta" pitchFamily="2" charset="77"/>
                <a:ea typeface="OpenDyslexic" charset="0"/>
                <a:cs typeface="OpenDyslexic" charset="0"/>
              </a:rPr>
              <a:t>hear</a:t>
            </a:r>
            <a:r>
              <a:rPr lang="en-GB" dirty="0">
                <a:latin typeface="OpenDyslexicAlta" pitchFamily="2" charset="77"/>
                <a:ea typeface="OpenDyslexic" charset="0"/>
                <a:cs typeface="OpenDyslexic" charset="0"/>
              </a:rPr>
              <a:t>_ over the noise in the playground. </a:t>
            </a:r>
          </a:p>
          <a:p>
            <a:pPr>
              <a:defRPr/>
            </a:pPr>
            <a:endParaRPr lang="en-GB" dirty="0">
              <a:latin typeface="OpenDyslexicAlta" pitchFamily="2" charset="77"/>
              <a:ea typeface="OpenDyslexic" charset="0"/>
              <a:cs typeface="OpenDyslexic" charset="0"/>
            </a:endParaRPr>
          </a:p>
          <a:p>
            <a:pPr>
              <a:defRPr/>
            </a:pPr>
            <a:endParaRPr lang="en-GB" dirty="0">
              <a:latin typeface="OpenDyslexicAlta" pitchFamily="2" charset="77"/>
              <a:ea typeface="OpenDyslexic" charset="0"/>
              <a:cs typeface="OpenDyslexic" charset="0"/>
            </a:endParaRPr>
          </a:p>
          <a:p>
            <a:pPr>
              <a:defRPr/>
            </a:pPr>
            <a:r>
              <a:rPr lang="en-GB" dirty="0">
                <a:latin typeface="OpenDyslexicAlta" pitchFamily="2" charset="77"/>
                <a:ea typeface="OpenDyslexic" charset="0"/>
                <a:cs typeface="OpenDyslexic" charset="0"/>
              </a:rPr>
              <a:t>Daniel hurt his _</a:t>
            </a:r>
            <a:r>
              <a:rPr lang="en-GB" dirty="0">
                <a:solidFill>
                  <a:srgbClr val="FF3860"/>
                </a:solidFill>
                <a:latin typeface="OpenDyslexicAlta" pitchFamily="2" charset="77"/>
                <a:ea typeface="OpenDyslexic" charset="0"/>
                <a:cs typeface="OpenDyslexic" charset="0"/>
              </a:rPr>
              <a:t>heel</a:t>
            </a:r>
            <a:r>
              <a:rPr lang="en-GB" dirty="0">
                <a:latin typeface="OpenDyslexicAlta" pitchFamily="2" charset="77"/>
                <a:ea typeface="OpenDyslexic" charset="0"/>
                <a:cs typeface="OpenDyslexic" charset="0"/>
              </a:rPr>
              <a:t>_ playing football in the park. </a:t>
            </a:r>
          </a:p>
          <a:p>
            <a:pPr>
              <a:defRPr/>
            </a:pPr>
            <a:endParaRPr lang="en-GB" dirty="0">
              <a:latin typeface="OpenDyslexicAlta" pitchFamily="2" charset="77"/>
              <a:ea typeface="OpenDyslexic" charset="0"/>
              <a:cs typeface="OpenDyslexic" charset="0"/>
            </a:endParaRPr>
          </a:p>
        </p:txBody>
      </p:sp>
      <p:sp>
        <p:nvSpPr>
          <p:cNvPr id="6" name="Rectangle 5"/>
          <p:cNvSpPr/>
          <p:nvPr/>
        </p:nvSpPr>
        <p:spPr>
          <a:xfrm>
            <a:off x="3712028" y="1600196"/>
            <a:ext cx="8235044" cy="646331"/>
          </a:xfrm>
          <a:prstGeom prst="rect">
            <a:avLst/>
          </a:prstGeom>
          <a:solidFill>
            <a:srgbClr val="D883FF"/>
          </a:solidFill>
        </p:spPr>
        <p:txBody>
          <a:bodyPr wrap="square">
            <a:spAutoFit/>
          </a:bodyPr>
          <a:lstStyle/>
          <a:p>
            <a:pPr algn="ctr">
              <a:defRPr/>
            </a:pPr>
            <a:r>
              <a:rPr lang="en-GB" dirty="0">
                <a:latin typeface="OpenDyslexicAlta" pitchFamily="2" charset="77"/>
                <a:ea typeface="OpenDyslexic" charset="0"/>
                <a:cs typeface="OpenDyslexic" charset="0"/>
              </a:rPr>
              <a:t>Choose one of your spellings to complete the sentence. </a:t>
            </a:r>
          </a:p>
          <a:p>
            <a:pPr algn="ctr">
              <a:defRPr/>
            </a:pPr>
            <a:r>
              <a:rPr lang="en-GB" dirty="0">
                <a:latin typeface="OpenDyslexicAlta" pitchFamily="2" charset="77"/>
                <a:ea typeface="OpenDyslexic" charset="0"/>
                <a:cs typeface="OpenDyslexic" charset="0"/>
              </a:rPr>
              <a:t>Only one of the pair is correct. </a:t>
            </a:r>
          </a:p>
        </p:txBody>
      </p:sp>
    </p:spTree>
    <p:extLst>
      <p:ext uri="{BB962C8B-B14F-4D97-AF65-F5344CB8AC3E}">
        <p14:creationId xmlns:p14="http://schemas.microsoft.com/office/powerpoint/2010/main" val="1498845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1116013" y="788047"/>
            <a:ext cx="427037" cy="362803"/>
          </a:xfrm>
        </p:spPr>
        <p:txBody>
          <a:bodyPr>
            <a:normAutofit/>
          </a:bodyPr>
          <a:lstStyle/>
          <a:p>
            <a:r>
              <a:rPr lang="en-GB" dirty="0"/>
              <a:t>  1</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pPr>
              <a:lnSpc>
                <a:spcPct val="100000"/>
              </a:lnSpc>
              <a:spcBef>
                <a:spcPts val="0"/>
              </a:spcBef>
              <a:defRPr/>
            </a:pPr>
            <a:r>
              <a:rPr lang="en-GB" dirty="0"/>
              <a:t>Homophones </a:t>
            </a:r>
            <a:r>
              <a:rPr lang="mr-IN" dirty="0"/>
              <a:t>–</a:t>
            </a:r>
            <a:r>
              <a:rPr lang="en-GB" dirty="0"/>
              <a:t> words which have the same pronunciation but different meanings and/or spellings. </a:t>
            </a:r>
          </a:p>
          <a:p>
            <a:pPr>
              <a:lnSpc>
                <a:spcPct val="100000"/>
              </a:lnSpc>
              <a:spcBef>
                <a:spcPts val="0"/>
              </a:spcBef>
              <a:defRPr/>
            </a:pPr>
            <a:endParaRPr lang="en-GB" b="1" dirty="0">
              <a:solidFill>
                <a:srgbClr val="FF0000"/>
              </a:solidFill>
            </a:endParaRPr>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lstStyle/>
          <a:p>
            <a:pPr fontAlgn="t">
              <a:lnSpc>
                <a:spcPct val="100000"/>
              </a:lnSpc>
              <a:spcAft>
                <a:spcPts val="200"/>
              </a:spcAft>
            </a:pPr>
            <a:r>
              <a:rPr lang="en-GB" sz="2000" dirty="0"/>
              <a:t>scene</a:t>
            </a:r>
          </a:p>
          <a:p>
            <a:pPr fontAlgn="t">
              <a:lnSpc>
                <a:spcPct val="100000"/>
              </a:lnSpc>
              <a:spcAft>
                <a:spcPts val="200"/>
              </a:spcAft>
            </a:pPr>
            <a:r>
              <a:rPr lang="en-GB" sz="2000" dirty="0"/>
              <a:t>seen</a:t>
            </a:r>
          </a:p>
          <a:p>
            <a:pPr fontAlgn="t">
              <a:lnSpc>
                <a:spcPct val="100000"/>
              </a:lnSpc>
              <a:spcAft>
                <a:spcPts val="200"/>
              </a:spcAft>
            </a:pPr>
            <a:r>
              <a:rPr lang="en-GB" sz="2000" dirty="0"/>
              <a:t>whose</a:t>
            </a:r>
          </a:p>
          <a:p>
            <a:pPr fontAlgn="t">
              <a:lnSpc>
                <a:spcPct val="100000"/>
              </a:lnSpc>
              <a:spcAft>
                <a:spcPts val="200"/>
              </a:spcAft>
            </a:pPr>
            <a:r>
              <a:rPr lang="en-GB" sz="2000" dirty="0"/>
              <a:t>who’s</a:t>
            </a:r>
          </a:p>
          <a:p>
            <a:pPr fontAlgn="t">
              <a:lnSpc>
                <a:spcPct val="100000"/>
              </a:lnSpc>
              <a:spcAft>
                <a:spcPts val="200"/>
              </a:spcAft>
            </a:pPr>
            <a:r>
              <a:rPr lang="en-GB" sz="2000" dirty="0"/>
              <a:t>affect</a:t>
            </a:r>
          </a:p>
          <a:p>
            <a:pPr fontAlgn="t">
              <a:lnSpc>
                <a:spcPct val="100000"/>
              </a:lnSpc>
              <a:spcAft>
                <a:spcPts val="200"/>
              </a:spcAft>
            </a:pPr>
            <a:r>
              <a:rPr lang="en-GB" sz="2000" dirty="0"/>
              <a:t>effect</a:t>
            </a:r>
          </a:p>
          <a:p>
            <a:pPr fontAlgn="t">
              <a:lnSpc>
                <a:spcPct val="100000"/>
              </a:lnSpc>
              <a:spcAft>
                <a:spcPts val="200"/>
              </a:spcAft>
            </a:pPr>
            <a:r>
              <a:rPr lang="en-GB" sz="2000" dirty="0"/>
              <a:t>here</a:t>
            </a:r>
          </a:p>
          <a:p>
            <a:pPr fontAlgn="t">
              <a:lnSpc>
                <a:spcPct val="100000"/>
              </a:lnSpc>
              <a:spcAft>
                <a:spcPts val="200"/>
              </a:spcAft>
            </a:pPr>
            <a:r>
              <a:rPr lang="en-GB" sz="2000" dirty="0"/>
              <a:t>hear</a:t>
            </a:r>
          </a:p>
          <a:p>
            <a:pPr fontAlgn="t">
              <a:lnSpc>
                <a:spcPct val="100000"/>
              </a:lnSpc>
              <a:spcAft>
                <a:spcPts val="200"/>
              </a:spcAft>
            </a:pPr>
            <a:r>
              <a:rPr lang="en-GB" sz="2000" dirty="0"/>
              <a:t>heel</a:t>
            </a:r>
          </a:p>
          <a:p>
            <a:pPr fontAlgn="t">
              <a:lnSpc>
                <a:spcPct val="100000"/>
              </a:lnSpc>
              <a:spcAft>
                <a:spcPts val="200"/>
              </a:spcAft>
            </a:pPr>
            <a:r>
              <a:rPr lang="en-GB" sz="2000" dirty="0"/>
              <a:t>heal</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nvPr>
        </p:nvGraphicFramePr>
        <p:xfrm>
          <a:off x="3429000" y="1311275"/>
          <a:ext cx="8545882" cy="5268593"/>
        </p:xfrm>
        <a:graphic>
          <a:graphicData uri="http://schemas.openxmlformats.org/drawingml/2006/table">
            <a:tbl>
              <a:tblPr firstRow="1" bandRow="1">
                <a:tableStyleId>{5940675A-B579-460E-94D1-54222C63F5DA}</a:tableStyleId>
              </a:tblPr>
              <a:tblGrid>
                <a:gridCol w="1607975">
                  <a:extLst>
                    <a:ext uri="{9D8B030D-6E8A-4147-A177-3AD203B41FA5}">
                      <a16:colId xmlns:a16="http://schemas.microsoft.com/office/drawing/2014/main" val="20000"/>
                    </a:ext>
                  </a:extLst>
                </a:gridCol>
                <a:gridCol w="6937907">
                  <a:extLst>
                    <a:ext uri="{9D8B030D-6E8A-4147-A177-3AD203B41FA5}">
                      <a16:colId xmlns:a16="http://schemas.microsoft.com/office/drawing/2014/main" val="20001"/>
                    </a:ext>
                  </a:extLst>
                </a:gridCol>
              </a:tblGrid>
              <a:tr h="1180763">
                <a:tc>
                  <a:txBody>
                    <a:bodyPr/>
                    <a:lstStyle/>
                    <a:p>
                      <a:r>
                        <a:rPr lang="en-GB" sz="1700" b="0" i="0" dirty="0">
                          <a:latin typeface="Muli" pitchFamily="2" charset="77"/>
                        </a:rPr>
                        <a:t>Introduction</a:t>
                      </a:r>
                    </a:p>
                  </a:txBody>
                  <a:tcPr/>
                </a:tc>
                <a:tc>
                  <a:txBody>
                    <a:bodyPr/>
                    <a:lstStyle/>
                    <a:p>
                      <a:r>
                        <a:rPr lang="en-GB" sz="1600" b="0" i="0" dirty="0">
                          <a:latin typeface="Muli" pitchFamily="2" charset="77"/>
                        </a:rPr>
                        <a:t>Can the children remember what the word homophone means?</a:t>
                      </a:r>
                      <a:r>
                        <a:rPr lang="en-GB" sz="1600" b="0" i="0" baseline="0" dirty="0">
                          <a:latin typeface="Muli" pitchFamily="2" charset="77"/>
                        </a:rPr>
                        <a:t> Can they think of any examples?  Define them as words which have the same pronunciation but different meanings and/or spellings.   Remind them how near homophones have slightly different pronunciations. </a:t>
                      </a:r>
                      <a:endParaRPr lang="en-GB" sz="1600" b="0" i="0" dirty="0">
                        <a:latin typeface="Muli" pitchFamily="2" charset="77"/>
                      </a:endParaRPr>
                    </a:p>
                  </a:txBody>
                  <a:tcPr/>
                </a:tc>
                <a:extLst>
                  <a:ext uri="{0D108BD9-81ED-4DB2-BD59-A6C34878D82A}">
                    <a16:rowId xmlns:a16="http://schemas.microsoft.com/office/drawing/2014/main" val="10000"/>
                  </a:ext>
                </a:extLst>
              </a:tr>
              <a:tr h="2141030">
                <a:tc>
                  <a:txBody>
                    <a:bodyPr/>
                    <a:lstStyle/>
                    <a:p>
                      <a:r>
                        <a:rPr lang="en-GB" sz="1700" b="0" i="0" dirty="0">
                          <a:latin typeface="Muli" pitchFamily="2" charset="77"/>
                        </a:rPr>
                        <a:t>Main Teaching Activity </a:t>
                      </a:r>
                    </a:p>
                  </a:txBody>
                  <a:tcPr/>
                </a:tc>
                <a:tc>
                  <a:txBody>
                    <a:bodyPr/>
                    <a:lstStyle/>
                    <a:p>
                      <a:r>
                        <a:rPr lang="en-GB" sz="1600" b="0" i="0" baseline="0" dirty="0">
                          <a:latin typeface="Muli" pitchFamily="2" charset="77"/>
                        </a:rPr>
                        <a:t>Using the PowerPoint, display each example on the whiteboard. Ask the children to write down the word that they think goes in each gap.</a:t>
                      </a:r>
                    </a:p>
                    <a:p>
                      <a:endParaRPr lang="en-GB" sz="1600" b="0" i="0" baseline="0" dirty="0">
                        <a:latin typeface="Muli" pitchFamily="2" charset="77"/>
                      </a:endParaRPr>
                    </a:p>
                    <a:p>
                      <a:r>
                        <a:rPr lang="en-GB" sz="1600" b="0" i="0" baseline="0" dirty="0">
                          <a:latin typeface="Muli" pitchFamily="2" charset="77"/>
                        </a:rPr>
                        <a:t>After each example ask the children to share their responses and discuss any errors or misconceptions. </a:t>
                      </a:r>
                      <a:br>
                        <a:rPr lang="en-GB" sz="1600" b="0" i="0" baseline="0" dirty="0">
                          <a:latin typeface="Muli" pitchFamily="2" charset="77"/>
                        </a:rPr>
                      </a:br>
                      <a:endParaRPr lang="en-GB" sz="1600" b="0" i="0" baseline="0" dirty="0">
                        <a:latin typeface="Muli" pitchFamily="2" charset="77"/>
                      </a:endParaRPr>
                    </a:p>
                    <a:p>
                      <a:r>
                        <a:rPr lang="en-GB" sz="1600" b="0" i="0" baseline="0" dirty="0">
                          <a:latin typeface="Muli" pitchFamily="2" charset="77"/>
                        </a:rPr>
                        <a:t>Teacher can choose to reveal the two spellings before or after the pupil attempts.</a:t>
                      </a:r>
                    </a:p>
                  </a:txBody>
                  <a:tcPr/>
                </a:tc>
                <a:extLst>
                  <a:ext uri="{0D108BD9-81ED-4DB2-BD59-A6C34878D82A}">
                    <a16:rowId xmlns:a16="http://schemas.microsoft.com/office/drawing/2014/main" val="10001"/>
                  </a:ext>
                </a:extLst>
              </a:tr>
              <a:tr h="1946800">
                <a:tc>
                  <a:txBody>
                    <a:bodyPr/>
                    <a:lstStyle/>
                    <a:p>
                      <a:r>
                        <a:rPr lang="en-GB" sz="1700" b="0" i="0" dirty="0">
                          <a:latin typeface="Muli" pitchFamily="2" charset="77"/>
                        </a:rPr>
                        <a:t>Independent Activity</a:t>
                      </a:r>
                    </a:p>
                  </a:txBody>
                  <a:tcPr/>
                </a:tc>
                <a:tc>
                  <a:txBody>
                    <a:bodyPr/>
                    <a:lstStyle/>
                    <a:p>
                      <a:r>
                        <a:rPr lang="en-GB" sz="1600" b="0" i="0" dirty="0">
                          <a:latin typeface="Muli" pitchFamily="2" charset="77"/>
                        </a:rPr>
                        <a:t>In</a:t>
                      </a:r>
                      <a:r>
                        <a:rPr lang="en-GB" sz="1600" b="0" i="0" baseline="0" dirty="0">
                          <a:latin typeface="Muli" pitchFamily="2" charset="77"/>
                        </a:rPr>
                        <a:t> small groups.  One child writes a sentence with one of this week’s spellings missing. E.g. We travelled to France by ________.</a:t>
                      </a:r>
                    </a:p>
                    <a:p>
                      <a:endParaRPr lang="en-GB" sz="1600" b="0" i="0" baseline="0" dirty="0">
                        <a:latin typeface="Muli" pitchFamily="2" charset="77"/>
                      </a:endParaRPr>
                    </a:p>
                    <a:p>
                      <a:r>
                        <a:rPr lang="en-GB" sz="1600" b="0" i="0" baseline="0" dirty="0">
                          <a:latin typeface="Muli" pitchFamily="2" charset="77"/>
                        </a:rPr>
                        <a:t>The children on their table then write down the correct spelling on their whiteboards.  The child who created the question shares which they thought was the right question and check each others’ answers. </a:t>
                      </a:r>
                      <a:endParaRPr lang="en-GB" sz="1600" b="0" i="0" dirty="0">
                        <a:latin typeface="Muli" pitchFamily="2" charset="77"/>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85895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9BD-A285-0D4E-B47F-FF62BBC32076}"/>
              </a:ext>
            </a:extLst>
          </p:cNvPr>
          <p:cNvSpPr>
            <a:spLocks noGrp="1"/>
          </p:cNvSpPr>
          <p:nvPr>
            <p:ph type="title"/>
          </p:nvPr>
        </p:nvSpPr>
        <p:spPr/>
        <p:txBody>
          <a:bodyPr>
            <a:normAutofit/>
          </a:bodyPr>
          <a:lstStyle/>
          <a:p>
            <a:r>
              <a:rPr lang="en-GB" dirty="0"/>
              <a:t>It was so noisy, the boy struggled to ______ what his mum said.</a:t>
            </a:r>
          </a:p>
        </p:txBody>
      </p:sp>
      <p:sp>
        <p:nvSpPr>
          <p:cNvPr id="6" name="Content Placeholder 5">
            <a:extLst>
              <a:ext uri="{FF2B5EF4-FFF2-40B4-BE49-F238E27FC236}">
                <a16:creationId xmlns:a16="http://schemas.microsoft.com/office/drawing/2014/main" id="{9E223DC0-3DD9-BD47-AD91-DDF8B4001F97}"/>
              </a:ext>
            </a:extLst>
          </p:cNvPr>
          <p:cNvSpPr>
            <a:spLocks noGrp="1"/>
          </p:cNvSpPr>
          <p:nvPr>
            <p:ph idx="1"/>
          </p:nvPr>
        </p:nvSpPr>
        <p:spPr/>
        <p:txBody>
          <a:bodyPr>
            <a:normAutofit/>
          </a:bodyPr>
          <a:lstStyle/>
          <a:p>
            <a:pPr marL="0" indent="0" algn="ctr">
              <a:buNone/>
            </a:pPr>
            <a:r>
              <a:rPr lang="en-GB" sz="4200" dirty="0"/>
              <a:t>Which is the correct spelling?</a:t>
            </a:r>
          </a:p>
          <a:p>
            <a:pPr marL="0" indent="0" algn="ctr">
              <a:buNone/>
            </a:pPr>
            <a:endParaRPr lang="en-GB" sz="4200" dirty="0"/>
          </a:p>
          <a:p>
            <a:pPr marL="0" indent="0" algn="ctr">
              <a:buNone/>
            </a:pPr>
            <a:r>
              <a:rPr lang="en-GB" sz="4200" dirty="0"/>
              <a:t>here           hear</a:t>
            </a:r>
          </a:p>
        </p:txBody>
      </p:sp>
    </p:spTree>
    <p:extLst>
      <p:ext uri="{BB962C8B-B14F-4D97-AF65-F5344CB8AC3E}">
        <p14:creationId xmlns:p14="http://schemas.microsoft.com/office/powerpoint/2010/main" val="134959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9BD-A285-0D4E-B47F-FF62BBC32076}"/>
              </a:ext>
            </a:extLst>
          </p:cNvPr>
          <p:cNvSpPr>
            <a:spLocks noGrp="1"/>
          </p:cNvSpPr>
          <p:nvPr>
            <p:ph type="title"/>
          </p:nvPr>
        </p:nvSpPr>
        <p:spPr/>
        <p:txBody>
          <a:bodyPr>
            <a:normAutofit/>
          </a:bodyPr>
          <a:lstStyle/>
          <a:p>
            <a:r>
              <a:rPr lang="en-GB" dirty="0"/>
              <a:t>It was so noisy, the boy struggled to </a:t>
            </a:r>
            <a:r>
              <a:rPr lang="en-GB" u="sng" dirty="0">
                <a:solidFill>
                  <a:srgbClr val="FF3860"/>
                </a:solidFill>
              </a:rPr>
              <a:t>hear</a:t>
            </a:r>
            <a:r>
              <a:rPr lang="en-GB" dirty="0"/>
              <a:t> what his mum said.</a:t>
            </a:r>
          </a:p>
        </p:txBody>
      </p:sp>
      <p:sp>
        <p:nvSpPr>
          <p:cNvPr id="6" name="Content Placeholder 5">
            <a:extLst>
              <a:ext uri="{FF2B5EF4-FFF2-40B4-BE49-F238E27FC236}">
                <a16:creationId xmlns:a16="http://schemas.microsoft.com/office/drawing/2014/main" id="{9E223DC0-3DD9-BD47-AD91-DDF8B4001F97}"/>
              </a:ext>
            </a:extLst>
          </p:cNvPr>
          <p:cNvSpPr>
            <a:spLocks noGrp="1"/>
          </p:cNvSpPr>
          <p:nvPr>
            <p:ph idx="1"/>
          </p:nvPr>
        </p:nvSpPr>
        <p:spPr/>
        <p:txBody>
          <a:bodyPr>
            <a:normAutofit/>
          </a:bodyPr>
          <a:lstStyle/>
          <a:p>
            <a:pPr marL="0" indent="0" algn="ctr">
              <a:buNone/>
            </a:pPr>
            <a:r>
              <a:rPr lang="en-GB" sz="4200" dirty="0"/>
              <a:t>Which is the correct spelling?</a:t>
            </a:r>
          </a:p>
          <a:p>
            <a:pPr marL="0" indent="0" algn="ctr">
              <a:buNone/>
            </a:pPr>
            <a:endParaRPr lang="en-GB" sz="4200" dirty="0"/>
          </a:p>
          <a:p>
            <a:pPr marL="0" indent="0" algn="ctr">
              <a:buNone/>
            </a:pPr>
            <a:r>
              <a:rPr lang="en-GB" sz="4200" dirty="0"/>
              <a:t>here           </a:t>
            </a:r>
            <a:r>
              <a:rPr lang="en-GB" sz="4200" dirty="0">
                <a:solidFill>
                  <a:srgbClr val="FF3860"/>
                </a:solidFill>
              </a:rPr>
              <a:t>hear</a:t>
            </a:r>
          </a:p>
        </p:txBody>
      </p:sp>
      <p:sp>
        <p:nvSpPr>
          <p:cNvPr id="3" name="TextBox 2">
            <a:extLst>
              <a:ext uri="{FF2B5EF4-FFF2-40B4-BE49-F238E27FC236}">
                <a16:creationId xmlns:a16="http://schemas.microsoft.com/office/drawing/2014/main" id="{1087F76E-7642-5F4D-A5C5-90C20AF411E6}"/>
              </a:ext>
            </a:extLst>
          </p:cNvPr>
          <p:cNvSpPr txBox="1"/>
          <p:nvPr/>
        </p:nvSpPr>
        <p:spPr>
          <a:xfrm>
            <a:off x="312516" y="254643"/>
            <a:ext cx="1608881" cy="369332"/>
          </a:xfrm>
          <a:prstGeom prst="rect">
            <a:avLst/>
          </a:prstGeom>
          <a:noFill/>
        </p:spPr>
        <p:txBody>
          <a:bodyPr wrap="square" rtlCol="0">
            <a:spAutoFit/>
          </a:bodyPr>
          <a:lstStyle/>
          <a:p>
            <a:r>
              <a:rPr lang="en-US" dirty="0">
                <a:solidFill>
                  <a:srgbClr val="FF3860"/>
                </a:solidFill>
              </a:rPr>
              <a:t>Answers: </a:t>
            </a:r>
          </a:p>
        </p:txBody>
      </p:sp>
    </p:spTree>
    <p:extLst>
      <p:ext uri="{BB962C8B-B14F-4D97-AF65-F5344CB8AC3E}">
        <p14:creationId xmlns:p14="http://schemas.microsoft.com/office/powerpoint/2010/main" val="354918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9BD-A285-0D4E-B47F-FF62BBC32076}"/>
              </a:ext>
            </a:extLst>
          </p:cNvPr>
          <p:cNvSpPr>
            <a:spLocks noGrp="1"/>
          </p:cNvSpPr>
          <p:nvPr>
            <p:ph type="title"/>
          </p:nvPr>
        </p:nvSpPr>
        <p:spPr>
          <a:xfrm>
            <a:off x="838200" y="1544659"/>
            <a:ext cx="10515600" cy="1325563"/>
          </a:xfrm>
        </p:spPr>
        <p:txBody>
          <a:bodyPr>
            <a:normAutofit fontScale="90000"/>
          </a:bodyPr>
          <a:lstStyle/>
          <a:p>
            <a:r>
              <a:rPr lang="en-GB" dirty="0"/>
              <a:t>The teacher had lost the whiteboard rubber, she asked if anyone had _______ it.</a:t>
            </a:r>
          </a:p>
        </p:txBody>
      </p:sp>
      <p:sp>
        <p:nvSpPr>
          <p:cNvPr id="6" name="Content Placeholder 5">
            <a:extLst>
              <a:ext uri="{FF2B5EF4-FFF2-40B4-BE49-F238E27FC236}">
                <a16:creationId xmlns:a16="http://schemas.microsoft.com/office/drawing/2014/main" id="{9E223DC0-3DD9-BD47-AD91-DDF8B4001F97}"/>
              </a:ext>
            </a:extLst>
          </p:cNvPr>
          <p:cNvSpPr>
            <a:spLocks noGrp="1"/>
          </p:cNvSpPr>
          <p:nvPr>
            <p:ph idx="1"/>
          </p:nvPr>
        </p:nvSpPr>
        <p:spPr/>
        <p:txBody>
          <a:bodyPr>
            <a:normAutofit/>
          </a:bodyPr>
          <a:lstStyle/>
          <a:p>
            <a:pPr marL="0" indent="0" algn="ctr">
              <a:buNone/>
            </a:pPr>
            <a:r>
              <a:rPr lang="en-GB" sz="4200" dirty="0"/>
              <a:t>Which is the correct spelling?</a:t>
            </a:r>
          </a:p>
          <a:p>
            <a:pPr marL="0" indent="0" algn="ctr">
              <a:buNone/>
            </a:pPr>
            <a:endParaRPr lang="en-GB" sz="4200" dirty="0"/>
          </a:p>
          <a:p>
            <a:pPr marL="0" indent="0" algn="ctr">
              <a:buNone/>
            </a:pPr>
            <a:r>
              <a:rPr lang="en-GB" sz="4200" dirty="0"/>
              <a:t>seen           scene</a:t>
            </a:r>
          </a:p>
        </p:txBody>
      </p:sp>
    </p:spTree>
    <p:extLst>
      <p:ext uri="{BB962C8B-B14F-4D97-AF65-F5344CB8AC3E}">
        <p14:creationId xmlns:p14="http://schemas.microsoft.com/office/powerpoint/2010/main" val="351555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9BD-A285-0D4E-B47F-FF62BBC32076}"/>
              </a:ext>
            </a:extLst>
          </p:cNvPr>
          <p:cNvSpPr>
            <a:spLocks noGrp="1"/>
          </p:cNvSpPr>
          <p:nvPr>
            <p:ph type="title"/>
          </p:nvPr>
        </p:nvSpPr>
        <p:spPr>
          <a:xfrm>
            <a:off x="838200" y="1544659"/>
            <a:ext cx="10515600" cy="1325563"/>
          </a:xfrm>
        </p:spPr>
        <p:txBody>
          <a:bodyPr>
            <a:normAutofit fontScale="90000"/>
          </a:bodyPr>
          <a:lstStyle/>
          <a:p>
            <a:r>
              <a:rPr lang="en-GB" dirty="0"/>
              <a:t>The teacher had lost the whiteboard rubber, she asked if anyone had</a:t>
            </a:r>
            <a:br>
              <a:rPr lang="en-GB" dirty="0"/>
            </a:br>
            <a:r>
              <a:rPr lang="en-GB" dirty="0"/>
              <a:t> </a:t>
            </a:r>
            <a:r>
              <a:rPr lang="en-GB" u="sng" dirty="0">
                <a:solidFill>
                  <a:srgbClr val="FF3860"/>
                </a:solidFill>
              </a:rPr>
              <a:t>seen</a:t>
            </a:r>
            <a:r>
              <a:rPr lang="en-GB" dirty="0"/>
              <a:t> it.</a:t>
            </a:r>
          </a:p>
        </p:txBody>
      </p:sp>
      <p:sp>
        <p:nvSpPr>
          <p:cNvPr id="6" name="Content Placeholder 5">
            <a:extLst>
              <a:ext uri="{FF2B5EF4-FFF2-40B4-BE49-F238E27FC236}">
                <a16:creationId xmlns:a16="http://schemas.microsoft.com/office/drawing/2014/main" id="{9E223DC0-3DD9-BD47-AD91-DDF8B4001F97}"/>
              </a:ext>
            </a:extLst>
          </p:cNvPr>
          <p:cNvSpPr>
            <a:spLocks noGrp="1"/>
          </p:cNvSpPr>
          <p:nvPr>
            <p:ph idx="1"/>
          </p:nvPr>
        </p:nvSpPr>
        <p:spPr/>
        <p:txBody>
          <a:bodyPr>
            <a:normAutofit/>
          </a:bodyPr>
          <a:lstStyle/>
          <a:p>
            <a:pPr marL="0" indent="0" algn="ctr">
              <a:buNone/>
            </a:pPr>
            <a:r>
              <a:rPr lang="en-GB" sz="4200" dirty="0"/>
              <a:t>Which is the correct spelling?</a:t>
            </a:r>
          </a:p>
          <a:p>
            <a:pPr marL="0" indent="0" algn="ctr">
              <a:buNone/>
            </a:pPr>
            <a:endParaRPr lang="en-GB" sz="4200" dirty="0"/>
          </a:p>
          <a:p>
            <a:pPr marL="0" indent="0" algn="ctr">
              <a:buNone/>
            </a:pPr>
            <a:r>
              <a:rPr lang="en-GB" sz="4200" dirty="0">
                <a:solidFill>
                  <a:srgbClr val="FF3860"/>
                </a:solidFill>
              </a:rPr>
              <a:t>seen </a:t>
            </a:r>
            <a:r>
              <a:rPr lang="en-GB" sz="4200" dirty="0"/>
              <a:t>          scene</a:t>
            </a:r>
          </a:p>
        </p:txBody>
      </p:sp>
      <p:sp>
        <p:nvSpPr>
          <p:cNvPr id="4" name="TextBox 3">
            <a:extLst>
              <a:ext uri="{FF2B5EF4-FFF2-40B4-BE49-F238E27FC236}">
                <a16:creationId xmlns:a16="http://schemas.microsoft.com/office/drawing/2014/main" id="{55974759-8CB6-9C4D-9569-6C332D12A664}"/>
              </a:ext>
            </a:extLst>
          </p:cNvPr>
          <p:cNvSpPr txBox="1"/>
          <p:nvPr/>
        </p:nvSpPr>
        <p:spPr>
          <a:xfrm>
            <a:off x="312516" y="254643"/>
            <a:ext cx="1608881" cy="369332"/>
          </a:xfrm>
          <a:prstGeom prst="rect">
            <a:avLst/>
          </a:prstGeom>
          <a:noFill/>
        </p:spPr>
        <p:txBody>
          <a:bodyPr wrap="square" rtlCol="0">
            <a:spAutoFit/>
          </a:bodyPr>
          <a:lstStyle/>
          <a:p>
            <a:r>
              <a:rPr lang="en-US" dirty="0">
                <a:solidFill>
                  <a:srgbClr val="FF3860"/>
                </a:solidFill>
              </a:rPr>
              <a:t>Answers: </a:t>
            </a:r>
          </a:p>
        </p:txBody>
      </p:sp>
    </p:spTree>
    <p:extLst>
      <p:ext uri="{BB962C8B-B14F-4D97-AF65-F5344CB8AC3E}">
        <p14:creationId xmlns:p14="http://schemas.microsoft.com/office/powerpoint/2010/main" val="253845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9BD-A285-0D4E-B47F-FF62BBC32076}"/>
              </a:ext>
            </a:extLst>
          </p:cNvPr>
          <p:cNvSpPr>
            <a:spLocks noGrp="1"/>
          </p:cNvSpPr>
          <p:nvPr>
            <p:ph type="title"/>
          </p:nvPr>
        </p:nvSpPr>
        <p:spPr/>
        <p:txBody>
          <a:bodyPr>
            <a:normAutofit/>
          </a:bodyPr>
          <a:lstStyle/>
          <a:p>
            <a:r>
              <a:rPr lang="en-GB" dirty="0"/>
              <a:t>_______ are these trainers?</a:t>
            </a:r>
          </a:p>
        </p:txBody>
      </p:sp>
      <p:sp>
        <p:nvSpPr>
          <p:cNvPr id="6" name="Content Placeholder 5">
            <a:extLst>
              <a:ext uri="{FF2B5EF4-FFF2-40B4-BE49-F238E27FC236}">
                <a16:creationId xmlns:a16="http://schemas.microsoft.com/office/drawing/2014/main" id="{9E223DC0-3DD9-BD47-AD91-DDF8B4001F97}"/>
              </a:ext>
            </a:extLst>
          </p:cNvPr>
          <p:cNvSpPr>
            <a:spLocks noGrp="1"/>
          </p:cNvSpPr>
          <p:nvPr>
            <p:ph idx="1"/>
          </p:nvPr>
        </p:nvSpPr>
        <p:spPr/>
        <p:txBody>
          <a:bodyPr>
            <a:normAutofit/>
          </a:bodyPr>
          <a:lstStyle/>
          <a:p>
            <a:pPr marL="0" indent="0" algn="ctr">
              <a:buNone/>
            </a:pPr>
            <a:r>
              <a:rPr lang="en-GB" sz="4200" dirty="0"/>
              <a:t>Which is the correct spelling?</a:t>
            </a:r>
          </a:p>
          <a:p>
            <a:pPr marL="0" indent="0" algn="ctr">
              <a:buNone/>
            </a:pPr>
            <a:endParaRPr lang="en-GB" sz="4200" dirty="0"/>
          </a:p>
          <a:p>
            <a:pPr marL="0" indent="0" algn="ctr">
              <a:buNone/>
            </a:pPr>
            <a:r>
              <a:rPr lang="en-GB" dirty="0"/>
              <a:t>whose</a:t>
            </a:r>
            <a:r>
              <a:rPr lang="en-GB" sz="4200" dirty="0"/>
              <a:t>           who’s</a:t>
            </a:r>
          </a:p>
        </p:txBody>
      </p:sp>
    </p:spTree>
    <p:extLst>
      <p:ext uri="{BB962C8B-B14F-4D97-AF65-F5344CB8AC3E}">
        <p14:creationId xmlns:p14="http://schemas.microsoft.com/office/powerpoint/2010/main" val="341242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9BD-A285-0D4E-B47F-FF62BBC32076}"/>
              </a:ext>
            </a:extLst>
          </p:cNvPr>
          <p:cNvSpPr>
            <a:spLocks noGrp="1"/>
          </p:cNvSpPr>
          <p:nvPr>
            <p:ph type="title"/>
          </p:nvPr>
        </p:nvSpPr>
        <p:spPr/>
        <p:txBody>
          <a:bodyPr>
            <a:normAutofit/>
          </a:bodyPr>
          <a:lstStyle/>
          <a:p>
            <a:r>
              <a:rPr lang="en-GB" u="sng" dirty="0">
                <a:solidFill>
                  <a:srgbClr val="FF3860"/>
                </a:solidFill>
              </a:rPr>
              <a:t>whose</a:t>
            </a:r>
            <a:r>
              <a:rPr lang="en-GB" dirty="0"/>
              <a:t> are these trainers?</a:t>
            </a:r>
          </a:p>
        </p:txBody>
      </p:sp>
      <p:sp>
        <p:nvSpPr>
          <p:cNvPr id="6" name="Content Placeholder 5">
            <a:extLst>
              <a:ext uri="{FF2B5EF4-FFF2-40B4-BE49-F238E27FC236}">
                <a16:creationId xmlns:a16="http://schemas.microsoft.com/office/drawing/2014/main" id="{9E223DC0-3DD9-BD47-AD91-DDF8B4001F97}"/>
              </a:ext>
            </a:extLst>
          </p:cNvPr>
          <p:cNvSpPr>
            <a:spLocks noGrp="1"/>
          </p:cNvSpPr>
          <p:nvPr>
            <p:ph idx="1"/>
          </p:nvPr>
        </p:nvSpPr>
        <p:spPr/>
        <p:txBody>
          <a:bodyPr>
            <a:normAutofit/>
          </a:bodyPr>
          <a:lstStyle/>
          <a:p>
            <a:pPr marL="0" indent="0" algn="ctr">
              <a:buNone/>
            </a:pPr>
            <a:r>
              <a:rPr lang="en-GB" sz="4200" dirty="0"/>
              <a:t>Which is the correct spelling?</a:t>
            </a:r>
          </a:p>
          <a:p>
            <a:pPr marL="0" indent="0" algn="ctr">
              <a:buNone/>
            </a:pPr>
            <a:endParaRPr lang="en-GB" sz="4200" dirty="0"/>
          </a:p>
          <a:p>
            <a:pPr marL="0" indent="0" algn="ctr">
              <a:buNone/>
            </a:pPr>
            <a:r>
              <a:rPr lang="en-GB" dirty="0">
                <a:solidFill>
                  <a:srgbClr val="FF3860"/>
                </a:solidFill>
              </a:rPr>
              <a:t>whose</a:t>
            </a:r>
            <a:r>
              <a:rPr lang="en-GB" sz="4200" dirty="0">
                <a:solidFill>
                  <a:srgbClr val="FF3860"/>
                </a:solidFill>
              </a:rPr>
              <a:t> </a:t>
            </a:r>
            <a:r>
              <a:rPr lang="en-GB" sz="4200" dirty="0"/>
              <a:t>          who’s</a:t>
            </a:r>
          </a:p>
        </p:txBody>
      </p:sp>
      <p:sp>
        <p:nvSpPr>
          <p:cNvPr id="4" name="TextBox 3">
            <a:extLst>
              <a:ext uri="{FF2B5EF4-FFF2-40B4-BE49-F238E27FC236}">
                <a16:creationId xmlns:a16="http://schemas.microsoft.com/office/drawing/2014/main" id="{F9BC24F7-0CF5-8D49-BEE0-11483F69E628}"/>
              </a:ext>
            </a:extLst>
          </p:cNvPr>
          <p:cNvSpPr txBox="1"/>
          <p:nvPr/>
        </p:nvSpPr>
        <p:spPr>
          <a:xfrm>
            <a:off x="312516" y="254643"/>
            <a:ext cx="1608881" cy="369332"/>
          </a:xfrm>
          <a:prstGeom prst="rect">
            <a:avLst/>
          </a:prstGeom>
          <a:noFill/>
        </p:spPr>
        <p:txBody>
          <a:bodyPr wrap="square" rtlCol="0">
            <a:spAutoFit/>
          </a:bodyPr>
          <a:lstStyle/>
          <a:p>
            <a:r>
              <a:rPr lang="en-US" dirty="0">
                <a:solidFill>
                  <a:srgbClr val="FF3860"/>
                </a:solidFill>
              </a:rPr>
              <a:t>Answers: </a:t>
            </a:r>
          </a:p>
        </p:txBody>
      </p:sp>
    </p:spTree>
    <p:extLst>
      <p:ext uri="{BB962C8B-B14F-4D97-AF65-F5344CB8AC3E}">
        <p14:creationId xmlns:p14="http://schemas.microsoft.com/office/powerpoint/2010/main" val="360161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9BD-A285-0D4E-B47F-FF62BBC32076}"/>
              </a:ext>
            </a:extLst>
          </p:cNvPr>
          <p:cNvSpPr>
            <a:spLocks noGrp="1"/>
          </p:cNvSpPr>
          <p:nvPr>
            <p:ph type="title"/>
          </p:nvPr>
        </p:nvSpPr>
        <p:spPr/>
        <p:txBody>
          <a:bodyPr>
            <a:normAutofit/>
          </a:bodyPr>
          <a:lstStyle/>
          <a:p>
            <a:r>
              <a:rPr lang="en-GB" dirty="0"/>
              <a:t>At last her broken arm had begun to ______!</a:t>
            </a:r>
          </a:p>
        </p:txBody>
      </p:sp>
      <p:sp>
        <p:nvSpPr>
          <p:cNvPr id="6" name="Content Placeholder 5">
            <a:extLst>
              <a:ext uri="{FF2B5EF4-FFF2-40B4-BE49-F238E27FC236}">
                <a16:creationId xmlns:a16="http://schemas.microsoft.com/office/drawing/2014/main" id="{9E223DC0-3DD9-BD47-AD91-DDF8B4001F97}"/>
              </a:ext>
            </a:extLst>
          </p:cNvPr>
          <p:cNvSpPr>
            <a:spLocks noGrp="1"/>
          </p:cNvSpPr>
          <p:nvPr>
            <p:ph idx="1"/>
          </p:nvPr>
        </p:nvSpPr>
        <p:spPr/>
        <p:txBody>
          <a:bodyPr>
            <a:normAutofit/>
          </a:bodyPr>
          <a:lstStyle/>
          <a:p>
            <a:pPr marL="0" indent="0" algn="ctr">
              <a:buNone/>
            </a:pPr>
            <a:r>
              <a:rPr lang="en-GB" sz="4200" dirty="0"/>
              <a:t>Which is the correct spelling?</a:t>
            </a:r>
          </a:p>
          <a:p>
            <a:pPr marL="0" indent="0" algn="ctr">
              <a:buNone/>
            </a:pPr>
            <a:endParaRPr lang="en-GB" sz="4200" dirty="0"/>
          </a:p>
          <a:p>
            <a:pPr marL="0" indent="0" algn="ctr">
              <a:buNone/>
            </a:pPr>
            <a:r>
              <a:rPr lang="en-GB" dirty="0"/>
              <a:t>heel</a:t>
            </a:r>
            <a:r>
              <a:rPr lang="en-GB" sz="4200" dirty="0"/>
              <a:t>           heal</a:t>
            </a:r>
          </a:p>
        </p:txBody>
      </p:sp>
    </p:spTree>
    <p:extLst>
      <p:ext uri="{BB962C8B-B14F-4D97-AF65-F5344CB8AC3E}">
        <p14:creationId xmlns:p14="http://schemas.microsoft.com/office/powerpoint/2010/main" val="239177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lling Shed" id="{C4F81C86-5779-0E48-81E5-305447788964}" vid="{2F96E78E-4C51-8449-B2C6-B9B70AAE1C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18260</TotalTime>
  <Words>703</Words>
  <Application>Microsoft Macintosh PowerPoint</Application>
  <PresentationFormat>Widescreen</PresentationFormat>
  <Paragraphs>159</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OpenDyslexicAlta</vt:lpstr>
      <vt:lpstr>Muli</vt:lpstr>
      <vt:lpstr>Calibri</vt:lpstr>
      <vt:lpstr>Office Theme</vt:lpstr>
      <vt:lpstr>PowerPoint Presentation</vt:lpstr>
      <vt:lpstr>PowerPoint Presentation</vt:lpstr>
      <vt:lpstr>It was so noisy, the boy struggled to ______ what his mum said.</vt:lpstr>
      <vt:lpstr>It was so noisy, the boy struggled to hear what his mum said.</vt:lpstr>
      <vt:lpstr>The teacher had lost the whiteboard rubber, she asked if anyone had _______ it.</vt:lpstr>
      <vt:lpstr>The teacher had lost the whiteboard rubber, she asked if anyone had  seen it.</vt:lpstr>
      <vt:lpstr>_______ are these trainers?</vt:lpstr>
      <vt:lpstr>whose are these trainers?</vt:lpstr>
      <vt:lpstr>At last her broken arm had begun to ______!</vt:lpstr>
      <vt:lpstr>At last her broken arm had begun to  heal !</vt:lpstr>
      <vt:lpstr>The _______ of plastic on the environment is devastating.</vt:lpstr>
      <vt:lpstr>The effect of plastic on the environment is devastating.</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Martin Saunders</cp:lastModifiedBy>
  <cp:revision>356</cp:revision>
  <cp:lastPrinted>2018-10-20T14:59:28Z</cp:lastPrinted>
  <dcterms:created xsi:type="dcterms:W3CDTF">2018-08-06T08:16:18Z</dcterms:created>
  <dcterms:modified xsi:type="dcterms:W3CDTF">2020-06-16T23:21:45Z</dcterms:modified>
</cp:coreProperties>
</file>