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300" r:id="rId3"/>
    <p:sldId id="575" r:id="rId4"/>
    <p:sldId id="414" r:id="rId5"/>
    <p:sldId id="415" r:id="rId6"/>
    <p:sldId id="412" r:id="rId7"/>
    <p:sldId id="413" r:id="rId8"/>
    <p:sldId id="576" r:id="rId9"/>
  </p:sldIdLst>
  <p:sldSz cx="12192000" cy="6858000"/>
  <p:notesSz cx="6858000" cy="9144000"/>
  <p:embeddedFontLst>
    <p:embeddedFont>
      <p:font typeface="Muli" pitchFamily="2" charset="77"/>
      <p:regular r:id="rId12"/>
      <p:bold r:id="rId13"/>
    </p:embeddedFont>
    <p:embeddedFont>
      <p:font typeface="OpenDyslexicAlta" pitchFamily="2" charset="77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7" autoAdjust="0"/>
    <p:restoredTop sz="87551" autoAdjust="0"/>
  </p:normalViewPr>
  <p:slideViewPr>
    <p:cSldViewPr snapToGrid="0" snapToObjects="1">
      <p:cViewPr varScale="1">
        <p:scale>
          <a:sx n="111" d="100"/>
          <a:sy n="111" d="100"/>
        </p:scale>
        <p:origin x="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0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6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63012723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273112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Spelling Rule: The /</a:t>
            </a:r>
            <a:r>
              <a:rPr lang="en-GB" dirty="0" err="1"/>
              <a:t>i</a:t>
            </a:r>
            <a:r>
              <a:rPr lang="en-GB" dirty="0"/>
              <a:t>/ sound spelled with a ‘y.’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3B7EF-9736-9944-871A-A1CEC7074A1F}"/>
              </a:ext>
            </a:extLst>
          </p:cNvPr>
          <p:cNvSpPr txBox="1"/>
          <p:nvPr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curriculum are copyright © Education Shed Inc.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105360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54130"/>
            <a:ext cx="7900555" cy="867834"/>
          </a:xfrm>
        </p:spPr>
        <p:txBody>
          <a:bodyPr/>
          <a:lstStyle/>
          <a:p>
            <a:r>
              <a:rPr lang="en-GB"/>
              <a:t>The /i/ sound spelled with a ‘y’.</a:t>
            </a:r>
          </a:p>
          <a:p>
            <a:endParaRPr lang="en-GB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2258087266"/>
              </p:ext>
            </p:extLst>
          </p:nvPr>
        </p:nvGraphicFramePr>
        <p:xfrm>
          <a:off x="3429000" y="1311275"/>
          <a:ext cx="8363607" cy="5268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763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Some words contain an /i/ sound which is written with a /y/ instead on an ‘i’.  Very often the ‘y’ is the second letter of the word but not always.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1030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baseline="0">
                          <a:latin typeface="Muli" pitchFamily="2" charset="77"/>
                        </a:rPr>
                        <a:t>Using the power point slide, get children to split their whiteboard with a line down the middle. Then they can sort the words on the slide in to words that use an ‘i’ for the /i/ sound and words that use a ‘y’ for it. </a:t>
                      </a:r>
                    </a:p>
                    <a:p>
                      <a:endParaRPr lang="en-GB" sz="1700" b="0" i="0" baseline="0">
                        <a:latin typeface="Muli" pitchFamily="2" charset="77"/>
                      </a:endParaRPr>
                    </a:p>
                    <a:p>
                      <a:r>
                        <a:rPr lang="en-GB" sz="1700" b="0" i="0" baseline="0">
                          <a:latin typeface="Muli" pitchFamily="2" charset="77"/>
                        </a:rPr>
                        <a:t>Discuss the results and look at misconceptions.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800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Using the power point slide, ask children to choose five of the words in their spelling list and write a sentence containing the chosen word. For a bonus point they can try and accurately include two of the words in one sentence!</a:t>
                      </a:r>
                    </a:p>
                    <a:p>
                      <a:endParaRPr lang="en-GB" sz="1700" b="0" i="0">
                        <a:latin typeface="Muli" pitchFamily="2" charset="77"/>
                      </a:endParaRPr>
                    </a:p>
                    <a:p>
                      <a:r>
                        <a:rPr lang="en-GB" sz="1700" b="0" i="0">
                          <a:latin typeface="Muli" pitchFamily="2" charset="77"/>
                        </a:rPr>
                        <a:t>Share sentences with the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48734"/>
              </p:ext>
            </p:extLst>
          </p:nvPr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Egypt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pyramid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synonym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gymnastics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CD98-A614-4EFB-8598-48B5B1B6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403186"/>
            <a:ext cx="9282374" cy="1325563"/>
          </a:xfrm>
        </p:spPr>
        <p:txBody>
          <a:bodyPr>
            <a:normAutofit/>
          </a:bodyPr>
          <a:lstStyle/>
          <a:p>
            <a:r>
              <a:rPr lang="en-GB" sz="2400"/>
              <a:t>Sort the spellings in to two boxes. Words with an /i/ sound that are spelled with an ‘i’ and words with an /i/ sound that are spelled with a ‘y’.</a:t>
            </a:r>
          </a:p>
        </p:txBody>
      </p:sp>
      <p:pic>
        <p:nvPicPr>
          <p:cNvPr id="1026" name="Picture 2" descr="Box Cardboard Cardboard Box Packing Recycl">
            <a:extLst>
              <a:ext uri="{FF2B5EF4-FFF2-40B4-BE49-F238E27FC236}">
                <a16:creationId xmlns:a16="http://schemas.microsoft.com/office/drawing/2014/main" id="{DCF495B5-AB20-43D5-A144-26D25332E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1372" y="4339768"/>
            <a:ext cx="3524587" cy="189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x Cardboard Cardboard Box Packing Recycl">
            <a:extLst>
              <a:ext uri="{FF2B5EF4-FFF2-40B4-BE49-F238E27FC236}">
                <a16:creationId xmlns:a16="http://schemas.microsoft.com/office/drawing/2014/main" id="{8918D522-8D5A-4404-98F6-CA9FB32A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1808" y="4339768"/>
            <a:ext cx="3524587" cy="189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E7785-3E35-4915-86B3-B7ED19F2C03F}"/>
              </a:ext>
            </a:extLst>
          </p:cNvPr>
          <p:cNvSpPr txBox="1"/>
          <p:nvPr/>
        </p:nvSpPr>
        <p:spPr>
          <a:xfrm>
            <a:off x="2562822" y="5583594"/>
            <a:ext cx="198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DyslexicAlta" pitchFamily="2" charset="77"/>
              </a:rPr>
              <a:t>/i/ spelled with an ‘i’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07C5AD-C2F7-4B3F-9348-4A45F11668BD}"/>
              </a:ext>
            </a:extLst>
          </p:cNvPr>
          <p:cNvSpPr txBox="1"/>
          <p:nvPr/>
        </p:nvSpPr>
        <p:spPr>
          <a:xfrm>
            <a:off x="7460501" y="5583593"/>
            <a:ext cx="198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DyslexicAlta" pitchFamily="2" charset="77"/>
              </a:rPr>
              <a:t>/i/ spelled with a ‘y’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D3FF3E-916E-4D1F-B921-3FABAD059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60794"/>
              </p:ext>
            </p:extLst>
          </p:nvPr>
        </p:nvGraphicFramePr>
        <p:xfrm>
          <a:off x="706120" y="2092853"/>
          <a:ext cx="10779762" cy="1518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627">
                  <a:extLst>
                    <a:ext uri="{9D8B030D-6E8A-4147-A177-3AD203B41FA5}">
                      <a16:colId xmlns:a16="http://schemas.microsoft.com/office/drawing/2014/main" val="2909748005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1553862251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151636795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2741658550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3738969676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3685015701"/>
                    </a:ext>
                  </a:extLst>
                </a:gridCol>
              </a:tblGrid>
              <a:tr h="759354"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him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gym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hippy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pyramid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skim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system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6658332"/>
                  </a:ext>
                </a:extLst>
              </a:tr>
              <a:tr h="759354"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impossible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oxygen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fringe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mystery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lyric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imposter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146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9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CD98-A614-4EFB-8598-48B5B1B6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403186"/>
            <a:ext cx="9282374" cy="1325563"/>
          </a:xfrm>
        </p:spPr>
        <p:txBody>
          <a:bodyPr>
            <a:normAutofit/>
          </a:bodyPr>
          <a:lstStyle/>
          <a:p>
            <a:r>
              <a:rPr lang="en-GB" sz="2400"/>
              <a:t>Sort the spellings in to two boxes. Words with an /i/ sound that are spelled with an ‘i’ and words with an /i/ sound that are spelled with a ‘y’.</a:t>
            </a:r>
          </a:p>
        </p:txBody>
      </p:sp>
      <p:pic>
        <p:nvPicPr>
          <p:cNvPr id="1026" name="Picture 2" descr="Box Cardboard Cardboard Box Packing Recycl">
            <a:extLst>
              <a:ext uri="{FF2B5EF4-FFF2-40B4-BE49-F238E27FC236}">
                <a16:creationId xmlns:a16="http://schemas.microsoft.com/office/drawing/2014/main" id="{DCF495B5-AB20-43D5-A144-26D25332E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1372" y="4339768"/>
            <a:ext cx="3524587" cy="189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x Cardboard Cardboard Box Packing Recycl">
            <a:extLst>
              <a:ext uri="{FF2B5EF4-FFF2-40B4-BE49-F238E27FC236}">
                <a16:creationId xmlns:a16="http://schemas.microsoft.com/office/drawing/2014/main" id="{8918D522-8D5A-4404-98F6-CA9FB32A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1808" y="4339768"/>
            <a:ext cx="3524587" cy="189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E7785-3E35-4915-86B3-B7ED19F2C03F}"/>
              </a:ext>
            </a:extLst>
          </p:cNvPr>
          <p:cNvSpPr txBox="1"/>
          <p:nvPr/>
        </p:nvSpPr>
        <p:spPr>
          <a:xfrm>
            <a:off x="2562822" y="5583594"/>
            <a:ext cx="198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DyslexicAlta" pitchFamily="2" charset="77"/>
              </a:rPr>
              <a:t>/i/ spelled with an ‘i’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07C5AD-C2F7-4B3F-9348-4A45F11668BD}"/>
              </a:ext>
            </a:extLst>
          </p:cNvPr>
          <p:cNvSpPr txBox="1"/>
          <p:nvPr/>
        </p:nvSpPr>
        <p:spPr>
          <a:xfrm>
            <a:off x="7460501" y="5583593"/>
            <a:ext cx="198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OpenDyslexicAlta" pitchFamily="2" charset="77"/>
              </a:rPr>
              <a:t>/i/ spelled with a ‘y’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D3FF3E-916E-4D1F-B921-3FABAD059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79296"/>
              </p:ext>
            </p:extLst>
          </p:nvPr>
        </p:nvGraphicFramePr>
        <p:xfrm>
          <a:off x="706120" y="2092853"/>
          <a:ext cx="10779762" cy="1518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720">
                  <a:extLst>
                    <a:ext uri="{9D8B030D-6E8A-4147-A177-3AD203B41FA5}">
                      <a16:colId xmlns:a16="http://schemas.microsoft.com/office/drawing/2014/main" val="2909748005"/>
                    </a:ext>
                  </a:extLst>
                </a:gridCol>
                <a:gridCol w="1769534">
                  <a:extLst>
                    <a:ext uri="{9D8B030D-6E8A-4147-A177-3AD203B41FA5}">
                      <a16:colId xmlns:a16="http://schemas.microsoft.com/office/drawing/2014/main" val="1553862251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151636795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2741658550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3738969676"/>
                    </a:ext>
                  </a:extLst>
                </a:gridCol>
                <a:gridCol w="1796627">
                  <a:extLst>
                    <a:ext uri="{9D8B030D-6E8A-4147-A177-3AD203B41FA5}">
                      <a16:colId xmlns:a16="http://schemas.microsoft.com/office/drawing/2014/main" val="3685015701"/>
                    </a:ext>
                  </a:extLst>
                </a:gridCol>
              </a:tblGrid>
              <a:tr h="759354"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him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hippy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pyramid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skim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58332"/>
                  </a:ext>
                </a:extLst>
              </a:tr>
              <a:tr h="759354"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impossible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fringe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mystery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lyric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>
                          <a:latin typeface="OpenDyslexicAlta" pitchFamily="2" charset="77"/>
                        </a:rPr>
                        <a:t>imposter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462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962F60-19C0-4632-9E68-D02C78A344FC}"/>
              </a:ext>
            </a:extLst>
          </p:cNvPr>
          <p:cNvSpPr txBox="1"/>
          <p:nvPr/>
        </p:nvSpPr>
        <p:spPr>
          <a:xfrm>
            <a:off x="441960" y="18288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3860"/>
                </a:solidFill>
                <a:latin typeface="Muli" panose="020B0604020202020204" charset="0"/>
              </a:rPr>
              <a:t>Answers: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7C28-99CF-4614-9042-4E3707DA9016}"/>
              </a:ext>
            </a:extLst>
          </p:cNvPr>
          <p:cNvSpPr/>
          <p:nvPr/>
        </p:nvSpPr>
        <p:spPr>
          <a:xfrm>
            <a:off x="2423160" y="3975665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him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E81E4E-8B6D-4A93-B167-9BCAD4FD2643}"/>
              </a:ext>
            </a:extLst>
          </p:cNvPr>
          <p:cNvSpPr/>
          <p:nvPr/>
        </p:nvSpPr>
        <p:spPr>
          <a:xfrm>
            <a:off x="7460501" y="3989119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gym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F6A6EA-C6E3-44EB-A625-4B7B5EB8652B}"/>
              </a:ext>
            </a:extLst>
          </p:cNvPr>
          <p:cNvSpPr/>
          <p:nvPr/>
        </p:nvSpPr>
        <p:spPr>
          <a:xfrm>
            <a:off x="3299219" y="3804453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hippy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C7B00F-8DA9-40EF-8A63-ACC12955A92E}"/>
              </a:ext>
            </a:extLst>
          </p:cNvPr>
          <p:cNvSpPr/>
          <p:nvPr/>
        </p:nvSpPr>
        <p:spPr>
          <a:xfrm>
            <a:off x="8261872" y="380445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pyramid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9C48CB-535E-4EC7-89A3-E2A14F35DD1E}"/>
              </a:ext>
            </a:extLst>
          </p:cNvPr>
          <p:cNvSpPr/>
          <p:nvPr/>
        </p:nvSpPr>
        <p:spPr>
          <a:xfrm>
            <a:off x="4225696" y="3777767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skim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1412B3-208B-4144-A4C3-356DCDB9FD19}"/>
              </a:ext>
            </a:extLst>
          </p:cNvPr>
          <p:cNvSpPr/>
          <p:nvPr/>
        </p:nvSpPr>
        <p:spPr>
          <a:xfrm>
            <a:off x="9593873" y="3887445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39ECD-B633-4831-ADC1-05C07BE16B61}"/>
              </a:ext>
            </a:extLst>
          </p:cNvPr>
          <p:cNvSpPr/>
          <p:nvPr/>
        </p:nvSpPr>
        <p:spPr>
          <a:xfrm>
            <a:off x="986708" y="4228623"/>
            <a:ext cx="1468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impossible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D0DA8-CFA0-491C-AE13-CF6645F22196}"/>
              </a:ext>
            </a:extLst>
          </p:cNvPr>
          <p:cNvSpPr/>
          <p:nvPr/>
        </p:nvSpPr>
        <p:spPr>
          <a:xfrm>
            <a:off x="10389108" y="4421437"/>
            <a:ext cx="1096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oxygen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828701-2C92-4022-ABF3-F86FC2325C42}"/>
              </a:ext>
            </a:extLst>
          </p:cNvPr>
          <p:cNvSpPr/>
          <p:nvPr/>
        </p:nvSpPr>
        <p:spPr>
          <a:xfrm>
            <a:off x="5131563" y="3831514"/>
            <a:ext cx="91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fringe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19269C-55F2-4B7B-9C38-4AC1E4BE8FB3}"/>
              </a:ext>
            </a:extLst>
          </p:cNvPr>
          <p:cNvSpPr/>
          <p:nvPr/>
        </p:nvSpPr>
        <p:spPr>
          <a:xfrm>
            <a:off x="10260868" y="5066653"/>
            <a:ext cx="1225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mystery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60E515-1632-4F34-9FC6-136D5695D50C}"/>
              </a:ext>
            </a:extLst>
          </p:cNvPr>
          <p:cNvSpPr/>
          <p:nvPr/>
        </p:nvSpPr>
        <p:spPr>
          <a:xfrm>
            <a:off x="10681030" y="3903381"/>
            <a:ext cx="724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lyric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49E1D6-3B3C-4082-AF87-ECCA0C10947A}"/>
              </a:ext>
            </a:extLst>
          </p:cNvPr>
          <p:cNvSpPr/>
          <p:nvPr/>
        </p:nvSpPr>
        <p:spPr>
          <a:xfrm>
            <a:off x="1013228" y="4890176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FF3860"/>
                </a:solidFill>
                <a:latin typeface="OpenDyslexicAlta" pitchFamily="2" charset="77"/>
              </a:rPr>
              <a:t>imposter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354C8F4-7CC6-D549-A837-0EADEC686030}"/>
              </a:ext>
            </a:extLst>
          </p:cNvPr>
          <p:cNvCxnSpPr>
            <a:cxnSpLocks/>
          </p:cNvCxnSpPr>
          <p:nvPr/>
        </p:nvCxnSpPr>
        <p:spPr>
          <a:xfrm flipV="1">
            <a:off x="2287936" y="4890176"/>
            <a:ext cx="749495" cy="17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7C718CB-60B7-4C43-AFDE-353842445387}"/>
              </a:ext>
            </a:extLst>
          </p:cNvPr>
          <p:cNvCxnSpPr>
            <a:cxnSpLocks/>
          </p:cNvCxnSpPr>
          <p:nvPr/>
        </p:nvCxnSpPr>
        <p:spPr>
          <a:xfrm>
            <a:off x="2455379" y="4421437"/>
            <a:ext cx="843840" cy="369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60A5E40-244C-9645-BA9C-7A1D17FFFF75}"/>
              </a:ext>
            </a:extLst>
          </p:cNvPr>
          <p:cNvCxnSpPr>
            <a:cxnSpLocks/>
          </p:cNvCxnSpPr>
          <p:nvPr/>
        </p:nvCxnSpPr>
        <p:spPr>
          <a:xfrm>
            <a:off x="2909455" y="4256777"/>
            <a:ext cx="700644" cy="5339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CFB883-9EC6-E44F-8CDB-520859E7A6DC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726580" y="4173785"/>
            <a:ext cx="204152" cy="616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624B60-309B-4243-BC8D-FDD0B14B40AC}"/>
              </a:ext>
            </a:extLst>
          </p:cNvPr>
          <p:cNvCxnSpPr/>
          <p:nvPr/>
        </p:nvCxnSpPr>
        <p:spPr>
          <a:xfrm flipH="1">
            <a:off x="4378036" y="3989119"/>
            <a:ext cx="353464" cy="801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FB68A03-2B26-A548-9AB0-13740C06A176}"/>
              </a:ext>
            </a:extLst>
          </p:cNvPr>
          <p:cNvCxnSpPr/>
          <p:nvPr/>
        </p:nvCxnSpPr>
        <p:spPr>
          <a:xfrm flipH="1">
            <a:off x="4731500" y="4147099"/>
            <a:ext cx="685627" cy="643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1386542-92F2-BD40-81E0-C813FE12B763}"/>
              </a:ext>
            </a:extLst>
          </p:cNvPr>
          <p:cNvCxnSpPr>
            <a:stCxn id="8" idx="2"/>
          </p:cNvCxnSpPr>
          <p:nvPr/>
        </p:nvCxnSpPr>
        <p:spPr>
          <a:xfrm>
            <a:off x="7818131" y="4358451"/>
            <a:ext cx="702414" cy="531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F2FA6A8-F2AE-4B43-B6C2-7E899F60C8DD}"/>
              </a:ext>
            </a:extLst>
          </p:cNvPr>
          <p:cNvCxnSpPr/>
          <p:nvPr/>
        </p:nvCxnSpPr>
        <p:spPr>
          <a:xfrm flipH="1">
            <a:off x="8853055" y="4147099"/>
            <a:ext cx="110836" cy="743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EE4F488-F2DD-344F-B0F2-22E014CBAE12}"/>
              </a:ext>
            </a:extLst>
          </p:cNvPr>
          <p:cNvCxnSpPr>
            <a:cxnSpLocks/>
          </p:cNvCxnSpPr>
          <p:nvPr/>
        </p:nvCxnSpPr>
        <p:spPr>
          <a:xfrm flipH="1">
            <a:off x="9132125" y="4228623"/>
            <a:ext cx="771940" cy="562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04F0C84-BD19-A441-B636-F39138CFC584}"/>
              </a:ext>
            </a:extLst>
          </p:cNvPr>
          <p:cNvCxnSpPr>
            <a:cxnSpLocks/>
          </p:cNvCxnSpPr>
          <p:nvPr/>
        </p:nvCxnSpPr>
        <p:spPr>
          <a:xfrm flipH="1">
            <a:off x="9443606" y="4597955"/>
            <a:ext cx="945502" cy="292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4900533-4B65-BF4A-9854-5239D3E6D927}"/>
              </a:ext>
            </a:extLst>
          </p:cNvPr>
          <p:cNvCxnSpPr/>
          <p:nvPr/>
        </p:nvCxnSpPr>
        <p:spPr>
          <a:xfrm flipH="1" flipV="1">
            <a:off x="9282545" y="4890176"/>
            <a:ext cx="978323" cy="369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7588A92-29E7-584B-BDED-746B271B6440}"/>
              </a:ext>
            </a:extLst>
          </p:cNvPr>
          <p:cNvCxnSpPr>
            <a:cxnSpLocks/>
          </p:cNvCxnSpPr>
          <p:nvPr/>
        </p:nvCxnSpPr>
        <p:spPr>
          <a:xfrm flipH="1">
            <a:off x="9282545" y="4210675"/>
            <a:ext cx="1330172" cy="580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11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756377"/>
              </p:ext>
            </p:extLst>
          </p:nvPr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Egypt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pyramid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synonym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gymnastics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52271"/>
              </p:ext>
            </p:extLst>
          </p:nvPr>
        </p:nvGraphicFramePr>
        <p:xfrm>
          <a:off x="508000" y="325966"/>
          <a:ext cx="9055100" cy="952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Spelling rule: The /i/ sound spelled with a ‘y.’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>
                          <a:latin typeface="Muli" pitchFamily="2" charset="77"/>
                        </a:rPr>
                        <a:t>Name: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  <a:p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477295" y="2076689"/>
            <a:ext cx="1378039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49399" y="2072018"/>
            <a:ext cx="6673403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77295" y="3016047"/>
            <a:ext cx="1378039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49400" y="3012933"/>
            <a:ext cx="6673403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77296" y="3955405"/>
            <a:ext cx="1378039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49402" y="3955405"/>
            <a:ext cx="6673403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77296" y="4894763"/>
            <a:ext cx="1378039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49403" y="4894763"/>
            <a:ext cx="6673403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77296" y="5808364"/>
            <a:ext cx="1378039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9403" y="5808364"/>
            <a:ext cx="6673403" cy="821032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  <p:cxnSp>
        <p:nvCxnSpPr>
          <p:cNvPr id="16" name="Straight Connector 15"/>
          <p:cNvCxnSpPr>
            <a:stCxn id="3" idx="3"/>
            <a:endCxn id="6" idx="1"/>
          </p:cNvCxnSpPr>
          <p:nvPr/>
        </p:nvCxnSpPr>
        <p:spPr>
          <a:xfrm flipV="1">
            <a:off x="4855334" y="2482534"/>
            <a:ext cx="294065" cy="4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  <a:endCxn id="8" idx="1"/>
          </p:cNvCxnSpPr>
          <p:nvPr/>
        </p:nvCxnSpPr>
        <p:spPr>
          <a:xfrm flipV="1">
            <a:off x="4855334" y="3423449"/>
            <a:ext cx="294066" cy="3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  <a:endCxn id="10" idx="1"/>
          </p:cNvCxnSpPr>
          <p:nvPr/>
        </p:nvCxnSpPr>
        <p:spPr>
          <a:xfrm>
            <a:off x="4855335" y="4365921"/>
            <a:ext cx="294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3"/>
            <a:endCxn id="12" idx="1"/>
          </p:cNvCxnSpPr>
          <p:nvPr/>
        </p:nvCxnSpPr>
        <p:spPr>
          <a:xfrm>
            <a:off x="4855335" y="5305279"/>
            <a:ext cx="294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3"/>
            <a:endCxn id="14" idx="1"/>
          </p:cNvCxnSpPr>
          <p:nvPr/>
        </p:nvCxnSpPr>
        <p:spPr>
          <a:xfrm>
            <a:off x="4855335" y="6218880"/>
            <a:ext cx="294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566912" y="1841027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latin typeface="OpenDyslexicAlta" pitchFamily="2" charset="77"/>
                <a:ea typeface="OpenDyslexic" charset="0"/>
                <a:cs typeface="OpenDyslexic" charset="0"/>
              </a:rPr>
              <a:t>Your word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87644" y="1825560"/>
            <a:ext cx="1548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latin typeface="OpenDyslexicAlta" pitchFamily="2" charset="77"/>
                <a:ea typeface="OpenDyslexic" charset="0"/>
                <a:cs typeface="OpenDyslexic" charset="0"/>
              </a:rPr>
              <a:t>Your sentence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9403" y="1431514"/>
            <a:ext cx="629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OpenDyslexicAlta" pitchFamily="2" charset="77"/>
                <a:ea typeface="OpenDyslexic" charset="0"/>
                <a:cs typeface="OpenDyslexic" charset="0"/>
              </a:rPr>
              <a:t>Copy down five of the words in your spelling list and write a sentence containing it.</a:t>
            </a:r>
          </a:p>
        </p:txBody>
      </p:sp>
    </p:spTree>
    <p:extLst>
      <p:ext uri="{BB962C8B-B14F-4D97-AF65-F5344CB8AC3E}">
        <p14:creationId xmlns:p14="http://schemas.microsoft.com/office/powerpoint/2010/main" val="115012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817488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797930644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0454099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pyramid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gymnastics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9369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>
                          <a:latin typeface="Muli" pitchFamily="2" charset="77"/>
                        </a:rPr>
                        <a:t>Spelling</a:t>
                      </a:r>
                      <a:r>
                        <a:rPr lang="en-GB" sz="1400" baseline="0">
                          <a:latin typeface="Muli" pitchFamily="2" charset="77"/>
                        </a:rPr>
                        <a:t> Rule: The /i/ sound spelled with a ‘y.’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r>
                        <a:rPr lang="en-GB" sz="1400" baseline="0">
                          <a:latin typeface="Muli" pitchFamily="2" charset="77"/>
                        </a:rPr>
                        <a:t>Name:</a:t>
                      </a:r>
                      <a:endParaRPr lang="en-GB" sz="140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94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Egypt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pyramid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synonym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gymnastics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6015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>
                          <a:latin typeface="Muli" pitchFamily="2" charset="77"/>
                        </a:rPr>
                        <a:t>The /i/ sound spelled with a ‘y.’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>
                        <a:latin typeface="Muli" pitchFamily="2" charset="77"/>
                      </a:endParaRPr>
                    </a:p>
                    <a:p>
                      <a:r>
                        <a:rPr lang="en-GB" sz="1400" b="0" i="0" baseline="0">
                          <a:latin typeface="Muli" pitchFamily="2" charset="77"/>
                        </a:rPr>
                        <a:t>Name:</a:t>
                      </a:r>
                      <a:endParaRPr lang="en-GB" sz="1400" b="0" i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14477" y="1396998"/>
          <a:ext cx="5529523" cy="5165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31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24869" y="1961936"/>
            <a:ext cx="241160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>
                <a:latin typeface="OpenDyslexicAlta" pitchFamily="2" charset="77"/>
                <a:ea typeface="OpenDyslexic" charset="0"/>
                <a:cs typeface="OpenDyslexic" charset="0"/>
              </a:rPr>
              <a:t>Use your spellings, and the letters in the crossword, to work out the missing words. </a:t>
            </a:r>
          </a:p>
        </p:txBody>
      </p:sp>
    </p:spTree>
    <p:extLst>
      <p:ext uri="{BB962C8B-B14F-4D97-AF65-F5344CB8AC3E}">
        <p14:creationId xmlns:p14="http://schemas.microsoft.com/office/powerpoint/2010/main" val="193856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Egypt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pyramid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synonym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gymnastics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0414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>
                          <a:latin typeface="Muli" pitchFamily="2" charset="77"/>
                        </a:rPr>
                        <a:t>The /</a:t>
                      </a:r>
                      <a:r>
                        <a:rPr lang="en-GB" sz="1400" b="0" i="0" baseline="0" err="1">
                          <a:latin typeface="Muli" pitchFamily="2" charset="77"/>
                        </a:rPr>
                        <a:t>i</a:t>
                      </a:r>
                      <a:r>
                        <a:rPr lang="en-GB" sz="1400" b="0" i="0" baseline="0">
                          <a:latin typeface="Muli" pitchFamily="2" charset="77"/>
                        </a:rPr>
                        <a:t>/ sound spelled with a ‘y.’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>
                        <a:latin typeface="Muli" pitchFamily="2" charset="77"/>
                      </a:endParaRPr>
                    </a:p>
                    <a:p>
                      <a:r>
                        <a:rPr lang="en-GB" sz="1400" b="0" i="0" baseline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b="0" i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44669"/>
              </p:ext>
            </p:extLst>
          </p:nvPr>
        </p:nvGraphicFramePr>
        <p:xfrm>
          <a:off x="3614477" y="1396998"/>
          <a:ext cx="5529523" cy="5165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3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31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630"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24869" y="1961936"/>
            <a:ext cx="241160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>
                <a:latin typeface="OpenDyslexicAlta" pitchFamily="2" charset="77"/>
                <a:ea typeface="OpenDyslexic" charset="0"/>
                <a:cs typeface="OpenDyslexic" charset="0"/>
              </a:rPr>
              <a:t>Use your spellings, and the letters in the crossword, to work out the missing words. </a:t>
            </a:r>
          </a:p>
        </p:txBody>
      </p:sp>
    </p:spTree>
    <p:extLst>
      <p:ext uri="{BB962C8B-B14F-4D97-AF65-F5344CB8AC3E}">
        <p14:creationId xmlns:p14="http://schemas.microsoft.com/office/powerpoint/2010/main" val="426274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15692</TotalTime>
  <Words>633</Words>
  <Application>Microsoft Macintosh PowerPoint</Application>
  <PresentationFormat>Widescreen</PresentationFormat>
  <Paragraphs>215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Sort the spellings in to two boxes. Words with an /i/ sound that are spelled with an ‘i’ and words with an /i/ sound that are spelled with a ‘y’.</vt:lpstr>
      <vt:lpstr>Sort the spellings in to two boxes. Words with an /i/ sound that are spelled with an ‘i’ and words with an /i/ sound that are spelled with a ‘y’.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329</cp:revision>
  <cp:lastPrinted>2018-09-05T20:54:15Z</cp:lastPrinted>
  <dcterms:created xsi:type="dcterms:W3CDTF">2018-08-06T08:16:18Z</dcterms:created>
  <dcterms:modified xsi:type="dcterms:W3CDTF">2020-06-16T23:06:14Z</dcterms:modified>
</cp:coreProperties>
</file>