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300" r:id="rId3"/>
    <p:sldId id="575" r:id="rId4"/>
    <p:sldId id="414" r:id="rId5"/>
    <p:sldId id="415" r:id="rId6"/>
    <p:sldId id="412" r:id="rId7"/>
    <p:sldId id="413" r:id="rId8"/>
    <p:sldId id="576" r:id="rId9"/>
  </p:sldIdLst>
  <p:sldSz cx="12192000" cy="6858000"/>
  <p:notesSz cx="6858000" cy="9144000"/>
  <p:embeddedFontLst>
    <p:embeddedFont>
      <p:font typeface="Muli" pitchFamily="2" charset="77"/>
      <p:regular r:id="rId12"/>
      <p:bold r:id="rId13"/>
    </p:embeddedFont>
    <p:embeddedFont>
      <p:font typeface="OpenDyslexicAlta" pitchFamily="2" charset="77"/>
      <p:regular r:id="rId14"/>
      <p:bold r:id="rId15"/>
      <p:italic r:id="rId16"/>
      <p:boldItalic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860"/>
    <a:srgbClr val="8FAADC"/>
    <a:srgbClr val="68C7D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27" autoAdjust="0"/>
    <p:restoredTop sz="87551" autoAdjust="0"/>
  </p:normalViewPr>
  <p:slideViewPr>
    <p:cSldViewPr snapToGrid="0" snapToObjects="1">
      <p:cViewPr varScale="1">
        <p:scale>
          <a:sx n="111" d="100"/>
          <a:sy n="111" d="100"/>
        </p:scale>
        <p:origin x="7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384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86F298-EB3E-D446-A729-C248AB8A5D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>
              <a:latin typeface="Muli" pitchFamily="2" charset="77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7BEABC-4AC1-4C4F-BDDB-0B8FF7D20C2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70555-72D4-BF40-B685-8412B7FA50E9}" type="datetimeFigureOut">
              <a:rPr lang="en-GB" smtClean="0">
                <a:latin typeface="Muli" pitchFamily="2" charset="77"/>
              </a:rPr>
              <a:t>16/06/2020</a:t>
            </a:fld>
            <a:endParaRPr lang="en-GB">
              <a:latin typeface="Muli" pitchFamily="2" charset="77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DF2A76-21C6-4F49-AC41-288B2976B3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Muli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84667-866C-EF45-A262-122686295C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7A863-B317-0C4D-8D45-833380E63946}" type="slidenum">
              <a:rPr lang="en-GB" smtClean="0">
                <a:latin typeface="Muli" pitchFamily="2" charset="77"/>
              </a:rPr>
              <a:t>‹#›</a:t>
            </a:fld>
            <a:endParaRPr lang="en-GB">
              <a:latin typeface="Muli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03359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uli" pitchFamily="2" charset="77"/>
              </a:defRPr>
            </a:lvl1pPr>
          </a:lstStyle>
          <a:p>
            <a:fld id="{9C363ADC-09E6-FD4B-932E-4485A3F0108B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uli" pitchFamily="2" charset="77"/>
              </a:defRPr>
            </a:lvl1pPr>
          </a:lstStyle>
          <a:p>
            <a:fld id="{5C7C66A0-413B-D942-BD25-07592977943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309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203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863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>
                <a:latin typeface="Muli" pitchFamily="2" charset="77"/>
              </a:rPr>
              <a:t>List:</a:t>
            </a:r>
          </a:p>
        </p:txBody>
      </p:sp>
    </p:spTree>
    <p:extLst>
      <p:ext uri="{BB962C8B-B14F-4D97-AF65-F5344CB8AC3E}">
        <p14:creationId xmlns:p14="http://schemas.microsoft.com/office/powerpoint/2010/main" val="196182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80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044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757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42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92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87361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963012723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97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02731128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504365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3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4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744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32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53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33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76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59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EC3230C-370C-4B41-B9ED-BCB463F0F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Spelling Rule: The /</a:t>
            </a:r>
            <a:r>
              <a:rPr lang="en-GB" dirty="0" err="1"/>
              <a:t>i</a:t>
            </a:r>
            <a:r>
              <a:rPr lang="en-GB" dirty="0"/>
              <a:t>/ sound spelled with a ‘y.’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DAE2D-5C07-104D-8EF6-27195B5740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/>
              <a:t>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95D58-D54B-3346-AC15-07D342AE762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C3B7EF-9736-9944-871A-A1CEC7074A1F}"/>
              </a:ext>
            </a:extLst>
          </p:cNvPr>
          <p:cNvSpPr txBox="1"/>
          <p:nvPr/>
        </p:nvSpPr>
        <p:spPr>
          <a:xfrm>
            <a:off x="231648" y="6581001"/>
            <a:ext cx="11765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  <a:latin typeface="Muli" pitchFamily="2" charset="77"/>
              </a:rPr>
              <a:t>All elements of this curriculum are copyright © Education Shed Inc. and may not be redistributed without permission. </a:t>
            </a:r>
          </a:p>
        </p:txBody>
      </p:sp>
    </p:spTree>
    <p:extLst>
      <p:ext uri="{BB962C8B-B14F-4D97-AF65-F5344CB8AC3E}">
        <p14:creationId xmlns:p14="http://schemas.microsoft.com/office/powerpoint/2010/main" val="1053605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DBE228-6D41-A748-9592-1AE43A5B93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/>
              <a:t>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2B884-3FE8-CF4F-BAE3-4C745B9084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32AF4-9343-2540-89B6-82250EA03E0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54130"/>
            <a:ext cx="7900555" cy="867834"/>
          </a:xfrm>
        </p:spPr>
        <p:txBody>
          <a:bodyPr/>
          <a:lstStyle/>
          <a:p>
            <a:r>
              <a:rPr lang="en-GB"/>
              <a:t>The /i/ sound spelled with a ‘y’.</a:t>
            </a:r>
          </a:p>
          <a:p>
            <a:endParaRPr lang="en-GB"/>
          </a:p>
        </p:txBody>
      </p:sp>
      <p:graphicFrame>
        <p:nvGraphicFramePr>
          <p:cNvPr id="7" name="Table Placeholder 6">
            <a:extLst>
              <a:ext uri="{FF2B5EF4-FFF2-40B4-BE49-F238E27FC236}">
                <a16:creationId xmlns:a16="http://schemas.microsoft.com/office/drawing/2014/main" id="{D4514438-BDEC-AA4B-BC27-4CCE78A121F0}"/>
              </a:ext>
            </a:extLst>
          </p:cNvPr>
          <p:cNvGraphicFramePr>
            <a:graphicFrameLocks noGrp="1"/>
          </p:cNvGraphicFramePr>
          <p:nvPr>
            <p:ph type="tbl" sz="quarter" idx="4294967295"/>
            <p:extLst>
              <p:ext uri="{D42A27DB-BD31-4B8C-83A1-F6EECF244321}">
                <p14:modId xmlns:p14="http://schemas.microsoft.com/office/powerpoint/2010/main" val="2258087266"/>
              </p:ext>
            </p:extLst>
          </p:nvPr>
        </p:nvGraphicFramePr>
        <p:xfrm>
          <a:off x="3429000" y="1311275"/>
          <a:ext cx="8363607" cy="52685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36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9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0763">
                <a:tc>
                  <a:txBody>
                    <a:bodyPr/>
                    <a:lstStyle/>
                    <a:p>
                      <a:r>
                        <a:rPr lang="en-GB" sz="1700" b="0" i="0">
                          <a:latin typeface="Muli" pitchFamily="2" charset="77"/>
                        </a:rPr>
                        <a:t>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b="0" i="0">
                          <a:latin typeface="Muli" pitchFamily="2" charset="77"/>
                        </a:rPr>
                        <a:t>Some words contain an /i/ sound which is written with a /y/ instead on an ‘i’.  Very often the ‘y’ is the second letter of the word but not always.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1030">
                <a:tc>
                  <a:txBody>
                    <a:bodyPr/>
                    <a:lstStyle/>
                    <a:p>
                      <a:r>
                        <a:rPr lang="en-GB" sz="1700" b="0" i="0">
                          <a:latin typeface="Muli" pitchFamily="2" charset="77"/>
                        </a:rPr>
                        <a:t>Main Teaching Activity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b="0" i="0" baseline="0">
                          <a:latin typeface="Muli" pitchFamily="2" charset="77"/>
                        </a:rPr>
                        <a:t>Using the power point slide, get children to split their whiteboard with a line down the middle. Then they can sort the words on the slide in to words that use an ‘i’ for the /i/ sound and words that use a ‘y’ for it. </a:t>
                      </a:r>
                    </a:p>
                    <a:p>
                      <a:endParaRPr lang="en-GB" sz="1700" b="0" i="0" baseline="0">
                        <a:latin typeface="Muli" pitchFamily="2" charset="77"/>
                      </a:endParaRPr>
                    </a:p>
                    <a:p>
                      <a:r>
                        <a:rPr lang="en-GB" sz="1700" b="0" i="0" baseline="0">
                          <a:latin typeface="Muli" pitchFamily="2" charset="77"/>
                        </a:rPr>
                        <a:t>Discuss the results and look at misconceptions.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6800">
                <a:tc>
                  <a:txBody>
                    <a:bodyPr/>
                    <a:lstStyle/>
                    <a:p>
                      <a:r>
                        <a:rPr lang="en-GB" sz="1700" b="0" i="0">
                          <a:latin typeface="Muli" pitchFamily="2" charset="77"/>
                        </a:rPr>
                        <a:t>Independent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b="0" i="0">
                          <a:latin typeface="Muli" pitchFamily="2" charset="77"/>
                        </a:rPr>
                        <a:t>Using the power point slide, ask children to choose five of the words in their spelling list and write a sentence containing the chosen word. For a bonus point they can try and accurately include two of the words in one sentence!</a:t>
                      </a:r>
                    </a:p>
                    <a:p>
                      <a:endParaRPr lang="en-GB" sz="1700" b="0" i="0">
                        <a:latin typeface="Muli" pitchFamily="2" charset="77"/>
                      </a:endParaRPr>
                    </a:p>
                    <a:p>
                      <a:r>
                        <a:rPr lang="en-GB" sz="1700" b="0" i="0">
                          <a:latin typeface="Muli" pitchFamily="2" charset="77"/>
                        </a:rPr>
                        <a:t>Share sentences with the class.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79174B1-3AFA-4074-87A3-640D8F68B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448734"/>
              </p:ext>
            </p:extLst>
          </p:nvPr>
        </p:nvGraphicFramePr>
        <p:xfrm>
          <a:off x="516652" y="155436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199035841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5982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gym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28698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myth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06339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Egypt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94218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pyramid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8756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mystery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024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symbol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9353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synonym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1955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lyrics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89855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5468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gymnastics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534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4990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7CD98-A614-4EFB-8598-48B5B1B68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499" y="403186"/>
            <a:ext cx="9282374" cy="1325563"/>
          </a:xfrm>
        </p:spPr>
        <p:txBody>
          <a:bodyPr>
            <a:normAutofit/>
          </a:bodyPr>
          <a:lstStyle/>
          <a:p>
            <a:r>
              <a:rPr lang="en-GB" sz="2400"/>
              <a:t>Sort the spellings in to two boxes. Words with an /i/ sound that are spelled with an ‘i’ and words with an /i/ sound that are spelled with a ‘y’.</a:t>
            </a:r>
          </a:p>
        </p:txBody>
      </p:sp>
      <p:pic>
        <p:nvPicPr>
          <p:cNvPr id="1026" name="Picture 2" descr="Box Cardboard Cardboard Box Packing Recycl">
            <a:extLst>
              <a:ext uri="{FF2B5EF4-FFF2-40B4-BE49-F238E27FC236}">
                <a16:creationId xmlns:a16="http://schemas.microsoft.com/office/drawing/2014/main" id="{DCF495B5-AB20-43D5-A144-26D25332E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61372" y="4339768"/>
            <a:ext cx="3524587" cy="1890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Box Cardboard Cardboard Box Packing Recycl">
            <a:extLst>
              <a:ext uri="{FF2B5EF4-FFF2-40B4-BE49-F238E27FC236}">
                <a16:creationId xmlns:a16="http://schemas.microsoft.com/office/drawing/2014/main" id="{8918D522-8D5A-4404-98F6-CA9FB32ACE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11808" y="4339768"/>
            <a:ext cx="3524587" cy="1890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4BE7785-3E35-4915-86B3-B7ED19F2C03F}"/>
              </a:ext>
            </a:extLst>
          </p:cNvPr>
          <p:cNvSpPr txBox="1"/>
          <p:nvPr/>
        </p:nvSpPr>
        <p:spPr>
          <a:xfrm>
            <a:off x="2562822" y="5583594"/>
            <a:ext cx="1983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latin typeface="OpenDyslexicAlta" pitchFamily="2" charset="77"/>
              </a:rPr>
              <a:t>/i/ spelled with an ‘i’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07C5AD-C2F7-4B3F-9348-4A45F11668BD}"/>
              </a:ext>
            </a:extLst>
          </p:cNvPr>
          <p:cNvSpPr txBox="1"/>
          <p:nvPr/>
        </p:nvSpPr>
        <p:spPr>
          <a:xfrm>
            <a:off x="7460501" y="5583593"/>
            <a:ext cx="1983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latin typeface="OpenDyslexicAlta" pitchFamily="2" charset="77"/>
              </a:rPr>
              <a:t>/i/ spelled with a ‘y’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AD3FF3E-916E-4D1F-B921-3FABAD059A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060794"/>
              </p:ext>
            </p:extLst>
          </p:nvPr>
        </p:nvGraphicFramePr>
        <p:xfrm>
          <a:off x="706120" y="2092853"/>
          <a:ext cx="10779762" cy="15187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6627">
                  <a:extLst>
                    <a:ext uri="{9D8B030D-6E8A-4147-A177-3AD203B41FA5}">
                      <a16:colId xmlns:a16="http://schemas.microsoft.com/office/drawing/2014/main" val="2909748005"/>
                    </a:ext>
                  </a:extLst>
                </a:gridCol>
                <a:gridCol w="1796627">
                  <a:extLst>
                    <a:ext uri="{9D8B030D-6E8A-4147-A177-3AD203B41FA5}">
                      <a16:colId xmlns:a16="http://schemas.microsoft.com/office/drawing/2014/main" val="1553862251"/>
                    </a:ext>
                  </a:extLst>
                </a:gridCol>
                <a:gridCol w="1796627">
                  <a:extLst>
                    <a:ext uri="{9D8B030D-6E8A-4147-A177-3AD203B41FA5}">
                      <a16:colId xmlns:a16="http://schemas.microsoft.com/office/drawing/2014/main" val="151636795"/>
                    </a:ext>
                  </a:extLst>
                </a:gridCol>
                <a:gridCol w="1796627">
                  <a:extLst>
                    <a:ext uri="{9D8B030D-6E8A-4147-A177-3AD203B41FA5}">
                      <a16:colId xmlns:a16="http://schemas.microsoft.com/office/drawing/2014/main" val="2741658550"/>
                    </a:ext>
                  </a:extLst>
                </a:gridCol>
                <a:gridCol w="1796627">
                  <a:extLst>
                    <a:ext uri="{9D8B030D-6E8A-4147-A177-3AD203B41FA5}">
                      <a16:colId xmlns:a16="http://schemas.microsoft.com/office/drawing/2014/main" val="3738969676"/>
                    </a:ext>
                  </a:extLst>
                </a:gridCol>
                <a:gridCol w="1796627">
                  <a:extLst>
                    <a:ext uri="{9D8B030D-6E8A-4147-A177-3AD203B41FA5}">
                      <a16:colId xmlns:a16="http://schemas.microsoft.com/office/drawing/2014/main" val="3685015701"/>
                    </a:ext>
                  </a:extLst>
                </a:gridCol>
              </a:tblGrid>
              <a:tr h="759354"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him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gym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hippy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pyramid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skim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system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6658332"/>
                  </a:ext>
                </a:extLst>
              </a:tr>
              <a:tr h="759354"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impossible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oxygen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fringe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mystery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lyric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imposter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0146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694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7CD98-A614-4EFB-8598-48B5B1B68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499" y="403186"/>
            <a:ext cx="9282374" cy="1325563"/>
          </a:xfrm>
        </p:spPr>
        <p:txBody>
          <a:bodyPr>
            <a:normAutofit/>
          </a:bodyPr>
          <a:lstStyle/>
          <a:p>
            <a:r>
              <a:rPr lang="en-GB" sz="2400"/>
              <a:t>Sort the spellings in to two boxes. Words with an /i/ sound that are spelled with an ‘i’ and words with an /i/ sound that are spelled with a ‘y’.</a:t>
            </a:r>
          </a:p>
        </p:txBody>
      </p:sp>
      <p:pic>
        <p:nvPicPr>
          <p:cNvPr id="1026" name="Picture 2" descr="Box Cardboard Cardboard Box Packing Recycl">
            <a:extLst>
              <a:ext uri="{FF2B5EF4-FFF2-40B4-BE49-F238E27FC236}">
                <a16:creationId xmlns:a16="http://schemas.microsoft.com/office/drawing/2014/main" id="{DCF495B5-AB20-43D5-A144-26D25332E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61372" y="4339768"/>
            <a:ext cx="3524587" cy="1890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Box Cardboard Cardboard Box Packing Recycl">
            <a:extLst>
              <a:ext uri="{FF2B5EF4-FFF2-40B4-BE49-F238E27FC236}">
                <a16:creationId xmlns:a16="http://schemas.microsoft.com/office/drawing/2014/main" id="{8918D522-8D5A-4404-98F6-CA9FB32ACE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11808" y="4339768"/>
            <a:ext cx="3524587" cy="1890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4BE7785-3E35-4915-86B3-B7ED19F2C03F}"/>
              </a:ext>
            </a:extLst>
          </p:cNvPr>
          <p:cNvSpPr txBox="1"/>
          <p:nvPr/>
        </p:nvSpPr>
        <p:spPr>
          <a:xfrm>
            <a:off x="2562822" y="5583594"/>
            <a:ext cx="1983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latin typeface="OpenDyslexicAlta" pitchFamily="2" charset="77"/>
              </a:rPr>
              <a:t>/i/ spelled with an ‘i’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07C5AD-C2F7-4B3F-9348-4A45F11668BD}"/>
              </a:ext>
            </a:extLst>
          </p:cNvPr>
          <p:cNvSpPr txBox="1"/>
          <p:nvPr/>
        </p:nvSpPr>
        <p:spPr>
          <a:xfrm>
            <a:off x="7460501" y="5583593"/>
            <a:ext cx="1983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latin typeface="OpenDyslexicAlta" pitchFamily="2" charset="77"/>
              </a:rPr>
              <a:t>/i/ spelled with a ‘y’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AD3FF3E-916E-4D1F-B921-3FABAD059A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879296"/>
              </p:ext>
            </p:extLst>
          </p:nvPr>
        </p:nvGraphicFramePr>
        <p:xfrm>
          <a:off x="706120" y="2092853"/>
          <a:ext cx="10779762" cy="15187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720">
                  <a:extLst>
                    <a:ext uri="{9D8B030D-6E8A-4147-A177-3AD203B41FA5}">
                      <a16:colId xmlns:a16="http://schemas.microsoft.com/office/drawing/2014/main" val="2909748005"/>
                    </a:ext>
                  </a:extLst>
                </a:gridCol>
                <a:gridCol w="1769534">
                  <a:extLst>
                    <a:ext uri="{9D8B030D-6E8A-4147-A177-3AD203B41FA5}">
                      <a16:colId xmlns:a16="http://schemas.microsoft.com/office/drawing/2014/main" val="1553862251"/>
                    </a:ext>
                  </a:extLst>
                </a:gridCol>
                <a:gridCol w="1796627">
                  <a:extLst>
                    <a:ext uri="{9D8B030D-6E8A-4147-A177-3AD203B41FA5}">
                      <a16:colId xmlns:a16="http://schemas.microsoft.com/office/drawing/2014/main" val="151636795"/>
                    </a:ext>
                  </a:extLst>
                </a:gridCol>
                <a:gridCol w="1796627">
                  <a:extLst>
                    <a:ext uri="{9D8B030D-6E8A-4147-A177-3AD203B41FA5}">
                      <a16:colId xmlns:a16="http://schemas.microsoft.com/office/drawing/2014/main" val="2741658550"/>
                    </a:ext>
                  </a:extLst>
                </a:gridCol>
                <a:gridCol w="1796627">
                  <a:extLst>
                    <a:ext uri="{9D8B030D-6E8A-4147-A177-3AD203B41FA5}">
                      <a16:colId xmlns:a16="http://schemas.microsoft.com/office/drawing/2014/main" val="3738969676"/>
                    </a:ext>
                  </a:extLst>
                </a:gridCol>
                <a:gridCol w="1796627">
                  <a:extLst>
                    <a:ext uri="{9D8B030D-6E8A-4147-A177-3AD203B41FA5}">
                      <a16:colId xmlns:a16="http://schemas.microsoft.com/office/drawing/2014/main" val="3685015701"/>
                    </a:ext>
                  </a:extLst>
                </a:gridCol>
              </a:tblGrid>
              <a:tr h="759354"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him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gym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hippy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pyramid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skim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658332"/>
                  </a:ext>
                </a:extLst>
              </a:tr>
              <a:tr h="759354"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impossible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oxygen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fringe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mystery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lyric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i="0">
                          <a:latin typeface="OpenDyslexicAlta" pitchFamily="2" charset="77"/>
                        </a:rPr>
                        <a:t>imposter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14626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A962F60-19C0-4632-9E68-D02C78A344FC}"/>
              </a:ext>
            </a:extLst>
          </p:cNvPr>
          <p:cNvSpPr txBox="1"/>
          <p:nvPr/>
        </p:nvSpPr>
        <p:spPr>
          <a:xfrm>
            <a:off x="441960" y="18288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rgbClr val="FF3860"/>
                </a:solidFill>
                <a:latin typeface="Muli" panose="020B0604020202020204" charset="0"/>
              </a:rPr>
              <a:t>Answers: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197C28-99CF-4614-9042-4E3707DA9016}"/>
              </a:ext>
            </a:extLst>
          </p:cNvPr>
          <p:cNvSpPr/>
          <p:nvPr/>
        </p:nvSpPr>
        <p:spPr>
          <a:xfrm>
            <a:off x="2423160" y="3975665"/>
            <a:ext cx="614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>
                <a:solidFill>
                  <a:srgbClr val="FF3860"/>
                </a:solidFill>
                <a:latin typeface="OpenDyslexicAlta" pitchFamily="2" charset="77"/>
              </a:rPr>
              <a:t>him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E81E4E-8B6D-4A93-B167-9BCAD4FD2643}"/>
              </a:ext>
            </a:extLst>
          </p:cNvPr>
          <p:cNvSpPr/>
          <p:nvPr/>
        </p:nvSpPr>
        <p:spPr>
          <a:xfrm>
            <a:off x="7460501" y="3989119"/>
            <a:ext cx="715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>
                <a:solidFill>
                  <a:srgbClr val="FF3860"/>
                </a:solidFill>
                <a:latin typeface="OpenDyslexicAlta" pitchFamily="2" charset="77"/>
              </a:rPr>
              <a:t>gym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F6A6EA-C6E3-44EB-A625-4B7B5EB8652B}"/>
              </a:ext>
            </a:extLst>
          </p:cNvPr>
          <p:cNvSpPr/>
          <p:nvPr/>
        </p:nvSpPr>
        <p:spPr>
          <a:xfrm>
            <a:off x="3299219" y="3804453"/>
            <a:ext cx="854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>
                <a:solidFill>
                  <a:srgbClr val="FF3860"/>
                </a:solidFill>
                <a:latin typeface="OpenDyslexicAlta" pitchFamily="2" charset="77"/>
              </a:rPr>
              <a:t>hippy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C7B00F-8DA9-40EF-8A63-ACC12955A92E}"/>
              </a:ext>
            </a:extLst>
          </p:cNvPr>
          <p:cNvSpPr/>
          <p:nvPr/>
        </p:nvSpPr>
        <p:spPr>
          <a:xfrm>
            <a:off x="8261872" y="3804453"/>
            <a:ext cx="1181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>
                <a:solidFill>
                  <a:srgbClr val="FF3860"/>
                </a:solidFill>
                <a:latin typeface="OpenDyslexicAlta" pitchFamily="2" charset="77"/>
              </a:rPr>
              <a:t>pyramid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9C48CB-535E-4EC7-89A3-E2A14F35DD1E}"/>
              </a:ext>
            </a:extLst>
          </p:cNvPr>
          <p:cNvSpPr/>
          <p:nvPr/>
        </p:nvSpPr>
        <p:spPr>
          <a:xfrm>
            <a:off x="4225696" y="3777767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>
                <a:solidFill>
                  <a:srgbClr val="FF3860"/>
                </a:solidFill>
                <a:latin typeface="OpenDyslexicAlta" pitchFamily="2" charset="77"/>
              </a:rPr>
              <a:t>skim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41412B3-208B-4144-A4C3-356DCDB9FD19}"/>
              </a:ext>
            </a:extLst>
          </p:cNvPr>
          <p:cNvSpPr/>
          <p:nvPr/>
        </p:nvSpPr>
        <p:spPr>
          <a:xfrm>
            <a:off x="9593873" y="3887445"/>
            <a:ext cx="1087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>
                <a:solidFill>
                  <a:srgbClr val="FF3860"/>
                </a:solidFill>
                <a:latin typeface="OpenDyslexicAlta" pitchFamily="2" charset="77"/>
              </a:rPr>
              <a:t>system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4C39ECD-B633-4831-ADC1-05C07BE16B61}"/>
              </a:ext>
            </a:extLst>
          </p:cNvPr>
          <p:cNvSpPr/>
          <p:nvPr/>
        </p:nvSpPr>
        <p:spPr>
          <a:xfrm>
            <a:off x="986708" y="4228623"/>
            <a:ext cx="14686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>
                <a:solidFill>
                  <a:srgbClr val="FF3860"/>
                </a:solidFill>
                <a:latin typeface="OpenDyslexicAlta" pitchFamily="2" charset="77"/>
              </a:rPr>
              <a:t>impossible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ED0DA8-CFA0-491C-AE13-CF6645F22196}"/>
              </a:ext>
            </a:extLst>
          </p:cNvPr>
          <p:cNvSpPr/>
          <p:nvPr/>
        </p:nvSpPr>
        <p:spPr>
          <a:xfrm>
            <a:off x="10389108" y="4421437"/>
            <a:ext cx="1096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>
                <a:solidFill>
                  <a:srgbClr val="FF3860"/>
                </a:solidFill>
                <a:latin typeface="OpenDyslexicAlta" pitchFamily="2" charset="77"/>
              </a:rPr>
              <a:t>oxygen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2828701-2C92-4022-ABF3-F86FC2325C42}"/>
              </a:ext>
            </a:extLst>
          </p:cNvPr>
          <p:cNvSpPr/>
          <p:nvPr/>
        </p:nvSpPr>
        <p:spPr>
          <a:xfrm>
            <a:off x="5131563" y="3831514"/>
            <a:ext cx="910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>
                <a:solidFill>
                  <a:srgbClr val="FF3860"/>
                </a:solidFill>
                <a:latin typeface="OpenDyslexicAlta" pitchFamily="2" charset="77"/>
              </a:rPr>
              <a:t>fringe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19269C-55F2-4B7B-9C38-4AC1E4BE8FB3}"/>
              </a:ext>
            </a:extLst>
          </p:cNvPr>
          <p:cNvSpPr/>
          <p:nvPr/>
        </p:nvSpPr>
        <p:spPr>
          <a:xfrm>
            <a:off x="10260868" y="5066653"/>
            <a:ext cx="12250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>
                <a:solidFill>
                  <a:srgbClr val="FF3860"/>
                </a:solidFill>
                <a:latin typeface="OpenDyslexicAlta" pitchFamily="2" charset="77"/>
              </a:rPr>
              <a:t>mystery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060E515-1632-4F34-9FC6-136D5695D50C}"/>
              </a:ext>
            </a:extLst>
          </p:cNvPr>
          <p:cNvSpPr/>
          <p:nvPr/>
        </p:nvSpPr>
        <p:spPr>
          <a:xfrm>
            <a:off x="10681030" y="3903381"/>
            <a:ext cx="724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>
                <a:solidFill>
                  <a:srgbClr val="FF3860"/>
                </a:solidFill>
                <a:latin typeface="OpenDyslexicAlta" pitchFamily="2" charset="77"/>
              </a:rPr>
              <a:t>lyric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49E1D6-3B3C-4082-AF87-ECCA0C10947A}"/>
              </a:ext>
            </a:extLst>
          </p:cNvPr>
          <p:cNvSpPr/>
          <p:nvPr/>
        </p:nvSpPr>
        <p:spPr>
          <a:xfrm>
            <a:off x="1013228" y="4890176"/>
            <a:ext cx="1274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>
                <a:solidFill>
                  <a:srgbClr val="FF3860"/>
                </a:solidFill>
                <a:latin typeface="OpenDyslexicAlta" pitchFamily="2" charset="77"/>
              </a:rPr>
              <a:t>imposter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354C8F4-7CC6-D549-A837-0EADEC686030}"/>
              </a:ext>
            </a:extLst>
          </p:cNvPr>
          <p:cNvCxnSpPr>
            <a:cxnSpLocks/>
          </p:cNvCxnSpPr>
          <p:nvPr/>
        </p:nvCxnSpPr>
        <p:spPr>
          <a:xfrm flipV="1">
            <a:off x="2287936" y="4890176"/>
            <a:ext cx="749495" cy="1764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7C718CB-60B7-4C43-AFDE-353842445387}"/>
              </a:ext>
            </a:extLst>
          </p:cNvPr>
          <p:cNvCxnSpPr>
            <a:cxnSpLocks/>
          </p:cNvCxnSpPr>
          <p:nvPr/>
        </p:nvCxnSpPr>
        <p:spPr>
          <a:xfrm>
            <a:off x="2455379" y="4421437"/>
            <a:ext cx="843840" cy="3693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60A5E40-244C-9645-BA9C-7A1D17FFFF75}"/>
              </a:ext>
            </a:extLst>
          </p:cNvPr>
          <p:cNvCxnSpPr>
            <a:cxnSpLocks/>
          </p:cNvCxnSpPr>
          <p:nvPr/>
        </p:nvCxnSpPr>
        <p:spPr>
          <a:xfrm>
            <a:off x="2909455" y="4256777"/>
            <a:ext cx="700644" cy="5339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ACFB883-9EC6-E44F-8CDB-520859E7A6DC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3726580" y="4173785"/>
            <a:ext cx="204152" cy="6169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8624B60-309B-4243-BC8D-FDD0B14B40AC}"/>
              </a:ext>
            </a:extLst>
          </p:cNvPr>
          <p:cNvCxnSpPr/>
          <p:nvPr/>
        </p:nvCxnSpPr>
        <p:spPr>
          <a:xfrm flipH="1">
            <a:off x="4378036" y="3989119"/>
            <a:ext cx="353464" cy="8016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FB68A03-2B26-A548-9AB0-13740C06A176}"/>
              </a:ext>
            </a:extLst>
          </p:cNvPr>
          <p:cNvCxnSpPr/>
          <p:nvPr/>
        </p:nvCxnSpPr>
        <p:spPr>
          <a:xfrm flipH="1">
            <a:off x="4731500" y="4147099"/>
            <a:ext cx="685627" cy="6436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1386542-92F2-BD40-81E0-C813FE12B763}"/>
              </a:ext>
            </a:extLst>
          </p:cNvPr>
          <p:cNvCxnSpPr>
            <a:stCxn id="8" idx="2"/>
          </p:cNvCxnSpPr>
          <p:nvPr/>
        </p:nvCxnSpPr>
        <p:spPr>
          <a:xfrm>
            <a:off x="7818131" y="4358451"/>
            <a:ext cx="702414" cy="5317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F2FA6A8-F2AE-4B43-B6C2-7E899F60C8DD}"/>
              </a:ext>
            </a:extLst>
          </p:cNvPr>
          <p:cNvCxnSpPr/>
          <p:nvPr/>
        </p:nvCxnSpPr>
        <p:spPr>
          <a:xfrm flipH="1">
            <a:off x="8853055" y="4147099"/>
            <a:ext cx="110836" cy="7430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EE4F488-F2DD-344F-B0F2-22E014CBAE12}"/>
              </a:ext>
            </a:extLst>
          </p:cNvPr>
          <p:cNvCxnSpPr>
            <a:cxnSpLocks/>
          </p:cNvCxnSpPr>
          <p:nvPr/>
        </p:nvCxnSpPr>
        <p:spPr>
          <a:xfrm flipH="1">
            <a:off x="9132125" y="4228623"/>
            <a:ext cx="771940" cy="5621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04F0C84-BD19-A441-B636-F39138CFC584}"/>
              </a:ext>
            </a:extLst>
          </p:cNvPr>
          <p:cNvCxnSpPr>
            <a:cxnSpLocks/>
          </p:cNvCxnSpPr>
          <p:nvPr/>
        </p:nvCxnSpPr>
        <p:spPr>
          <a:xfrm flipH="1">
            <a:off x="9443606" y="4597955"/>
            <a:ext cx="945502" cy="2922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4900533-4B65-BF4A-9854-5239D3E6D927}"/>
              </a:ext>
            </a:extLst>
          </p:cNvPr>
          <p:cNvCxnSpPr/>
          <p:nvPr/>
        </p:nvCxnSpPr>
        <p:spPr>
          <a:xfrm flipH="1" flipV="1">
            <a:off x="9282545" y="4890176"/>
            <a:ext cx="978323" cy="3693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57588A92-29E7-584B-BDED-746B271B6440}"/>
              </a:ext>
            </a:extLst>
          </p:cNvPr>
          <p:cNvCxnSpPr>
            <a:cxnSpLocks/>
          </p:cNvCxnSpPr>
          <p:nvPr/>
        </p:nvCxnSpPr>
        <p:spPr>
          <a:xfrm flipH="1">
            <a:off x="9282545" y="4210675"/>
            <a:ext cx="1330172" cy="5800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3117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756377"/>
              </p:ext>
            </p:extLst>
          </p:nvPr>
        </p:nvGraphicFramePr>
        <p:xfrm>
          <a:off x="508000" y="160019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gym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myth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Egypt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pyramid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mystery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symbol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synonym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lyrics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gymnastics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452271"/>
              </p:ext>
            </p:extLst>
          </p:nvPr>
        </p:nvGraphicFramePr>
        <p:xfrm>
          <a:off x="508000" y="325966"/>
          <a:ext cx="9055100" cy="9520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Stage: 3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Spelling rule: The /i/ sound spelled with a ‘y.’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>
                        <a:latin typeface="Muli" pitchFamily="2" charset="7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>
                          <a:latin typeface="Muli" pitchFamily="2" charset="77"/>
                        </a:rPr>
                        <a:t>Name: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2</a:t>
                      </a:r>
                    </a:p>
                    <a:p>
                      <a:endParaRPr lang="en-GB" sz="1400" dirty="0">
                        <a:latin typeface="Muli" pitchFamily="2" charset="7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477295" y="2076689"/>
            <a:ext cx="1378039" cy="821032"/>
          </a:xfrm>
          <a:prstGeom prst="round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149399" y="2072018"/>
            <a:ext cx="6673403" cy="821032"/>
          </a:xfrm>
          <a:prstGeom prst="round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477295" y="3016047"/>
            <a:ext cx="1378039" cy="821032"/>
          </a:xfrm>
          <a:prstGeom prst="round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149400" y="3012933"/>
            <a:ext cx="6673403" cy="821032"/>
          </a:xfrm>
          <a:prstGeom prst="round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477296" y="3955405"/>
            <a:ext cx="1378039" cy="821032"/>
          </a:xfrm>
          <a:prstGeom prst="round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149402" y="3955405"/>
            <a:ext cx="6673403" cy="821032"/>
          </a:xfrm>
          <a:prstGeom prst="round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477296" y="4894763"/>
            <a:ext cx="1378039" cy="821032"/>
          </a:xfrm>
          <a:prstGeom prst="round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149403" y="4894763"/>
            <a:ext cx="6673403" cy="821032"/>
          </a:xfrm>
          <a:prstGeom prst="round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477296" y="5808364"/>
            <a:ext cx="1378039" cy="821032"/>
          </a:xfrm>
          <a:prstGeom prst="round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149403" y="5808364"/>
            <a:ext cx="6673403" cy="821032"/>
          </a:xfrm>
          <a:prstGeom prst="round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uli" pitchFamily="2" charset="77"/>
            </a:endParaRPr>
          </a:p>
        </p:txBody>
      </p:sp>
      <p:cxnSp>
        <p:nvCxnSpPr>
          <p:cNvPr id="16" name="Straight Connector 15"/>
          <p:cNvCxnSpPr>
            <a:stCxn id="3" idx="3"/>
            <a:endCxn id="6" idx="1"/>
          </p:cNvCxnSpPr>
          <p:nvPr/>
        </p:nvCxnSpPr>
        <p:spPr>
          <a:xfrm flipV="1">
            <a:off x="4855334" y="2482534"/>
            <a:ext cx="294065" cy="4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3"/>
            <a:endCxn id="8" idx="1"/>
          </p:cNvCxnSpPr>
          <p:nvPr/>
        </p:nvCxnSpPr>
        <p:spPr>
          <a:xfrm flipV="1">
            <a:off x="4855334" y="3423449"/>
            <a:ext cx="294066" cy="3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9" idx="3"/>
            <a:endCxn id="10" idx="1"/>
          </p:cNvCxnSpPr>
          <p:nvPr/>
        </p:nvCxnSpPr>
        <p:spPr>
          <a:xfrm>
            <a:off x="4855335" y="4365921"/>
            <a:ext cx="2940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1" idx="3"/>
            <a:endCxn id="12" idx="1"/>
          </p:cNvCxnSpPr>
          <p:nvPr/>
        </p:nvCxnSpPr>
        <p:spPr>
          <a:xfrm>
            <a:off x="4855335" y="5305279"/>
            <a:ext cx="2940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3" idx="3"/>
            <a:endCxn id="14" idx="1"/>
          </p:cNvCxnSpPr>
          <p:nvPr/>
        </p:nvCxnSpPr>
        <p:spPr>
          <a:xfrm>
            <a:off x="4855335" y="6218880"/>
            <a:ext cx="2940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566912" y="1841027"/>
            <a:ext cx="1181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>
                <a:latin typeface="OpenDyslexicAlta" pitchFamily="2" charset="77"/>
                <a:ea typeface="OpenDyslexic" charset="0"/>
                <a:cs typeface="OpenDyslexic" charset="0"/>
              </a:rPr>
              <a:t>Your word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87644" y="1825560"/>
            <a:ext cx="1548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>
                <a:latin typeface="OpenDyslexicAlta" pitchFamily="2" charset="77"/>
                <a:ea typeface="OpenDyslexic" charset="0"/>
                <a:cs typeface="OpenDyslexic" charset="0"/>
              </a:rPr>
              <a:t>Your sentence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9403" y="1431514"/>
            <a:ext cx="6298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latin typeface="OpenDyslexicAlta" pitchFamily="2" charset="77"/>
                <a:ea typeface="OpenDyslexic" charset="0"/>
                <a:cs typeface="OpenDyslexic" charset="0"/>
              </a:rPr>
              <a:t>Copy down five of the words in your spelling list and write a sentence containing it.</a:t>
            </a:r>
          </a:p>
        </p:txBody>
      </p:sp>
    </p:spTree>
    <p:extLst>
      <p:ext uri="{BB962C8B-B14F-4D97-AF65-F5344CB8AC3E}">
        <p14:creationId xmlns:p14="http://schemas.microsoft.com/office/powerpoint/2010/main" val="1150123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817488"/>
              </p:ext>
            </p:extLst>
          </p:nvPr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797930644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404540991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gym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myth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Egypt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pyramid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mystery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synonym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lyrics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gymnastics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493691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Stage: 3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>
                          <a:latin typeface="Muli" pitchFamily="2" charset="77"/>
                        </a:rPr>
                        <a:t>Spelling</a:t>
                      </a:r>
                      <a:r>
                        <a:rPr lang="en-GB" sz="1400" baseline="0">
                          <a:latin typeface="Muli" pitchFamily="2" charset="77"/>
                        </a:rPr>
                        <a:t> Rule: The /i/ sound spelled with a ‘y.’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>
                        <a:latin typeface="Muli" pitchFamily="2" charset="77"/>
                      </a:endParaRPr>
                    </a:p>
                    <a:p>
                      <a:r>
                        <a:rPr lang="en-GB" sz="1400" baseline="0">
                          <a:latin typeface="Muli" pitchFamily="2" charset="77"/>
                        </a:rPr>
                        <a:t>Name:</a:t>
                      </a:r>
                      <a:endParaRPr lang="en-GB" sz="140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947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60019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gym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myth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Egypt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pyramid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mystery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symbol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synonym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lyrics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gymnastics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566015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Stage: 3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baseline="0">
                          <a:latin typeface="Muli" pitchFamily="2" charset="77"/>
                        </a:rPr>
                        <a:t>The /i/ sound spelled with a ‘y.’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baseline="0">
                        <a:latin typeface="Muli" pitchFamily="2" charset="77"/>
                      </a:endParaRPr>
                    </a:p>
                    <a:p>
                      <a:r>
                        <a:rPr lang="en-GB" sz="1400" b="0" i="0" baseline="0">
                          <a:latin typeface="Muli" pitchFamily="2" charset="77"/>
                        </a:rPr>
                        <a:t>Name:</a:t>
                      </a:r>
                      <a:endParaRPr lang="en-GB" sz="1400" b="0" i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614477" y="1396998"/>
          <a:ext cx="5529523" cy="51659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3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31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324869" y="1961936"/>
            <a:ext cx="2411605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>
                <a:latin typeface="OpenDyslexicAlta" pitchFamily="2" charset="77"/>
                <a:ea typeface="OpenDyslexic" charset="0"/>
                <a:cs typeface="OpenDyslexic" charset="0"/>
              </a:rPr>
              <a:t>Use your spellings, and the letters in the crossword, to work out the missing words. </a:t>
            </a:r>
          </a:p>
        </p:txBody>
      </p:sp>
    </p:spTree>
    <p:extLst>
      <p:ext uri="{BB962C8B-B14F-4D97-AF65-F5344CB8AC3E}">
        <p14:creationId xmlns:p14="http://schemas.microsoft.com/office/powerpoint/2010/main" val="1938564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60019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gym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myth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Egypt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pyramid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mystery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symbol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synonym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lyrics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gymnastics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004141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>
                          <a:latin typeface="Muli" pitchFamily="2" charset="77"/>
                        </a:rPr>
                        <a:t>Stage: 3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baseline="0">
                          <a:latin typeface="Muli" pitchFamily="2" charset="77"/>
                        </a:rPr>
                        <a:t>The /</a:t>
                      </a:r>
                      <a:r>
                        <a:rPr lang="en-GB" sz="1400" b="0" i="0" baseline="0" err="1">
                          <a:latin typeface="Muli" pitchFamily="2" charset="77"/>
                        </a:rPr>
                        <a:t>i</a:t>
                      </a:r>
                      <a:r>
                        <a:rPr lang="en-GB" sz="1400" b="0" i="0" baseline="0">
                          <a:latin typeface="Muli" pitchFamily="2" charset="77"/>
                        </a:rPr>
                        <a:t>/ sound spelled with a ‘y.’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baseline="0">
                        <a:latin typeface="Muli" pitchFamily="2" charset="77"/>
                      </a:endParaRPr>
                    </a:p>
                    <a:p>
                      <a:r>
                        <a:rPr lang="en-GB" sz="1400" b="0" i="0" baseline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Answers: </a:t>
                      </a:r>
                      <a:endParaRPr lang="en-GB" sz="1400" b="0" i="0">
                        <a:solidFill>
                          <a:srgbClr val="FF3860"/>
                        </a:solidFill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644669"/>
              </p:ext>
            </p:extLst>
          </p:nvPr>
        </p:nvGraphicFramePr>
        <p:xfrm>
          <a:off x="3614477" y="1396998"/>
          <a:ext cx="5529523" cy="51659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3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302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31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err="1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>
                        <a:solidFill>
                          <a:srgbClr val="FF3860"/>
                        </a:solidFill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err="1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>
                        <a:solidFill>
                          <a:srgbClr val="FF3860"/>
                        </a:solidFill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9630"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i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324869" y="1961936"/>
            <a:ext cx="2411605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>
                <a:latin typeface="OpenDyslexicAlta" pitchFamily="2" charset="77"/>
                <a:ea typeface="OpenDyslexic" charset="0"/>
                <a:cs typeface="OpenDyslexic" charset="0"/>
              </a:rPr>
              <a:t>Use your spellings, and the letters in the crossword, to work out the missing words. </a:t>
            </a:r>
          </a:p>
        </p:txBody>
      </p:sp>
    </p:spTree>
    <p:extLst>
      <p:ext uri="{BB962C8B-B14F-4D97-AF65-F5344CB8AC3E}">
        <p14:creationId xmlns:p14="http://schemas.microsoft.com/office/powerpoint/2010/main" val="4262744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15692</TotalTime>
  <Words>633</Words>
  <Application>Microsoft Macintosh PowerPoint</Application>
  <PresentationFormat>Widescreen</PresentationFormat>
  <Paragraphs>215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OpenDyslexicAlta</vt:lpstr>
      <vt:lpstr>Muli</vt:lpstr>
      <vt:lpstr>Office Theme</vt:lpstr>
      <vt:lpstr>PowerPoint Presentation</vt:lpstr>
      <vt:lpstr>PowerPoint Presentation</vt:lpstr>
      <vt:lpstr>Sort the spellings in to two boxes. Words with an /i/ sound that are spelled with an ‘i’ and words with an /i/ sound that are spelled with a ‘y’.</vt:lpstr>
      <vt:lpstr>Sort the spellings in to two boxes. Words with an /i/ sound that are spelled with an ‘i’ and words with an /i/ sound that are spelled with a ‘y’.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Spelling Shed 🐝</dc:title>
  <dc:creator>Rob Smith</dc:creator>
  <cp:lastModifiedBy>Martin Saunders</cp:lastModifiedBy>
  <cp:revision>329</cp:revision>
  <cp:lastPrinted>2018-09-05T20:54:15Z</cp:lastPrinted>
  <dcterms:created xsi:type="dcterms:W3CDTF">2018-08-06T08:16:18Z</dcterms:created>
  <dcterms:modified xsi:type="dcterms:W3CDTF">2020-06-16T23:06:14Z</dcterms:modified>
</cp:coreProperties>
</file>