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9"/>
  </p:notesMasterIdLst>
  <p:handoutMasterIdLst>
    <p:handoutMasterId r:id="rId10"/>
  </p:handoutMasterIdLst>
  <p:sldIdLst>
    <p:sldId id="707" r:id="rId2"/>
    <p:sldId id="708" r:id="rId3"/>
    <p:sldId id="709" r:id="rId4"/>
    <p:sldId id="710" r:id="rId5"/>
    <p:sldId id="711" r:id="rId6"/>
    <p:sldId id="712" r:id="rId7"/>
    <p:sldId id="713" r:id="rId8"/>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Muli" pitchFamily="2" charset="77"/>
      <p:regular r:id="rId15"/>
      <p:bold r:id="rId16"/>
    </p:embeddedFont>
    <p:embeddedFont>
      <p:font typeface="OpenDyslexicAlta" pitchFamily="2" charset="77"/>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gela Corrigan" initials="AC" lastIdx="2" clrIdx="0">
    <p:extLst>
      <p:ext uri="{19B8F6BF-5375-455C-9EA6-DF929625EA0E}">
        <p15:presenceInfo xmlns:p15="http://schemas.microsoft.com/office/powerpoint/2012/main" userId="605f0122161ea95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860"/>
    <a:srgbClr val="FFCCCC"/>
    <a:srgbClr val="FFF2CC"/>
    <a:srgbClr val="C5E0B4"/>
    <a:srgbClr val="8FAADC"/>
    <a:srgbClr val="68C7D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26" autoAdjust="0"/>
    <p:restoredTop sz="90884" autoAdjust="0"/>
  </p:normalViewPr>
  <p:slideViewPr>
    <p:cSldViewPr snapToGrid="0" snapToObjects="1">
      <p:cViewPr varScale="1">
        <p:scale>
          <a:sx n="116" d="100"/>
          <a:sy n="116" d="100"/>
        </p:scale>
        <p:origin x="904" y="184"/>
      </p:cViewPr>
      <p:guideLst/>
    </p:cSldViewPr>
  </p:slideViewPr>
  <p:notesTextViewPr>
    <p:cViewPr>
      <p:scale>
        <a:sx n="1" d="1"/>
        <a:sy n="1" d="1"/>
      </p:scale>
      <p:origin x="0" y="0"/>
    </p:cViewPr>
  </p:notesTextViewPr>
  <p:notesViewPr>
    <p:cSldViewPr snapToGrid="0" snapToObjects="1">
      <p:cViewPr varScale="1">
        <p:scale>
          <a:sx n="90" d="100"/>
          <a:sy n="90" d="100"/>
        </p:scale>
        <p:origin x="3840"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viewProps" Target="viewProps.xml"/><Relationship Id="rId10" Type="http://schemas.openxmlformats.org/officeDocument/2006/relationships/handoutMaster" Target="handoutMasters/handout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86F298-EB3E-D446-A729-C248AB8A5D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Muli" pitchFamily="2" charset="77"/>
            </a:endParaRPr>
          </a:p>
        </p:txBody>
      </p:sp>
      <p:sp>
        <p:nvSpPr>
          <p:cNvPr id="3" name="Date Placeholder 2">
            <a:extLst>
              <a:ext uri="{FF2B5EF4-FFF2-40B4-BE49-F238E27FC236}">
                <a16:creationId xmlns:a16="http://schemas.microsoft.com/office/drawing/2014/main" id="{F37BEABC-4AC1-4C4F-BDDB-0B8FF7D20C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670555-72D4-BF40-B685-8412B7FA50E9}" type="datetimeFigureOut">
              <a:rPr lang="en-GB" smtClean="0">
                <a:latin typeface="Muli" pitchFamily="2" charset="77"/>
              </a:rPr>
              <a:t>16/06/2020</a:t>
            </a:fld>
            <a:endParaRPr lang="en-GB">
              <a:latin typeface="Muli" pitchFamily="2" charset="77"/>
            </a:endParaRPr>
          </a:p>
        </p:txBody>
      </p:sp>
      <p:sp>
        <p:nvSpPr>
          <p:cNvPr id="4" name="Footer Placeholder 3">
            <a:extLst>
              <a:ext uri="{FF2B5EF4-FFF2-40B4-BE49-F238E27FC236}">
                <a16:creationId xmlns:a16="http://schemas.microsoft.com/office/drawing/2014/main" id="{67DF2A76-21C6-4F49-AC41-288B2976B3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Muli" pitchFamily="2" charset="77"/>
            </a:endParaRPr>
          </a:p>
        </p:txBody>
      </p:sp>
      <p:sp>
        <p:nvSpPr>
          <p:cNvPr id="5" name="Slide Number Placeholder 4">
            <a:extLst>
              <a:ext uri="{FF2B5EF4-FFF2-40B4-BE49-F238E27FC236}">
                <a16:creationId xmlns:a16="http://schemas.microsoft.com/office/drawing/2014/main" id="{B0984667-866C-EF45-A262-122686295C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C7A863-B317-0C4D-8D45-833380E63946}" type="slidenum">
              <a:rPr lang="en-GB" smtClean="0">
                <a:latin typeface="Muli" pitchFamily="2" charset="77"/>
              </a:rPr>
              <a:t>‹#›</a:t>
            </a:fld>
            <a:endParaRPr lang="en-GB">
              <a:latin typeface="Muli" pitchFamily="2" charset="77"/>
            </a:endParaRPr>
          </a:p>
        </p:txBody>
      </p:sp>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Muli" pitchFamily="2" charset="77"/>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Muli" pitchFamily="2" charset="77"/>
              </a:defRPr>
            </a:lvl1pPr>
          </a:lstStyle>
          <a:p>
            <a:fld id="{9C363ADC-09E6-FD4B-932E-4485A3F0108B}" type="datetimeFigureOut">
              <a:rPr lang="en-GB" smtClean="0"/>
              <a:pPr/>
              <a:t>16/06/2020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Muli" pitchFamily="2" charset="77"/>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Muli" pitchFamily="2" charset="77"/>
              </a:defRPr>
            </a:lvl1pPr>
          </a:lstStyle>
          <a:p>
            <a:fld id="{5C7C66A0-413B-D942-BD25-075929779430}" type="slidenum">
              <a:rPr lang="en-GB" smtClean="0"/>
              <a:pPr/>
              <a:t>‹#›</a:t>
            </a:fld>
            <a:endParaRPr lang="en-GB"/>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Muli" pitchFamily="2" charset="77"/>
        <a:ea typeface="+mn-ea"/>
        <a:cs typeface="+mn-cs"/>
      </a:defRPr>
    </a:lvl1pPr>
    <a:lvl2pPr marL="457200" algn="l" defTabSz="914400" rtl="0" eaLnBrk="1" latinLnBrk="0" hangingPunct="1">
      <a:defRPr sz="1200" b="0" i="0" kern="1200">
        <a:solidFill>
          <a:schemeClr val="tx1"/>
        </a:solidFill>
        <a:latin typeface="Muli" pitchFamily="2" charset="77"/>
        <a:ea typeface="+mn-ea"/>
        <a:cs typeface="+mn-cs"/>
      </a:defRPr>
    </a:lvl2pPr>
    <a:lvl3pPr marL="914400" algn="l" defTabSz="914400" rtl="0" eaLnBrk="1" latinLnBrk="0" hangingPunct="1">
      <a:defRPr sz="1200" b="0" i="0" kern="1200">
        <a:solidFill>
          <a:schemeClr val="tx1"/>
        </a:solidFill>
        <a:latin typeface="Muli" pitchFamily="2" charset="77"/>
        <a:ea typeface="+mn-ea"/>
        <a:cs typeface="+mn-cs"/>
      </a:defRPr>
    </a:lvl3pPr>
    <a:lvl4pPr marL="1371600" algn="l" defTabSz="914400" rtl="0" eaLnBrk="1" latinLnBrk="0" hangingPunct="1">
      <a:defRPr sz="1200" b="0" i="0" kern="1200">
        <a:solidFill>
          <a:schemeClr val="tx1"/>
        </a:solidFill>
        <a:latin typeface="Muli" pitchFamily="2" charset="77"/>
        <a:ea typeface="+mn-ea"/>
        <a:cs typeface="+mn-cs"/>
      </a:defRPr>
    </a:lvl4pPr>
    <a:lvl5pPr marL="1828800" algn="l" defTabSz="914400" rtl="0" eaLnBrk="1" latinLnBrk="0" hangingPunct="1">
      <a:defRPr sz="1200" b="0" i="0" kern="1200">
        <a:solidFill>
          <a:schemeClr val="tx1"/>
        </a:solidFill>
        <a:latin typeface="Muli"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a:t>
            </a:fld>
            <a:endParaRPr lang="en-GB"/>
          </a:p>
        </p:txBody>
      </p:sp>
    </p:spTree>
    <p:extLst>
      <p:ext uri="{BB962C8B-B14F-4D97-AF65-F5344CB8AC3E}">
        <p14:creationId xmlns:p14="http://schemas.microsoft.com/office/powerpoint/2010/main" val="2435267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a:t>
            </a:fld>
            <a:endParaRPr lang="en-GB"/>
          </a:p>
        </p:txBody>
      </p:sp>
    </p:spTree>
    <p:extLst>
      <p:ext uri="{BB962C8B-B14F-4D97-AF65-F5344CB8AC3E}">
        <p14:creationId xmlns:p14="http://schemas.microsoft.com/office/powerpoint/2010/main" val="2283035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3</a:t>
            </a:fld>
            <a:endParaRPr lang="en-GB"/>
          </a:p>
        </p:txBody>
      </p:sp>
    </p:spTree>
    <p:extLst>
      <p:ext uri="{BB962C8B-B14F-4D97-AF65-F5344CB8AC3E}">
        <p14:creationId xmlns:p14="http://schemas.microsoft.com/office/powerpoint/2010/main" val="184771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4</a:t>
            </a:fld>
            <a:endParaRPr lang="en-GB"/>
          </a:p>
        </p:txBody>
      </p:sp>
    </p:spTree>
    <p:extLst>
      <p:ext uri="{BB962C8B-B14F-4D97-AF65-F5344CB8AC3E}">
        <p14:creationId xmlns:p14="http://schemas.microsoft.com/office/powerpoint/2010/main" val="2908888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F5FFFCE-C207-2846-8718-D75C344C8C89}"/>
              </a:ext>
            </a:extLst>
          </p:cNvPr>
          <p:cNvSpPr/>
          <p:nvPr userDrawn="1"/>
        </p:nvSpPr>
        <p:spPr>
          <a:xfrm>
            <a:off x="1523999" y="4809505"/>
            <a:ext cx="9144000" cy="1428689"/>
          </a:xfrm>
          <a:prstGeom prst="rect">
            <a:avLst/>
          </a:prstGeom>
          <a:solidFill>
            <a:srgbClr val="FFFFFF">
              <a:alpha val="90196"/>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b="0" i="0" noProof="0">
              <a:latin typeface="Muli" pitchFamily="2" charset="77"/>
            </a:endParaRPr>
          </a:p>
        </p:txBody>
      </p:sp>
      <p:sp>
        <p:nvSpPr>
          <p:cNvPr id="18" name="Rectangle 17">
            <a:extLst>
              <a:ext uri="{FF2B5EF4-FFF2-40B4-BE49-F238E27FC236}">
                <a16:creationId xmlns:a16="http://schemas.microsoft.com/office/drawing/2014/main" id="{32C481A8-D80A-304F-BD4D-4ACD9B3D8E7E}"/>
              </a:ext>
            </a:extLst>
          </p:cNvPr>
          <p:cNvSpPr/>
          <p:nvPr userDrawn="1"/>
        </p:nvSpPr>
        <p:spPr>
          <a:xfrm>
            <a:off x="3465322" y="2902739"/>
            <a:ext cx="5261355" cy="795646"/>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b="0" i="0" noProof="0">
              <a:latin typeface="Muli" pitchFamily="2" charset="77"/>
            </a:endParaRPr>
          </a:p>
        </p:txBody>
      </p:sp>
      <p:sp>
        <p:nvSpPr>
          <p:cNvPr id="3" name="Subtitle 2"/>
          <p:cNvSpPr>
            <a:spLocks noGrp="1"/>
          </p:cNvSpPr>
          <p:nvPr>
            <p:ph type="subTitle" idx="1"/>
          </p:nvPr>
        </p:nvSpPr>
        <p:spPr>
          <a:xfrm>
            <a:off x="1523999" y="4809506"/>
            <a:ext cx="9144000" cy="1428689"/>
          </a:xfrm>
        </p:spPr>
        <p:txBody>
          <a:bodyPr anchor="ctr"/>
          <a:lstStyle>
            <a:lvl1pPr marL="0" indent="0" algn="ctr">
              <a:lnSpc>
                <a:spcPct val="15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US" noProof="0" smtClean="0"/>
              <a:pPr/>
              <a:t>6/16/20</a:t>
            </a:fld>
            <a:endParaRPr lang="en-US" noProof="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US" noProof="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US" noProof="0" smtClean="0"/>
              <a:pPr/>
              <a:t>‹#›</a:t>
            </a:fld>
            <a:endParaRPr lang="en-US" noProof="0"/>
          </a:p>
        </p:txBody>
      </p:sp>
      <p:pic>
        <p:nvPicPr>
          <p:cNvPr id="9" name="Picture 8">
            <a:extLst>
              <a:ext uri="{FF2B5EF4-FFF2-40B4-BE49-F238E27FC236}">
                <a16:creationId xmlns:a16="http://schemas.microsoft.com/office/drawing/2014/main" id="{C8310848-5352-7949-AABA-914363C424E6}"/>
              </a:ext>
            </a:extLst>
          </p:cNvPr>
          <p:cNvPicPr>
            <a:picLocks noChangeAspect="1"/>
          </p:cNvPicPr>
          <p:nvPr userDrawn="1"/>
        </p:nvPicPr>
        <p:blipFill>
          <a:blip r:embed="rId2"/>
          <a:stretch>
            <a:fillRect/>
          </a:stretch>
        </p:blipFill>
        <p:spPr>
          <a:xfrm>
            <a:off x="2990849" y="1261687"/>
            <a:ext cx="6210300" cy="1079500"/>
          </a:xfrm>
          <a:prstGeom prst="rect">
            <a:avLst/>
          </a:prstGeom>
        </p:spPr>
      </p:pic>
      <p:sp>
        <p:nvSpPr>
          <p:cNvPr id="14" name="Text Placeholder 13">
            <a:extLst>
              <a:ext uri="{FF2B5EF4-FFF2-40B4-BE49-F238E27FC236}">
                <a16:creationId xmlns:a16="http://schemas.microsoft.com/office/drawing/2014/main" id="{B2F3C88D-BF6E-6D4C-9A25-CACB03AA208B}"/>
              </a:ext>
            </a:extLst>
          </p:cNvPr>
          <p:cNvSpPr>
            <a:spLocks noGrp="1"/>
          </p:cNvSpPr>
          <p:nvPr>
            <p:ph type="body" sz="quarter" idx="13" hasCustomPrompt="1"/>
          </p:nvPr>
        </p:nvSpPr>
        <p:spPr>
          <a:xfrm>
            <a:off x="4971061" y="3115896"/>
            <a:ext cx="641969" cy="369332"/>
          </a:xfrm>
        </p:spPr>
        <p:txBody>
          <a:bodyPr>
            <a:normAutofit/>
          </a:bodyPr>
          <a:lstStyle>
            <a:lvl1pPr marL="0" indent="0">
              <a:buNone/>
              <a:defRPr sz="1800" b="0" i="0">
                <a:latin typeface="Muli" pitchFamily="2" charset="77"/>
              </a:defRPr>
            </a:lvl1pPr>
          </a:lstStyle>
          <a:p>
            <a:pPr lvl="0"/>
            <a:r>
              <a:rPr lang="en-US" noProof="0"/>
              <a:t>#</a:t>
            </a:r>
          </a:p>
        </p:txBody>
      </p:sp>
      <p:sp>
        <p:nvSpPr>
          <p:cNvPr id="15" name="TextBox 14">
            <a:extLst>
              <a:ext uri="{FF2B5EF4-FFF2-40B4-BE49-F238E27FC236}">
                <a16:creationId xmlns:a16="http://schemas.microsoft.com/office/drawing/2014/main" id="{A1D45BA0-7B16-364F-96FA-7CCD74809633}"/>
              </a:ext>
            </a:extLst>
          </p:cNvPr>
          <p:cNvSpPr txBox="1"/>
          <p:nvPr userDrawn="1"/>
        </p:nvSpPr>
        <p:spPr>
          <a:xfrm>
            <a:off x="4038600" y="3115896"/>
            <a:ext cx="932462" cy="369332"/>
          </a:xfrm>
          <a:prstGeom prst="rect">
            <a:avLst/>
          </a:prstGeom>
          <a:noFill/>
        </p:spPr>
        <p:txBody>
          <a:bodyPr wrap="square" rtlCol="0">
            <a:spAutoFit/>
          </a:bodyPr>
          <a:lstStyle/>
          <a:p>
            <a:r>
              <a:rPr lang="en-US" b="0" i="0" noProof="0">
                <a:latin typeface="Muli" pitchFamily="2" charset="77"/>
              </a:rPr>
              <a:t>Stage:</a:t>
            </a:r>
          </a:p>
        </p:txBody>
      </p:sp>
      <p:sp>
        <p:nvSpPr>
          <p:cNvPr id="16" name="Text Placeholder 13">
            <a:extLst>
              <a:ext uri="{FF2B5EF4-FFF2-40B4-BE49-F238E27FC236}">
                <a16:creationId xmlns:a16="http://schemas.microsoft.com/office/drawing/2014/main" id="{204E8ED3-ED92-2F44-AA0C-C3500973984C}"/>
              </a:ext>
            </a:extLst>
          </p:cNvPr>
          <p:cNvSpPr>
            <a:spLocks noGrp="1"/>
          </p:cNvSpPr>
          <p:nvPr>
            <p:ph type="body" sz="quarter" idx="14" hasCustomPrompt="1"/>
          </p:nvPr>
        </p:nvSpPr>
        <p:spPr>
          <a:xfrm>
            <a:off x="7047550" y="3115896"/>
            <a:ext cx="641969" cy="369332"/>
          </a:xfrm>
        </p:spPr>
        <p:txBody>
          <a:bodyPr>
            <a:normAutofit/>
          </a:bodyPr>
          <a:lstStyle>
            <a:lvl1pPr marL="0" indent="0">
              <a:buNone/>
              <a:defRPr sz="1800" b="0" i="0">
                <a:latin typeface="Muli" pitchFamily="2" charset="77"/>
              </a:defRPr>
            </a:lvl1pPr>
          </a:lstStyle>
          <a:p>
            <a:pPr lvl="0"/>
            <a:r>
              <a:rPr lang="en-US" noProof="0"/>
              <a:t>#</a:t>
            </a:r>
          </a:p>
        </p:txBody>
      </p:sp>
      <p:sp>
        <p:nvSpPr>
          <p:cNvPr id="17" name="TextBox 16">
            <a:extLst>
              <a:ext uri="{FF2B5EF4-FFF2-40B4-BE49-F238E27FC236}">
                <a16:creationId xmlns:a16="http://schemas.microsoft.com/office/drawing/2014/main" id="{543EE4B3-C0E4-AE42-921D-72A75F2D0332}"/>
              </a:ext>
            </a:extLst>
          </p:cNvPr>
          <p:cNvSpPr txBox="1"/>
          <p:nvPr userDrawn="1"/>
        </p:nvSpPr>
        <p:spPr>
          <a:xfrm>
            <a:off x="6285633" y="3115896"/>
            <a:ext cx="761917" cy="369332"/>
          </a:xfrm>
          <a:prstGeom prst="rect">
            <a:avLst/>
          </a:prstGeom>
          <a:noFill/>
        </p:spPr>
        <p:txBody>
          <a:bodyPr wrap="square" rtlCol="0">
            <a:spAutoFit/>
          </a:bodyPr>
          <a:lstStyle/>
          <a:p>
            <a:r>
              <a:rPr lang="en-US" b="0" i="0" noProof="0">
                <a:latin typeface="Muli" pitchFamily="2" charset="77"/>
              </a:rPr>
              <a:t>List:</a:t>
            </a:r>
          </a:p>
        </p:txBody>
      </p:sp>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16/06/2020</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a:p>
        </p:txBody>
      </p:sp>
    </p:spTree>
    <p:extLst>
      <p:ext uri="{BB962C8B-B14F-4D97-AF65-F5344CB8AC3E}">
        <p14:creationId xmlns:p14="http://schemas.microsoft.com/office/powerpoint/2010/main" val="689809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16/06/2020</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a:p>
        </p:txBody>
      </p:sp>
    </p:spTree>
    <p:extLst>
      <p:ext uri="{BB962C8B-B14F-4D97-AF65-F5344CB8AC3E}">
        <p14:creationId xmlns:p14="http://schemas.microsoft.com/office/powerpoint/2010/main" val="1514044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16/06/2020</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a:p>
        </p:txBody>
      </p:sp>
    </p:spTree>
    <p:extLst>
      <p:ext uri="{BB962C8B-B14F-4D97-AF65-F5344CB8AC3E}">
        <p14:creationId xmlns:p14="http://schemas.microsoft.com/office/powerpoint/2010/main" val="1007757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16/06/2020</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a:p>
        </p:txBody>
      </p:sp>
    </p:spTree>
    <p:extLst>
      <p:ext uri="{BB962C8B-B14F-4D97-AF65-F5344CB8AC3E}">
        <p14:creationId xmlns:p14="http://schemas.microsoft.com/office/powerpoint/2010/main" val="184442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16/06/2020</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b="0" i="0" noProof="0">
              <a:latin typeface="Muli" pitchFamily="2" charset="77"/>
            </a:endParaRPr>
          </a:p>
        </p:txBody>
      </p:sp>
      <p:graphicFrame>
        <p:nvGraphicFramePr>
          <p:cNvPr id="7" name="Table 6">
            <a:extLst>
              <a:ext uri="{FF2B5EF4-FFF2-40B4-BE49-F238E27FC236}">
                <a16:creationId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968736134"/>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9" name="Text Placeholder 8">
            <a:extLst>
              <a:ext uri="{FF2B5EF4-FFF2-40B4-BE49-F238E27FC236}">
                <a16:creationId xmlns:a16="http://schemas.microsoft.com/office/drawing/2014/main" id="{7CCCC1F5-259E-4B4B-BD71-985F50066023}"/>
              </a:ext>
            </a:extLst>
          </p:cNvPr>
          <p:cNvSpPr>
            <a:spLocks noGrp="1"/>
          </p:cNvSpPr>
          <p:nvPr>
            <p:ph type="body" sz="quarter" idx="13" hasCustomPrompt="1"/>
          </p:nvPr>
        </p:nvSpPr>
        <p:spPr>
          <a:xfrm>
            <a:off x="1116013" y="349716"/>
            <a:ext cx="427037" cy="362803"/>
          </a:xfrm>
        </p:spPr>
        <p:txBody>
          <a:bodyPr>
            <a:normAutofit/>
          </a:bodyPr>
          <a:lstStyle>
            <a:lvl1pPr marL="0" indent="0">
              <a:buNone/>
              <a:defRPr sz="1400" b="0" i="0">
                <a:latin typeface="Muli" pitchFamily="2" charset="77"/>
              </a:defRPr>
            </a:lvl1pPr>
          </a:lstStyle>
          <a:p>
            <a:pPr lvl="0"/>
            <a:r>
              <a:rPr lang="en-US" noProof="0"/>
              <a:t>1</a:t>
            </a:r>
          </a:p>
        </p:txBody>
      </p:sp>
      <p:sp>
        <p:nvSpPr>
          <p:cNvPr id="10" name="Text Placeholder 8">
            <a:extLst>
              <a:ext uri="{FF2B5EF4-FFF2-40B4-BE49-F238E27FC236}">
                <a16:creationId xmlns:a16="http://schemas.microsoft.com/office/drawing/2014/main" id="{D89521DD-EB1B-DB4F-AF92-E0AA49E4BF8E}"/>
              </a:ext>
            </a:extLst>
          </p:cNvPr>
          <p:cNvSpPr>
            <a:spLocks noGrp="1"/>
          </p:cNvSpPr>
          <p:nvPr>
            <p:ph type="body" sz="quarter" idx="14" hasCustomPrompt="1"/>
          </p:nvPr>
        </p:nvSpPr>
        <p:spPr>
          <a:xfrm>
            <a:off x="1116012" y="788047"/>
            <a:ext cx="427037" cy="362803"/>
          </a:xfrm>
        </p:spPr>
        <p:txBody>
          <a:bodyPr>
            <a:normAutofit/>
          </a:bodyPr>
          <a:lstStyle>
            <a:lvl1pPr marL="0" indent="0">
              <a:buNone/>
              <a:defRPr sz="1400" b="0" i="0">
                <a:latin typeface="Muli" pitchFamily="2" charset="77"/>
              </a:defRPr>
            </a:lvl1pPr>
          </a:lstStyle>
          <a:p>
            <a:pPr lvl="0"/>
            <a:r>
              <a:rPr lang="en-US" noProof="0"/>
              <a:t>1</a:t>
            </a:r>
          </a:p>
        </p:txBody>
      </p:sp>
      <p:sp>
        <p:nvSpPr>
          <p:cNvPr id="11" name="Text Placeholder 8">
            <a:extLst>
              <a:ext uri="{FF2B5EF4-FFF2-40B4-BE49-F238E27FC236}">
                <a16:creationId xmlns:a16="http://schemas.microsoft.com/office/drawing/2014/main" id="{2B829687-5986-4D4A-9EAC-01CD129F7C40}"/>
              </a:ext>
            </a:extLst>
          </p:cNvPr>
          <p:cNvSpPr>
            <a:spLocks noGrp="1"/>
          </p:cNvSpPr>
          <p:nvPr>
            <p:ph type="body" sz="quarter" idx="15"/>
          </p:nvPr>
        </p:nvSpPr>
        <p:spPr>
          <a:xfrm>
            <a:off x="1662545" y="325967"/>
            <a:ext cx="7900555" cy="867834"/>
          </a:xfrm>
        </p:spPr>
        <p:txBody>
          <a:bodyPr>
            <a:normAutofit/>
          </a:bodyPr>
          <a:lstStyle>
            <a:lvl1pPr marL="0" indent="0">
              <a:buNone/>
              <a:defRPr sz="1400" b="0" i="0">
                <a:latin typeface="Muli" pitchFamily="2" charset="77"/>
              </a:defRPr>
            </a:lvl1pPr>
          </a:lstStyle>
          <a:p>
            <a:pPr lvl="0"/>
            <a:endParaRPr lang="en-US" noProof="0"/>
          </a:p>
        </p:txBody>
      </p:sp>
      <p:graphicFrame>
        <p:nvGraphicFramePr>
          <p:cNvPr id="12" name="Table 11">
            <a:extLst>
              <a:ext uri="{FF2B5EF4-FFF2-40B4-BE49-F238E27FC236}">
                <a16:creationId xmlns:a16="http://schemas.microsoft.com/office/drawing/2014/main" id="{9C5803DD-6F71-4F43-8676-686F6A0B910E}"/>
              </a:ext>
            </a:extLst>
          </p:cNvPr>
          <p:cNvGraphicFramePr>
            <a:graphicFrameLocks noGrp="1"/>
          </p:cNvGraphicFramePr>
          <p:nvPr userDrawn="1">
            <p:extLst>
              <p:ext uri="{D42A27DB-BD31-4B8C-83A1-F6EECF244321}">
                <p14:modId xmlns:p14="http://schemas.microsoft.com/office/powerpoint/2010/main" val="2534132394"/>
              </p:ext>
            </p:extLst>
          </p:nvPr>
        </p:nvGraphicFramePr>
        <p:xfrm>
          <a:off x="508000" y="1550668"/>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4129481148"/>
                    </a:ext>
                  </a:extLst>
                </a:gridCol>
              </a:tblGrid>
              <a:tr h="457200">
                <a:tc>
                  <a:txBody>
                    <a:bodyPr/>
                    <a:lstStyle/>
                    <a:p>
                      <a:r>
                        <a:rPr lang="en-GB" b="0" i="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3322346361"/>
                  </a:ext>
                </a:extLst>
              </a:tr>
              <a:tr h="457200">
                <a:tc>
                  <a:txBody>
                    <a:bodyPr/>
                    <a:lstStyle/>
                    <a:p>
                      <a:endParaRPr lang="en-GB" sz="1600" b="0" i="0">
                        <a:latin typeface="OpenDyslexicAlta" pitchFamily="2" charset="77"/>
                        <a:ea typeface="OpenDyslexic" charset="0"/>
                        <a:cs typeface="OpenDyslexic" charset="0"/>
                      </a:endParaRPr>
                    </a:p>
                  </a:txBody>
                  <a:tcPr/>
                </a:tc>
                <a:extLst>
                  <a:ext uri="{0D108BD9-81ED-4DB2-BD59-A6C34878D82A}">
                    <a16:rowId xmlns:a16="http://schemas.microsoft.com/office/drawing/2014/main" val="3158844199"/>
                  </a:ext>
                </a:extLst>
              </a:tr>
              <a:tr h="457200">
                <a:tc>
                  <a:txBody>
                    <a:bodyPr/>
                    <a:lstStyle/>
                    <a:p>
                      <a:endParaRPr lang="en-GB" sz="16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83103548"/>
                  </a:ext>
                </a:extLst>
              </a:tr>
              <a:tr h="457200">
                <a:tc>
                  <a:txBody>
                    <a:bodyPr/>
                    <a:lstStyle/>
                    <a:p>
                      <a:endParaRPr lang="en-GB" sz="1600" b="0" i="0">
                        <a:latin typeface="OpenDyslexicAlta" pitchFamily="2" charset="77"/>
                        <a:ea typeface="OpenDyslexic" charset="0"/>
                        <a:cs typeface="OpenDyslexic" charset="0"/>
                      </a:endParaRPr>
                    </a:p>
                  </a:txBody>
                  <a:tcPr/>
                </a:tc>
                <a:extLst>
                  <a:ext uri="{0D108BD9-81ED-4DB2-BD59-A6C34878D82A}">
                    <a16:rowId xmlns:a16="http://schemas.microsoft.com/office/drawing/2014/main" val="85982183"/>
                  </a:ext>
                </a:extLst>
              </a:tr>
              <a:tr h="457200">
                <a:tc>
                  <a:txBody>
                    <a:bodyPr/>
                    <a:lstStyle/>
                    <a:p>
                      <a:endParaRPr lang="en-GB" sz="1600" b="0" i="0">
                        <a:latin typeface="OpenDyslexicAlta" pitchFamily="2" charset="77"/>
                        <a:ea typeface="OpenDyslexic" charset="0"/>
                        <a:cs typeface="OpenDyslexic" charset="0"/>
                      </a:endParaRPr>
                    </a:p>
                  </a:txBody>
                  <a:tcPr/>
                </a:tc>
                <a:extLst>
                  <a:ext uri="{0D108BD9-81ED-4DB2-BD59-A6C34878D82A}">
                    <a16:rowId xmlns:a16="http://schemas.microsoft.com/office/drawing/2014/main" val="204163868"/>
                  </a:ext>
                </a:extLst>
              </a:tr>
              <a:tr h="457200">
                <a:tc>
                  <a:txBody>
                    <a:bodyPr/>
                    <a:lstStyle/>
                    <a:p>
                      <a:endParaRPr lang="en-GB" sz="1600" b="0" i="0">
                        <a:latin typeface="OpenDyslexicAlta" pitchFamily="2" charset="77"/>
                        <a:ea typeface="OpenDyslexic" charset="0"/>
                        <a:cs typeface="OpenDyslexic" charset="0"/>
                      </a:endParaRPr>
                    </a:p>
                  </a:txBody>
                  <a:tcPr/>
                </a:tc>
                <a:extLst>
                  <a:ext uri="{0D108BD9-81ED-4DB2-BD59-A6C34878D82A}">
                    <a16:rowId xmlns:a16="http://schemas.microsoft.com/office/drawing/2014/main" val="3582151694"/>
                  </a:ext>
                </a:extLst>
              </a:tr>
              <a:tr h="457200">
                <a:tc>
                  <a:txBody>
                    <a:bodyPr/>
                    <a:lstStyle/>
                    <a:p>
                      <a:endParaRPr lang="en-GB" sz="1600" b="0" i="0">
                        <a:latin typeface="OpenDyslexicAlta" pitchFamily="2" charset="77"/>
                        <a:ea typeface="OpenDyslexic" charset="0"/>
                        <a:cs typeface="OpenDyslexic" charset="0"/>
                      </a:endParaRPr>
                    </a:p>
                  </a:txBody>
                  <a:tcPr/>
                </a:tc>
                <a:extLst>
                  <a:ext uri="{0D108BD9-81ED-4DB2-BD59-A6C34878D82A}">
                    <a16:rowId xmlns:a16="http://schemas.microsoft.com/office/drawing/2014/main" val="2428086707"/>
                  </a:ext>
                </a:extLst>
              </a:tr>
              <a:tr h="457200">
                <a:tc>
                  <a:txBody>
                    <a:bodyPr/>
                    <a:lstStyle/>
                    <a:p>
                      <a:endParaRPr lang="en-GB" sz="1600" b="0" i="0">
                        <a:latin typeface="OpenDyslexicAlta" pitchFamily="2" charset="77"/>
                        <a:ea typeface="OpenDyslexic" charset="0"/>
                        <a:cs typeface="OpenDyslexic" charset="0"/>
                      </a:endParaRPr>
                    </a:p>
                  </a:txBody>
                  <a:tcPr/>
                </a:tc>
                <a:extLst>
                  <a:ext uri="{0D108BD9-81ED-4DB2-BD59-A6C34878D82A}">
                    <a16:rowId xmlns:a16="http://schemas.microsoft.com/office/drawing/2014/main" val="3496181646"/>
                  </a:ext>
                </a:extLst>
              </a:tr>
              <a:tr h="457200">
                <a:tc>
                  <a:txBody>
                    <a:bodyPr/>
                    <a:lstStyle/>
                    <a:p>
                      <a:endParaRPr lang="en-GB" sz="1600" b="0" i="0">
                        <a:latin typeface="OpenDyslexicAlta" pitchFamily="2" charset="77"/>
                        <a:ea typeface="OpenDyslexic" charset="0"/>
                        <a:cs typeface="OpenDyslexic" charset="0"/>
                      </a:endParaRPr>
                    </a:p>
                  </a:txBody>
                  <a:tcPr/>
                </a:tc>
                <a:extLst>
                  <a:ext uri="{0D108BD9-81ED-4DB2-BD59-A6C34878D82A}">
                    <a16:rowId xmlns:a16="http://schemas.microsoft.com/office/drawing/2014/main" val="3887969453"/>
                  </a:ext>
                </a:extLst>
              </a:tr>
              <a:tr h="457200">
                <a:tc>
                  <a:txBody>
                    <a:bodyPr/>
                    <a:lstStyle/>
                    <a:p>
                      <a:endParaRPr lang="en-GB" sz="1600" b="0" i="0">
                        <a:latin typeface="OpenDyslexicAlta" pitchFamily="2" charset="77"/>
                        <a:ea typeface="OpenDyslexic" charset="0"/>
                        <a:cs typeface="OpenDyslexic" charset="0"/>
                      </a:endParaRPr>
                    </a:p>
                  </a:txBody>
                  <a:tcPr/>
                </a:tc>
                <a:extLst>
                  <a:ext uri="{0D108BD9-81ED-4DB2-BD59-A6C34878D82A}">
                    <a16:rowId xmlns:a16="http://schemas.microsoft.com/office/drawing/2014/main" val="773784806"/>
                  </a:ext>
                </a:extLst>
              </a:tr>
              <a:tr h="457200">
                <a:tc>
                  <a:txBody>
                    <a:bodyPr/>
                    <a:lstStyle/>
                    <a:p>
                      <a:endParaRPr lang="en-GB" sz="1600" b="0" i="0">
                        <a:latin typeface="OpenDyslexicAlta" pitchFamily="2" charset="77"/>
                        <a:ea typeface="OpenDyslexic" charset="0"/>
                        <a:cs typeface="OpenDyslexic" charset="0"/>
                      </a:endParaRPr>
                    </a:p>
                  </a:txBody>
                  <a:tcPr/>
                </a:tc>
                <a:extLst>
                  <a:ext uri="{0D108BD9-81ED-4DB2-BD59-A6C34878D82A}">
                    <a16:rowId xmlns:a16="http://schemas.microsoft.com/office/drawing/2014/main" val="3659827967"/>
                  </a:ext>
                </a:extLst>
              </a:tr>
            </a:tbl>
          </a:graphicData>
        </a:graphic>
      </p:graphicFrame>
      <p:sp>
        <p:nvSpPr>
          <p:cNvPr id="16" name="Text Placeholder 15">
            <a:extLst>
              <a:ext uri="{FF2B5EF4-FFF2-40B4-BE49-F238E27FC236}">
                <a16:creationId xmlns:a16="http://schemas.microsoft.com/office/drawing/2014/main" id="{4A42A733-05A7-7244-8430-E2765D4C50FD}"/>
              </a:ext>
            </a:extLst>
          </p:cNvPr>
          <p:cNvSpPr>
            <a:spLocks noGrp="1"/>
          </p:cNvSpPr>
          <p:nvPr>
            <p:ph type="body" sz="quarter" idx="16"/>
          </p:nvPr>
        </p:nvSpPr>
        <p:spPr>
          <a:xfrm>
            <a:off x="508000" y="1995168"/>
            <a:ext cx="2787650" cy="4584700"/>
          </a:xfrm>
        </p:spPr>
        <p:txBody>
          <a:bodyPr>
            <a:normAutofit/>
          </a:bodyPr>
          <a:lstStyle>
            <a:lvl1pPr marL="0" indent="0">
              <a:buNone/>
              <a:defRPr sz="2400"/>
            </a:lvl1pPr>
          </a:lstStyle>
          <a:p>
            <a:pPr lvl="0"/>
            <a:endParaRPr lang="en-US" noProof="0"/>
          </a:p>
          <a:p>
            <a:pPr lvl="0"/>
            <a:endParaRPr lang="en-US" noProof="0"/>
          </a:p>
        </p:txBody>
      </p:sp>
      <p:sp>
        <p:nvSpPr>
          <p:cNvPr id="21" name="Content Placeholder 20">
            <a:extLst>
              <a:ext uri="{FF2B5EF4-FFF2-40B4-BE49-F238E27FC236}">
                <a16:creationId xmlns:a16="http://schemas.microsoft.com/office/drawing/2014/main" id="{DDF07794-DDE5-1748-AA98-177CF77DDF88}"/>
              </a:ext>
            </a:extLst>
          </p:cNvPr>
          <p:cNvSpPr>
            <a:spLocks noGrp="1"/>
          </p:cNvSpPr>
          <p:nvPr>
            <p:ph sz="quarter" idx="18" hasCustomPrompt="1"/>
          </p:nvPr>
        </p:nvSpPr>
        <p:spPr>
          <a:xfrm>
            <a:off x="3425190" y="1354611"/>
            <a:ext cx="8382000" cy="5268914"/>
          </a:xfrm>
        </p:spPr>
        <p:txBody>
          <a:bodyPr>
            <a:normAutofit/>
          </a:bodyPr>
          <a:lstStyle>
            <a:lvl1pPr>
              <a:defRPr lang="en-GB" sz="1800" b="0" i="0" kern="1200" dirty="0">
                <a:solidFill>
                  <a:prstClr val="black"/>
                </a:solidFill>
                <a:latin typeface="OpenDyslexicAlta" pitchFamily="2" charset="77"/>
                <a:ea typeface="OpenDyslexicAlta" pitchFamily="2" charset="77"/>
                <a:cs typeface="OpenDyslexicAlta" pitchFamily="2" charset="77"/>
              </a:defRPr>
            </a:lvl1pPr>
            <a:lvl2pPr>
              <a:defRPr/>
            </a:lvl2pPr>
            <a:lvl3pPr>
              <a:defRPr/>
            </a:lvl3pPr>
            <a:lvl4pPr>
              <a:defRPr/>
            </a:lvl4pPr>
            <a:lvl5pPr>
              <a:defRPr/>
            </a:lvl5pPr>
          </a:lstStyle>
          <a:p>
            <a:pPr marL="0" lvl="0" indent="0" algn="l" defTabSz="914400" rtl="0" eaLnBrk="1" latinLnBrk="0" hangingPunct="1">
              <a:lnSpc>
                <a:spcPct val="100000"/>
              </a:lnSpc>
              <a:spcBef>
                <a:spcPts val="0"/>
              </a:spcBef>
              <a:buFont typeface="Arial"/>
              <a:buNone/>
            </a:pPr>
            <a:r>
              <a:rPr lang="en-US" noProof="0"/>
              <a:t>Edit Master text styles</a:t>
            </a:r>
          </a:p>
          <a:p>
            <a:pPr marL="0" lvl="0" indent="0" algn="l" defTabSz="914400" rtl="0" eaLnBrk="1" latinLnBrk="0" hangingPunct="1">
              <a:lnSpc>
                <a:spcPct val="100000"/>
              </a:lnSpc>
              <a:spcBef>
                <a:spcPts val="0"/>
              </a:spcBef>
              <a:buFont typeface="Arial"/>
              <a:buNone/>
            </a:pPr>
            <a:r>
              <a:rPr lang="en-US" noProof="0"/>
              <a:t>Second level</a:t>
            </a:r>
          </a:p>
          <a:p>
            <a:pPr marL="0" lvl="0" indent="0" algn="l" defTabSz="914400" rtl="0" eaLnBrk="1" latinLnBrk="0" hangingPunct="1">
              <a:lnSpc>
                <a:spcPct val="100000"/>
              </a:lnSpc>
              <a:spcBef>
                <a:spcPts val="0"/>
              </a:spcBef>
              <a:buFont typeface="Arial"/>
              <a:buNone/>
            </a:pPr>
            <a:r>
              <a:rPr lang="en-US" noProof="0"/>
              <a:t>Third level</a:t>
            </a:r>
          </a:p>
          <a:p>
            <a:pPr marL="0" lvl="0" indent="0" algn="l" defTabSz="914400" rtl="0" eaLnBrk="1" latinLnBrk="0" hangingPunct="1">
              <a:lnSpc>
                <a:spcPct val="100000"/>
              </a:lnSpc>
              <a:spcBef>
                <a:spcPts val="0"/>
              </a:spcBef>
              <a:buFont typeface="Arial"/>
              <a:buNone/>
            </a:pPr>
            <a:r>
              <a:rPr lang="en-US" noProof="0"/>
              <a:t>Fourth level</a:t>
            </a:r>
          </a:p>
          <a:p>
            <a:pPr marL="0" lvl="0" indent="0" algn="l" defTabSz="914400" rtl="0" eaLnBrk="1" latinLnBrk="0" hangingPunct="1">
              <a:lnSpc>
                <a:spcPct val="100000"/>
              </a:lnSpc>
              <a:spcBef>
                <a:spcPts val="0"/>
              </a:spcBef>
              <a:buFont typeface="Arial"/>
              <a:buNone/>
            </a:pPr>
            <a:r>
              <a:rPr lang="en-US" noProof="0"/>
              <a:t>Fifth level</a:t>
            </a:r>
          </a:p>
        </p:txBody>
      </p:sp>
      <p:pic>
        <p:nvPicPr>
          <p:cNvPr id="22" name="Picture 21">
            <a:extLst>
              <a:ext uri="{FF2B5EF4-FFF2-40B4-BE49-F238E27FC236}">
                <a16:creationId xmlns:a16="http://schemas.microsoft.com/office/drawing/2014/main" id="{1DD0F53D-1FF4-844C-9CFA-9D8546D499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50186" y="-18580"/>
            <a:ext cx="2296886" cy="1399665"/>
          </a:xfrm>
          <a:prstGeom prst="rect">
            <a:avLst/>
          </a:prstGeom>
        </p:spPr>
      </p:pic>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ok cover write check">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633CE64-A964-3E46-A3DD-F645847941CD}"/>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b="0" i="0" noProof="0">
              <a:latin typeface="Muli" pitchFamily="2" charset="77"/>
            </a:endParaRPr>
          </a:p>
        </p:txBody>
      </p:sp>
      <p:graphicFrame>
        <p:nvGraphicFramePr>
          <p:cNvPr id="13" name="Table 12">
            <a:extLst>
              <a:ext uri="{FF2B5EF4-FFF2-40B4-BE49-F238E27FC236}">
                <a16:creationId xmlns:a16="http://schemas.microsoft.com/office/drawing/2014/main" id="{EDA57134-93E0-C141-B390-3DFCA82BCCD7}"/>
              </a:ext>
            </a:extLst>
          </p:cNvPr>
          <p:cNvGraphicFramePr>
            <a:graphicFrameLocks noGrp="1"/>
          </p:cNvGraphicFramePr>
          <p:nvPr userDrawn="1">
            <p:extLst>
              <p:ext uri="{D42A27DB-BD31-4B8C-83A1-F6EECF244321}">
                <p14:modId xmlns:p14="http://schemas.microsoft.com/office/powerpoint/2010/main" val="1613596015"/>
              </p:ext>
            </p:extLst>
          </p:nvPr>
        </p:nvGraphicFramePr>
        <p:xfrm>
          <a:off x="508000" y="1600196"/>
          <a:ext cx="1115060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gridCol w="2787650">
                  <a:extLst>
                    <a:ext uri="{9D8B030D-6E8A-4147-A177-3AD203B41FA5}">
                      <a16:colId xmlns:a16="http://schemas.microsoft.com/office/drawing/2014/main" val="20001"/>
                    </a:ext>
                  </a:extLst>
                </a:gridCol>
                <a:gridCol w="2787650">
                  <a:extLst>
                    <a:ext uri="{9D8B030D-6E8A-4147-A177-3AD203B41FA5}">
                      <a16:colId xmlns:a16="http://schemas.microsoft.com/office/drawing/2014/main" val="20002"/>
                    </a:ext>
                  </a:extLst>
                </a:gridCol>
                <a:gridCol w="2787650">
                  <a:extLst>
                    <a:ext uri="{9D8B030D-6E8A-4147-A177-3AD203B41FA5}">
                      <a16:colId xmlns:a16="http://schemas.microsoft.com/office/drawing/2014/main" val="20003"/>
                    </a:ext>
                  </a:extLst>
                </a:gridCol>
              </a:tblGrid>
              <a:tr h="457200">
                <a:tc>
                  <a:txBody>
                    <a:bodyPr/>
                    <a:lstStyle/>
                    <a:p>
                      <a:r>
                        <a:rPr lang="en-GB" b="0" i="0">
                          <a:latin typeface="OpenDyslexicAlta" pitchFamily="2" charset="77"/>
                          <a:ea typeface="OpenDyslexic" charset="0"/>
                          <a:cs typeface="OpenDyslexic" charset="0"/>
                        </a:rPr>
                        <a:t>Spellings</a:t>
                      </a:r>
                    </a:p>
                  </a:txBody>
                  <a:tcPr>
                    <a:solidFill>
                      <a:srgbClr val="FF7E79"/>
                    </a:solidFill>
                  </a:tcPr>
                </a:tc>
                <a:tc>
                  <a:txBody>
                    <a:bodyPr/>
                    <a:lstStyle/>
                    <a:p>
                      <a:pPr algn="ctr"/>
                      <a:r>
                        <a:rPr lang="en-GB" b="0" i="0">
                          <a:latin typeface="OpenDyslexicAlta" pitchFamily="2" charset="77"/>
                          <a:ea typeface="OpenDyslexic" charset="0"/>
                          <a:cs typeface="OpenDyslexic" charset="0"/>
                        </a:rPr>
                        <a:t>1</a:t>
                      </a:r>
                      <a:r>
                        <a:rPr lang="en-GB" b="0" i="0" baseline="30000">
                          <a:latin typeface="OpenDyslexicAlta" pitchFamily="2" charset="77"/>
                          <a:ea typeface="OpenDyslexic" charset="0"/>
                          <a:cs typeface="OpenDyslexic" charset="0"/>
                        </a:rPr>
                        <a:t>st</a:t>
                      </a:r>
                      <a:r>
                        <a:rPr lang="en-GB" b="0" i="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a:latin typeface="OpenDyslexicAlta" pitchFamily="2" charset="77"/>
                          <a:ea typeface="OpenDyslexic" charset="0"/>
                          <a:cs typeface="OpenDyslexic" charset="0"/>
                        </a:rPr>
                        <a:t>2</a:t>
                      </a:r>
                      <a:r>
                        <a:rPr lang="en-GB" b="0" i="0" baseline="30000">
                          <a:latin typeface="OpenDyslexicAlta" pitchFamily="2" charset="77"/>
                          <a:ea typeface="OpenDyslexic" charset="0"/>
                          <a:cs typeface="OpenDyslexic" charset="0"/>
                        </a:rPr>
                        <a:t>nd</a:t>
                      </a:r>
                      <a:r>
                        <a:rPr lang="en-GB" b="0" i="0" baseline="0">
                          <a:latin typeface="OpenDyslexicAlta" pitchFamily="2" charset="77"/>
                          <a:ea typeface="OpenDyslexic" charset="0"/>
                          <a:cs typeface="OpenDyslexic" charset="0"/>
                        </a:rPr>
                        <a:t> Attempt</a:t>
                      </a:r>
                      <a:endParaRPr lang="en-GB" b="0" i="0">
                        <a:latin typeface="OpenDyslexicAlta" pitchFamily="2" charset="77"/>
                        <a:ea typeface="OpenDyslexic" charset="0"/>
                        <a:cs typeface="OpenDyslexic" charset="0"/>
                      </a:endParaRPr>
                    </a:p>
                  </a:txBody>
                  <a:tcPr>
                    <a:solidFill>
                      <a:srgbClr val="FF7E79"/>
                    </a:solidFill>
                  </a:tcPr>
                </a:tc>
                <a:tc>
                  <a:txBody>
                    <a:bodyPr/>
                    <a:lstStyle/>
                    <a:p>
                      <a:pPr algn="ctr"/>
                      <a:r>
                        <a:rPr lang="en-GB" b="0" i="0">
                          <a:latin typeface="OpenDyslexicAlta" pitchFamily="2" charset="77"/>
                          <a:ea typeface="OpenDyslexic" charset="0"/>
                          <a:cs typeface="OpenDyslexic" charset="0"/>
                        </a:rPr>
                        <a:t>3</a:t>
                      </a:r>
                      <a:r>
                        <a:rPr lang="en-GB" b="0" i="0" baseline="30000">
                          <a:latin typeface="OpenDyslexicAlta" pitchFamily="2" charset="77"/>
                          <a:ea typeface="OpenDyslexic" charset="0"/>
                          <a:cs typeface="OpenDyslexic" charset="0"/>
                        </a:rPr>
                        <a:t>rd</a:t>
                      </a:r>
                      <a:r>
                        <a:rPr lang="en-GB" b="0" i="0">
                          <a:latin typeface="OpenDyslexicAlta" pitchFamily="2" charset="77"/>
                          <a:ea typeface="OpenDyslexic" charset="0"/>
                          <a:cs typeface="OpenDyslexic" charset="0"/>
                        </a:rPr>
                        <a:t> Attempt</a:t>
                      </a:r>
                    </a:p>
                  </a:txBody>
                  <a:tcPr>
                    <a:solidFill>
                      <a:srgbClr val="FF7E79"/>
                    </a:solidFill>
                  </a:tcPr>
                </a:tc>
                <a:extLst>
                  <a:ext uri="{0D108BD9-81ED-4DB2-BD59-A6C34878D82A}">
                    <a16:rowId xmlns:a16="http://schemas.microsoft.com/office/drawing/2014/main" val="10000"/>
                  </a:ext>
                </a:extLst>
              </a:tr>
              <a:tr h="457200">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7" name="Table 6">
            <a:extLst>
              <a:ext uri="{FF2B5EF4-FFF2-40B4-BE49-F238E27FC236}">
                <a16:creationId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995043656"/>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9" name="Text Placeholder 8">
            <a:extLst>
              <a:ext uri="{FF2B5EF4-FFF2-40B4-BE49-F238E27FC236}">
                <a16:creationId xmlns:a16="http://schemas.microsoft.com/office/drawing/2014/main" id="{7CCCC1F5-259E-4B4B-BD71-985F50066023}"/>
              </a:ext>
            </a:extLst>
          </p:cNvPr>
          <p:cNvSpPr>
            <a:spLocks noGrp="1"/>
          </p:cNvSpPr>
          <p:nvPr>
            <p:ph type="body" sz="quarter" idx="13" hasCustomPrompt="1"/>
          </p:nvPr>
        </p:nvSpPr>
        <p:spPr>
          <a:xfrm>
            <a:off x="1116013" y="349716"/>
            <a:ext cx="427037" cy="362803"/>
          </a:xfrm>
        </p:spPr>
        <p:txBody>
          <a:bodyPr>
            <a:normAutofit/>
          </a:bodyPr>
          <a:lstStyle>
            <a:lvl1pPr marL="0" indent="0">
              <a:buNone/>
              <a:defRPr sz="1400" b="0" i="0">
                <a:latin typeface="Muli" pitchFamily="2" charset="77"/>
              </a:defRPr>
            </a:lvl1pPr>
          </a:lstStyle>
          <a:p>
            <a:pPr lvl="0"/>
            <a:r>
              <a:rPr lang="en-US" noProof="0"/>
              <a:t>1</a:t>
            </a:r>
          </a:p>
        </p:txBody>
      </p:sp>
      <p:sp>
        <p:nvSpPr>
          <p:cNvPr id="10" name="Text Placeholder 8">
            <a:extLst>
              <a:ext uri="{FF2B5EF4-FFF2-40B4-BE49-F238E27FC236}">
                <a16:creationId xmlns:a16="http://schemas.microsoft.com/office/drawing/2014/main" id="{D89521DD-EB1B-DB4F-AF92-E0AA49E4BF8E}"/>
              </a:ext>
            </a:extLst>
          </p:cNvPr>
          <p:cNvSpPr>
            <a:spLocks noGrp="1"/>
          </p:cNvSpPr>
          <p:nvPr>
            <p:ph type="body" sz="quarter" idx="14" hasCustomPrompt="1"/>
          </p:nvPr>
        </p:nvSpPr>
        <p:spPr>
          <a:xfrm>
            <a:off x="1116012" y="788047"/>
            <a:ext cx="427037" cy="362803"/>
          </a:xfrm>
        </p:spPr>
        <p:txBody>
          <a:bodyPr>
            <a:normAutofit/>
          </a:bodyPr>
          <a:lstStyle>
            <a:lvl1pPr marL="0" indent="0">
              <a:buNone/>
              <a:defRPr sz="1400" b="0" i="0">
                <a:latin typeface="Muli" pitchFamily="2" charset="77"/>
              </a:defRPr>
            </a:lvl1pPr>
          </a:lstStyle>
          <a:p>
            <a:pPr lvl="0"/>
            <a:r>
              <a:rPr lang="en-US" noProof="0"/>
              <a:t>1</a:t>
            </a:r>
          </a:p>
        </p:txBody>
      </p:sp>
      <p:sp>
        <p:nvSpPr>
          <p:cNvPr id="11" name="Text Placeholder 8">
            <a:extLst>
              <a:ext uri="{FF2B5EF4-FFF2-40B4-BE49-F238E27FC236}">
                <a16:creationId xmlns:a16="http://schemas.microsoft.com/office/drawing/2014/main" id="{2B829687-5986-4D4A-9EAC-01CD129F7C40}"/>
              </a:ext>
            </a:extLst>
          </p:cNvPr>
          <p:cNvSpPr>
            <a:spLocks noGrp="1"/>
          </p:cNvSpPr>
          <p:nvPr>
            <p:ph type="body" sz="quarter" idx="15"/>
          </p:nvPr>
        </p:nvSpPr>
        <p:spPr>
          <a:xfrm>
            <a:off x="1662545" y="325967"/>
            <a:ext cx="7900555" cy="867834"/>
          </a:xfrm>
        </p:spPr>
        <p:txBody>
          <a:bodyPr>
            <a:normAutofit/>
          </a:bodyPr>
          <a:lstStyle>
            <a:lvl1pPr marL="0" indent="0">
              <a:buNone/>
              <a:defRPr sz="1400" b="0" i="0">
                <a:latin typeface="Muli" pitchFamily="2" charset="77"/>
              </a:defRPr>
            </a:lvl1pPr>
          </a:lstStyle>
          <a:p>
            <a:pPr lvl="0"/>
            <a:endParaRPr lang="en-US" noProof="0"/>
          </a:p>
        </p:txBody>
      </p:sp>
      <p:sp>
        <p:nvSpPr>
          <p:cNvPr id="16" name="Text Placeholder 15">
            <a:extLst>
              <a:ext uri="{FF2B5EF4-FFF2-40B4-BE49-F238E27FC236}">
                <a16:creationId xmlns:a16="http://schemas.microsoft.com/office/drawing/2014/main" id="{4A42A733-05A7-7244-8430-E2765D4C50FD}"/>
              </a:ext>
            </a:extLst>
          </p:cNvPr>
          <p:cNvSpPr>
            <a:spLocks noGrp="1"/>
          </p:cNvSpPr>
          <p:nvPr>
            <p:ph type="body" sz="quarter" idx="16"/>
          </p:nvPr>
        </p:nvSpPr>
        <p:spPr>
          <a:xfrm>
            <a:off x="508000" y="1995168"/>
            <a:ext cx="2787650" cy="4584700"/>
          </a:xfrm>
        </p:spPr>
        <p:txBody>
          <a:bodyPr>
            <a:normAutofit/>
          </a:bodyPr>
          <a:lstStyle>
            <a:lvl1pPr marL="0" indent="0">
              <a:buNone/>
              <a:defRPr sz="2400"/>
            </a:lvl1pPr>
          </a:lstStyle>
          <a:p>
            <a:pPr lvl="0"/>
            <a:endParaRPr lang="en-US" noProof="0"/>
          </a:p>
          <a:p>
            <a:pPr lvl="0"/>
            <a:endParaRPr lang="en-US" noProof="0"/>
          </a:p>
        </p:txBody>
      </p:sp>
      <p:pic>
        <p:nvPicPr>
          <p:cNvPr id="14" name="Picture 13">
            <a:extLst>
              <a:ext uri="{FF2B5EF4-FFF2-40B4-BE49-F238E27FC236}">
                <a16:creationId xmlns:a16="http://schemas.microsoft.com/office/drawing/2014/main" id="{160B6E23-2996-D04A-9DCA-7750F487B5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50186" y="-18580"/>
            <a:ext cx="2296886" cy="1399665"/>
          </a:xfrm>
          <a:prstGeom prst="rect">
            <a:avLst/>
          </a:prstGeom>
        </p:spPr>
      </p:pic>
    </p:spTree>
    <p:extLst>
      <p:ext uri="{BB962C8B-B14F-4D97-AF65-F5344CB8AC3E}">
        <p14:creationId xmlns:p14="http://schemas.microsoft.com/office/powerpoint/2010/main" val="313839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b="0" i="0" noProof="0">
              <a:latin typeface="Muli" pitchFamily="2" charset="77"/>
            </a:endParaRPr>
          </a:p>
        </p:txBody>
      </p:sp>
      <p:sp>
        <p:nvSpPr>
          <p:cNvPr id="2" name="Title 1"/>
          <p:cNvSpPr>
            <a:spLocks noGrp="1"/>
          </p:cNvSpPr>
          <p:nvPr>
            <p:ph type="title"/>
          </p:nvPr>
        </p:nvSpPr>
        <p:spPr>
          <a:xfrm>
            <a:off x="838200" y="365125"/>
            <a:ext cx="8780813" cy="1325563"/>
          </a:xfrm>
        </p:spPr>
        <p:txBody>
          <a:bodyPr/>
          <a:lstStyle/>
          <a:p>
            <a:r>
              <a:rPr lang="en-US" noProof="0"/>
              <a:t>Click to edit Master title style</a:t>
            </a:r>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US" noProof="0" smtClean="0"/>
              <a:pPr/>
              <a:t>6/16/20</a:t>
            </a:fld>
            <a:endParaRPr lang="en-US" noProof="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US" noProof="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US" noProof="0" smtClean="0"/>
              <a:pPr/>
              <a:t>‹#›</a:t>
            </a:fld>
            <a:endParaRPr lang="en-US" noProof="0"/>
          </a:p>
        </p:txBody>
      </p:sp>
      <p:pic>
        <p:nvPicPr>
          <p:cNvPr id="8" name="Picture 7">
            <a:extLst>
              <a:ext uri="{FF2B5EF4-FFF2-40B4-BE49-F238E27FC236}">
                <a16:creationId xmlns:a16="http://schemas.microsoft.com/office/drawing/2014/main" id="{49137CCF-D866-694A-979D-58389EC37E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50186" y="-18580"/>
            <a:ext cx="2296886" cy="1399665"/>
          </a:xfrm>
          <a:prstGeom prst="rect">
            <a:avLst/>
          </a:prstGeom>
        </p:spPr>
      </p:pic>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b="0" i="0" noProof="0">
              <a:latin typeface="Muli" pitchFamily="2" charset="77"/>
            </a:endParaRPr>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noProof="0"/>
              <a:t>Click to edit Master title style</a:t>
            </a:r>
          </a:p>
        </p:txBody>
      </p:sp>
      <p:sp>
        <p:nvSpPr>
          <p:cNvPr id="3" name="Content Placeholder 2"/>
          <p:cNvSpPr>
            <a:spLocks noGrp="1"/>
          </p:cNvSpPr>
          <p:nvPr>
            <p:ph idx="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noProof="0"/>
              <a:t>Click to edit Master text styles</a:t>
            </a:r>
          </a:p>
        </p:txBody>
      </p:sp>
      <p:pic>
        <p:nvPicPr>
          <p:cNvPr id="7" name="Picture 6">
            <a:extLst>
              <a:ext uri="{FF2B5EF4-FFF2-40B4-BE49-F238E27FC236}">
                <a16:creationId xmlns:a16="http://schemas.microsoft.com/office/drawing/2014/main" id="{250FF983-7FE9-084E-894E-ADB137A670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50186" y="-18580"/>
            <a:ext cx="2296886" cy="1399665"/>
          </a:xfrm>
          <a:prstGeom prst="rect">
            <a:avLst/>
          </a:prstGeom>
        </p:spPr>
      </p:pic>
    </p:spTree>
    <p:extLst>
      <p:ext uri="{BB962C8B-B14F-4D97-AF65-F5344CB8AC3E}">
        <p14:creationId xmlns:p14="http://schemas.microsoft.com/office/powerpoint/2010/main" val="2739744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16/06/2020</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a:p>
        </p:txBody>
      </p:sp>
    </p:spTree>
    <p:extLst>
      <p:ext uri="{BB962C8B-B14F-4D97-AF65-F5344CB8AC3E}">
        <p14:creationId xmlns:p14="http://schemas.microsoft.com/office/powerpoint/2010/main" val="926327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16/06/2020</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a:p>
        </p:txBody>
      </p:sp>
    </p:spTree>
    <p:extLst>
      <p:ext uri="{BB962C8B-B14F-4D97-AF65-F5344CB8AC3E}">
        <p14:creationId xmlns:p14="http://schemas.microsoft.com/office/powerpoint/2010/main" val="168353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16/06/2020</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a:p>
        </p:txBody>
      </p:sp>
    </p:spTree>
    <p:extLst>
      <p:ext uri="{BB962C8B-B14F-4D97-AF65-F5344CB8AC3E}">
        <p14:creationId xmlns:p14="http://schemas.microsoft.com/office/powerpoint/2010/main" val="2112335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16/06/2020</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a:p>
        </p:txBody>
      </p:sp>
    </p:spTree>
    <p:extLst>
      <p:ext uri="{BB962C8B-B14F-4D97-AF65-F5344CB8AC3E}">
        <p14:creationId xmlns:p14="http://schemas.microsoft.com/office/powerpoint/2010/main" val="1962764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62"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r>
              <a:rPr lang="en-GB" dirty="0"/>
              <a:t>The /k/ sound is spelt as k rather than as c before e, </a:t>
            </a:r>
            <a:r>
              <a:rPr lang="en-GB" dirty="0" err="1"/>
              <a:t>i</a:t>
            </a:r>
            <a:r>
              <a:rPr lang="en-GB" dirty="0"/>
              <a:t> and y. The /</a:t>
            </a:r>
            <a:r>
              <a:rPr lang="en-GB" dirty="0" err="1"/>
              <a:t>nk</a:t>
            </a:r>
            <a:r>
              <a:rPr lang="en-GB" dirty="0"/>
              <a:t>/ sound found at the end of words and usually comes after a vowel.</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US" dirty="0"/>
              <a:t>1</a:t>
            </a:r>
            <a:endParaRPr lang="en-GB" dirty="0"/>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US" dirty="0"/>
              <a:t>2</a:t>
            </a:r>
            <a:endParaRPr lang="en-GB" dirty="0"/>
          </a:p>
        </p:txBody>
      </p:sp>
      <p:sp>
        <p:nvSpPr>
          <p:cNvPr id="5" name="TextBox 4">
            <a:extLst>
              <a:ext uri="{FF2B5EF4-FFF2-40B4-BE49-F238E27FC236}">
                <a16:creationId xmlns:a16="http://schemas.microsoft.com/office/drawing/2014/main" id="{D00EEE63-FDD8-E844-B267-9827C09BFD4A}"/>
              </a:ext>
            </a:extLst>
          </p:cNvPr>
          <p:cNvSpPr txBox="1"/>
          <p:nvPr/>
        </p:nvSpPr>
        <p:spPr>
          <a:xfrm>
            <a:off x="231648" y="6581001"/>
            <a:ext cx="11765280" cy="276999"/>
          </a:xfrm>
          <a:prstGeom prst="rect">
            <a:avLst/>
          </a:prstGeom>
          <a:noFill/>
        </p:spPr>
        <p:txBody>
          <a:bodyPr wrap="square" rtlCol="0">
            <a:spAutoFit/>
          </a:bodyPr>
          <a:lstStyle/>
          <a:p>
            <a:pPr algn="ctr"/>
            <a:r>
              <a:rPr lang="en-GB" sz="1200" b="1" dirty="0">
                <a:solidFill>
                  <a:schemeClr val="bg1"/>
                </a:solidFill>
                <a:latin typeface="Muli" pitchFamily="2" charset="77"/>
              </a:rPr>
              <a:t>All elements of this curriculum are copyright © Education Shed Inc. and may not be redistributed without permission. </a:t>
            </a:r>
          </a:p>
        </p:txBody>
      </p:sp>
    </p:spTree>
    <p:extLst>
      <p:ext uri="{BB962C8B-B14F-4D97-AF65-F5344CB8AC3E}">
        <p14:creationId xmlns:p14="http://schemas.microsoft.com/office/powerpoint/2010/main" val="70289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US" dirty="0"/>
              <a:t>1</a:t>
            </a:r>
            <a:endParaRPr lang="en-GB" dirty="0"/>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p:txBody>
          <a:bodyPr/>
          <a:lstStyle/>
          <a:p>
            <a:r>
              <a:rPr lang="en-US" dirty="0"/>
              <a:t>2</a:t>
            </a:r>
            <a:endParaRPr lang="en-GB" dirty="0"/>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r>
              <a:rPr lang="en-GB" dirty="0"/>
              <a:t>The /k/ sound is spelt as k rather than as c before e, </a:t>
            </a:r>
            <a:r>
              <a:rPr lang="en-GB" dirty="0" err="1"/>
              <a:t>i</a:t>
            </a:r>
            <a:r>
              <a:rPr lang="en-GB" dirty="0"/>
              <a:t> and y. The /</a:t>
            </a:r>
            <a:r>
              <a:rPr lang="en-GB" dirty="0" err="1"/>
              <a:t>nk</a:t>
            </a:r>
            <a:r>
              <a:rPr lang="en-GB" dirty="0"/>
              <a:t>/ sound found at the end of words and usually comes after a vowel.</a:t>
            </a:r>
          </a:p>
          <a:p>
            <a:endParaRPr lang="en-GB" dirty="0"/>
          </a:p>
          <a:p>
            <a:endParaRPr lang="en-GB" dirty="0"/>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nvPr>
        </p:nvGraphicFramePr>
        <p:xfrm>
          <a:off x="3429000" y="1311275"/>
          <a:ext cx="8363607" cy="5437060"/>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1121534">
                <a:tc>
                  <a:txBody>
                    <a:bodyPr/>
                    <a:lstStyle/>
                    <a:p>
                      <a:r>
                        <a:rPr lang="en-GB" sz="1700" b="0" i="0" dirty="0">
                          <a:latin typeface="Muli" pitchFamily="2" charset="77"/>
                        </a:rPr>
                        <a:t>Introduction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dirty="0">
                          <a:latin typeface="Muli" pitchFamily="2" charset="77"/>
                        </a:rPr>
                        <a:t>Say</a:t>
                      </a:r>
                      <a:r>
                        <a:rPr lang="en-GB" sz="1600" baseline="0" dirty="0">
                          <a:latin typeface="Muli" pitchFamily="2" charset="77"/>
                        </a:rPr>
                        <a:t> some of the words to the children, can they pick up the sound that appears in every word? Ask them to sound out the words and clap when they hear the /k/ sound. Explain the spelling rules: The /k/ sound is spelt as k rather than as c before e, </a:t>
                      </a:r>
                      <a:r>
                        <a:rPr lang="en-GB" sz="1600" baseline="0" dirty="0" err="1">
                          <a:latin typeface="Muli" pitchFamily="2" charset="77"/>
                        </a:rPr>
                        <a:t>i</a:t>
                      </a:r>
                      <a:r>
                        <a:rPr lang="en-GB" sz="1600" baseline="0" dirty="0">
                          <a:latin typeface="Muli" pitchFamily="2" charset="77"/>
                        </a:rPr>
                        <a:t> and y. </a:t>
                      </a:r>
                      <a:r>
                        <a:rPr lang="en-GB" sz="1600" dirty="0">
                          <a:latin typeface="Muli" pitchFamily="2" charset="77"/>
                        </a:rPr>
                        <a:t>The /</a:t>
                      </a:r>
                      <a:r>
                        <a:rPr lang="en-GB" sz="1600" dirty="0" err="1">
                          <a:latin typeface="Muli" pitchFamily="2" charset="77"/>
                        </a:rPr>
                        <a:t>nk</a:t>
                      </a:r>
                      <a:r>
                        <a:rPr lang="en-GB" sz="1600" dirty="0">
                          <a:latin typeface="Muli" pitchFamily="2" charset="77"/>
                        </a:rPr>
                        <a:t>/ sound is</a:t>
                      </a:r>
                      <a:r>
                        <a:rPr lang="en-GB" sz="1600" baseline="0" dirty="0">
                          <a:latin typeface="Muli" pitchFamily="2" charset="77"/>
                        </a:rPr>
                        <a:t> often</a:t>
                      </a:r>
                      <a:r>
                        <a:rPr lang="en-GB" sz="1600" dirty="0">
                          <a:latin typeface="Muli" pitchFamily="2" charset="77"/>
                        </a:rPr>
                        <a:t> found at the end of words</a:t>
                      </a:r>
                      <a:r>
                        <a:rPr lang="en-GB" sz="1600" baseline="0" dirty="0">
                          <a:latin typeface="Muli" pitchFamily="2" charset="77"/>
                        </a:rPr>
                        <a:t> and </a:t>
                      </a:r>
                      <a:r>
                        <a:rPr lang="en-GB" sz="1600" dirty="0">
                          <a:latin typeface="Muli" pitchFamily="2" charset="77"/>
                        </a:rPr>
                        <a:t>usually comes after a vowel. </a:t>
                      </a:r>
                    </a:p>
                    <a:p>
                      <a:endParaRPr lang="en-US" sz="1600" b="0" i="0" dirty="0">
                        <a:latin typeface="Muli" pitchFamily="2" charset="77"/>
                      </a:endParaRPr>
                    </a:p>
                    <a:p>
                      <a:endParaRPr lang="en-GB" sz="1600" b="0" i="0" dirty="0">
                        <a:latin typeface="Muli" pitchFamily="2" charset="77"/>
                      </a:endParaRPr>
                    </a:p>
                  </a:txBody>
                  <a:tcPr/>
                </a:tc>
                <a:extLst>
                  <a:ext uri="{0D108BD9-81ED-4DB2-BD59-A6C34878D82A}">
                    <a16:rowId xmlns:a16="http://schemas.microsoft.com/office/drawing/2014/main" val="10000"/>
                  </a:ext>
                </a:extLst>
              </a:tr>
              <a:tr h="1596580">
                <a:tc>
                  <a:txBody>
                    <a:bodyPr/>
                    <a:lstStyle/>
                    <a:p>
                      <a:r>
                        <a:rPr lang="en-GB" sz="1700" b="0" i="0" dirty="0">
                          <a:latin typeface="Muli" pitchFamily="2" charset="77"/>
                        </a:rPr>
                        <a:t>Main Teaching Activity </a:t>
                      </a:r>
                    </a:p>
                  </a:txBody>
                  <a:tcPr/>
                </a:tc>
                <a:tc>
                  <a:txBody>
                    <a:bodyPr/>
                    <a:lstStyle/>
                    <a:p>
                      <a:r>
                        <a:rPr lang="en-GB" sz="1600" b="0" i="0" baseline="0" dirty="0">
                          <a:latin typeface="Muli" pitchFamily="2" charset="77"/>
                        </a:rPr>
                        <a:t>Using the power point slide, discuss the meaning of the spelling list this week. Get children to come out and underline the /k/ or /</a:t>
                      </a:r>
                      <a:r>
                        <a:rPr lang="en-GB" sz="1600" b="0" i="0" baseline="0" dirty="0" err="1">
                          <a:latin typeface="Muli" pitchFamily="2" charset="77"/>
                        </a:rPr>
                        <a:t>nk</a:t>
                      </a:r>
                      <a:r>
                        <a:rPr lang="en-GB" sz="1600" b="0" i="0" baseline="0" dirty="0">
                          <a:latin typeface="Muli" pitchFamily="2" charset="77"/>
                        </a:rPr>
                        <a:t>/ sound in each word. </a:t>
                      </a:r>
                    </a:p>
                  </a:txBody>
                  <a:tcPr/>
                </a:tc>
                <a:extLst>
                  <a:ext uri="{0D108BD9-81ED-4DB2-BD59-A6C34878D82A}">
                    <a16:rowId xmlns:a16="http://schemas.microsoft.com/office/drawing/2014/main" val="10001"/>
                  </a:ext>
                </a:extLst>
              </a:tr>
              <a:tr h="1849146">
                <a:tc>
                  <a:txBody>
                    <a:bodyPr/>
                    <a:lstStyle/>
                    <a:p>
                      <a:r>
                        <a:rPr lang="en-GB" sz="1700" b="0" i="0" dirty="0">
                          <a:latin typeface="Muli" pitchFamily="2" charset="77"/>
                        </a:rPr>
                        <a:t>Independent Activity</a:t>
                      </a:r>
                    </a:p>
                  </a:txBody>
                  <a:tcPr/>
                </a:tc>
                <a:tc>
                  <a:txBody>
                    <a:bodyPr/>
                    <a:lstStyle/>
                    <a:p>
                      <a:r>
                        <a:rPr lang="en-GB" sz="1600" b="0" i="0" dirty="0">
                          <a:latin typeface="Muli" pitchFamily="2" charset="77"/>
                        </a:rPr>
                        <a:t>Get children to work in small groups, one child picks one of the spelling list words and writes the first letter on a mini whiteboard, then passes the board to their left, the next child writes the next letter of the word and so on until the word is complete. </a:t>
                      </a:r>
                    </a:p>
                    <a:p>
                      <a:endParaRPr lang="en-GB" sz="1600" b="0" i="0" dirty="0">
                        <a:latin typeface="Muli" pitchFamily="2" charset="77"/>
                      </a:endParaRPr>
                    </a:p>
                    <a:p>
                      <a:r>
                        <a:rPr lang="en-GB" sz="1600" b="0" i="0" dirty="0">
                          <a:latin typeface="Muli" pitchFamily="2" charset="77"/>
                        </a:rPr>
                        <a:t>The child that writes the final letter checks the spelling is correct and then picks another word from the board to start again.</a:t>
                      </a:r>
                    </a:p>
                    <a:p>
                      <a:endParaRPr lang="en-GB" sz="1600" b="0" i="0" dirty="0">
                        <a:latin typeface="Muli" pitchFamily="2" charset="77"/>
                      </a:endParaRPr>
                    </a:p>
                  </a:txBody>
                  <a:tcPr/>
                </a:tc>
                <a:extLst>
                  <a:ext uri="{0D108BD9-81ED-4DB2-BD59-A6C34878D82A}">
                    <a16:rowId xmlns:a16="http://schemas.microsoft.com/office/drawing/2014/main" val="10002"/>
                  </a:ext>
                </a:extLst>
              </a:tr>
            </a:tbl>
          </a:graphicData>
        </a:graphic>
      </p:graphicFrame>
      <p:graphicFrame>
        <p:nvGraphicFramePr>
          <p:cNvPr id="6" name="Table 5">
            <a:extLst>
              <a:ext uri="{FF2B5EF4-FFF2-40B4-BE49-F238E27FC236}">
                <a16:creationId xmlns:a16="http://schemas.microsoft.com/office/drawing/2014/main" id="{D79174B1-3AFA-4074-87A3-640D8F68B2F2}"/>
              </a:ext>
            </a:extLst>
          </p:cNvPr>
          <p:cNvGraphicFramePr>
            <a:graphicFrameLocks noGrp="1"/>
          </p:cNvGraphicFramePr>
          <p:nvPr/>
        </p:nvGraphicFramePr>
        <p:xfrm>
          <a:off x="516652" y="155436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990358411"/>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C5E0B4"/>
                    </a:solidFill>
                  </a:tcPr>
                </a:tc>
                <a:extLst>
                  <a:ext uri="{0D108BD9-81ED-4DB2-BD59-A6C34878D82A}">
                    <a16:rowId xmlns:a16="http://schemas.microsoft.com/office/drawing/2014/main" val="903598268"/>
                  </a:ext>
                </a:extLst>
              </a:tr>
              <a:tr h="457200">
                <a:tc>
                  <a:txBody>
                    <a:bodyPr/>
                    <a:lstStyle/>
                    <a:p>
                      <a:r>
                        <a:rPr lang="en-GB" b="0" i="0" dirty="0">
                          <a:latin typeface="OpenDyslexicAlta" pitchFamily="2" charset="77"/>
                          <a:ea typeface="OpenDyslexic" charset="0"/>
                          <a:cs typeface="OpenDyslexic" charset="0"/>
                        </a:rPr>
                        <a:t>bank</a:t>
                      </a:r>
                    </a:p>
                  </a:txBody>
                  <a:tcPr/>
                </a:tc>
                <a:extLst>
                  <a:ext uri="{0D108BD9-81ED-4DB2-BD59-A6C34878D82A}">
                    <a16:rowId xmlns:a16="http://schemas.microsoft.com/office/drawing/2014/main" val="2347286984"/>
                  </a:ext>
                </a:extLst>
              </a:tr>
              <a:tr h="457200">
                <a:tc>
                  <a:txBody>
                    <a:bodyPr/>
                    <a:lstStyle/>
                    <a:p>
                      <a:r>
                        <a:rPr lang="en-GB" b="0" i="0" dirty="0">
                          <a:latin typeface="OpenDyslexicAlta" pitchFamily="2" charset="77"/>
                          <a:ea typeface="OpenDyslexic" charset="0"/>
                          <a:cs typeface="OpenDyslexic" charset="0"/>
                        </a:rPr>
                        <a:t>honk</a:t>
                      </a:r>
                    </a:p>
                  </a:txBody>
                  <a:tcPr/>
                </a:tc>
                <a:extLst>
                  <a:ext uri="{0D108BD9-81ED-4DB2-BD59-A6C34878D82A}">
                    <a16:rowId xmlns:a16="http://schemas.microsoft.com/office/drawing/2014/main" val="3918063391"/>
                  </a:ext>
                </a:extLst>
              </a:tr>
              <a:tr h="457200">
                <a:tc>
                  <a:txBody>
                    <a:bodyPr/>
                    <a:lstStyle/>
                    <a:p>
                      <a:r>
                        <a:rPr lang="en-GB" b="0" i="0" dirty="0">
                          <a:latin typeface="OpenDyslexicAlta" pitchFamily="2" charset="77"/>
                          <a:ea typeface="OpenDyslexic" charset="0"/>
                          <a:cs typeface="OpenDyslexic" charset="0"/>
                        </a:rPr>
                        <a:t>tank</a:t>
                      </a:r>
                    </a:p>
                  </a:txBody>
                  <a:tcPr/>
                </a:tc>
                <a:extLst>
                  <a:ext uri="{0D108BD9-81ED-4DB2-BD59-A6C34878D82A}">
                    <a16:rowId xmlns:a16="http://schemas.microsoft.com/office/drawing/2014/main" val="3898942181"/>
                  </a:ext>
                </a:extLst>
              </a:tr>
              <a:tr h="457200">
                <a:tc>
                  <a:txBody>
                    <a:bodyPr/>
                    <a:lstStyle/>
                    <a:p>
                      <a:r>
                        <a:rPr lang="en-GB" b="0" i="0" dirty="0">
                          <a:latin typeface="OpenDyslexicAlta" pitchFamily="2" charset="77"/>
                          <a:ea typeface="OpenDyslexic" charset="0"/>
                          <a:cs typeface="OpenDyslexic" charset="0"/>
                        </a:rPr>
                        <a:t>pink</a:t>
                      </a:r>
                    </a:p>
                  </a:txBody>
                  <a:tcPr/>
                </a:tc>
                <a:extLst>
                  <a:ext uri="{0D108BD9-81ED-4DB2-BD59-A6C34878D82A}">
                    <a16:rowId xmlns:a16="http://schemas.microsoft.com/office/drawing/2014/main" val="3950875640"/>
                  </a:ext>
                </a:extLst>
              </a:tr>
              <a:tr h="457200">
                <a:tc>
                  <a:txBody>
                    <a:bodyPr/>
                    <a:lstStyle/>
                    <a:p>
                      <a:r>
                        <a:rPr lang="en-GB" b="0" i="0" dirty="0">
                          <a:latin typeface="OpenDyslexicAlta" pitchFamily="2" charset="77"/>
                          <a:ea typeface="OpenDyslexic" charset="0"/>
                          <a:cs typeface="OpenDyslexic" charset="0"/>
                        </a:rPr>
                        <a:t>think</a:t>
                      </a:r>
                    </a:p>
                  </a:txBody>
                  <a:tcPr/>
                </a:tc>
                <a:extLst>
                  <a:ext uri="{0D108BD9-81ED-4DB2-BD59-A6C34878D82A}">
                    <a16:rowId xmlns:a16="http://schemas.microsoft.com/office/drawing/2014/main" val="3767402431"/>
                  </a:ext>
                </a:extLst>
              </a:tr>
              <a:tr h="457200">
                <a:tc>
                  <a:txBody>
                    <a:bodyPr/>
                    <a:lstStyle/>
                    <a:p>
                      <a:r>
                        <a:rPr lang="en-GB" b="0" i="0" dirty="0">
                          <a:latin typeface="OpenDyslexicAlta" pitchFamily="2" charset="77"/>
                          <a:ea typeface="OpenDyslexic" charset="0"/>
                          <a:cs typeface="OpenDyslexic" charset="0"/>
                        </a:rPr>
                        <a:t>kit</a:t>
                      </a:r>
                    </a:p>
                  </a:txBody>
                  <a:tcPr/>
                </a:tc>
                <a:extLst>
                  <a:ext uri="{0D108BD9-81ED-4DB2-BD59-A6C34878D82A}">
                    <a16:rowId xmlns:a16="http://schemas.microsoft.com/office/drawing/2014/main" val="2809935397"/>
                  </a:ext>
                </a:extLst>
              </a:tr>
              <a:tr h="457200">
                <a:tc>
                  <a:txBody>
                    <a:bodyPr/>
                    <a:lstStyle/>
                    <a:p>
                      <a:r>
                        <a:rPr lang="en-GB" b="0" i="0" dirty="0">
                          <a:latin typeface="OpenDyslexicAlta" pitchFamily="2" charset="77"/>
                          <a:ea typeface="OpenDyslexic" charset="0"/>
                          <a:cs typeface="OpenDyslexic" charset="0"/>
                        </a:rPr>
                        <a:t>skin</a:t>
                      </a:r>
                    </a:p>
                  </a:txBody>
                  <a:tcPr/>
                </a:tc>
                <a:extLst>
                  <a:ext uri="{0D108BD9-81ED-4DB2-BD59-A6C34878D82A}">
                    <a16:rowId xmlns:a16="http://schemas.microsoft.com/office/drawing/2014/main" val="112119554"/>
                  </a:ext>
                </a:extLst>
              </a:tr>
              <a:tr h="457200">
                <a:tc>
                  <a:txBody>
                    <a:bodyPr/>
                    <a:lstStyle/>
                    <a:p>
                      <a:r>
                        <a:rPr lang="en-GB" b="0" i="0" dirty="0">
                          <a:latin typeface="OpenDyslexicAlta" pitchFamily="2" charset="77"/>
                          <a:ea typeface="OpenDyslexic" charset="0"/>
                          <a:cs typeface="OpenDyslexic" charset="0"/>
                        </a:rPr>
                        <a:t>frisky</a:t>
                      </a:r>
                    </a:p>
                  </a:txBody>
                  <a:tcPr/>
                </a:tc>
                <a:extLst>
                  <a:ext uri="{0D108BD9-81ED-4DB2-BD59-A6C34878D82A}">
                    <a16:rowId xmlns:a16="http://schemas.microsoft.com/office/drawing/2014/main" val="2209898552"/>
                  </a:ext>
                </a:extLst>
              </a:tr>
              <a:tr h="457200">
                <a:tc>
                  <a:txBody>
                    <a:bodyPr/>
                    <a:lstStyle/>
                    <a:p>
                      <a:r>
                        <a:rPr lang="en-GB" b="0" i="0" dirty="0">
                          <a:latin typeface="OpenDyslexicAlta" pitchFamily="2" charset="77"/>
                          <a:ea typeface="OpenDyslexic" charset="0"/>
                          <a:cs typeface="OpenDyslexic" charset="0"/>
                        </a:rPr>
                        <a:t>sketch</a:t>
                      </a:r>
                    </a:p>
                  </a:txBody>
                  <a:tcPr/>
                </a:tc>
                <a:extLst>
                  <a:ext uri="{0D108BD9-81ED-4DB2-BD59-A6C34878D82A}">
                    <a16:rowId xmlns:a16="http://schemas.microsoft.com/office/drawing/2014/main" val="98554686"/>
                  </a:ext>
                </a:extLst>
              </a:tr>
              <a:tr h="457200">
                <a:tc>
                  <a:txBody>
                    <a:bodyPr/>
                    <a:lstStyle/>
                    <a:p>
                      <a:r>
                        <a:rPr lang="en-GB" b="0" i="0" dirty="0">
                          <a:latin typeface="OpenDyslexicAlta" pitchFamily="2" charset="77"/>
                          <a:ea typeface="OpenDyslexic" charset="0"/>
                          <a:cs typeface="OpenDyslexic" charset="0"/>
                        </a:rPr>
                        <a:t>basket</a:t>
                      </a:r>
                    </a:p>
                  </a:txBody>
                  <a:tcPr/>
                </a:tc>
                <a:extLst>
                  <a:ext uri="{0D108BD9-81ED-4DB2-BD59-A6C34878D82A}">
                    <a16:rowId xmlns:a16="http://schemas.microsoft.com/office/drawing/2014/main" val="615534220"/>
                  </a:ext>
                </a:extLst>
              </a:tr>
            </a:tbl>
          </a:graphicData>
        </a:graphic>
      </p:graphicFrame>
    </p:spTree>
    <p:extLst>
      <p:ext uri="{BB962C8B-B14F-4D97-AF65-F5344CB8AC3E}">
        <p14:creationId xmlns:p14="http://schemas.microsoft.com/office/powerpoint/2010/main" val="3254940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A06B16-137F-48BF-8281-F3434B4CFCC9}"/>
              </a:ext>
            </a:extLst>
          </p:cNvPr>
          <p:cNvSpPr txBox="1"/>
          <p:nvPr/>
        </p:nvSpPr>
        <p:spPr>
          <a:xfrm>
            <a:off x="428101" y="497872"/>
            <a:ext cx="8581292" cy="830997"/>
          </a:xfrm>
          <a:prstGeom prst="rect">
            <a:avLst/>
          </a:prstGeom>
          <a:noFill/>
        </p:spPr>
        <p:txBody>
          <a:bodyPr wrap="square" rtlCol="0">
            <a:spAutoFit/>
          </a:bodyPr>
          <a:lstStyle/>
          <a:p>
            <a:r>
              <a:rPr lang="en-GB" sz="2400" dirty="0">
                <a:latin typeface="OpenDyslexicAlta" pitchFamily="2" charset="77"/>
              </a:rPr>
              <a:t>Circle the /k/ or /</a:t>
            </a:r>
            <a:r>
              <a:rPr lang="en-GB" sz="2400" dirty="0" err="1">
                <a:latin typeface="OpenDyslexicAlta" pitchFamily="2" charset="77"/>
              </a:rPr>
              <a:t>nk</a:t>
            </a:r>
            <a:r>
              <a:rPr lang="en-GB" sz="2400" dirty="0">
                <a:latin typeface="OpenDyslexicAlta" pitchFamily="2" charset="77"/>
              </a:rPr>
              <a:t>/ sound in each word. What do the words mean? Can you use them in a sentence?</a:t>
            </a:r>
          </a:p>
        </p:txBody>
      </p:sp>
      <p:graphicFrame>
        <p:nvGraphicFramePr>
          <p:cNvPr id="10" name="Table 9">
            <a:extLst>
              <a:ext uri="{FF2B5EF4-FFF2-40B4-BE49-F238E27FC236}">
                <a16:creationId xmlns:a16="http://schemas.microsoft.com/office/drawing/2014/main" id="{BFAC6E7F-720F-4390-ABC9-C2CA66AED426}"/>
              </a:ext>
            </a:extLst>
          </p:cNvPr>
          <p:cNvGraphicFramePr>
            <a:graphicFrameLocks noGrp="1"/>
          </p:cNvGraphicFramePr>
          <p:nvPr/>
        </p:nvGraphicFramePr>
        <p:xfrm>
          <a:off x="428101" y="2247900"/>
          <a:ext cx="11335797" cy="3474720"/>
        </p:xfrm>
        <a:graphic>
          <a:graphicData uri="http://schemas.openxmlformats.org/drawingml/2006/table">
            <a:tbl>
              <a:tblPr firstRow="1" bandRow="1">
                <a:tableStyleId>{5940675A-B579-460E-94D1-54222C63F5DA}</a:tableStyleId>
              </a:tblPr>
              <a:tblGrid>
                <a:gridCol w="2318241">
                  <a:extLst>
                    <a:ext uri="{9D8B030D-6E8A-4147-A177-3AD203B41FA5}">
                      <a16:colId xmlns:a16="http://schemas.microsoft.com/office/drawing/2014/main" val="3529516601"/>
                    </a:ext>
                  </a:extLst>
                </a:gridCol>
                <a:gridCol w="2141552">
                  <a:extLst>
                    <a:ext uri="{9D8B030D-6E8A-4147-A177-3AD203B41FA5}">
                      <a16:colId xmlns:a16="http://schemas.microsoft.com/office/drawing/2014/main" val="345942729"/>
                    </a:ext>
                  </a:extLst>
                </a:gridCol>
                <a:gridCol w="2229897">
                  <a:extLst>
                    <a:ext uri="{9D8B030D-6E8A-4147-A177-3AD203B41FA5}">
                      <a16:colId xmlns:a16="http://schemas.microsoft.com/office/drawing/2014/main" val="185187011"/>
                    </a:ext>
                  </a:extLst>
                </a:gridCol>
                <a:gridCol w="2229897">
                  <a:extLst>
                    <a:ext uri="{9D8B030D-6E8A-4147-A177-3AD203B41FA5}">
                      <a16:colId xmlns:a16="http://schemas.microsoft.com/office/drawing/2014/main" val="3871539845"/>
                    </a:ext>
                  </a:extLst>
                </a:gridCol>
                <a:gridCol w="2416210">
                  <a:extLst>
                    <a:ext uri="{9D8B030D-6E8A-4147-A177-3AD203B41FA5}">
                      <a16:colId xmlns:a16="http://schemas.microsoft.com/office/drawing/2014/main" val="4212918643"/>
                    </a:ext>
                  </a:extLst>
                </a:gridCol>
              </a:tblGrid>
              <a:tr h="967821">
                <a:tc>
                  <a:txBody>
                    <a:bodyPr/>
                    <a:lstStyle/>
                    <a:p>
                      <a:pPr algn="ctr" fontAlgn="t"/>
                      <a:br>
                        <a:rPr lang="en-US" sz="3600" b="0" i="0" dirty="0">
                          <a:latin typeface="OpenDyslexicAlta" pitchFamily="2" charset="77"/>
                        </a:rPr>
                      </a:br>
                      <a:r>
                        <a:rPr lang="en-US" sz="3600" b="0" i="0" dirty="0">
                          <a:latin typeface="OpenDyslexicAlta" pitchFamily="2" charset="77"/>
                        </a:rPr>
                        <a:t>honk</a:t>
                      </a:r>
                    </a:p>
                    <a:p>
                      <a:pPr algn="ctr" fontAlgn="t"/>
                      <a:endParaRPr lang="en-GB" sz="3600" dirty="0">
                        <a:latin typeface="OpenDyslexicAlta" pitchFamily="2" charset="77"/>
                      </a:endParaRPr>
                    </a:p>
                  </a:txBody>
                  <a:tcPr/>
                </a:tc>
                <a:tc>
                  <a:txBody>
                    <a:bodyPr/>
                    <a:lstStyle/>
                    <a:p>
                      <a:pPr algn="ctr"/>
                      <a:br>
                        <a:rPr lang="en-US" sz="3600" b="0" i="0" dirty="0">
                          <a:latin typeface="OpenDyslexicAlta" pitchFamily="2" charset="77"/>
                        </a:rPr>
                      </a:br>
                      <a:r>
                        <a:rPr lang="en-US" sz="3600" b="0" i="0" dirty="0">
                          <a:latin typeface="OpenDyslexicAlta" pitchFamily="2" charset="77"/>
                        </a:rPr>
                        <a:t>bank</a:t>
                      </a:r>
                      <a:endParaRPr lang="en-GB" sz="3600" dirty="0">
                        <a:latin typeface="OpenDyslexicAlta" pitchFamily="2" charset="77"/>
                      </a:endParaRPr>
                    </a:p>
                  </a:txBody>
                  <a:tcPr/>
                </a:tc>
                <a:tc>
                  <a:txBody>
                    <a:bodyPr/>
                    <a:lstStyle/>
                    <a:p>
                      <a:pPr algn="ctr"/>
                      <a:br>
                        <a:rPr lang="en-US" sz="3600" b="0" i="0" dirty="0">
                          <a:latin typeface="OpenDyslexicAlta" pitchFamily="2" charset="77"/>
                        </a:rPr>
                      </a:br>
                      <a:r>
                        <a:rPr lang="en-US" sz="3600" b="0" i="0" dirty="0">
                          <a:latin typeface="OpenDyslexicAlta" pitchFamily="2" charset="77"/>
                        </a:rPr>
                        <a:t>tank</a:t>
                      </a:r>
                      <a:endParaRPr lang="en-GB" sz="3600" dirty="0">
                        <a:latin typeface="OpenDyslexicAlta" pitchFamily="2" charset="77"/>
                      </a:endParaRPr>
                    </a:p>
                  </a:txBody>
                  <a:tcPr/>
                </a:tc>
                <a:tc>
                  <a:txBody>
                    <a:bodyPr/>
                    <a:lstStyle/>
                    <a:p>
                      <a:pPr algn="ctr"/>
                      <a:br>
                        <a:rPr lang="en-US" sz="3600" b="0" i="0" dirty="0">
                          <a:latin typeface="OpenDyslexicAlta" pitchFamily="2" charset="77"/>
                        </a:rPr>
                      </a:br>
                      <a:r>
                        <a:rPr lang="en-US" sz="3600" b="0" i="0" dirty="0">
                          <a:latin typeface="OpenDyslexicAlta" pitchFamily="2" charset="77"/>
                        </a:rPr>
                        <a:t>pink</a:t>
                      </a:r>
                      <a:endParaRPr lang="en-GB" sz="3600" dirty="0">
                        <a:latin typeface="OpenDyslexicAlta" pitchFamily="2" charset="77"/>
                      </a:endParaRPr>
                    </a:p>
                  </a:txBody>
                  <a:tcPr/>
                </a:tc>
                <a:tc>
                  <a:txBody>
                    <a:bodyPr/>
                    <a:lstStyle/>
                    <a:p>
                      <a:pPr algn="ctr"/>
                      <a:br>
                        <a:rPr lang="en-US" sz="3600" b="0" i="0" dirty="0">
                          <a:latin typeface="OpenDyslexicAlta" pitchFamily="2" charset="77"/>
                        </a:rPr>
                      </a:br>
                      <a:r>
                        <a:rPr lang="en-US" sz="3600" b="0" i="0" dirty="0">
                          <a:latin typeface="OpenDyslexicAlta" pitchFamily="2" charset="77"/>
                        </a:rPr>
                        <a:t>think</a:t>
                      </a:r>
                      <a:endParaRPr lang="en-GB" sz="3600" dirty="0">
                        <a:latin typeface="OpenDyslexicAlta" pitchFamily="2" charset="77"/>
                      </a:endParaRPr>
                    </a:p>
                  </a:txBody>
                  <a:tcPr/>
                </a:tc>
                <a:extLst>
                  <a:ext uri="{0D108BD9-81ED-4DB2-BD59-A6C34878D82A}">
                    <a16:rowId xmlns:a16="http://schemas.microsoft.com/office/drawing/2014/main" val="2756955956"/>
                  </a:ext>
                </a:extLst>
              </a:tr>
              <a:tr h="1037038">
                <a:tc>
                  <a:txBody>
                    <a:bodyPr/>
                    <a:lstStyle/>
                    <a:p>
                      <a:pPr algn="ctr"/>
                      <a:endParaRPr lang="en-US" sz="3600" b="0" i="0" dirty="0">
                        <a:latin typeface="OpenDyslexicAlta" pitchFamily="2" charset="77"/>
                      </a:endParaRPr>
                    </a:p>
                    <a:p>
                      <a:pPr algn="ctr"/>
                      <a:r>
                        <a:rPr lang="en-US" sz="3600" dirty="0">
                          <a:latin typeface="OpenDyslexicAlta" pitchFamily="2" charset="77"/>
                        </a:rPr>
                        <a:t>kit</a:t>
                      </a:r>
                    </a:p>
                    <a:p>
                      <a:pPr algn="ctr"/>
                      <a:endParaRPr lang="en-US" sz="3600" dirty="0">
                        <a:latin typeface="OpenDyslexicAlta" pitchFamily="2" charset="77"/>
                      </a:endParaRPr>
                    </a:p>
                  </a:txBody>
                  <a:tcPr/>
                </a:tc>
                <a:tc>
                  <a:txBody>
                    <a:bodyPr/>
                    <a:lstStyle/>
                    <a:p>
                      <a:pPr algn="ctr"/>
                      <a:br>
                        <a:rPr lang="en-US" sz="3600" b="0" i="0" dirty="0">
                          <a:latin typeface="OpenDyslexicAlta" pitchFamily="2" charset="77"/>
                        </a:rPr>
                      </a:br>
                      <a:r>
                        <a:rPr lang="en-US" sz="3600" b="0" i="0" dirty="0">
                          <a:latin typeface="OpenDyslexicAlta" pitchFamily="2" charset="77"/>
                        </a:rPr>
                        <a:t>skin</a:t>
                      </a:r>
                      <a:endParaRPr lang="en-GB" sz="3600" dirty="0">
                        <a:latin typeface="OpenDyslexicAlta" pitchFamily="2" charset="77"/>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en-US" sz="3600" b="0" i="0" dirty="0">
                          <a:latin typeface="OpenDyslexicAlta" pitchFamily="2" charset="77"/>
                        </a:rPr>
                      </a:br>
                      <a:r>
                        <a:rPr lang="en-US" sz="3600" b="0" i="0" dirty="0">
                          <a:latin typeface="OpenDyslexicAlta" pitchFamily="2" charset="77"/>
                        </a:rPr>
                        <a:t>frisky</a:t>
                      </a:r>
                      <a:endParaRPr lang="en-GB" sz="3600" dirty="0">
                        <a:latin typeface="OpenDyslexicAlta" pitchFamily="2" charset="77"/>
                      </a:endParaRPr>
                    </a:p>
                  </a:txBody>
                  <a:tcPr/>
                </a:tc>
                <a:tc>
                  <a:txBody>
                    <a:bodyPr/>
                    <a:lstStyle/>
                    <a:p>
                      <a:pPr algn="ctr"/>
                      <a:br>
                        <a:rPr lang="en-US" sz="3600" b="0" i="0" dirty="0">
                          <a:latin typeface="OpenDyslexicAlta" pitchFamily="2" charset="77"/>
                        </a:rPr>
                      </a:br>
                      <a:r>
                        <a:rPr lang="en-US" sz="3600" b="0" i="0" dirty="0">
                          <a:latin typeface="OpenDyslexicAlta" pitchFamily="2" charset="77"/>
                        </a:rPr>
                        <a:t>sketch</a:t>
                      </a:r>
                      <a:endParaRPr lang="en-GB" sz="3600" dirty="0">
                        <a:latin typeface="OpenDyslexicAlta" pitchFamily="2" charset="77"/>
                      </a:endParaRPr>
                    </a:p>
                  </a:txBody>
                  <a:tcPr/>
                </a:tc>
                <a:tc>
                  <a:txBody>
                    <a:bodyPr/>
                    <a:lstStyle/>
                    <a:p>
                      <a:pPr algn="ctr"/>
                      <a:br>
                        <a:rPr lang="en-US" sz="3600" b="0" i="0" dirty="0">
                          <a:latin typeface="OpenDyslexicAlta" pitchFamily="2" charset="77"/>
                        </a:rPr>
                      </a:br>
                      <a:r>
                        <a:rPr lang="en-US" sz="3600" b="0" i="0" dirty="0">
                          <a:latin typeface="OpenDyslexicAlta" pitchFamily="2" charset="77"/>
                        </a:rPr>
                        <a:t>basket</a:t>
                      </a:r>
                      <a:endParaRPr lang="en-GB" sz="3600" dirty="0">
                        <a:latin typeface="OpenDyslexicAlta" pitchFamily="2" charset="77"/>
                      </a:endParaRPr>
                    </a:p>
                  </a:txBody>
                  <a:tcPr/>
                </a:tc>
                <a:extLst>
                  <a:ext uri="{0D108BD9-81ED-4DB2-BD59-A6C34878D82A}">
                    <a16:rowId xmlns:a16="http://schemas.microsoft.com/office/drawing/2014/main" val="2964611663"/>
                  </a:ext>
                </a:extLst>
              </a:tr>
            </a:tbl>
          </a:graphicData>
        </a:graphic>
      </p:graphicFrame>
    </p:spTree>
    <p:extLst>
      <p:ext uri="{BB962C8B-B14F-4D97-AF65-F5344CB8AC3E}">
        <p14:creationId xmlns:p14="http://schemas.microsoft.com/office/powerpoint/2010/main" val="559999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A06B16-137F-48BF-8281-F3434B4CFCC9}"/>
              </a:ext>
            </a:extLst>
          </p:cNvPr>
          <p:cNvSpPr txBox="1"/>
          <p:nvPr/>
        </p:nvSpPr>
        <p:spPr>
          <a:xfrm>
            <a:off x="428101" y="497872"/>
            <a:ext cx="8581292" cy="1138773"/>
          </a:xfrm>
          <a:prstGeom prst="rect">
            <a:avLst/>
          </a:prstGeom>
          <a:noFill/>
        </p:spPr>
        <p:txBody>
          <a:bodyPr wrap="square" rtlCol="0">
            <a:spAutoFit/>
          </a:bodyPr>
          <a:lstStyle/>
          <a:p>
            <a:r>
              <a:rPr lang="en-GB" sz="2400" dirty="0">
                <a:latin typeface="OpenDyslexicAlta" pitchFamily="2" charset="77"/>
              </a:rPr>
              <a:t>Circle the /</a:t>
            </a:r>
            <a:r>
              <a:rPr lang="en-GB" sz="2400" dirty="0" err="1">
                <a:latin typeface="OpenDyslexicAlta" pitchFamily="2" charset="77"/>
              </a:rPr>
              <a:t>nk</a:t>
            </a:r>
            <a:r>
              <a:rPr lang="en-GB" sz="2400" dirty="0">
                <a:latin typeface="OpenDyslexicAlta" pitchFamily="2" charset="77"/>
              </a:rPr>
              <a:t>/ sound in each word. What do the words mean? Can you use them in a sentence? </a:t>
            </a:r>
          </a:p>
          <a:p>
            <a:r>
              <a:rPr lang="en-GB" sz="2000" dirty="0">
                <a:solidFill>
                  <a:srgbClr val="FF3860"/>
                </a:solidFill>
                <a:latin typeface="OpenDyslexicAlta" pitchFamily="2" charset="77"/>
              </a:rPr>
              <a:t>Answers:</a:t>
            </a:r>
            <a:r>
              <a:rPr lang="en-GB" sz="2000" dirty="0">
                <a:solidFill>
                  <a:srgbClr val="FF0000"/>
                </a:solidFill>
                <a:latin typeface="OpenDyslexicAlta" pitchFamily="2" charset="77"/>
              </a:rPr>
              <a:t> </a:t>
            </a:r>
          </a:p>
        </p:txBody>
      </p:sp>
      <p:sp>
        <p:nvSpPr>
          <p:cNvPr id="16" name="Oval 15">
            <a:extLst>
              <a:ext uri="{FF2B5EF4-FFF2-40B4-BE49-F238E27FC236}">
                <a16:creationId xmlns:a16="http://schemas.microsoft.com/office/drawing/2014/main" id="{4CF4E39E-F0C4-9147-A8B5-122C7309CDBE}"/>
              </a:ext>
            </a:extLst>
          </p:cNvPr>
          <p:cNvSpPr/>
          <p:nvPr/>
        </p:nvSpPr>
        <p:spPr>
          <a:xfrm>
            <a:off x="3737734" y="2558415"/>
            <a:ext cx="685800" cy="590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C4A998C5-0D18-1948-B1C3-F8909FA8FC2B}"/>
              </a:ext>
            </a:extLst>
          </p:cNvPr>
          <p:cNvSpPr/>
          <p:nvPr/>
        </p:nvSpPr>
        <p:spPr>
          <a:xfrm>
            <a:off x="1189490" y="4305300"/>
            <a:ext cx="363295" cy="590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ADB6408C-2C9A-484E-A9F6-810BA54049A7}"/>
              </a:ext>
            </a:extLst>
          </p:cNvPr>
          <p:cNvSpPr/>
          <p:nvPr/>
        </p:nvSpPr>
        <p:spPr>
          <a:xfrm>
            <a:off x="1545017" y="2655570"/>
            <a:ext cx="685800" cy="590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CE92F66C-C319-B541-BEA1-03001D90CE19}"/>
              </a:ext>
            </a:extLst>
          </p:cNvPr>
          <p:cNvSpPr/>
          <p:nvPr/>
        </p:nvSpPr>
        <p:spPr>
          <a:xfrm>
            <a:off x="5930451" y="2558415"/>
            <a:ext cx="685800" cy="590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A1FBD30C-B0EF-8E41-ADBC-8670EB74ECEF}"/>
              </a:ext>
            </a:extLst>
          </p:cNvPr>
          <p:cNvSpPr/>
          <p:nvPr/>
        </p:nvSpPr>
        <p:spPr>
          <a:xfrm>
            <a:off x="8093912" y="2558415"/>
            <a:ext cx="685800" cy="590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AABD9C6E-E67B-6141-8789-7956BB967814}"/>
              </a:ext>
            </a:extLst>
          </p:cNvPr>
          <p:cNvSpPr/>
          <p:nvPr/>
        </p:nvSpPr>
        <p:spPr>
          <a:xfrm>
            <a:off x="10554693" y="2558415"/>
            <a:ext cx="685800" cy="590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C2300F9C-0226-434B-8B64-57BDD417833E}"/>
              </a:ext>
            </a:extLst>
          </p:cNvPr>
          <p:cNvSpPr/>
          <p:nvPr/>
        </p:nvSpPr>
        <p:spPr>
          <a:xfrm>
            <a:off x="3556086" y="4305300"/>
            <a:ext cx="363295" cy="590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4B358AE1-E28D-3246-A9A2-8B181C29442B}"/>
              </a:ext>
            </a:extLst>
          </p:cNvPr>
          <p:cNvSpPr/>
          <p:nvPr/>
        </p:nvSpPr>
        <p:spPr>
          <a:xfrm>
            <a:off x="6091703" y="4305300"/>
            <a:ext cx="363295" cy="590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DC3DD57A-5F06-334C-8BE9-67C9CAFD03E1}"/>
              </a:ext>
            </a:extLst>
          </p:cNvPr>
          <p:cNvSpPr/>
          <p:nvPr/>
        </p:nvSpPr>
        <p:spPr>
          <a:xfrm>
            <a:off x="7633360" y="4305300"/>
            <a:ext cx="363295" cy="590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C78F06FD-0A8A-C94D-A57B-30A71DD91E86}"/>
              </a:ext>
            </a:extLst>
          </p:cNvPr>
          <p:cNvSpPr/>
          <p:nvPr/>
        </p:nvSpPr>
        <p:spPr>
          <a:xfrm>
            <a:off x="10534298" y="4305300"/>
            <a:ext cx="363295" cy="590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0" name="Table 9">
            <a:extLst>
              <a:ext uri="{FF2B5EF4-FFF2-40B4-BE49-F238E27FC236}">
                <a16:creationId xmlns:a16="http://schemas.microsoft.com/office/drawing/2014/main" id="{BFAC6E7F-720F-4390-ABC9-C2CA66AED426}"/>
              </a:ext>
            </a:extLst>
          </p:cNvPr>
          <p:cNvGraphicFramePr>
            <a:graphicFrameLocks noGrp="1"/>
          </p:cNvGraphicFramePr>
          <p:nvPr/>
        </p:nvGraphicFramePr>
        <p:xfrm>
          <a:off x="428101" y="1992630"/>
          <a:ext cx="11335797" cy="3474720"/>
        </p:xfrm>
        <a:graphic>
          <a:graphicData uri="http://schemas.openxmlformats.org/drawingml/2006/table">
            <a:tbl>
              <a:tblPr firstRow="1" bandRow="1">
                <a:tableStyleId>{5940675A-B579-460E-94D1-54222C63F5DA}</a:tableStyleId>
              </a:tblPr>
              <a:tblGrid>
                <a:gridCol w="2318241">
                  <a:extLst>
                    <a:ext uri="{9D8B030D-6E8A-4147-A177-3AD203B41FA5}">
                      <a16:colId xmlns:a16="http://schemas.microsoft.com/office/drawing/2014/main" val="3529516601"/>
                    </a:ext>
                  </a:extLst>
                </a:gridCol>
                <a:gridCol w="2141552">
                  <a:extLst>
                    <a:ext uri="{9D8B030D-6E8A-4147-A177-3AD203B41FA5}">
                      <a16:colId xmlns:a16="http://schemas.microsoft.com/office/drawing/2014/main" val="345942729"/>
                    </a:ext>
                  </a:extLst>
                </a:gridCol>
                <a:gridCol w="2229897">
                  <a:extLst>
                    <a:ext uri="{9D8B030D-6E8A-4147-A177-3AD203B41FA5}">
                      <a16:colId xmlns:a16="http://schemas.microsoft.com/office/drawing/2014/main" val="185187011"/>
                    </a:ext>
                  </a:extLst>
                </a:gridCol>
                <a:gridCol w="2229897">
                  <a:extLst>
                    <a:ext uri="{9D8B030D-6E8A-4147-A177-3AD203B41FA5}">
                      <a16:colId xmlns:a16="http://schemas.microsoft.com/office/drawing/2014/main" val="3871539845"/>
                    </a:ext>
                  </a:extLst>
                </a:gridCol>
                <a:gridCol w="2416210">
                  <a:extLst>
                    <a:ext uri="{9D8B030D-6E8A-4147-A177-3AD203B41FA5}">
                      <a16:colId xmlns:a16="http://schemas.microsoft.com/office/drawing/2014/main" val="4212918643"/>
                    </a:ext>
                  </a:extLst>
                </a:gridCol>
              </a:tblGrid>
              <a:tr h="967821">
                <a:tc>
                  <a:txBody>
                    <a:bodyPr/>
                    <a:lstStyle/>
                    <a:p>
                      <a:pPr algn="ctr" fontAlgn="t"/>
                      <a:br>
                        <a:rPr lang="en-US" sz="3600" b="0" i="0" dirty="0">
                          <a:latin typeface="OpenDyslexicAlta" pitchFamily="2" charset="77"/>
                        </a:rPr>
                      </a:br>
                      <a:r>
                        <a:rPr lang="en-US" sz="3600" b="0" i="0" dirty="0">
                          <a:latin typeface="OpenDyslexicAlta" pitchFamily="2" charset="77"/>
                        </a:rPr>
                        <a:t>honk</a:t>
                      </a:r>
                    </a:p>
                    <a:p>
                      <a:pPr algn="ctr" fontAlgn="t"/>
                      <a:endParaRPr lang="en-GB" sz="3600" dirty="0">
                        <a:latin typeface="OpenDyslexicAlta" pitchFamily="2" charset="77"/>
                      </a:endParaRPr>
                    </a:p>
                  </a:txBody>
                  <a:tcPr/>
                </a:tc>
                <a:tc>
                  <a:txBody>
                    <a:bodyPr/>
                    <a:lstStyle/>
                    <a:p>
                      <a:pPr algn="ctr"/>
                      <a:br>
                        <a:rPr lang="en-US" sz="3600" b="0" i="0" dirty="0">
                          <a:latin typeface="OpenDyslexicAlta" pitchFamily="2" charset="77"/>
                        </a:rPr>
                      </a:br>
                      <a:r>
                        <a:rPr lang="en-US" sz="3600" b="0" i="0" dirty="0">
                          <a:latin typeface="OpenDyslexicAlta" pitchFamily="2" charset="77"/>
                        </a:rPr>
                        <a:t>bank</a:t>
                      </a:r>
                      <a:endParaRPr lang="en-GB" sz="3600" dirty="0">
                        <a:latin typeface="OpenDyslexicAlta" pitchFamily="2" charset="77"/>
                      </a:endParaRPr>
                    </a:p>
                  </a:txBody>
                  <a:tcPr/>
                </a:tc>
                <a:tc>
                  <a:txBody>
                    <a:bodyPr/>
                    <a:lstStyle/>
                    <a:p>
                      <a:pPr algn="ctr"/>
                      <a:br>
                        <a:rPr lang="en-US" sz="3600" b="0" i="0" dirty="0">
                          <a:latin typeface="OpenDyslexicAlta" pitchFamily="2" charset="77"/>
                        </a:rPr>
                      </a:br>
                      <a:r>
                        <a:rPr lang="en-US" sz="3600" b="0" i="0" dirty="0">
                          <a:latin typeface="OpenDyslexicAlta" pitchFamily="2" charset="77"/>
                        </a:rPr>
                        <a:t>tank</a:t>
                      </a:r>
                      <a:endParaRPr lang="en-GB" sz="3600" dirty="0">
                        <a:latin typeface="OpenDyslexicAlta" pitchFamily="2" charset="77"/>
                      </a:endParaRPr>
                    </a:p>
                  </a:txBody>
                  <a:tcPr/>
                </a:tc>
                <a:tc>
                  <a:txBody>
                    <a:bodyPr/>
                    <a:lstStyle/>
                    <a:p>
                      <a:pPr algn="ctr"/>
                      <a:br>
                        <a:rPr lang="en-US" sz="3600" b="0" i="0" dirty="0">
                          <a:latin typeface="OpenDyslexicAlta" pitchFamily="2" charset="77"/>
                        </a:rPr>
                      </a:br>
                      <a:r>
                        <a:rPr lang="en-US" sz="3600" b="0" i="0" dirty="0">
                          <a:latin typeface="OpenDyslexicAlta" pitchFamily="2" charset="77"/>
                        </a:rPr>
                        <a:t>pink</a:t>
                      </a:r>
                      <a:endParaRPr lang="en-GB" sz="3600" dirty="0">
                        <a:latin typeface="OpenDyslexicAlta" pitchFamily="2" charset="77"/>
                      </a:endParaRPr>
                    </a:p>
                  </a:txBody>
                  <a:tcPr/>
                </a:tc>
                <a:tc>
                  <a:txBody>
                    <a:bodyPr/>
                    <a:lstStyle/>
                    <a:p>
                      <a:pPr algn="ctr"/>
                      <a:br>
                        <a:rPr lang="en-US" sz="3600" b="0" i="0" dirty="0">
                          <a:latin typeface="OpenDyslexicAlta" pitchFamily="2" charset="77"/>
                        </a:rPr>
                      </a:br>
                      <a:r>
                        <a:rPr lang="en-US" sz="3600" b="0" i="0" dirty="0">
                          <a:latin typeface="OpenDyslexicAlta" pitchFamily="2" charset="77"/>
                        </a:rPr>
                        <a:t>think</a:t>
                      </a:r>
                      <a:endParaRPr lang="en-GB" sz="3600" dirty="0">
                        <a:latin typeface="OpenDyslexicAlta" pitchFamily="2" charset="77"/>
                      </a:endParaRPr>
                    </a:p>
                  </a:txBody>
                  <a:tcPr/>
                </a:tc>
                <a:extLst>
                  <a:ext uri="{0D108BD9-81ED-4DB2-BD59-A6C34878D82A}">
                    <a16:rowId xmlns:a16="http://schemas.microsoft.com/office/drawing/2014/main" val="2756955956"/>
                  </a:ext>
                </a:extLst>
              </a:tr>
              <a:tr h="1037038">
                <a:tc>
                  <a:txBody>
                    <a:bodyPr/>
                    <a:lstStyle/>
                    <a:p>
                      <a:pPr algn="ctr"/>
                      <a:endParaRPr lang="en-US" sz="3600" b="0" i="0" dirty="0">
                        <a:latin typeface="OpenDyslexicAlta" pitchFamily="2" charset="77"/>
                      </a:endParaRPr>
                    </a:p>
                    <a:p>
                      <a:pPr algn="ctr"/>
                      <a:r>
                        <a:rPr lang="en-US" sz="3600" dirty="0">
                          <a:latin typeface="OpenDyslexicAlta" pitchFamily="2" charset="77"/>
                        </a:rPr>
                        <a:t>kit</a:t>
                      </a:r>
                    </a:p>
                    <a:p>
                      <a:pPr algn="ctr"/>
                      <a:endParaRPr lang="en-US" sz="3600" dirty="0">
                        <a:latin typeface="OpenDyslexicAlta" pitchFamily="2" charset="77"/>
                      </a:endParaRPr>
                    </a:p>
                  </a:txBody>
                  <a:tcPr/>
                </a:tc>
                <a:tc>
                  <a:txBody>
                    <a:bodyPr/>
                    <a:lstStyle/>
                    <a:p>
                      <a:pPr algn="ctr"/>
                      <a:br>
                        <a:rPr lang="en-US" sz="3600" b="0" i="0" dirty="0">
                          <a:latin typeface="OpenDyslexicAlta" pitchFamily="2" charset="77"/>
                        </a:rPr>
                      </a:br>
                      <a:r>
                        <a:rPr lang="en-US" sz="3600" b="0" i="0" dirty="0">
                          <a:latin typeface="OpenDyslexicAlta" pitchFamily="2" charset="77"/>
                        </a:rPr>
                        <a:t>skin</a:t>
                      </a:r>
                      <a:endParaRPr lang="en-GB" sz="3600" dirty="0">
                        <a:latin typeface="OpenDyslexicAlta" pitchFamily="2" charset="77"/>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en-US" sz="3600" b="0" i="0" dirty="0">
                          <a:latin typeface="OpenDyslexicAlta" pitchFamily="2" charset="77"/>
                        </a:rPr>
                      </a:br>
                      <a:r>
                        <a:rPr lang="en-US" sz="3600" b="0" i="0" dirty="0">
                          <a:latin typeface="OpenDyslexicAlta" pitchFamily="2" charset="77"/>
                        </a:rPr>
                        <a:t>frisky</a:t>
                      </a:r>
                      <a:endParaRPr lang="en-GB" sz="3600" dirty="0">
                        <a:latin typeface="OpenDyslexicAlta" pitchFamily="2" charset="77"/>
                      </a:endParaRPr>
                    </a:p>
                  </a:txBody>
                  <a:tcPr/>
                </a:tc>
                <a:tc>
                  <a:txBody>
                    <a:bodyPr/>
                    <a:lstStyle/>
                    <a:p>
                      <a:pPr algn="ctr"/>
                      <a:br>
                        <a:rPr lang="en-US" sz="3600" b="0" i="0" dirty="0">
                          <a:latin typeface="OpenDyslexicAlta" pitchFamily="2" charset="77"/>
                        </a:rPr>
                      </a:br>
                      <a:r>
                        <a:rPr lang="en-US" sz="3600" b="0" i="0" dirty="0">
                          <a:latin typeface="OpenDyslexicAlta" pitchFamily="2" charset="77"/>
                        </a:rPr>
                        <a:t>sketch</a:t>
                      </a:r>
                      <a:endParaRPr lang="en-GB" sz="3600" dirty="0">
                        <a:latin typeface="OpenDyslexicAlta" pitchFamily="2" charset="77"/>
                      </a:endParaRPr>
                    </a:p>
                  </a:txBody>
                  <a:tcPr/>
                </a:tc>
                <a:tc>
                  <a:txBody>
                    <a:bodyPr/>
                    <a:lstStyle/>
                    <a:p>
                      <a:pPr algn="ctr"/>
                      <a:br>
                        <a:rPr lang="en-US" sz="3600" b="0" i="0" dirty="0">
                          <a:latin typeface="OpenDyslexicAlta" pitchFamily="2" charset="77"/>
                        </a:rPr>
                      </a:br>
                      <a:r>
                        <a:rPr lang="en-US" sz="3600" b="0" i="0" dirty="0">
                          <a:latin typeface="OpenDyslexicAlta" pitchFamily="2" charset="77"/>
                        </a:rPr>
                        <a:t>basket</a:t>
                      </a:r>
                      <a:endParaRPr lang="en-GB" sz="3600" dirty="0">
                        <a:latin typeface="OpenDyslexicAlta" pitchFamily="2" charset="77"/>
                      </a:endParaRPr>
                    </a:p>
                  </a:txBody>
                  <a:tcPr/>
                </a:tc>
                <a:extLst>
                  <a:ext uri="{0D108BD9-81ED-4DB2-BD59-A6C34878D82A}">
                    <a16:rowId xmlns:a16="http://schemas.microsoft.com/office/drawing/2014/main" val="2964611663"/>
                  </a:ext>
                </a:extLst>
              </a:tr>
            </a:tbl>
          </a:graphicData>
        </a:graphic>
      </p:graphicFrame>
    </p:spTree>
    <p:extLst>
      <p:ext uri="{BB962C8B-B14F-4D97-AF65-F5344CB8AC3E}">
        <p14:creationId xmlns:p14="http://schemas.microsoft.com/office/powerpoint/2010/main" val="3681606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3764470217"/>
                    </a:ext>
                  </a:extLst>
                </a:gridCol>
                <a:gridCol w="1858433">
                  <a:extLst>
                    <a:ext uri="{9D8B030D-6E8A-4147-A177-3AD203B41FA5}">
                      <a16:colId xmlns:a16="http://schemas.microsoft.com/office/drawing/2014/main" val="1222436853"/>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chemeClr val="accent6">
                        <a:lumMod val="40000"/>
                        <a:lumOff val="60000"/>
                      </a:schemeClr>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chemeClr val="accent6">
                        <a:lumMod val="40000"/>
                        <a:lumOff val="60000"/>
                      </a:schemeClr>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chemeClr val="accent6">
                        <a:lumMod val="40000"/>
                        <a:lumOff val="60000"/>
                      </a:schemeClr>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chemeClr val="accent6">
                        <a:lumMod val="40000"/>
                        <a:lumOff val="60000"/>
                      </a:schemeClr>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6">
                        <a:lumMod val="40000"/>
                        <a:lumOff val="60000"/>
                      </a:schemeClr>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6">
                        <a:lumMod val="40000"/>
                        <a:lumOff val="60000"/>
                      </a:schemeClr>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bank</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honk</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tank</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pink</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think</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kit</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skin</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frisky</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sketch</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basket</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1</a:t>
                      </a:r>
                    </a:p>
                  </a:txBody>
                  <a:tcPr/>
                </a:tc>
                <a:tc rowSpan="2">
                  <a:txBody>
                    <a:bodyPr/>
                    <a:lstStyle/>
                    <a:p>
                      <a:r>
                        <a:rPr lang="en-GB" sz="1400" baseline="0" dirty="0">
                          <a:latin typeface="Muli" pitchFamily="2" charset="77"/>
                        </a:rPr>
                        <a:t>The /</a:t>
                      </a:r>
                      <a:r>
                        <a:rPr lang="en-GB" sz="1400" baseline="0" dirty="0" err="1">
                          <a:latin typeface="Muli" pitchFamily="2" charset="77"/>
                        </a:rPr>
                        <a:t>nk</a:t>
                      </a:r>
                      <a:r>
                        <a:rPr lang="en-GB" sz="1400" baseline="0" dirty="0">
                          <a:latin typeface="Muli" pitchFamily="2" charset="77"/>
                        </a:rPr>
                        <a:t>/ sound found at the end of words.  This sound usually comes after a vowel. </a:t>
                      </a:r>
                    </a:p>
                    <a:p>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12111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chemeClr val="accent6">
                        <a:lumMod val="40000"/>
                        <a:lumOff val="60000"/>
                      </a:schemeClr>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bank</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honk</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tank</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pink</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think</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kit</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skin</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frisky</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sketch</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basket</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1</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The /</a:t>
                      </a:r>
                      <a:r>
                        <a:rPr lang="en-GB" sz="1400" baseline="0" dirty="0" err="1">
                          <a:latin typeface="Muli" pitchFamily="2" charset="77"/>
                        </a:rPr>
                        <a:t>nk</a:t>
                      </a:r>
                      <a:r>
                        <a:rPr lang="en-GB" sz="1400" baseline="0" dirty="0">
                          <a:latin typeface="Muli" pitchFamily="2" charset="77"/>
                        </a:rPr>
                        <a:t>/ sound found at the end of words.  This sound usually comes after a vowel. </a:t>
                      </a:r>
                    </a:p>
                    <a:p>
                      <a:endParaRPr lang="en-GB" sz="1400" baseline="0" dirty="0">
                        <a:latin typeface="Muli" pitchFamily="2" charset="77"/>
                      </a:endParaRPr>
                    </a:p>
                    <a:p>
                      <a:r>
                        <a:rPr lang="en-GB" sz="1400" baseline="0" dirty="0">
                          <a:solidFill>
                            <a:schemeClr val="tx1"/>
                          </a:solidFill>
                          <a:latin typeface="Muli" pitchFamily="2" charset="77"/>
                        </a:rPr>
                        <a:t>Name: </a:t>
                      </a: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nvGraphicFramePr>
        <p:xfrm>
          <a:off x="3635829" y="1875572"/>
          <a:ext cx="8127999" cy="4478448"/>
        </p:xfrm>
        <a:graphic>
          <a:graphicData uri="http://schemas.openxmlformats.org/drawingml/2006/table">
            <a:tbl>
              <a:tblPr firstRow="1" bandRow="1">
                <a:tableStyleId>{5940675A-B579-460E-94D1-54222C63F5DA}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1119612">
                <a:tc>
                  <a:txBody>
                    <a:bodyPr/>
                    <a:lstStyle/>
                    <a:p>
                      <a:pPr algn="ctr"/>
                      <a:endParaRPr lang="en-GB" sz="1800" b="0" i="0" dirty="0">
                        <a:latin typeface="OpenDyslexicAlta" pitchFamily="2" charset="77"/>
                      </a:endParaRPr>
                    </a:p>
                    <a:p>
                      <a:pPr algn="ctr"/>
                      <a:r>
                        <a:rPr lang="en-GB" sz="3200" dirty="0" err="1">
                          <a:latin typeface="OpenDyslexicAlta" pitchFamily="2" charset="77"/>
                        </a:rPr>
                        <a:t>ba</a:t>
                      </a:r>
                      <a:r>
                        <a:rPr lang="en-GB" sz="3200" u="sng" dirty="0">
                          <a:latin typeface="Calibri" panose="020F0502020204030204" pitchFamily="34" charset="0"/>
                          <a:cs typeface="Calibri" panose="020F0502020204030204" pitchFamily="34" charset="0"/>
                        </a:rPr>
                        <a:t>__</a:t>
                      </a:r>
                    </a:p>
                  </a:txBody>
                  <a:tcPr/>
                </a:tc>
                <a:tc>
                  <a:txBody>
                    <a:bodyPr/>
                    <a:lstStyle/>
                    <a:p>
                      <a:pPr algn="ctr"/>
                      <a:endParaRPr lang="en-GB" sz="1800" b="0" i="0" dirty="0">
                        <a:latin typeface="OpenDyslexicAlta" pitchFamily="2" charset="77"/>
                      </a:endParaRPr>
                    </a:p>
                    <a:p>
                      <a:pPr algn="ctr"/>
                      <a:r>
                        <a:rPr lang="en-GB" sz="3200" dirty="0">
                          <a:latin typeface="OpenDyslexicAlta" pitchFamily="2" charset="77"/>
                        </a:rPr>
                        <a:t>ta</a:t>
                      </a:r>
                      <a:r>
                        <a:rPr lang="en-GB" sz="3200" u="sng" dirty="0">
                          <a:latin typeface="Calibri" panose="020F0502020204030204" pitchFamily="34" charset="0"/>
                          <a:cs typeface="Calibri" panose="020F0502020204030204" pitchFamily="34" charset="0"/>
                        </a:rPr>
                        <a:t>__</a:t>
                      </a:r>
                      <a:endParaRPr lang="en-GB" sz="3200" u="sng" dirty="0">
                        <a:solidFill>
                          <a:srgbClr val="FF0000"/>
                        </a:solidFill>
                        <a:latin typeface="Calibri" panose="020F0502020204030204" pitchFamily="34" charset="0"/>
                        <a:cs typeface="Calibri" panose="020F0502020204030204" pitchFamily="34" charset="0"/>
                      </a:endParaRPr>
                    </a:p>
                  </a:txBody>
                  <a:tcPr/>
                </a:tc>
                <a:tc>
                  <a:txBody>
                    <a:bodyPr/>
                    <a:lstStyle/>
                    <a:p>
                      <a:pPr algn="ctr"/>
                      <a:endParaRPr lang="en-GB" sz="1800" b="0" i="0" dirty="0">
                        <a:latin typeface="OpenDyslexicAlta" pitchFamily="2" charset="77"/>
                      </a:endParaRPr>
                    </a:p>
                    <a:p>
                      <a:pPr algn="ctr"/>
                      <a:r>
                        <a:rPr lang="en-GB" sz="3200" dirty="0">
                          <a:latin typeface="OpenDyslexicAlta" pitchFamily="2" charset="77"/>
                        </a:rPr>
                        <a:t>ho</a:t>
                      </a:r>
                      <a:r>
                        <a:rPr lang="en-GB" sz="3200" u="sng" dirty="0">
                          <a:latin typeface="Calibri" panose="020F0502020204030204" pitchFamily="34" charset="0"/>
                          <a:cs typeface="Calibri" panose="020F0502020204030204" pitchFamily="34" charset="0"/>
                        </a:rPr>
                        <a:t>__</a:t>
                      </a:r>
                    </a:p>
                  </a:txBody>
                  <a:tcPr/>
                </a:tc>
                <a:extLst>
                  <a:ext uri="{0D108BD9-81ED-4DB2-BD59-A6C34878D82A}">
                    <a16:rowId xmlns:a16="http://schemas.microsoft.com/office/drawing/2014/main" val="10000"/>
                  </a:ext>
                </a:extLst>
              </a:tr>
              <a:tr h="1119612">
                <a:tc>
                  <a:txBody>
                    <a:bodyPr/>
                    <a:lstStyle/>
                    <a:p>
                      <a:pPr algn="ctr"/>
                      <a:endParaRPr lang="en-GB" sz="1800" b="0" i="0" dirty="0">
                        <a:latin typeface="OpenDyslexicAlta" pitchFamily="2" charset="77"/>
                      </a:endParaRPr>
                    </a:p>
                    <a:p>
                      <a:pPr algn="ctr"/>
                      <a:r>
                        <a:rPr lang="en-GB" sz="3200" u="sng" dirty="0" err="1">
                          <a:latin typeface="OpenDyslexicAlta" pitchFamily="2" charset="77"/>
                        </a:rPr>
                        <a:t>fris</a:t>
                      </a:r>
                      <a:r>
                        <a:rPr lang="en-GB" sz="3200" u="sng" dirty="0">
                          <a:latin typeface="Calibri" panose="020F0502020204030204" pitchFamily="34" charset="0"/>
                          <a:cs typeface="Calibri" panose="020F0502020204030204" pitchFamily="34" charset="0"/>
                        </a:rPr>
                        <a:t>__</a:t>
                      </a:r>
                      <a:r>
                        <a:rPr lang="en-GB" sz="3200" u="sng" dirty="0">
                          <a:latin typeface="OpenDyslexicAlta" pitchFamily="2" charset="77"/>
                        </a:rPr>
                        <a:t>y</a:t>
                      </a:r>
                    </a:p>
                  </a:txBody>
                  <a:tcPr/>
                </a:tc>
                <a:tc rowSpan="2">
                  <a:txBody>
                    <a:bodyPr/>
                    <a:lstStyle/>
                    <a:p>
                      <a:pPr algn="ctr"/>
                      <a:endParaRPr lang="en-GB" sz="1800" b="0" i="0" dirty="0">
                        <a:latin typeface="OpenDyslexicAlta" pitchFamily="2" charset="77"/>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2400" b="0" i="0" dirty="0">
                          <a:solidFill>
                            <a:schemeClr val="bg1"/>
                          </a:solidFill>
                          <a:latin typeface="OpenDyslexicAlta" pitchFamily="2" charset="77"/>
                          <a:ea typeface="Times New Roman" charset="0"/>
                          <a:cs typeface="Times New Roman" charset="0"/>
                        </a:rPr>
                        <a:t>Add “k” or “</a:t>
                      </a:r>
                      <a:r>
                        <a:rPr lang="en-GB" sz="2400" b="0" i="0" dirty="0" err="1">
                          <a:solidFill>
                            <a:schemeClr val="bg1"/>
                          </a:solidFill>
                          <a:latin typeface="OpenDyslexicAlta" pitchFamily="2" charset="77"/>
                          <a:ea typeface="Times New Roman" charset="0"/>
                          <a:cs typeface="Times New Roman" charset="0"/>
                        </a:rPr>
                        <a:t>nk</a:t>
                      </a:r>
                      <a:r>
                        <a:rPr lang="en-GB" sz="2400" b="0" i="0" dirty="0">
                          <a:solidFill>
                            <a:schemeClr val="bg1"/>
                          </a:solidFill>
                          <a:latin typeface="OpenDyslexicAlta" pitchFamily="2" charset="77"/>
                          <a:ea typeface="Times New Roman" charset="0"/>
                          <a:cs typeface="Times New Roman" charset="0"/>
                        </a:rPr>
                        <a:t>” to these words and read them out loud.</a:t>
                      </a:r>
                      <a:endParaRPr lang="en-GB" sz="1800" dirty="0">
                        <a:solidFill>
                          <a:schemeClr val="bg1"/>
                        </a:solidFill>
                        <a:latin typeface="OpenDyslexicAlta" pitchFamily="2" charset="77"/>
                      </a:endParaRPr>
                    </a:p>
                  </a:txBody>
                  <a:tcPr>
                    <a:solidFill>
                      <a:schemeClr val="bg2">
                        <a:lumMod val="50000"/>
                      </a:schemeClr>
                    </a:solidFill>
                  </a:tcPr>
                </a:tc>
                <a:tc>
                  <a:txBody>
                    <a:bodyPr/>
                    <a:lstStyle/>
                    <a:p>
                      <a:pPr algn="ctr"/>
                      <a:endParaRPr lang="en-GB" sz="1800" b="0" i="0" u="none" dirty="0">
                        <a:solidFill>
                          <a:schemeClr val="tx1"/>
                        </a:solidFill>
                        <a:latin typeface="OpenDyslexicAlta" pitchFamily="2" charset="77"/>
                      </a:endParaRPr>
                    </a:p>
                    <a:p>
                      <a:pPr algn="ctr"/>
                      <a:r>
                        <a:rPr lang="en-GB" sz="3200" u="none" dirty="0" err="1">
                          <a:solidFill>
                            <a:schemeClr val="tx1"/>
                          </a:solidFill>
                          <a:latin typeface="OpenDyslexicAlta" pitchFamily="2" charset="77"/>
                        </a:rPr>
                        <a:t>s</a:t>
                      </a:r>
                      <a:r>
                        <a:rPr lang="en-GB" sz="3200" u="none" dirty="0" err="1">
                          <a:latin typeface="Calibri" panose="020F0502020204030204" pitchFamily="34" charset="0"/>
                          <a:cs typeface="Calibri" panose="020F0502020204030204" pitchFamily="34" charset="0"/>
                        </a:rPr>
                        <a:t>__</a:t>
                      </a:r>
                      <a:r>
                        <a:rPr lang="en-GB" sz="3200" u="none" dirty="0" err="1">
                          <a:solidFill>
                            <a:schemeClr val="tx1"/>
                          </a:solidFill>
                          <a:latin typeface="OpenDyslexicAlta" pitchFamily="2" charset="77"/>
                        </a:rPr>
                        <a:t>in</a:t>
                      </a:r>
                      <a:endParaRPr lang="en-GB" sz="3200" u="none" dirty="0">
                        <a:solidFill>
                          <a:schemeClr val="tx1"/>
                        </a:solidFill>
                        <a:latin typeface="OpenDyslexicAlta" pitchFamily="2" charset="77"/>
                      </a:endParaRPr>
                    </a:p>
                  </a:txBody>
                  <a:tcPr/>
                </a:tc>
                <a:extLst>
                  <a:ext uri="{0D108BD9-81ED-4DB2-BD59-A6C34878D82A}">
                    <a16:rowId xmlns:a16="http://schemas.microsoft.com/office/drawing/2014/main" val="10001"/>
                  </a:ext>
                </a:extLst>
              </a:tr>
              <a:tr h="1119612">
                <a:tc>
                  <a:txBody>
                    <a:bodyPr/>
                    <a:lstStyle/>
                    <a:p>
                      <a:pPr algn="ctr"/>
                      <a:endParaRPr lang="en-GB" sz="1800" b="0" i="0" dirty="0">
                        <a:latin typeface="OpenDyslexicAlta" pitchFamily="2" charset="77"/>
                      </a:endParaRPr>
                    </a:p>
                    <a:p>
                      <a:pPr algn="ctr"/>
                      <a:r>
                        <a:rPr lang="en-GB" sz="3200" i="0" dirty="0" err="1">
                          <a:latin typeface="OpenDyslexicAlta" pitchFamily="2" charset="77"/>
                        </a:rPr>
                        <a:t>thi</a:t>
                      </a:r>
                      <a:r>
                        <a:rPr lang="en-GB" sz="3200" u="sng" dirty="0">
                          <a:latin typeface="Calibri" panose="020F0502020204030204" pitchFamily="34" charset="0"/>
                          <a:cs typeface="Calibri" panose="020F0502020204030204" pitchFamily="34" charset="0"/>
                        </a:rPr>
                        <a:t>__</a:t>
                      </a:r>
                      <a:endParaRPr lang="en-GB" sz="3200" i="0" u="sng" dirty="0">
                        <a:solidFill>
                          <a:srgbClr val="FF0000"/>
                        </a:solidFill>
                        <a:latin typeface="Calibri" panose="020F0502020204030204" pitchFamily="34" charset="0"/>
                        <a:cs typeface="Calibri" panose="020F0502020204030204" pitchFamily="34" charset="0"/>
                      </a:endParaRPr>
                    </a:p>
                  </a:txBody>
                  <a:tcPr/>
                </a:tc>
                <a:tc vMerge="1">
                  <a:txBody>
                    <a:bodyPr/>
                    <a:lstStyle/>
                    <a:p>
                      <a:pPr algn="ctr"/>
                      <a:endParaRPr lang="en-GB" sz="1800" dirty="0"/>
                    </a:p>
                  </a:txBody>
                  <a:tcPr/>
                </a:tc>
                <a:tc>
                  <a:txBody>
                    <a:bodyPr/>
                    <a:lstStyle/>
                    <a:p>
                      <a:pPr algn="ctr"/>
                      <a:endParaRPr lang="en-GB" sz="1800" b="0" i="0" u="none" dirty="0">
                        <a:solidFill>
                          <a:schemeClr val="tx1"/>
                        </a:solidFill>
                        <a:latin typeface="OpenDyslexicAlta" pitchFamily="2" charset="77"/>
                      </a:endParaRPr>
                    </a:p>
                    <a:p>
                      <a:pPr algn="ctr"/>
                      <a:r>
                        <a:rPr lang="en-GB" sz="3200" u="none" dirty="0">
                          <a:latin typeface="Calibri" panose="020F0502020204030204" pitchFamily="34" charset="0"/>
                          <a:cs typeface="Calibri" panose="020F0502020204030204" pitchFamily="34" charset="0"/>
                        </a:rPr>
                        <a:t>__</a:t>
                      </a:r>
                      <a:r>
                        <a:rPr lang="en-GB" sz="3200" u="none" dirty="0">
                          <a:solidFill>
                            <a:schemeClr val="tx1"/>
                          </a:solidFill>
                          <a:latin typeface="OpenDyslexicAlta" pitchFamily="2" charset="77"/>
                        </a:rPr>
                        <a:t>it</a:t>
                      </a:r>
                    </a:p>
                  </a:txBody>
                  <a:tcPr/>
                </a:tc>
                <a:extLst>
                  <a:ext uri="{0D108BD9-81ED-4DB2-BD59-A6C34878D82A}">
                    <a16:rowId xmlns:a16="http://schemas.microsoft.com/office/drawing/2014/main" val="10002"/>
                  </a:ext>
                </a:extLst>
              </a:tr>
              <a:tr h="1119612">
                <a:tc>
                  <a:txBody>
                    <a:bodyPr/>
                    <a:lstStyle/>
                    <a:p>
                      <a:pPr algn="ctr"/>
                      <a:endParaRPr lang="en-GB" sz="1800" b="0" i="0" dirty="0">
                        <a:latin typeface="OpenDyslexicAlta" pitchFamily="2" charset="77"/>
                      </a:endParaRPr>
                    </a:p>
                    <a:p>
                      <a:pPr algn="ctr"/>
                      <a:r>
                        <a:rPr lang="en-GB" sz="3200" dirty="0" err="1">
                          <a:latin typeface="OpenDyslexicAlta" pitchFamily="2" charset="77"/>
                        </a:rPr>
                        <a:t>bas</a:t>
                      </a:r>
                      <a:r>
                        <a:rPr lang="en-GB" sz="3200" u="sng" dirty="0" err="1">
                          <a:latin typeface="Calibri" panose="020F0502020204030204" pitchFamily="34" charset="0"/>
                          <a:cs typeface="Calibri" panose="020F0502020204030204" pitchFamily="34" charset="0"/>
                        </a:rPr>
                        <a:t>__</a:t>
                      </a:r>
                      <a:r>
                        <a:rPr lang="en-GB" sz="3200" dirty="0" err="1">
                          <a:latin typeface="OpenDyslexicAlta" pitchFamily="2" charset="77"/>
                        </a:rPr>
                        <a:t>et</a:t>
                      </a:r>
                      <a:endParaRPr lang="en-GB" sz="3200" dirty="0">
                        <a:latin typeface="OpenDyslexicAlta" pitchFamily="2" charset="77"/>
                      </a:endParaRPr>
                    </a:p>
                  </a:txBody>
                  <a:tcPr/>
                </a:tc>
                <a:tc>
                  <a:txBody>
                    <a:bodyPr/>
                    <a:lstStyle/>
                    <a:p>
                      <a:pPr algn="ctr"/>
                      <a:endParaRPr lang="en-GB" sz="1800" b="0" i="0" dirty="0">
                        <a:latin typeface="OpenDyslexicAlta" pitchFamily="2" charset="77"/>
                      </a:endParaRPr>
                    </a:p>
                    <a:p>
                      <a:pPr algn="ctr"/>
                      <a:r>
                        <a:rPr lang="en-GB" sz="3200" dirty="0">
                          <a:latin typeface="OpenDyslexicAlta" pitchFamily="2" charset="77"/>
                        </a:rPr>
                        <a:t>pi</a:t>
                      </a:r>
                      <a:r>
                        <a:rPr lang="en-GB" sz="3200" u="sng" dirty="0">
                          <a:latin typeface="Calibri" panose="020F0502020204030204" pitchFamily="34" charset="0"/>
                          <a:cs typeface="Calibri" panose="020F0502020204030204" pitchFamily="34" charset="0"/>
                        </a:rPr>
                        <a:t>__</a:t>
                      </a:r>
                      <a:endParaRPr lang="en-GB" sz="3200" i="0" u="sng" dirty="0">
                        <a:solidFill>
                          <a:srgbClr val="FF0000"/>
                        </a:solidFill>
                        <a:latin typeface="Calibri" panose="020F0502020204030204" pitchFamily="34" charset="0"/>
                        <a:cs typeface="Calibri" panose="020F0502020204030204" pitchFamily="34" charset="0"/>
                      </a:endParaRPr>
                    </a:p>
                  </a:txBody>
                  <a:tcPr/>
                </a:tc>
                <a:tc>
                  <a:txBody>
                    <a:bodyPr/>
                    <a:lstStyle/>
                    <a:p>
                      <a:pPr algn="ctr"/>
                      <a:endParaRPr lang="en-GB" sz="1800" b="0" i="0" dirty="0">
                        <a:latin typeface="OpenDyslexicAlta" pitchFamily="2" charset="77"/>
                      </a:endParaRPr>
                    </a:p>
                    <a:p>
                      <a:pPr algn="ctr"/>
                      <a:r>
                        <a:rPr lang="en-GB" sz="3200" u="sng" dirty="0" err="1">
                          <a:latin typeface="OpenDyslexicAlta" pitchFamily="2" charset="77"/>
                        </a:rPr>
                        <a:t>s</a:t>
                      </a:r>
                      <a:r>
                        <a:rPr lang="en-GB" sz="3200" u="sng" dirty="0" err="1">
                          <a:latin typeface="Calibri" panose="020F0502020204030204" pitchFamily="34" charset="0"/>
                          <a:cs typeface="Calibri" panose="020F0502020204030204" pitchFamily="34" charset="0"/>
                        </a:rPr>
                        <a:t>__</a:t>
                      </a:r>
                      <a:r>
                        <a:rPr lang="en-GB" sz="3200" u="sng" dirty="0" err="1">
                          <a:latin typeface="OpenDyslexicAlta" pitchFamily="2" charset="77"/>
                        </a:rPr>
                        <a:t>etch</a:t>
                      </a:r>
                      <a:endParaRPr lang="en-GB" sz="3200" u="sng" dirty="0">
                        <a:latin typeface="OpenDyslexicAlta" pitchFamily="2" charset="77"/>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71212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chemeClr val="accent6">
                        <a:lumMod val="40000"/>
                        <a:lumOff val="60000"/>
                      </a:schemeClr>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bank</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honk</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tank</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pink</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think</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kit</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skin</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frisky</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sketch</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basket</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1</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The /</a:t>
                      </a:r>
                      <a:r>
                        <a:rPr lang="en-GB" sz="1400" baseline="0" dirty="0" err="1">
                          <a:latin typeface="Muli" pitchFamily="2" charset="77"/>
                        </a:rPr>
                        <a:t>nk</a:t>
                      </a:r>
                      <a:r>
                        <a:rPr lang="en-GB" sz="1400" baseline="0" dirty="0">
                          <a:latin typeface="Muli" pitchFamily="2" charset="77"/>
                        </a:rPr>
                        <a:t>/ sound found at the end of words.  This sound usually comes after a vowel. </a:t>
                      </a:r>
                    </a:p>
                    <a:p>
                      <a:endParaRPr lang="en-GB" sz="1400" baseline="0" dirty="0">
                        <a:latin typeface="Muli" pitchFamily="2" charset="77"/>
                      </a:endParaRPr>
                    </a:p>
                    <a:p>
                      <a:r>
                        <a:rPr lang="en-GB" sz="1400" baseline="0" dirty="0">
                          <a:solidFill>
                            <a:srgbClr val="FF0000"/>
                          </a:solidFill>
                          <a:latin typeface="Muli" pitchFamily="2" charset="77"/>
                        </a:rPr>
                        <a:t>Answers:</a:t>
                      </a: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7" name="Table 6">
            <a:extLst>
              <a:ext uri="{FF2B5EF4-FFF2-40B4-BE49-F238E27FC236}">
                <a16:creationId xmlns:a16="http://schemas.microsoft.com/office/drawing/2014/main" id="{0E72F8D2-7476-704B-AAD0-4A28DF8ED7A0}"/>
              </a:ext>
            </a:extLst>
          </p:cNvPr>
          <p:cNvGraphicFramePr>
            <a:graphicFrameLocks noGrp="1"/>
          </p:cNvGraphicFramePr>
          <p:nvPr/>
        </p:nvGraphicFramePr>
        <p:xfrm>
          <a:off x="3635829" y="1875572"/>
          <a:ext cx="8127999" cy="4478448"/>
        </p:xfrm>
        <a:graphic>
          <a:graphicData uri="http://schemas.openxmlformats.org/drawingml/2006/table">
            <a:tbl>
              <a:tblPr firstRow="1" bandRow="1">
                <a:tableStyleId>{5940675A-B579-460E-94D1-54222C63F5DA}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1119612">
                <a:tc>
                  <a:txBody>
                    <a:bodyPr/>
                    <a:lstStyle/>
                    <a:p>
                      <a:pPr algn="ctr"/>
                      <a:endParaRPr lang="en-GB" sz="1800" b="0" i="0" dirty="0">
                        <a:latin typeface="OpenDyslexicAlta" pitchFamily="2" charset="77"/>
                      </a:endParaRPr>
                    </a:p>
                    <a:p>
                      <a:pPr algn="ctr"/>
                      <a:r>
                        <a:rPr lang="en-GB" sz="3200" dirty="0">
                          <a:latin typeface="OpenDyslexicAlta" pitchFamily="2" charset="77"/>
                        </a:rPr>
                        <a:t>ba</a:t>
                      </a:r>
                      <a:r>
                        <a:rPr lang="en-GB" sz="3200" u="sng" dirty="0">
                          <a:solidFill>
                            <a:srgbClr val="FF3860"/>
                          </a:solidFill>
                          <a:latin typeface="OpenDyslexicAlta" pitchFamily="2" charset="77"/>
                          <a:cs typeface="Calibri" panose="020F0502020204030204" pitchFamily="34" charset="0"/>
                        </a:rPr>
                        <a:t>nk</a:t>
                      </a:r>
                    </a:p>
                  </a:txBody>
                  <a:tcPr/>
                </a:tc>
                <a:tc>
                  <a:txBody>
                    <a:bodyPr/>
                    <a:lstStyle/>
                    <a:p>
                      <a:pPr algn="ctr"/>
                      <a:endParaRPr lang="en-GB" sz="1800" b="0" i="0" dirty="0">
                        <a:latin typeface="OpenDyslexicAlta" pitchFamily="2" charset="77"/>
                      </a:endParaRPr>
                    </a:p>
                    <a:p>
                      <a:pPr algn="ctr"/>
                      <a:r>
                        <a:rPr lang="en-GB" sz="3200" dirty="0">
                          <a:latin typeface="OpenDyslexicAlta" pitchFamily="2" charset="77"/>
                        </a:rPr>
                        <a:t>ta</a:t>
                      </a:r>
                      <a:r>
                        <a:rPr lang="en-GB" sz="3200" u="sng" kern="1200" dirty="0">
                          <a:solidFill>
                            <a:srgbClr val="FF3860"/>
                          </a:solidFill>
                          <a:latin typeface="OpenDyslexicAlta" pitchFamily="2" charset="77"/>
                          <a:ea typeface="+mn-ea"/>
                          <a:cs typeface="Calibri" panose="020F0502020204030204" pitchFamily="34" charset="0"/>
                        </a:rPr>
                        <a:t>nk</a:t>
                      </a:r>
                    </a:p>
                  </a:txBody>
                  <a:tcPr/>
                </a:tc>
                <a:tc>
                  <a:txBody>
                    <a:bodyPr/>
                    <a:lstStyle/>
                    <a:p>
                      <a:pPr algn="ctr"/>
                      <a:endParaRPr lang="en-GB" sz="1800" b="0" i="0" dirty="0">
                        <a:latin typeface="OpenDyslexicAlta" pitchFamily="2" charset="77"/>
                      </a:endParaRPr>
                    </a:p>
                    <a:p>
                      <a:pPr algn="ctr"/>
                      <a:r>
                        <a:rPr lang="en-GB" sz="3200" dirty="0">
                          <a:latin typeface="OpenDyslexicAlta" pitchFamily="2" charset="77"/>
                        </a:rPr>
                        <a:t>ho</a:t>
                      </a:r>
                      <a:r>
                        <a:rPr lang="en-GB" sz="3200" u="sng" kern="1200" dirty="0">
                          <a:solidFill>
                            <a:srgbClr val="FF3860"/>
                          </a:solidFill>
                          <a:latin typeface="OpenDyslexicAlta" pitchFamily="2" charset="77"/>
                          <a:ea typeface="+mn-ea"/>
                          <a:cs typeface="Calibri" panose="020F0502020204030204" pitchFamily="34" charset="0"/>
                        </a:rPr>
                        <a:t>nk</a:t>
                      </a:r>
                    </a:p>
                  </a:txBody>
                  <a:tcPr/>
                </a:tc>
                <a:extLst>
                  <a:ext uri="{0D108BD9-81ED-4DB2-BD59-A6C34878D82A}">
                    <a16:rowId xmlns:a16="http://schemas.microsoft.com/office/drawing/2014/main" val="10000"/>
                  </a:ext>
                </a:extLst>
              </a:tr>
              <a:tr h="1119612">
                <a:tc>
                  <a:txBody>
                    <a:bodyPr/>
                    <a:lstStyle/>
                    <a:p>
                      <a:pPr algn="ctr"/>
                      <a:endParaRPr lang="en-GB" sz="1800" b="0" i="0" dirty="0">
                        <a:latin typeface="OpenDyslexicAlta" pitchFamily="2" charset="77"/>
                      </a:endParaRPr>
                    </a:p>
                    <a:p>
                      <a:pPr algn="ctr"/>
                      <a:r>
                        <a:rPr lang="en-GB" sz="3200" u="none" dirty="0">
                          <a:latin typeface="OpenDyslexicAlta" pitchFamily="2" charset="77"/>
                        </a:rPr>
                        <a:t>fris</a:t>
                      </a:r>
                      <a:r>
                        <a:rPr lang="en-GB" sz="3200" u="sng" dirty="0">
                          <a:solidFill>
                            <a:srgbClr val="FF3860"/>
                          </a:solidFill>
                          <a:latin typeface="OpenDyslexicAlta" pitchFamily="2" charset="77"/>
                          <a:cs typeface="Calibri" panose="020F0502020204030204" pitchFamily="34" charset="0"/>
                        </a:rPr>
                        <a:t>k</a:t>
                      </a:r>
                      <a:r>
                        <a:rPr lang="en-GB" sz="3200" u="none" dirty="0">
                          <a:latin typeface="OpenDyslexicAlta" pitchFamily="2" charset="77"/>
                        </a:rPr>
                        <a:t>y</a:t>
                      </a:r>
                    </a:p>
                  </a:txBody>
                  <a:tcPr/>
                </a:tc>
                <a:tc rowSpan="2">
                  <a:txBody>
                    <a:bodyPr/>
                    <a:lstStyle/>
                    <a:p>
                      <a:pPr algn="ctr"/>
                      <a:endParaRPr lang="en-GB" sz="1800" b="0" i="0" dirty="0">
                        <a:latin typeface="OpenDyslexicAlta" pitchFamily="2" charset="77"/>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2400" b="0" i="0" dirty="0">
                          <a:solidFill>
                            <a:schemeClr val="bg1"/>
                          </a:solidFill>
                          <a:latin typeface="OpenDyslexicAlta" pitchFamily="2" charset="77"/>
                          <a:ea typeface="Times New Roman" charset="0"/>
                          <a:cs typeface="Times New Roman" charset="0"/>
                        </a:rPr>
                        <a:t>Add “k” or “</a:t>
                      </a:r>
                      <a:r>
                        <a:rPr lang="en-GB" sz="2400" b="0" i="0" dirty="0" err="1">
                          <a:solidFill>
                            <a:schemeClr val="bg1"/>
                          </a:solidFill>
                          <a:latin typeface="OpenDyslexicAlta" pitchFamily="2" charset="77"/>
                          <a:ea typeface="Times New Roman" charset="0"/>
                          <a:cs typeface="Times New Roman" charset="0"/>
                        </a:rPr>
                        <a:t>nk</a:t>
                      </a:r>
                      <a:r>
                        <a:rPr lang="en-GB" sz="2400" b="0" i="0" dirty="0">
                          <a:solidFill>
                            <a:schemeClr val="bg1"/>
                          </a:solidFill>
                          <a:latin typeface="OpenDyslexicAlta" pitchFamily="2" charset="77"/>
                          <a:ea typeface="Times New Roman" charset="0"/>
                          <a:cs typeface="Times New Roman" charset="0"/>
                        </a:rPr>
                        <a:t>” to these words and read them out loud.</a:t>
                      </a:r>
                      <a:endParaRPr lang="en-GB" sz="1800" dirty="0">
                        <a:solidFill>
                          <a:schemeClr val="bg1"/>
                        </a:solidFill>
                        <a:latin typeface="OpenDyslexicAlta" pitchFamily="2" charset="77"/>
                      </a:endParaRPr>
                    </a:p>
                  </a:txBody>
                  <a:tcPr>
                    <a:solidFill>
                      <a:schemeClr val="bg2">
                        <a:lumMod val="50000"/>
                      </a:schemeClr>
                    </a:solidFill>
                  </a:tcPr>
                </a:tc>
                <a:tc>
                  <a:txBody>
                    <a:bodyPr/>
                    <a:lstStyle/>
                    <a:p>
                      <a:pPr algn="ctr"/>
                      <a:endParaRPr lang="en-GB" sz="1800" b="0" i="0" u="none" dirty="0">
                        <a:solidFill>
                          <a:schemeClr val="tx1"/>
                        </a:solidFill>
                        <a:latin typeface="OpenDyslexicAlta" pitchFamily="2" charset="77"/>
                      </a:endParaRPr>
                    </a:p>
                    <a:p>
                      <a:pPr algn="ctr"/>
                      <a:r>
                        <a:rPr lang="en-GB" sz="3200" u="none" dirty="0">
                          <a:solidFill>
                            <a:schemeClr val="tx1"/>
                          </a:solidFill>
                          <a:latin typeface="OpenDyslexicAlta" pitchFamily="2" charset="77"/>
                        </a:rPr>
                        <a:t>s</a:t>
                      </a:r>
                      <a:r>
                        <a:rPr lang="en-GB" sz="3200" u="sng" kern="1200" dirty="0">
                          <a:solidFill>
                            <a:srgbClr val="FF3860"/>
                          </a:solidFill>
                          <a:latin typeface="OpenDyslexicAlta" pitchFamily="2" charset="77"/>
                          <a:ea typeface="+mn-ea"/>
                          <a:cs typeface="Calibri" panose="020F0502020204030204" pitchFamily="34" charset="0"/>
                        </a:rPr>
                        <a:t>k</a:t>
                      </a:r>
                      <a:r>
                        <a:rPr lang="en-GB" sz="3200" u="none" dirty="0">
                          <a:solidFill>
                            <a:schemeClr val="tx1"/>
                          </a:solidFill>
                          <a:latin typeface="OpenDyslexicAlta" pitchFamily="2" charset="77"/>
                        </a:rPr>
                        <a:t>in</a:t>
                      </a:r>
                    </a:p>
                  </a:txBody>
                  <a:tcPr/>
                </a:tc>
                <a:extLst>
                  <a:ext uri="{0D108BD9-81ED-4DB2-BD59-A6C34878D82A}">
                    <a16:rowId xmlns:a16="http://schemas.microsoft.com/office/drawing/2014/main" val="10001"/>
                  </a:ext>
                </a:extLst>
              </a:tr>
              <a:tr h="1119612">
                <a:tc>
                  <a:txBody>
                    <a:bodyPr/>
                    <a:lstStyle/>
                    <a:p>
                      <a:pPr algn="ctr"/>
                      <a:endParaRPr lang="en-GB" sz="1800" b="0" i="0" dirty="0">
                        <a:latin typeface="OpenDyslexicAlta" pitchFamily="2" charset="77"/>
                      </a:endParaRPr>
                    </a:p>
                    <a:p>
                      <a:pPr algn="ctr"/>
                      <a:r>
                        <a:rPr lang="en-GB" sz="3200" i="0" dirty="0">
                          <a:latin typeface="OpenDyslexicAlta" pitchFamily="2" charset="77"/>
                        </a:rPr>
                        <a:t>thi</a:t>
                      </a:r>
                      <a:r>
                        <a:rPr lang="en-GB" sz="3200" u="sng" kern="1200" dirty="0">
                          <a:solidFill>
                            <a:srgbClr val="FF3860"/>
                          </a:solidFill>
                          <a:latin typeface="OpenDyslexicAlta" pitchFamily="2" charset="77"/>
                          <a:ea typeface="+mn-ea"/>
                          <a:cs typeface="Calibri" panose="020F0502020204030204" pitchFamily="34" charset="0"/>
                        </a:rPr>
                        <a:t>nk</a:t>
                      </a:r>
                    </a:p>
                  </a:txBody>
                  <a:tcPr/>
                </a:tc>
                <a:tc vMerge="1">
                  <a:txBody>
                    <a:bodyPr/>
                    <a:lstStyle/>
                    <a:p>
                      <a:pPr algn="ctr"/>
                      <a:endParaRPr lang="en-GB" sz="1800" dirty="0"/>
                    </a:p>
                  </a:txBody>
                  <a:tcPr/>
                </a:tc>
                <a:tc>
                  <a:txBody>
                    <a:bodyPr/>
                    <a:lstStyle/>
                    <a:p>
                      <a:pPr algn="ctr"/>
                      <a:endParaRPr lang="en-GB" sz="1800" b="0" i="0" u="none" dirty="0">
                        <a:solidFill>
                          <a:schemeClr val="tx1"/>
                        </a:solidFill>
                        <a:latin typeface="OpenDyslexicAlta" pitchFamily="2" charset="77"/>
                      </a:endParaRPr>
                    </a:p>
                    <a:p>
                      <a:pPr algn="ctr"/>
                      <a:r>
                        <a:rPr lang="en-GB" sz="3200" u="sng" kern="1200" dirty="0">
                          <a:solidFill>
                            <a:srgbClr val="FF3860"/>
                          </a:solidFill>
                          <a:latin typeface="OpenDyslexicAlta" pitchFamily="2" charset="77"/>
                          <a:ea typeface="+mn-ea"/>
                          <a:cs typeface="Calibri" panose="020F0502020204030204" pitchFamily="34" charset="0"/>
                        </a:rPr>
                        <a:t>k</a:t>
                      </a:r>
                      <a:r>
                        <a:rPr lang="en-GB" sz="3200" u="none" dirty="0">
                          <a:solidFill>
                            <a:schemeClr val="tx1"/>
                          </a:solidFill>
                          <a:latin typeface="OpenDyslexicAlta" pitchFamily="2" charset="77"/>
                        </a:rPr>
                        <a:t>it</a:t>
                      </a:r>
                    </a:p>
                  </a:txBody>
                  <a:tcPr/>
                </a:tc>
                <a:extLst>
                  <a:ext uri="{0D108BD9-81ED-4DB2-BD59-A6C34878D82A}">
                    <a16:rowId xmlns:a16="http://schemas.microsoft.com/office/drawing/2014/main" val="10002"/>
                  </a:ext>
                </a:extLst>
              </a:tr>
              <a:tr h="1119612">
                <a:tc>
                  <a:txBody>
                    <a:bodyPr/>
                    <a:lstStyle/>
                    <a:p>
                      <a:pPr algn="ctr"/>
                      <a:endParaRPr lang="en-GB" sz="1800" b="0" i="0" dirty="0">
                        <a:latin typeface="OpenDyslexicAlta" pitchFamily="2" charset="77"/>
                      </a:endParaRPr>
                    </a:p>
                    <a:p>
                      <a:pPr algn="ctr"/>
                      <a:r>
                        <a:rPr lang="en-GB" sz="3200" dirty="0">
                          <a:latin typeface="OpenDyslexicAlta" pitchFamily="2" charset="77"/>
                        </a:rPr>
                        <a:t>bas</a:t>
                      </a:r>
                      <a:r>
                        <a:rPr lang="en-GB" sz="3200" u="sng" kern="1200" dirty="0">
                          <a:solidFill>
                            <a:srgbClr val="FF3860"/>
                          </a:solidFill>
                          <a:latin typeface="OpenDyslexicAlta" pitchFamily="2" charset="77"/>
                          <a:ea typeface="+mn-ea"/>
                          <a:cs typeface="Calibri" panose="020F0502020204030204" pitchFamily="34" charset="0"/>
                        </a:rPr>
                        <a:t>k</a:t>
                      </a:r>
                      <a:r>
                        <a:rPr lang="en-GB" sz="3200" dirty="0">
                          <a:latin typeface="OpenDyslexicAlta" pitchFamily="2" charset="77"/>
                        </a:rPr>
                        <a:t>et</a:t>
                      </a:r>
                    </a:p>
                  </a:txBody>
                  <a:tcPr/>
                </a:tc>
                <a:tc>
                  <a:txBody>
                    <a:bodyPr/>
                    <a:lstStyle/>
                    <a:p>
                      <a:pPr algn="ctr"/>
                      <a:endParaRPr lang="en-GB" sz="1800" b="0" i="0" dirty="0">
                        <a:latin typeface="OpenDyslexicAlta" pitchFamily="2" charset="77"/>
                      </a:endParaRPr>
                    </a:p>
                    <a:p>
                      <a:pPr algn="ctr"/>
                      <a:r>
                        <a:rPr lang="en-GB" sz="3200" dirty="0">
                          <a:latin typeface="OpenDyslexicAlta" pitchFamily="2" charset="77"/>
                        </a:rPr>
                        <a:t>pi</a:t>
                      </a:r>
                      <a:r>
                        <a:rPr lang="en-GB" sz="3200" u="sng" kern="1200" dirty="0">
                          <a:solidFill>
                            <a:srgbClr val="FF3860"/>
                          </a:solidFill>
                          <a:latin typeface="OpenDyslexicAlta" pitchFamily="2" charset="77"/>
                          <a:ea typeface="+mn-ea"/>
                          <a:cs typeface="Calibri" panose="020F0502020204030204" pitchFamily="34" charset="0"/>
                        </a:rPr>
                        <a:t>nk</a:t>
                      </a:r>
                    </a:p>
                  </a:txBody>
                  <a:tcPr/>
                </a:tc>
                <a:tc>
                  <a:txBody>
                    <a:bodyPr/>
                    <a:lstStyle/>
                    <a:p>
                      <a:pPr algn="ctr"/>
                      <a:endParaRPr lang="en-GB" sz="1800" b="0" i="0" dirty="0">
                        <a:latin typeface="OpenDyslexicAlta" pitchFamily="2" charset="77"/>
                      </a:endParaRPr>
                    </a:p>
                    <a:p>
                      <a:pPr algn="ctr"/>
                      <a:r>
                        <a:rPr lang="en-GB" sz="3200" u="sng" dirty="0">
                          <a:latin typeface="OpenDyslexicAlta" pitchFamily="2" charset="77"/>
                        </a:rPr>
                        <a:t>s</a:t>
                      </a:r>
                      <a:r>
                        <a:rPr lang="en-GB" sz="3200" u="sng" kern="1200" dirty="0">
                          <a:solidFill>
                            <a:srgbClr val="FF3860"/>
                          </a:solidFill>
                          <a:latin typeface="OpenDyslexicAlta" pitchFamily="2" charset="77"/>
                          <a:ea typeface="+mn-ea"/>
                          <a:cs typeface="Calibri" panose="020F0502020204030204" pitchFamily="34" charset="0"/>
                        </a:rPr>
                        <a:t>k</a:t>
                      </a:r>
                      <a:r>
                        <a:rPr lang="en-GB" sz="3200" u="sng" dirty="0">
                          <a:latin typeface="OpenDyslexicAlta" pitchFamily="2" charset="77"/>
                        </a:rPr>
                        <a:t>etch</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07316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lling Shed" id="{C4F81C86-5779-0E48-81E5-305447788964}" vid="{2F96E78E-4C51-8449-B2C6-B9B70AAE1C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29159</TotalTime>
  <Words>606</Words>
  <Application>Microsoft Macintosh PowerPoint</Application>
  <PresentationFormat>Widescreen</PresentationFormat>
  <Paragraphs>152</Paragraphs>
  <Slides>7</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OpenDyslexicAlta</vt:lpstr>
      <vt:lpstr>Muli</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Martin Saunders</cp:lastModifiedBy>
  <cp:revision>556</cp:revision>
  <cp:lastPrinted>2018-08-07T22:46:56Z</cp:lastPrinted>
  <dcterms:created xsi:type="dcterms:W3CDTF">2018-08-06T08:16:18Z</dcterms:created>
  <dcterms:modified xsi:type="dcterms:W3CDTF">2020-06-16T22:22:07Z</dcterms:modified>
</cp:coreProperties>
</file>