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09"/>
  </p:notesMasterIdLst>
  <p:handoutMasterIdLst>
    <p:handoutMasterId r:id="rId110"/>
  </p:handoutMasterIdLst>
  <p:sldIdLst>
    <p:sldId id="486" r:id="rId2"/>
    <p:sldId id="525" r:id="rId3"/>
    <p:sldId id="671" r:id="rId4"/>
    <p:sldId id="672" r:id="rId5"/>
    <p:sldId id="673" r:id="rId6"/>
    <p:sldId id="674" r:id="rId7"/>
    <p:sldId id="675" r:id="rId8"/>
    <p:sldId id="676" r:id="rId9"/>
    <p:sldId id="677" r:id="rId10"/>
    <p:sldId id="678" r:id="rId11"/>
    <p:sldId id="679" r:id="rId12"/>
    <p:sldId id="680" r:id="rId13"/>
    <p:sldId id="681" r:id="rId14"/>
    <p:sldId id="682" r:id="rId15"/>
    <p:sldId id="683" r:id="rId16"/>
    <p:sldId id="684" r:id="rId17"/>
    <p:sldId id="685" r:id="rId18"/>
    <p:sldId id="686" r:id="rId19"/>
    <p:sldId id="687" r:id="rId20"/>
    <p:sldId id="688" r:id="rId21"/>
    <p:sldId id="689" r:id="rId22"/>
    <p:sldId id="690" r:id="rId23"/>
    <p:sldId id="691" r:id="rId24"/>
    <p:sldId id="692" r:id="rId25"/>
    <p:sldId id="693" r:id="rId26"/>
    <p:sldId id="694" r:id="rId27"/>
    <p:sldId id="695" r:id="rId28"/>
    <p:sldId id="696" r:id="rId29"/>
    <p:sldId id="697" r:id="rId30"/>
    <p:sldId id="698" r:id="rId31"/>
    <p:sldId id="699" r:id="rId32"/>
    <p:sldId id="707" r:id="rId33"/>
    <p:sldId id="708" r:id="rId34"/>
    <p:sldId id="709" r:id="rId35"/>
    <p:sldId id="710" r:id="rId36"/>
    <p:sldId id="711" r:id="rId37"/>
    <p:sldId id="712" r:id="rId38"/>
    <p:sldId id="713" r:id="rId39"/>
    <p:sldId id="574" r:id="rId40"/>
    <p:sldId id="378" r:id="rId41"/>
    <p:sldId id="268" r:id="rId42"/>
    <p:sldId id="298" r:id="rId43"/>
    <p:sldId id="340" r:id="rId44"/>
    <p:sldId id="577" r:id="rId45"/>
    <p:sldId id="257" r:id="rId46"/>
    <p:sldId id="258" r:id="rId47"/>
    <p:sldId id="578" r:id="rId48"/>
    <p:sldId id="269" r:id="rId49"/>
    <p:sldId id="299" r:id="rId50"/>
    <p:sldId id="260" r:id="rId51"/>
    <p:sldId id="261" r:id="rId52"/>
    <p:sldId id="579" r:id="rId53"/>
    <p:sldId id="714" r:id="rId54"/>
    <p:sldId id="487" r:id="rId55"/>
    <p:sldId id="715" r:id="rId56"/>
    <p:sldId id="716" r:id="rId57"/>
    <p:sldId id="408" r:id="rId58"/>
    <p:sldId id="571" r:id="rId59"/>
    <p:sldId id="717" r:id="rId60"/>
    <p:sldId id="718" r:id="rId61"/>
    <p:sldId id="572" r:id="rId62"/>
    <p:sldId id="270" r:id="rId63"/>
    <p:sldId id="300" r:id="rId64"/>
    <p:sldId id="575" r:id="rId65"/>
    <p:sldId id="414" r:id="rId66"/>
    <p:sldId id="415" r:id="rId67"/>
    <p:sldId id="412" r:id="rId68"/>
    <p:sldId id="413" r:id="rId69"/>
    <p:sldId id="576" r:id="rId70"/>
    <p:sldId id="536" r:id="rId71"/>
    <p:sldId id="537" r:id="rId72"/>
    <p:sldId id="447" r:id="rId73"/>
    <p:sldId id="375" r:id="rId74"/>
    <p:sldId id="398" r:id="rId75"/>
    <p:sldId id="719" r:id="rId76"/>
    <p:sldId id="399" r:id="rId77"/>
    <p:sldId id="720" r:id="rId78"/>
    <p:sldId id="400" r:id="rId79"/>
    <p:sldId id="721" r:id="rId80"/>
    <p:sldId id="401" r:id="rId81"/>
    <p:sldId id="722" r:id="rId82"/>
    <p:sldId id="402" r:id="rId83"/>
    <p:sldId id="723" r:id="rId84"/>
    <p:sldId id="403" r:id="rId85"/>
    <p:sldId id="724" r:id="rId86"/>
    <p:sldId id="725" r:id="rId87"/>
    <p:sldId id="448" r:id="rId88"/>
    <p:sldId id="376" r:id="rId89"/>
    <p:sldId id="405" r:id="rId90"/>
    <p:sldId id="726" r:id="rId91"/>
    <p:sldId id="406" r:id="rId92"/>
    <p:sldId id="727" r:id="rId93"/>
    <p:sldId id="728" r:id="rId94"/>
    <p:sldId id="729" r:id="rId95"/>
    <p:sldId id="730" r:id="rId96"/>
    <p:sldId id="528" r:id="rId97"/>
    <p:sldId id="529" r:id="rId98"/>
    <p:sldId id="731" r:id="rId99"/>
    <p:sldId id="732" r:id="rId100"/>
    <p:sldId id="331" r:id="rId101"/>
    <p:sldId id="332" r:id="rId102"/>
    <p:sldId id="733" r:id="rId103"/>
    <p:sldId id="333" r:id="rId104"/>
    <p:sldId id="334" r:id="rId105"/>
    <p:sldId id="335" r:id="rId106"/>
    <p:sldId id="336" r:id="rId107"/>
    <p:sldId id="734" r:id="rId108"/>
  </p:sldIdLst>
  <p:sldSz cx="12192000" cy="6858000"/>
  <p:notesSz cx="6858000" cy="9144000"/>
  <p:embeddedFontLst>
    <p:embeddedFont>
      <p:font typeface="Calibri" panose="020F0502020204030204" pitchFamily="34" charset="0"/>
      <p:regular r:id="rId111"/>
      <p:bold r:id="rId112"/>
      <p:italic r:id="rId113"/>
      <p:boldItalic r:id="rId114"/>
    </p:embeddedFont>
    <p:embeddedFont>
      <p:font typeface="Cookies" pitchFamily="2" charset="0"/>
      <p:regular r:id="rId115"/>
    </p:embeddedFont>
    <p:embeddedFont>
      <p:font typeface="Muli" pitchFamily="2" charset="77"/>
      <p:regular r:id="rId116"/>
      <p:bold r:id="rId117"/>
    </p:embeddedFont>
    <p:embeddedFont>
      <p:font typeface="OpenDyslexicAlta" pitchFamily="2" charset="77"/>
      <p:regular r:id="rId118"/>
      <p:bold r:id="rId119"/>
      <p:italic r:id="rId120"/>
      <p:boldItalic r:id="rId1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68C7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2" autoAdjust="0"/>
    <p:restoredTop sz="87211" autoAdjust="0"/>
  </p:normalViewPr>
  <p:slideViewPr>
    <p:cSldViewPr snapToGrid="0" snapToObjects="1">
      <p:cViewPr varScale="1">
        <p:scale>
          <a:sx n="111" d="100"/>
          <a:sy n="111" d="100"/>
        </p:scale>
        <p:origin x="760" y="192"/>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7.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3.fntdata"/><Relationship Id="rId118" Type="http://schemas.openxmlformats.org/officeDocument/2006/relationships/font" Target="fonts/font8.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4.fntdata"/><Relationship Id="rId119" Type="http://schemas.openxmlformats.org/officeDocument/2006/relationships/font" Target="fonts/font9.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10.fntdata"/><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handoutMaster" Target="handoutMasters/handoutMaster1.xml"/><Relationship Id="rId115"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Muli" pitchFamily="2" charset="77"/>
            </a:endParaRPr>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670555-72D4-BF40-B685-8412B7FA50E9}" type="datetimeFigureOut">
              <a:rPr lang="en-GB" smtClean="0">
                <a:latin typeface="Muli" pitchFamily="2" charset="77"/>
              </a:rPr>
              <a:t>30/04/2020</a:t>
            </a:fld>
            <a:endParaRPr lang="en-GB" dirty="0">
              <a:latin typeface="Muli" pitchFamily="2" charset="77"/>
            </a:endParaRP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Muli" pitchFamily="2" charset="77"/>
            </a:endParaRP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latin typeface="Muli" pitchFamily="2" charset="77"/>
              </a:rPr>
              <a:t>‹#›</a:t>
            </a:fld>
            <a:endParaRPr lang="en-GB" dirty="0">
              <a:latin typeface="Muli" pitchFamily="2" charset="77"/>
            </a:endParaRPr>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uli" pitchFamily="2" charset="77"/>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uli" pitchFamily="2" charset="77"/>
              </a:defRPr>
            </a:lvl1pPr>
          </a:lstStyle>
          <a:p>
            <a:fld id="{9C363ADC-09E6-FD4B-932E-4485A3F0108B}" type="datetimeFigureOut">
              <a:rPr lang="en-GB" smtClean="0"/>
              <a:pPr/>
              <a:t>30/04/2020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uli" pitchFamily="2" charset="77"/>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uli" pitchFamily="2" charset="77"/>
              </a:defRPr>
            </a:lvl1pPr>
          </a:lstStyle>
          <a:p>
            <a:fld id="{5C7C66A0-413B-D942-BD25-075929779430}" type="slidenum">
              <a:rPr lang="en-GB" smtClean="0"/>
              <a:pPr/>
              <a:t>‹#›</a:t>
            </a:fld>
            <a:endParaRPr lang="en-GB" dirty="0"/>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uli" pitchFamily="2" charset="77"/>
        <a:ea typeface="+mn-ea"/>
        <a:cs typeface="+mn-cs"/>
      </a:defRPr>
    </a:lvl1pPr>
    <a:lvl2pPr marL="457200" algn="l" defTabSz="914400" rtl="0" eaLnBrk="1" latinLnBrk="0" hangingPunct="1">
      <a:defRPr sz="1200" b="0" i="0" kern="1200">
        <a:solidFill>
          <a:schemeClr val="tx1"/>
        </a:solidFill>
        <a:latin typeface="Muli" pitchFamily="2" charset="77"/>
        <a:ea typeface="+mn-ea"/>
        <a:cs typeface="+mn-cs"/>
      </a:defRPr>
    </a:lvl2pPr>
    <a:lvl3pPr marL="914400" algn="l" defTabSz="914400" rtl="0" eaLnBrk="1" latinLnBrk="0" hangingPunct="1">
      <a:defRPr sz="1200" b="0" i="0" kern="1200">
        <a:solidFill>
          <a:schemeClr val="tx1"/>
        </a:solidFill>
        <a:latin typeface="Muli" pitchFamily="2" charset="77"/>
        <a:ea typeface="+mn-ea"/>
        <a:cs typeface="+mn-cs"/>
      </a:defRPr>
    </a:lvl3pPr>
    <a:lvl4pPr marL="1371600" algn="l" defTabSz="914400" rtl="0" eaLnBrk="1" latinLnBrk="0" hangingPunct="1">
      <a:defRPr sz="1200" b="0" i="0" kern="1200">
        <a:solidFill>
          <a:schemeClr val="tx1"/>
        </a:solidFill>
        <a:latin typeface="Muli" pitchFamily="2" charset="77"/>
        <a:ea typeface="+mn-ea"/>
        <a:cs typeface="+mn-cs"/>
      </a:defRPr>
    </a:lvl4pPr>
    <a:lvl5pPr marL="1828800" algn="l" defTabSz="914400" rtl="0" eaLnBrk="1" latinLnBrk="0" hangingPunct="1">
      <a:defRPr sz="1200" b="0" i="0" kern="1200">
        <a:solidFill>
          <a:schemeClr val="tx1"/>
        </a:solidFill>
        <a:latin typeface="Muli"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1</a:t>
            </a:fld>
            <a:endParaRPr lang="en-GB"/>
          </a:p>
        </p:txBody>
      </p:sp>
    </p:spTree>
    <p:extLst>
      <p:ext uri="{BB962C8B-B14F-4D97-AF65-F5344CB8AC3E}">
        <p14:creationId xmlns:p14="http://schemas.microsoft.com/office/powerpoint/2010/main" val="170291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637827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95122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01436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78715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400407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402241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2893478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603060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050534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239939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2</a:t>
            </a:fld>
            <a:endParaRPr lang="en-GB" dirty="0"/>
          </a:p>
        </p:txBody>
      </p:sp>
    </p:spTree>
    <p:extLst>
      <p:ext uri="{BB962C8B-B14F-4D97-AF65-F5344CB8AC3E}">
        <p14:creationId xmlns:p14="http://schemas.microsoft.com/office/powerpoint/2010/main" val="4001566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1583608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677757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941442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62475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095746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1047855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1274276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672158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3506887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263199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3</a:t>
            </a:fld>
            <a:endParaRPr lang="en-GB"/>
          </a:p>
        </p:txBody>
      </p:sp>
    </p:spTree>
    <p:extLst>
      <p:ext uri="{BB962C8B-B14F-4D97-AF65-F5344CB8AC3E}">
        <p14:creationId xmlns:p14="http://schemas.microsoft.com/office/powerpoint/2010/main" val="3943698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39</a:t>
            </a:fld>
            <a:endParaRPr lang="en-GB" dirty="0"/>
          </a:p>
        </p:txBody>
      </p:sp>
    </p:spTree>
    <p:extLst>
      <p:ext uri="{BB962C8B-B14F-4D97-AF65-F5344CB8AC3E}">
        <p14:creationId xmlns:p14="http://schemas.microsoft.com/office/powerpoint/2010/main" val="3396189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49B26B-16D5-6F4D-96FE-A3FD21D929F8}" type="slidenum">
              <a:rPr lang="en-GB" smtClean="0"/>
              <a:t>40</a:t>
            </a:fld>
            <a:endParaRPr lang="en-GB"/>
          </a:p>
        </p:txBody>
      </p:sp>
    </p:spTree>
    <p:extLst>
      <p:ext uri="{BB962C8B-B14F-4D97-AF65-F5344CB8AC3E}">
        <p14:creationId xmlns:p14="http://schemas.microsoft.com/office/powerpoint/2010/main" val="500071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1515416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2493115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2777672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653611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7C66A0-413B-D942-BD25-075929779430}" type="slidenum">
              <a:rPr lang="en-GB" smtClean="0"/>
              <a:pPr/>
              <a:t>47</a:t>
            </a:fld>
            <a:endParaRPr lang="en-GB"/>
          </a:p>
        </p:txBody>
      </p:sp>
    </p:spTree>
    <p:extLst>
      <p:ext uri="{BB962C8B-B14F-4D97-AF65-F5344CB8AC3E}">
        <p14:creationId xmlns:p14="http://schemas.microsoft.com/office/powerpoint/2010/main" val="40898061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3122738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400189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7C66A0-413B-D942-BD25-075929779430}" type="slidenum">
              <a:rPr lang="en-GB" smtClean="0"/>
              <a:pPr/>
              <a:t>52</a:t>
            </a:fld>
            <a:endParaRPr lang="en-GB"/>
          </a:p>
        </p:txBody>
      </p:sp>
    </p:spTree>
    <p:extLst>
      <p:ext uri="{BB962C8B-B14F-4D97-AF65-F5344CB8AC3E}">
        <p14:creationId xmlns:p14="http://schemas.microsoft.com/office/powerpoint/2010/main" val="2278889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1198272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53</a:t>
            </a:fld>
            <a:endParaRPr lang="en-GB" dirty="0"/>
          </a:p>
        </p:txBody>
      </p:sp>
    </p:spTree>
    <p:extLst>
      <p:ext uri="{BB962C8B-B14F-4D97-AF65-F5344CB8AC3E}">
        <p14:creationId xmlns:p14="http://schemas.microsoft.com/office/powerpoint/2010/main" val="1847814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49B26B-16D5-6F4D-96FE-A3FD21D929F8}" type="slidenum">
              <a:rPr lang="en-GB" smtClean="0"/>
              <a:t>54</a:t>
            </a:fld>
            <a:endParaRPr lang="en-GB"/>
          </a:p>
        </p:txBody>
      </p:sp>
    </p:spTree>
    <p:extLst>
      <p:ext uri="{BB962C8B-B14F-4D97-AF65-F5344CB8AC3E}">
        <p14:creationId xmlns:p14="http://schemas.microsoft.com/office/powerpoint/2010/main" val="2444963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55</a:t>
            </a:fld>
            <a:endParaRPr lang="en-GB"/>
          </a:p>
        </p:txBody>
      </p:sp>
    </p:spTree>
    <p:extLst>
      <p:ext uri="{BB962C8B-B14F-4D97-AF65-F5344CB8AC3E}">
        <p14:creationId xmlns:p14="http://schemas.microsoft.com/office/powerpoint/2010/main" val="3083364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56</a:t>
            </a:fld>
            <a:endParaRPr lang="en-GB"/>
          </a:p>
        </p:txBody>
      </p:sp>
    </p:spTree>
    <p:extLst>
      <p:ext uri="{BB962C8B-B14F-4D97-AF65-F5344CB8AC3E}">
        <p14:creationId xmlns:p14="http://schemas.microsoft.com/office/powerpoint/2010/main" val="2405439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57</a:t>
            </a:fld>
            <a:endParaRPr lang="en-GB"/>
          </a:p>
        </p:txBody>
      </p:sp>
    </p:spTree>
    <p:extLst>
      <p:ext uri="{BB962C8B-B14F-4D97-AF65-F5344CB8AC3E}">
        <p14:creationId xmlns:p14="http://schemas.microsoft.com/office/powerpoint/2010/main" val="2354617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58</a:t>
            </a:fld>
            <a:endParaRPr lang="en-GB"/>
          </a:p>
        </p:txBody>
      </p:sp>
    </p:spTree>
    <p:extLst>
      <p:ext uri="{BB962C8B-B14F-4D97-AF65-F5344CB8AC3E}">
        <p14:creationId xmlns:p14="http://schemas.microsoft.com/office/powerpoint/2010/main" val="1265067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62</a:t>
            </a:fld>
            <a:endParaRPr lang="en-GB"/>
          </a:p>
        </p:txBody>
      </p:sp>
    </p:spTree>
    <p:extLst>
      <p:ext uri="{BB962C8B-B14F-4D97-AF65-F5344CB8AC3E}">
        <p14:creationId xmlns:p14="http://schemas.microsoft.com/office/powerpoint/2010/main" val="26775383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7C66A0-413B-D942-BD25-075929779430}" type="slidenum">
              <a:rPr lang="en-GB" smtClean="0"/>
              <a:t>63</a:t>
            </a:fld>
            <a:endParaRPr lang="en-GB"/>
          </a:p>
        </p:txBody>
      </p:sp>
    </p:spTree>
    <p:extLst>
      <p:ext uri="{BB962C8B-B14F-4D97-AF65-F5344CB8AC3E}">
        <p14:creationId xmlns:p14="http://schemas.microsoft.com/office/powerpoint/2010/main" val="19790846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70</a:t>
            </a:fld>
            <a:endParaRPr lang="en-GB"/>
          </a:p>
        </p:txBody>
      </p:sp>
    </p:spTree>
    <p:extLst>
      <p:ext uri="{BB962C8B-B14F-4D97-AF65-F5344CB8AC3E}">
        <p14:creationId xmlns:p14="http://schemas.microsoft.com/office/powerpoint/2010/main" val="2690121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71</a:t>
            </a:fld>
            <a:endParaRPr lang="en-GB"/>
          </a:p>
        </p:txBody>
      </p:sp>
    </p:spTree>
    <p:extLst>
      <p:ext uri="{BB962C8B-B14F-4D97-AF65-F5344CB8AC3E}">
        <p14:creationId xmlns:p14="http://schemas.microsoft.com/office/powerpoint/2010/main" val="1807681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32946797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72</a:t>
            </a:fld>
            <a:endParaRPr lang="en-GB"/>
          </a:p>
        </p:txBody>
      </p:sp>
    </p:spTree>
    <p:extLst>
      <p:ext uri="{BB962C8B-B14F-4D97-AF65-F5344CB8AC3E}">
        <p14:creationId xmlns:p14="http://schemas.microsoft.com/office/powerpoint/2010/main" val="27038619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73</a:t>
            </a:fld>
            <a:endParaRPr lang="en-GB"/>
          </a:p>
        </p:txBody>
      </p:sp>
    </p:spTree>
    <p:extLst>
      <p:ext uri="{BB962C8B-B14F-4D97-AF65-F5344CB8AC3E}">
        <p14:creationId xmlns:p14="http://schemas.microsoft.com/office/powerpoint/2010/main" val="24276523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87</a:t>
            </a:fld>
            <a:endParaRPr lang="en-GB"/>
          </a:p>
        </p:txBody>
      </p:sp>
    </p:spTree>
    <p:extLst>
      <p:ext uri="{BB962C8B-B14F-4D97-AF65-F5344CB8AC3E}">
        <p14:creationId xmlns:p14="http://schemas.microsoft.com/office/powerpoint/2010/main" val="42209249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88</a:t>
            </a:fld>
            <a:endParaRPr lang="en-GB"/>
          </a:p>
        </p:txBody>
      </p:sp>
    </p:spTree>
    <p:extLst>
      <p:ext uri="{BB962C8B-B14F-4D97-AF65-F5344CB8AC3E}">
        <p14:creationId xmlns:p14="http://schemas.microsoft.com/office/powerpoint/2010/main" val="6849131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89</a:t>
            </a:fld>
            <a:endParaRPr lang="en-GB"/>
          </a:p>
        </p:txBody>
      </p:sp>
    </p:spTree>
    <p:extLst>
      <p:ext uri="{BB962C8B-B14F-4D97-AF65-F5344CB8AC3E}">
        <p14:creationId xmlns:p14="http://schemas.microsoft.com/office/powerpoint/2010/main" val="23071031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90</a:t>
            </a:fld>
            <a:endParaRPr lang="en-GB"/>
          </a:p>
        </p:txBody>
      </p:sp>
    </p:spTree>
    <p:extLst>
      <p:ext uri="{BB962C8B-B14F-4D97-AF65-F5344CB8AC3E}">
        <p14:creationId xmlns:p14="http://schemas.microsoft.com/office/powerpoint/2010/main" val="698951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91</a:t>
            </a:fld>
            <a:endParaRPr lang="en-GB"/>
          </a:p>
        </p:txBody>
      </p:sp>
    </p:spTree>
    <p:extLst>
      <p:ext uri="{BB962C8B-B14F-4D97-AF65-F5344CB8AC3E}">
        <p14:creationId xmlns:p14="http://schemas.microsoft.com/office/powerpoint/2010/main" val="19980647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92</a:t>
            </a:fld>
            <a:endParaRPr lang="en-GB"/>
          </a:p>
        </p:txBody>
      </p:sp>
    </p:spTree>
    <p:extLst>
      <p:ext uri="{BB962C8B-B14F-4D97-AF65-F5344CB8AC3E}">
        <p14:creationId xmlns:p14="http://schemas.microsoft.com/office/powerpoint/2010/main" val="16734511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96</a:t>
            </a:fld>
            <a:endParaRPr lang="en-GB"/>
          </a:p>
        </p:txBody>
      </p:sp>
    </p:spTree>
    <p:extLst>
      <p:ext uri="{BB962C8B-B14F-4D97-AF65-F5344CB8AC3E}">
        <p14:creationId xmlns:p14="http://schemas.microsoft.com/office/powerpoint/2010/main" val="30214503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49B26B-16D5-6F4D-96FE-A3FD21D929F8}" type="slidenum">
              <a:rPr lang="en-GB" smtClean="0"/>
              <a:t>97</a:t>
            </a:fld>
            <a:endParaRPr lang="en-GB"/>
          </a:p>
        </p:txBody>
      </p:sp>
    </p:spTree>
    <p:extLst>
      <p:ext uri="{BB962C8B-B14F-4D97-AF65-F5344CB8AC3E}">
        <p14:creationId xmlns:p14="http://schemas.microsoft.com/office/powerpoint/2010/main" val="309076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12403101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98</a:t>
            </a:fld>
            <a:endParaRPr lang="en-GB"/>
          </a:p>
        </p:txBody>
      </p:sp>
    </p:spTree>
    <p:extLst>
      <p:ext uri="{BB962C8B-B14F-4D97-AF65-F5344CB8AC3E}">
        <p14:creationId xmlns:p14="http://schemas.microsoft.com/office/powerpoint/2010/main" val="40865799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99</a:t>
            </a:fld>
            <a:endParaRPr lang="en-GB"/>
          </a:p>
        </p:txBody>
      </p:sp>
    </p:spTree>
    <p:extLst>
      <p:ext uri="{BB962C8B-B14F-4D97-AF65-F5344CB8AC3E}">
        <p14:creationId xmlns:p14="http://schemas.microsoft.com/office/powerpoint/2010/main" val="22830492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103</a:t>
            </a:fld>
            <a:endParaRPr lang="en-GB"/>
          </a:p>
        </p:txBody>
      </p:sp>
    </p:spTree>
    <p:extLst>
      <p:ext uri="{BB962C8B-B14F-4D97-AF65-F5344CB8AC3E}">
        <p14:creationId xmlns:p14="http://schemas.microsoft.com/office/powerpoint/2010/main" val="17560502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104</a:t>
            </a:fld>
            <a:endParaRPr lang="en-GB"/>
          </a:p>
        </p:txBody>
      </p:sp>
    </p:spTree>
    <p:extLst>
      <p:ext uri="{BB962C8B-B14F-4D97-AF65-F5344CB8AC3E}">
        <p14:creationId xmlns:p14="http://schemas.microsoft.com/office/powerpoint/2010/main" val="1906265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835554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1847196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1703275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5FFFCE-C207-2846-8718-D75C344C8C89}"/>
              </a:ext>
            </a:extLst>
          </p:cNvPr>
          <p:cNvSpPr/>
          <p:nvPr userDrawn="1"/>
        </p:nvSpPr>
        <p:spPr>
          <a:xfrm>
            <a:off x="1523999" y="4809505"/>
            <a:ext cx="9144000" cy="1428689"/>
          </a:xfrm>
          <a:prstGeom prst="rect">
            <a:avLst/>
          </a:prstGeom>
          <a:solidFill>
            <a:srgbClr val="FFFFFF">
              <a:alpha val="90196"/>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18" name="Rectangle 17">
            <a:extLst>
              <a:ext uri="{FF2B5EF4-FFF2-40B4-BE49-F238E27FC236}">
                <a16:creationId xmlns:a16="http://schemas.microsoft.com/office/drawing/2014/main" id="{32C481A8-D80A-304F-BD4D-4ACD9B3D8E7E}"/>
              </a:ext>
            </a:extLst>
          </p:cNvPr>
          <p:cNvSpPr/>
          <p:nvPr userDrawn="1"/>
        </p:nvSpPr>
        <p:spPr>
          <a:xfrm>
            <a:off x="3465322" y="2902739"/>
            <a:ext cx="5261355" cy="795646"/>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3" name="Subtitle 2"/>
          <p:cNvSpPr>
            <a:spLocks noGrp="1"/>
          </p:cNvSpPr>
          <p:nvPr>
            <p:ph type="subTitle" idx="1"/>
          </p:nvPr>
        </p:nvSpPr>
        <p:spPr>
          <a:xfrm>
            <a:off x="1523999" y="4809506"/>
            <a:ext cx="9144000" cy="1428689"/>
          </a:xfrm>
        </p:spPr>
        <p:txBody>
          <a:bodyPr anchor="ctr"/>
          <a:lstStyle>
            <a:lvl1pPr marL="0" indent="0" algn="ctr">
              <a:lnSpc>
                <a:spcPct val="15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30/04/2020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9" name="Picture 8">
            <a:extLst>
              <a:ext uri="{FF2B5EF4-FFF2-40B4-BE49-F238E27FC236}">
                <a16:creationId xmlns:a16="http://schemas.microsoft.com/office/drawing/2014/main" id="{C8310848-5352-7949-AABA-914363C424E6}"/>
              </a:ext>
            </a:extLst>
          </p:cNvPr>
          <p:cNvPicPr>
            <a:picLocks noChangeAspect="1"/>
          </p:cNvPicPr>
          <p:nvPr userDrawn="1"/>
        </p:nvPicPr>
        <p:blipFill>
          <a:blip r:embed="rId2"/>
          <a:stretch>
            <a:fillRect/>
          </a:stretch>
        </p:blipFill>
        <p:spPr>
          <a:xfrm>
            <a:off x="2990849" y="1261687"/>
            <a:ext cx="6210300" cy="1079500"/>
          </a:xfrm>
          <a:prstGeom prst="rect">
            <a:avLst/>
          </a:prstGeom>
        </p:spPr>
      </p:pic>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hasCustomPrompt="1"/>
          </p:nvPr>
        </p:nvSpPr>
        <p:spPr>
          <a:xfrm>
            <a:off x="4971061"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4038600" y="3115896"/>
            <a:ext cx="932462" cy="369332"/>
          </a:xfrm>
          <a:prstGeom prst="rect">
            <a:avLst/>
          </a:prstGeom>
          <a:noFill/>
        </p:spPr>
        <p:txBody>
          <a:bodyPr wrap="square" rtlCol="0">
            <a:spAutoFit/>
          </a:bodyPr>
          <a:lstStyle/>
          <a:p>
            <a:r>
              <a:rPr lang="en-GB" b="0" i="0" dirty="0">
                <a:latin typeface="Muli" pitchFamily="2" charset="77"/>
              </a:rPr>
              <a:t>Stage:</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hasCustomPrompt="1"/>
          </p:nvPr>
        </p:nvSpPr>
        <p:spPr>
          <a:xfrm>
            <a:off x="7047550"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6285633" y="3115896"/>
            <a:ext cx="761917" cy="369332"/>
          </a:xfrm>
          <a:prstGeom prst="rect">
            <a:avLst/>
          </a:prstGeom>
          <a:noFill/>
        </p:spPr>
        <p:txBody>
          <a:bodyPr wrap="square" rtlCol="0">
            <a:spAutoFit/>
          </a:bodyPr>
          <a:lstStyle/>
          <a:p>
            <a:r>
              <a:rPr lang="en-GB" b="0" i="0" dirty="0">
                <a:latin typeface="Muli" pitchFamily="2" charset="77"/>
              </a:rPr>
              <a:t>List:</a:t>
            </a:r>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30/04/2020</a:t>
            </a:fld>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68980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30/04/2020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51404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30/04/2020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00775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30/04/2020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8444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30/04/2020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68736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graphicFrame>
        <p:nvGraphicFramePr>
          <p:cNvPr id="12" name="Table 11">
            <a:extLst>
              <a:ext uri="{FF2B5EF4-FFF2-40B4-BE49-F238E27FC236}">
                <a16:creationId xmlns:a16="http://schemas.microsoft.com/office/drawing/2014/main" id="{9C5803DD-6F71-4F43-8676-686F6A0B910E}"/>
              </a:ext>
            </a:extLst>
          </p:cNvPr>
          <p:cNvGraphicFramePr>
            <a:graphicFrameLocks noGrp="1"/>
          </p:cNvGraphicFramePr>
          <p:nvPr userDrawn="1">
            <p:extLst>
              <p:ext uri="{D42A27DB-BD31-4B8C-83A1-F6EECF244321}">
                <p14:modId xmlns:p14="http://schemas.microsoft.com/office/powerpoint/2010/main" val="2534132394"/>
              </p:ext>
            </p:extLst>
          </p:nvPr>
        </p:nvGraphicFramePr>
        <p:xfrm>
          <a:off x="508000" y="1550668"/>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4129481148"/>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3322346361"/>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158844199"/>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8310354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8598218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0416386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582151694"/>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428086707"/>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49618164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88796945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77378480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659827967"/>
                  </a:ext>
                </a:extLst>
              </a:tr>
            </a:tbl>
          </a:graphicData>
        </a:graphic>
      </p:graphicFrame>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sp>
        <p:nvSpPr>
          <p:cNvPr id="21" name="Content Placeholder 20">
            <a:extLst>
              <a:ext uri="{FF2B5EF4-FFF2-40B4-BE49-F238E27FC236}">
                <a16:creationId xmlns:a16="http://schemas.microsoft.com/office/drawing/2014/main" id="{DDF07794-DDE5-1748-AA98-177CF77DDF88}"/>
              </a:ext>
            </a:extLst>
          </p:cNvPr>
          <p:cNvSpPr>
            <a:spLocks noGrp="1"/>
          </p:cNvSpPr>
          <p:nvPr>
            <p:ph sz="quarter" idx="18"/>
          </p:nvPr>
        </p:nvSpPr>
        <p:spPr>
          <a:xfrm>
            <a:off x="3425190" y="1354611"/>
            <a:ext cx="8382000" cy="5268914"/>
          </a:xfrm>
        </p:spPr>
        <p:txBody>
          <a:bodyPr>
            <a:normAutofit/>
          </a:bodyPr>
          <a:lstStyle>
            <a:lvl1pPr>
              <a:defRPr lang="en-GB" sz="1800" b="0" i="0" kern="1200" dirty="0">
                <a:solidFill>
                  <a:prstClr val="black"/>
                </a:solidFill>
                <a:latin typeface="OpenDyslexicAlta" pitchFamily="2" charset="77"/>
                <a:ea typeface="OpenDyslexicAlta" pitchFamily="2" charset="77"/>
                <a:cs typeface="OpenDyslexicAlta" pitchFamily="2" charset="77"/>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 typeface="Arial"/>
              <a:buNone/>
            </a:pPr>
            <a:r>
              <a:rPr lang="en-US" dirty="0"/>
              <a:t>Edit Master text styles</a:t>
            </a:r>
          </a:p>
          <a:p>
            <a:pPr marL="0" lvl="0" indent="0" algn="l" defTabSz="914400" rtl="0" eaLnBrk="1" latinLnBrk="0" hangingPunct="1">
              <a:lnSpc>
                <a:spcPct val="100000"/>
              </a:lnSpc>
              <a:spcBef>
                <a:spcPts val="0"/>
              </a:spcBef>
              <a:buFont typeface="Arial"/>
              <a:buNone/>
            </a:pPr>
            <a:r>
              <a:rPr lang="en-US" dirty="0"/>
              <a:t>Second level</a:t>
            </a:r>
          </a:p>
          <a:p>
            <a:pPr marL="0" lvl="0" indent="0" algn="l" defTabSz="914400" rtl="0" eaLnBrk="1" latinLnBrk="0" hangingPunct="1">
              <a:lnSpc>
                <a:spcPct val="100000"/>
              </a:lnSpc>
              <a:spcBef>
                <a:spcPts val="0"/>
              </a:spcBef>
              <a:buFont typeface="Arial"/>
              <a:buNone/>
            </a:pPr>
            <a:r>
              <a:rPr lang="en-US" dirty="0"/>
              <a:t>Third level</a:t>
            </a:r>
          </a:p>
          <a:p>
            <a:pPr marL="0" lvl="0" indent="0" algn="l" defTabSz="914400" rtl="0" eaLnBrk="1" latinLnBrk="0" hangingPunct="1">
              <a:lnSpc>
                <a:spcPct val="100000"/>
              </a:lnSpc>
              <a:spcBef>
                <a:spcPts val="0"/>
              </a:spcBef>
              <a:buFont typeface="Arial"/>
              <a:buNone/>
            </a:pPr>
            <a:r>
              <a:rPr lang="en-US" dirty="0"/>
              <a:t>Fourth level</a:t>
            </a:r>
          </a:p>
          <a:p>
            <a:pPr marL="0" lvl="0" indent="0" algn="l" defTabSz="914400" rtl="0" eaLnBrk="1" latinLnBrk="0" hangingPunct="1">
              <a:lnSpc>
                <a:spcPct val="100000"/>
              </a:lnSpc>
              <a:spcBef>
                <a:spcPts val="0"/>
              </a:spcBef>
              <a:buFont typeface="Arial"/>
              <a:buNone/>
            </a:pPr>
            <a:r>
              <a:rPr lang="en-US" dirty="0"/>
              <a:t>Fifth level</a:t>
            </a:r>
            <a:endParaRPr lang="en-GB" dirty="0"/>
          </a:p>
        </p:txBody>
      </p:sp>
      <p:pic>
        <p:nvPicPr>
          <p:cNvPr id="22" name="Picture 21">
            <a:extLst>
              <a:ext uri="{FF2B5EF4-FFF2-40B4-BE49-F238E27FC236}">
                <a16:creationId xmlns:a16="http://schemas.microsoft.com/office/drawing/2014/main" id="{1DD0F53D-1FF4-844C-9CFA-9D8546D49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ok cover write chec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33CE64-A964-3E46-A3DD-F645847941CD}"/>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13" name="Table 12">
            <a:extLst>
              <a:ext uri="{FF2B5EF4-FFF2-40B4-BE49-F238E27FC236}">
                <a16:creationId xmlns:a16="http://schemas.microsoft.com/office/drawing/2014/main" id="{EDA57134-93E0-C141-B390-3DFCA82BCCD7}"/>
              </a:ext>
            </a:extLst>
          </p:cNvPr>
          <p:cNvGraphicFramePr>
            <a:graphicFrameLocks noGrp="1"/>
          </p:cNvGraphicFramePr>
          <p:nvPr userDrawn="1">
            <p:extLst>
              <p:ext uri="{D42A27DB-BD31-4B8C-83A1-F6EECF244321}">
                <p14:modId xmlns:p14="http://schemas.microsoft.com/office/powerpoint/2010/main" val="1613596015"/>
              </p:ext>
            </p:extLst>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9504365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pic>
        <p:nvPicPr>
          <p:cNvPr id="14" name="Picture 13">
            <a:extLst>
              <a:ext uri="{FF2B5EF4-FFF2-40B4-BE49-F238E27FC236}">
                <a16:creationId xmlns:a16="http://schemas.microsoft.com/office/drawing/2014/main" id="{160B6E23-2996-D04A-9DCA-7750F487B5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138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30/04/2020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8" name="Picture 7">
            <a:extLst>
              <a:ext uri="{FF2B5EF4-FFF2-40B4-BE49-F238E27FC236}">
                <a16:creationId xmlns:a16="http://schemas.microsoft.com/office/drawing/2014/main" id="{49137CCF-D866-694A-979D-58389EC37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250FF983-7FE9-084E-894E-ADB137A67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30/04/2020</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30/04/2020</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68353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30/04/2020</a:t>
            </a:fld>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211233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30/04/2020</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962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png"/></Relationships>
</file>

<file path=ppt/slides/_rels/slide4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slide" Target="NUL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63A8EC4-655D-4546-A0AE-0671AEC23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9CD1B6FD-11D7-3849-9417-35B746722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66750"/>
            <a:ext cx="12192000" cy="6191250"/>
          </a:xfrm>
          <a:prstGeom prst="rect">
            <a:avLst/>
          </a:prstGeom>
        </p:spPr>
      </p:pic>
      <p:sp>
        <p:nvSpPr>
          <p:cNvPr id="13" name="TextBox 12">
            <a:extLst>
              <a:ext uri="{FF2B5EF4-FFF2-40B4-BE49-F238E27FC236}">
                <a16:creationId xmlns:a16="http://schemas.microsoft.com/office/drawing/2014/main" id="{700D2F8C-5C7E-D541-9EDA-A4DF2C2E2FEE}"/>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curriculum are copyright © Education Shed Inc. and may not be redistributed without permission. </a:t>
            </a:r>
          </a:p>
        </p:txBody>
      </p:sp>
      <p:pic>
        <p:nvPicPr>
          <p:cNvPr id="29" name="Picture 28">
            <a:extLst>
              <a:ext uri="{FF2B5EF4-FFF2-40B4-BE49-F238E27FC236}">
                <a16:creationId xmlns:a16="http://schemas.microsoft.com/office/drawing/2014/main" id="{A62ED2B2-06CE-9849-84DD-DCF1DC2D3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4922612"/>
            <a:ext cx="3983736" cy="875215"/>
          </a:xfrm>
          <a:prstGeom prst="rect">
            <a:avLst/>
          </a:prstGeom>
        </p:spPr>
      </p:pic>
      <p:sp>
        <p:nvSpPr>
          <p:cNvPr id="12" name="TextBox 11">
            <a:extLst>
              <a:ext uri="{FF2B5EF4-FFF2-40B4-BE49-F238E27FC236}">
                <a16:creationId xmlns:a16="http://schemas.microsoft.com/office/drawing/2014/main" id="{0564A0E0-D230-8641-90BC-831B53681AAE}"/>
              </a:ext>
            </a:extLst>
          </p:cNvPr>
          <p:cNvSpPr txBox="1"/>
          <p:nvPr/>
        </p:nvSpPr>
        <p:spPr>
          <a:xfrm>
            <a:off x="4267201" y="5025808"/>
            <a:ext cx="3983736" cy="523220"/>
          </a:xfrm>
          <a:prstGeom prst="rect">
            <a:avLst/>
          </a:prstGeom>
          <a:noFill/>
        </p:spPr>
        <p:txBody>
          <a:bodyPr wrap="square" rtlCol="0">
            <a:spAutoFit/>
          </a:bodyPr>
          <a:lstStyle/>
          <a:p>
            <a:pPr algn="ctr"/>
            <a:r>
              <a:rPr lang="en-GB" sz="2800" dirty="0">
                <a:solidFill>
                  <a:schemeClr val="bg1"/>
                </a:solidFill>
                <a:effectLst>
                  <a:outerShdw blurRad="50800" dist="50800" dir="5400000" algn="ctr" rotWithShape="0">
                    <a:schemeClr val="tx1">
                      <a:alpha val="39000"/>
                    </a:schemeClr>
                  </a:outerShdw>
                </a:effectLst>
                <a:latin typeface="Cookies" pitchFamily="2" charset="0"/>
              </a:rPr>
              <a:t>Sample</a:t>
            </a:r>
          </a:p>
        </p:txBody>
      </p:sp>
      <p:pic>
        <p:nvPicPr>
          <p:cNvPr id="31" name="Picture 30">
            <a:extLst>
              <a:ext uri="{FF2B5EF4-FFF2-40B4-BE49-F238E27FC236}">
                <a16:creationId xmlns:a16="http://schemas.microsoft.com/office/drawing/2014/main" id="{816E7DB3-0D9A-8D4E-A1D6-E5CC49A337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187" y="735105"/>
            <a:ext cx="6731762" cy="1166349"/>
          </a:xfrm>
          <a:prstGeom prst="rect">
            <a:avLst/>
          </a:prstGeom>
        </p:spPr>
      </p:pic>
      <p:sp>
        <p:nvSpPr>
          <p:cNvPr id="8" name="TextBox 7">
            <a:extLst>
              <a:ext uri="{FF2B5EF4-FFF2-40B4-BE49-F238E27FC236}">
                <a16:creationId xmlns:a16="http://schemas.microsoft.com/office/drawing/2014/main" id="{972B53D9-579C-7642-97A4-2763353E325B}"/>
              </a:ext>
            </a:extLst>
          </p:cNvPr>
          <p:cNvSpPr txBox="1"/>
          <p:nvPr/>
        </p:nvSpPr>
        <p:spPr>
          <a:xfrm>
            <a:off x="3698856" y="1910135"/>
            <a:ext cx="5120424" cy="523220"/>
          </a:xfrm>
          <a:prstGeom prst="rect">
            <a:avLst/>
          </a:prstGeom>
          <a:noFill/>
          <a:effectLst>
            <a:outerShdw blurRad="50800" dist="12700" dir="5400000" algn="ctr" rotWithShape="0">
              <a:srgbClr val="000000">
                <a:alpha val="49000"/>
              </a:srgbClr>
            </a:outerShdw>
          </a:effectLst>
        </p:spPr>
        <p:txBody>
          <a:bodyPr wrap="square" rtlCol="0">
            <a:spAutoFit/>
          </a:bodyPr>
          <a:lstStyle/>
          <a:p>
            <a:pPr algn="ctr"/>
            <a:r>
              <a:rPr lang="en-GB" sz="2800" dirty="0">
                <a:solidFill>
                  <a:schemeClr val="bg1"/>
                </a:solidFill>
                <a:latin typeface="Muli" pitchFamily="2" charset="77"/>
              </a:rPr>
              <a:t>Spelling Curriculum</a:t>
            </a:r>
          </a:p>
        </p:txBody>
      </p:sp>
      <p:sp>
        <p:nvSpPr>
          <p:cNvPr id="10" name="TextBox 9">
            <a:extLst>
              <a:ext uri="{FF2B5EF4-FFF2-40B4-BE49-F238E27FC236}">
                <a16:creationId xmlns:a16="http://schemas.microsoft.com/office/drawing/2014/main" id="{5432B5F4-A148-AE4C-8EB9-07B543CA52ED}"/>
              </a:ext>
            </a:extLst>
          </p:cNvPr>
          <p:cNvSpPr txBox="1"/>
          <p:nvPr/>
        </p:nvSpPr>
        <p:spPr>
          <a:xfrm>
            <a:off x="11207262" y="6596390"/>
            <a:ext cx="984738" cy="261610"/>
          </a:xfrm>
          <a:prstGeom prst="rect">
            <a:avLst/>
          </a:prstGeom>
          <a:noFill/>
        </p:spPr>
        <p:txBody>
          <a:bodyPr wrap="square" rtlCol="0">
            <a:spAutoFit/>
          </a:bodyPr>
          <a:lstStyle/>
          <a:p>
            <a:pPr algn="r"/>
            <a:r>
              <a:rPr lang="en-GB" sz="1100" dirty="0">
                <a:solidFill>
                  <a:schemeClr val="bg1"/>
                </a:solidFill>
              </a:rPr>
              <a:t>4/30/20</a:t>
            </a:r>
          </a:p>
        </p:txBody>
      </p:sp>
    </p:spTree>
    <p:extLst>
      <p:ext uri="{BB962C8B-B14F-4D97-AF65-F5344CB8AC3E}">
        <p14:creationId xmlns:p14="http://schemas.microsoft.com/office/powerpoint/2010/main" val="278263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7" name="Title 1">
            <a:extLst>
              <a:ext uri="{FF2B5EF4-FFF2-40B4-BE49-F238E27FC236}">
                <a16:creationId xmlns:a16="http://schemas.microsoft.com/office/drawing/2014/main" id="{5E1D526C-6626-5F47-9106-598939441760}"/>
              </a:ext>
            </a:extLst>
          </p:cNvPr>
          <p:cNvSpPr>
            <a:spLocks noGrp="1"/>
          </p:cNvSpPr>
          <p:nvPr>
            <p:ph type="title"/>
          </p:nvPr>
        </p:nvSpPr>
        <p:spPr>
          <a:xfrm>
            <a:off x="838199" y="1131247"/>
            <a:ext cx="10515600" cy="1325563"/>
          </a:xfrm>
        </p:spPr>
        <p:txBody>
          <a:bodyPr>
            <a:normAutofit/>
          </a:bodyPr>
          <a:lstStyle/>
          <a:p>
            <a:pPr algn="l"/>
            <a:r>
              <a:rPr lang="en-GB" b="1" dirty="0"/>
              <a:t>The kitten was covered in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fluff</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8" name="Picture 7">
            <a:extLst>
              <a:ext uri="{FF2B5EF4-FFF2-40B4-BE49-F238E27FC236}">
                <a16:creationId xmlns:a16="http://schemas.microsoft.com/office/drawing/2014/main" id="{6DABFDCA-4B72-854F-A71C-88F98166E3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2548" y="3006332"/>
            <a:ext cx="4406901" cy="2451338"/>
          </a:xfrm>
          <a:prstGeom prst="rect">
            <a:avLst/>
          </a:prstGeom>
        </p:spPr>
      </p:pic>
    </p:spTree>
    <p:extLst>
      <p:ext uri="{BB962C8B-B14F-4D97-AF65-F5344CB8AC3E}">
        <p14:creationId xmlns:p14="http://schemas.microsoft.com/office/powerpoint/2010/main" val="1117335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082562002"/>
                    </a:ext>
                  </a:extLst>
                </a:gridCol>
                <a:gridCol w="1858433">
                  <a:extLst>
                    <a:ext uri="{9D8B030D-6E8A-4147-A177-3AD203B41FA5}">
                      <a16:colId xmlns:a16="http://schemas.microsoft.com/office/drawing/2014/main" val="187542443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FD78"/>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muscle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prejudice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available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determined</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rhyme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identity</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accommodate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suggest</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competition</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existence</a:t>
                      </a:r>
                    </a:p>
                  </a:txBody>
                  <a:tcPr/>
                </a:tc>
                <a:tc>
                  <a:txBody>
                    <a:bodyPr/>
                    <a:lstStyle/>
                    <a:p>
                      <a:endParaRPr lang="en-GB" b="0" i="0" dirty="0">
                        <a:latin typeface="Muli" pitchFamily="2" charset="77"/>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r>
                        <a:rPr lang="en-GB" sz="1400" b="1" i="0" baseline="0" dirty="0">
                          <a:solidFill>
                            <a:srgbClr val="FF3860"/>
                          </a:solidFill>
                          <a:latin typeface="Muli" pitchFamily="2" charset="77"/>
                        </a:rPr>
                        <a:t>Challenge Words</a:t>
                      </a:r>
                    </a:p>
                    <a:p>
                      <a:endParaRPr lang="en-GB" sz="1400" b="0" i="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212403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accommodate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available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competition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determined</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suggest</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existence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identity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muscle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prejudice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rhyme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endParaRPr lang="en-GB" sz="1400" b="1" i="0" baseline="0" dirty="0">
                        <a:solidFill>
                          <a:srgbClr val="FF3860"/>
                        </a:solidFill>
                        <a:latin typeface="Muli" pitchFamily="2" charset="77"/>
                      </a:endParaRP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3451192" y="1444167"/>
          <a:ext cx="6639867" cy="5341258"/>
        </p:xfrm>
        <a:graphic>
          <a:graphicData uri="http://schemas.openxmlformats.org/drawingml/2006/table">
            <a:tbl>
              <a:tblPr firstRow="1" bandRow="1">
                <a:tableStyleId>{5940675A-B579-460E-94D1-54222C63F5DA}</a:tableStyleId>
              </a:tblPr>
              <a:tblGrid>
                <a:gridCol w="384139">
                  <a:extLst>
                    <a:ext uri="{9D8B030D-6E8A-4147-A177-3AD203B41FA5}">
                      <a16:colId xmlns:a16="http://schemas.microsoft.com/office/drawing/2014/main" val="20000"/>
                    </a:ext>
                  </a:extLst>
                </a:gridCol>
                <a:gridCol w="384139">
                  <a:extLst>
                    <a:ext uri="{9D8B030D-6E8A-4147-A177-3AD203B41FA5}">
                      <a16:colId xmlns:a16="http://schemas.microsoft.com/office/drawing/2014/main" val="20001"/>
                    </a:ext>
                  </a:extLst>
                </a:gridCol>
                <a:gridCol w="384139">
                  <a:extLst>
                    <a:ext uri="{9D8B030D-6E8A-4147-A177-3AD203B41FA5}">
                      <a16:colId xmlns:a16="http://schemas.microsoft.com/office/drawing/2014/main" val="20002"/>
                    </a:ext>
                  </a:extLst>
                </a:gridCol>
                <a:gridCol w="384139">
                  <a:extLst>
                    <a:ext uri="{9D8B030D-6E8A-4147-A177-3AD203B41FA5}">
                      <a16:colId xmlns:a16="http://schemas.microsoft.com/office/drawing/2014/main" val="20003"/>
                    </a:ext>
                  </a:extLst>
                </a:gridCol>
                <a:gridCol w="384139">
                  <a:extLst>
                    <a:ext uri="{9D8B030D-6E8A-4147-A177-3AD203B41FA5}">
                      <a16:colId xmlns:a16="http://schemas.microsoft.com/office/drawing/2014/main" val="20004"/>
                    </a:ext>
                  </a:extLst>
                </a:gridCol>
                <a:gridCol w="370654">
                  <a:extLst>
                    <a:ext uri="{9D8B030D-6E8A-4147-A177-3AD203B41FA5}">
                      <a16:colId xmlns:a16="http://schemas.microsoft.com/office/drawing/2014/main" val="20005"/>
                    </a:ext>
                  </a:extLst>
                </a:gridCol>
                <a:gridCol w="397624">
                  <a:extLst>
                    <a:ext uri="{9D8B030D-6E8A-4147-A177-3AD203B41FA5}">
                      <a16:colId xmlns:a16="http://schemas.microsoft.com/office/drawing/2014/main" val="20006"/>
                    </a:ext>
                  </a:extLst>
                </a:gridCol>
                <a:gridCol w="384139">
                  <a:extLst>
                    <a:ext uri="{9D8B030D-6E8A-4147-A177-3AD203B41FA5}">
                      <a16:colId xmlns:a16="http://schemas.microsoft.com/office/drawing/2014/main" val="20007"/>
                    </a:ext>
                  </a:extLst>
                </a:gridCol>
                <a:gridCol w="384139">
                  <a:extLst>
                    <a:ext uri="{9D8B030D-6E8A-4147-A177-3AD203B41FA5}">
                      <a16:colId xmlns:a16="http://schemas.microsoft.com/office/drawing/2014/main" val="20008"/>
                    </a:ext>
                  </a:extLst>
                </a:gridCol>
                <a:gridCol w="384139">
                  <a:extLst>
                    <a:ext uri="{9D8B030D-6E8A-4147-A177-3AD203B41FA5}">
                      <a16:colId xmlns:a16="http://schemas.microsoft.com/office/drawing/2014/main" val="20009"/>
                    </a:ext>
                  </a:extLst>
                </a:gridCol>
                <a:gridCol w="384139">
                  <a:extLst>
                    <a:ext uri="{9D8B030D-6E8A-4147-A177-3AD203B41FA5}">
                      <a16:colId xmlns:a16="http://schemas.microsoft.com/office/drawing/2014/main" val="20010"/>
                    </a:ext>
                  </a:extLst>
                </a:gridCol>
                <a:gridCol w="384139">
                  <a:extLst>
                    <a:ext uri="{9D8B030D-6E8A-4147-A177-3AD203B41FA5}">
                      <a16:colId xmlns:a16="http://schemas.microsoft.com/office/drawing/2014/main" val="20011"/>
                    </a:ext>
                  </a:extLst>
                </a:gridCol>
                <a:gridCol w="384139">
                  <a:extLst>
                    <a:ext uri="{9D8B030D-6E8A-4147-A177-3AD203B41FA5}">
                      <a16:colId xmlns:a16="http://schemas.microsoft.com/office/drawing/2014/main" val="20012"/>
                    </a:ext>
                  </a:extLst>
                </a:gridCol>
                <a:gridCol w="411515">
                  <a:extLst>
                    <a:ext uri="{9D8B030D-6E8A-4147-A177-3AD203B41FA5}">
                      <a16:colId xmlns:a16="http://schemas.microsoft.com/office/drawing/2014/main" val="20013"/>
                    </a:ext>
                  </a:extLst>
                </a:gridCol>
                <a:gridCol w="411515">
                  <a:extLst>
                    <a:ext uri="{9D8B030D-6E8A-4147-A177-3AD203B41FA5}">
                      <a16:colId xmlns:a16="http://schemas.microsoft.com/office/drawing/2014/main" val="20014"/>
                    </a:ext>
                  </a:extLst>
                </a:gridCol>
                <a:gridCol w="411515">
                  <a:extLst>
                    <a:ext uri="{9D8B030D-6E8A-4147-A177-3AD203B41FA5}">
                      <a16:colId xmlns:a16="http://schemas.microsoft.com/office/drawing/2014/main" val="20015"/>
                    </a:ext>
                  </a:extLst>
                </a:gridCol>
                <a:gridCol w="411515">
                  <a:extLst>
                    <a:ext uri="{9D8B030D-6E8A-4147-A177-3AD203B41FA5}">
                      <a16:colId xmlns:a16="http://schemas.microsoft.com/office/drawing/2014/main" val="20016"/>
                    </a:ext>
                  </a:extLst>
                </a:gridCol>
              </a:tblGrid>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8" name="TextBox 7"/>
          <p:cNvSpPr txBox="1"/>
          <p:nvPr/>
        </p:nvSpPr>
        <p:spPr>
          <a:xfrm>
            <a:off x="9168495" y="1828801"/>
            <a:ext cx="2778577" cy="1200329"/>
          </a:xfrm>
          <a:prstGeom prst="rect">
            <a:avLst/>
          </a:prstGeom>
          <a:solidFill>
            <a:srgbClr val="FFFD78"/>
          </a:solidFill>
          <a:ln>
            <a:solidFill>
              <a:schemeClr val="tx1"/>
            </a:solidFill>
          </a:ln>
        </p:spPr>
        <p:txBody>
          <a:bodyPr wrap="square" rtlCol="0">
            <a:spAutoFit/>
          </a:bodyPr>
          <a:lstStyle/>
          <a:p>
            <a:pPr algn="ctr"/>
            <a:r>
              <a:rPr lang="en-GB" dirty="0">
                <a:latin typeface="OpenDyslexicAlta" pitchFamily="2" charset="77"/>
                <a:ea typeface="OpenDyslexic" charset="0"/>
                <a:cs typeface="OpenDyslexic" charset="0"/>
              </a:rPr>
              <a:t>Insert the missing letters into your spellings to find a new challenge word. </a:t>
            </a:r>
          </a:p>
        </p:txBody>
      </p:sp>
    </p:spTree>
    <p:extLst>
      <p:ext uri="{BB962C8B-B14F-4D97-AF65-F5344CB8AC3E}">
        <p14:creationId xmlns:p14="http://schemas.microsoft.com/office/powerpoint/2010/main" val="12802239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accommodate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available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competition</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determined</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suggest</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existence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identity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muscle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prejudice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rhyme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endParaRPr lang="en-GB" sz="1400" b="1" i="0" baseline="0" dirty="0">
                        <a:solidFill>
                          <a:srgbClr val="FF3860"/>
                        </a:solidFill>
                        <a:latin typeface="Muli" pitchFamily="2" charset="77"/>
                      </a:endParaRPr>
                    </a:p>
                    <a:p>
                      <a:endParaRPr lang="en-GB" sz="1400" baseline="0" dirty="0">
                        <a:latin typeface="Muli" pitchFamily="2" charset="77"/>
                      </a:endParaRPr>
                    </a:p>
                    <a:p>
                      <a:r>
                        <a:rPr lang="en-GB" sz="1400" baseline="0" dirty="0">
                          <a:solidFill>
                            <a:srgbClr val="FF3860"/>
                          </a:solidFill>
                          <a:latin typeface="Muli" pitchFamily="2" charset="77"/>
                        </a:rPr>
                        <a:t>Answers:</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3451192" y="1444167"/>
          <a:ext cx="6639867" cy="5341258"/>
        </p:xfrm>
        <a:graphic>
          <a:graphicData uri="http://schemas.openxmlformats.org/drawingml/2006/table">
            <a:tbl>
              <a:tblPr firstRow="1" bandRow="1">
                <a:tableStyleId>{5940675A-B579-460E-94D1-54222C63F5DA}</a:tableStyleId>
              </a:tblPr>
              <a:tblGrid>
                <a:gridCol w="384139">
                  <a:extLst>
                    <a:ext uri="{9D8B030D-6E8A-4147-A177-3AD203B41FA5}">
                      <a16:colId xmlns:a16="http://schemas.microsoft.com/office/drawing/2014/main" val="20000"/>
                    </a:ext>
                  </a:extLst>
                </a:gridCol>
                <a:gridCol w="384139">
                  <a:extLst>
                    <a:ext uri="{9D8B030D-6E8A-4147-A177-3AD203B41FA5}">
                      <a16:colId xmlns:a16="http://schemas.microsoft.com/office/drawing/2014/main" val="20001"/>
                    </a:ext>
                  </a:extLst>
                </a:gridCol>
                <a:gridCol w="384139">
                  <a:extLst>
                    <a:ext uri="{9D8B030D-6E8A-4147-A177-3AD203B41FA5}">
                      <a16:colId xmlns:a16="http://schemas.microsoft.com/office/drawing/2014/main" val="20002"/>
                    </a:ext>
                  </a:extLst>
                </a:gridCol>
                <a:gridCol w="384139">
                  <a:extLst>
                    <a:ext uri="{9D8B030D-6E8A-4147-A177-3AD203B41FA5}">
                      <a16:colId xmlns:a16="http://schemas.microsoft.com/office/drawing/2014/main" val="20003"/>
                    </a:ext>
                  </a:extLst>
                </a:gridCol>
                <a:gridCol w="384139">
                  <a:extLst>
                    <a:ext uri="{9D8B030D-6E8A-4147-A177-3AD203B41FA5}">
                      <a16:colId xmlns:a16="http://schemas.microsoft.com/office/drawing/2014/main" val="20004"/>
                    </a:ext>
                  </a:extLst>
                </a:gridCol>
                <a:gridCol w="370654">
                  <a:extLst>
                    <a:ext uri="{9D8B030D-6E8A-4147-A177-3AD203B41FA5}">
                      <a16:colId xmlns:a16="http://schemas.microsoft.com/office/drawing/2014/main" val="20005"/>
                    </a:ext>
                  </a:extLst>
                </a:gridCol>
                <a:gridCol w="397624">
                  <a:extLst>
                    <a:ext uri="{9D8B030D-6E8A-4147-A177-3AD203B41FA5}">
                      <a16:colId xmlns:a16="http://schemas.microsoft.com/office/drawing/2014/main" val="20006"/>
                    </a:ext>
                  </a:extLst>
                </a:gridCol>
                <a:gridCol w="384139">
                  <a:extLst>
                    <a:ext uri="{9D8B030D-6E8A-4147-A177-3AD203B41FA5}">
                      <a16:colId xmlns:a16="http://schemas.microsoft.com/office/drawing/2014/main" val="20007"/>
                    </a:ext>
                  </a:extLst>
                </a:gridCol>
                <a:gridCol w="384139">
                  <a:extLst>
                    <a:ext uri="{9D8B030D-6E8A-4147-A177-3AD203B41FA5}">
                      <a16:colId xmlns:a16="http://schemas.microsoft.com/office/drawing/2014/main" val="20008"/>
                    </a:ext>
                  </a:extLst>
                </a:gridCol>
                <a:gridCol w="384139">
                  <a:extLst>
                    <a:ext uri="{9D8B030D-6E8A-4147-A177-3AD203B41FA5}">
                      <a16:colId xmlns:a16="http://schemas.microsoft.com/office/drawing/2014/main" val="20009"/>
                    </a:ext>
                  </a:extLst>
                </a:gridCol>
                <a:gridCol w="384139">
                  <a:extLst>
                    <a:ext uri="{9D8B030D-6E8A-4147-A177-3AD203B41FA5}">
                      <a16:colId xmlns:a16="http://schemas.microsoft.com/office/drawing/2014/main" val="20010"/>
                    </a:ext>
                  </a:extLst>
                </a:gridCol>
                <a:gridCol w="384139">
                  <a:extLst>
                    <a:ext uri="{9D8B030D-6E8A-4147-A177-3AD203B41FA5}">
                      <a16:colId xmlns:a16="http://schemas.microsoft.com/office/drawing/2014/main" val="20011"/>
                    </a:ext>
                  </a:extLst>
                </a:gridCol>
                <a:gridCol w="384139">
                  <a:extLst>
                    <a:ext uri="{9D8B030D-6E8A-4147-A177-3AD203B41FA5}">
                      <a16:colId xmlns:a16="http://schemas.microsoft.com/office/drawing/2014/main" val="20012"/>
                    </a:ext>
                  </a:extLst>
                </a:gridCol>
                <a:gridCol w="411515">
                  <a:extLst>
                    <a:ext uri="{9D8B030D-6E8A-4147-A177-3AD203B41FA5}">
                      <a16:colId xmlns:a16="http://schemas.microsoft.com/office/drawing/2014/main" val="20013"/>
                    </a:ext>
                  </a:extLst>
                </a:gridCol>
                <a:gridCol w="411515">
                  <a:extLst>
                    <a:ext uri="{9D8B030D-6E8A-4147-A177-3AD203B41FA5}">
                      <a16:colId xmlns:a16="http://schemas.microsoft.com/office/drawing/2014/main" val="20014"/>
                    </a:ext>
                  </a:extLst>
                </a:gridCol>
                <a:gridCol w="411515">
                  <a:extLst>
                    <a:ext uri="{9D8B030D-6E8A-4147-A177-3AD203B41FA5}">
                      <a16:colId xmlns:a16="http://schemas.microsoft.com/office/drawing/2014/main" val="20015"/>
                    </a:ext>
                  </a:extLst>
                </a:gridCol>
                <a:gridCol w="411515">
                  <a:extLst>
                    <a:ext uri="{9D8B030D-6E8A-4147-A177-3AD203B41FA5}">
                      <a16:colId xmlns:a16="http://schemas.microsoft.com/office/drawing/2014/main" val="20016"/>
                    </a:ext>
                  </a:extLst>
                </a:gridCol>
              </a:tblGrid>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0866">
                <a:tc>
                  <a:txBody>
                    <a:bodyPr/>
                    <a:lstStyle/>
                    <a:p>
                      <a:pPr algn="ctr"/>
                      <a:r>
                        <a:rPr lang="en-GB" sz="2000" b="0" i="0" dirty="0">
                          <a:solidFill>
                            <a:srgbClr val="FF3860"/>
                          </a:solidFill>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err="1">
                          <a:solidFill>
                            <a:srgbClr val="FF3860"/>
                          </a:solidFill>
                          <a:latin typeface="OpenDyslexicAlta" pitchFamily="2" charset="77"/>
                          <a:ea typeface="OpenDyslexic" charset="0"/>
                          <a:cs typeface="OpenDyslexic" charset="0"/>
                        </a:rPr>
                        <a:t>i</a:t>
                      </a:r>
                      <a:endParaRPr lang="en-GB" sz="20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err="1">
                          <a:solidFill>
                            <a:srgbClr val="FF3860"/>
                          </a:solidFill>
                          <a:latin typeface="OpenDyslexicAlta" pitchFamily="2" charset="77"/>
                          <a:ea typeface="OpenDyslexic" charset="0"/>
                          <a:cs typeface="OpenDyslexic" charset="0"/>
                        </a:rPr>
                        <a:t>i</a:t>
                      </a:r>
                      <a:endParaRPr lang="en-GB" sz="20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solidFill>
                          <a:srgbClr val="FF3860"/>
                        </a:solidFill>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solidFill>
                            <a:srgbClr val="FF3860"/>
                          </a:solidFill>
                          <a:latin typeface="OpenDyslexicAlta" pitchFamily="2" charset="77"/>
                          <a:ea typeface="OpenDyslexic" charset="0"/>
                          <a:cs typeface="OpenDyslexic" charset="0"/>
                        </a:rPr>
                        <a:t>i</a:t>
                      </a:r>
                      <a:endParaRPr lang="en-GB" sz="20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solidFill>
                            <a:srgbClr val="FF3860"/>
                          </a:solidFill>
                          <a:latin typeface="OpenDyslexicAlta" pitchFamily="2" charset="77"/>
                          <a:ea typeface="OpenDyslexic" charset="0"/>
                          <a:cs typeface="OpenDyslexic"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solidFill>
                            <a:srgbClr val="FF3860"/>
                          </a:solidFill>
                          <a:latin typeface="OpenDyslexicAlta" pitchFamily="2" charset="77"/>
                          <a:ea typeface="OpenDyslexic" charset="0"/>
                          <a:cs typeface="OpenDyslexic" charset="0"/>
                        </a:rPr>
                        <a:t>i</a:t>
                      </a:r>
                      <a:endParaRPr lang="en-GB" sz="20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solidFill>
                            <a:srgbClr val="FF3860"/>
                          </a:solidFill>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10866">
                <a:tc>
                  <a:txBody>
                    <a:bodyPr/>
                    <a:lstStyle/>
                    <a:p>
                      <a:pPr algn="ctr"/>
                      <a:r>
                        <a:rPr lang="en-GB" sz="2000" b="0" i="0" dirty="0">
                          <a:solidFill>
                            <a:srgbClr val="FF3860"/>
                          </a:solidFill>
                          <a:latin typeface="OpenDyslexicAlta" pitchFamily="2" charset="77"/>
                          <a:ea typeface="OpenDyslexic" charset="0"/>
                          <a:cs typeface="OpenDyslexic"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latin typeface="OpenDyslexicAlta" pitchFamily="2" charset="77"/>
                          <a:ea typeface="OpenDyslexic" charset="0"/>
                          <a:cs typeface="OpenDyslexic" charset="0"/>
                        </a:rPr>
                        <a:t>i</a:t>
                      </a: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0" i="0" dirty="0">
                          <a:solidFill>
                            <a:srgbClr val="FF3860"/>
                          </a:solidFill>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solidFill>
                            <a:srgbClr val="FF3860"/>
                          </a:solidFill>
                          <a:latin typeface="OpenDyslexicAlta" pitchFamily="2" charset="77"/>
                          <a:ea typeface="OpenDyslexic" charset="0"/>
                          <a:cs typeface="OpenDyslexic"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D78"/>
                    </a:solidFill>
                  </a:tcPr>
                </a:tc>
                <a:tc>
                  <a:txBody>
                    <a:bodyPr/>
                    <a:lstStyle/>
                    <a:p>
                      <a:pPr algn="ctr"/>
                      <a:r>
                        <a:rPr lang="en-GB" sz="2000" b="0" i="0" dirty="0">
                          <a:latin typeface="OpenDyslexicAlta" pitchFamily="2" charset="77"/>
                          <a:ea typeface="OpenDyslexic" charset="0"/>
                          <a:cs typeface="OpenDyslexic"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err="1">
                          <a:solidFill>
                            <a:srgbClr val="FF3860"/>
                          </a:solidFill>
                          <a:latin typeface="OpenDyslexicAlta" pitchFamily="2" charset="77"/>
                          <a:ea typeface="OpenDyslexic" charset="0"/>
                          <a:cs typeface="OpenDyslexic" charset="0"/>
                        </a:rPr>
                        <a:t>i</a:t>
                      </a:r>
                      <a:endParaRPr lang="en-GB" sz="2000" b="0" i="0" dirty="0">
                        <a:solidFill>
                          <a:srgbClr val="FF3860"/>
                        </a:solidFill>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000" b="0" i="0" dirty="0">
                          <a:latin typeface="OpenDyslexicAlta" pitchFamily="2" charset="77"/>
                          <a:ea typeface="OpenDyslexic" charset="0"/>
                          <a:cs typeface="OpenDyslexic"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10866">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0" i="0" dirty="0">
                        <a:latin typeface="OpenDyslexicAlta" pitchFamily="2" charset="77"/>
                        <a:ea typeface="OpenDyslexic" charset="0"/>
                        <a:cs typeface="OpenDyslexic"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8" name="TextBox 7"/>
          <p:cNvSpPr txBox="1"/>
          <p:nvPr/>
        </p:nvSpPr>
        <p:spPr>
          <a:xfrm>
            <a:off x="9168495" y="1828801"/>
            <a:ext cx="2778577" cy="1200329"/>
          </a:xfrm>
          <a:prstGeom prst="rect">
            <a:avLst/>
          </a:prstGeom>
          <a:solidFill>
            <a:srgbClr val="FFFD78"/>
          </a:solidFill>
          <a:ln>
            <a:solidFill>
              <a:schemeClr val="tx1"/>
            </a:solidFill>
          </a:ln>
        </p:spPr>
        <p:txBody>
          <a:bodyPr wrap="square" rtlCol="0">
            <a:spAutoFit/>
          </a:bodyPr>
          <a:lstStyle/>
          <a:p>
            <a:pPr algn="ctr"/>
            <a:r>
              <a:rPr lang="en-GB" dirty="0">
                <a:latin typeface="OpenDyslexicAlta" pitchFamily="2" charset="77"/>
                <a:ea typeface="OpenDyslexic" charset="0"/>
                <a:cs typeface="OpenDyslexic" charset="0"/>
              </a:rPr>
              <a:t>Insert the missing letters into your spellings to find a new challenge word. </a:t>
            </a:r>
          </a:p>
        </p:txBody>
      </p:sp>
    </p:spTree>
    <p:extLst>
      <p:ext uri="{BB962C8B-B14F-4D97-AF65-F5344CB8AC3E}">
        <p14:creationId xmlns:p14="http://schemas.microsoft.com/office/powerpoint/2010/main" val="28867357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b="1" dirty="0">
                <a:solidFill>
                  <a:srgbClr val="FF3860"/>
                </a:solidFill>
              </a:rPr>
              <a:t>Challenge Words</a:t>
            </a:r>
          </a:p>
          <a:p>
            <a:pPr>
              <a:lnSpc>
                <a:spcPct val="150000"/>
              </a:lnSpc>
            </a:pPr>
            <a:endParaRPr lang="en-GB" dirty="0"/>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5</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a:t>
            </a:r>
          </a:p>
        </p:txBody>
      </p:sp>
    </p:spTree>
    <p:extLst>
      <p:ext uri="{BB962C8B-B14F-4D97-AF65-F5344CB8AC3E}">
        <p14:creationId xmlns:p14="http://schemas.microsoft.com/office/powerpoint/2010/main" val="248801339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5</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980975" y="770639"/>
            <a:ext cx="427037" cy="362803"/>
          </a:xfrm>
        </p:spPr>
        <p:txBody>
          <a:bodyPr/>
          <a:lstStyle/>
          <a:p>
            <a:r>
              <a:rPr lang="en-GB" dirty="0"/>
              <a:t> 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b="1" dirty="0">
                <a:solidFill>
                  <a:srgbClr val="FF3860"/>
                </a:solidFill>
              </a:rPr>
              <a:t>Challenge Words</a:t>
            </a:r>
          </a:p>
          <a:p>
            <a:endParaRPr lang="en-GB" dirty="0">
              <a:solidFill>
                <a:srgbClr val="FF3860"/>
              </a:solidFill>
            </a:endParaRPr>
          </a:p>
        </p:txBody>
      </p:sp>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499754"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accompany</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average</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conscience</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develop </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explanation</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immediately </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necessary</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privilege</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rhythm</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symbol</a:t>
                      </a:r>
                    </a:p>
                  </a:txBody>
                  <a:tcPr/>
                </a:tc>
                <a:extLst>
                  <a:ext uri="{0D108BD9-81ED-4DB2-BD59-A6C34878D82A}">
                    <a16:rowId xmlns:a16="http://schemas.microsoft.com/office/drawing/2014/main" val="615534220"/>
                  </a:ext>
                </a:extLst>
              </a:tr>
            </a:tbl>
          </a:graphicData>
        </a:graphic>
      </p:graphicFrame>
      <p:sp>
        <p:nvSpPr>
          <p:cNvPr id="5" name="Content Placeholder 4"/>
          <p:cNvSpPr>
            <a:spLocks noGrp="1"/>
          </p:cNvSpPr>
          <p:nvPr>
            <p:ph sz="quarter" idx="18"/>
          </p:nvPr>
        </p:nvSpPr>
        <p:spPr/>
        <p:txBody>
          <a:bodyPr/>
          <a:lstStyle/>
          <a:p>
            <a:pPr marL="0" indent="0" algn="ctr">
              <a:buNone/>
            </a:pPr>
            <a:r>
              <a:rPr lang="en-GB" u="sng" dirty="0"/>
              <a:t>Challenge week</a:t>
            </a:r>
          </a:p>
          <a:p>
            <a:pPr marL="0" indent="0" algn="ctr">
              <a:buNone/>
            </a:pPr>
            <a:endParaRPr lang="en-GB" dirty="0"/>
          </a:p>
          <a:p>
            <a:pPr marL="0" indent="0" algn="ctr">
              <a:buNone/>
            </a:pPr>
            <a:r>
              <a:rPr lang="en-GB" dirty="0"/>
              <a:t>Choose an activity from the challenge week pack. </a:t>
            </a:r>
          </a:p>
          <a:p>
            <a:pPr marL="0" marR="0" lvl="0" indent="0" defTabSz="91440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35559525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981269206"/>
                    </a:ext>
                  </a:extLst>
                </a:gridCol>
                <a:gridCol w="1858433">
                  <a:extLst>
                    <a:ext uri="{9D8B030D-6E8A-4147-A177-3AD203B41FA5}">
                      <a16:colId xmlns:a16="http://schemas.microsoft.com/office/drawing/2014/main" val="1630985744"/>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FD78"/>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FD78"/>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accompany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average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conscience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develop </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explanation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immediately </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necessary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privilege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rhythm</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symbol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endParaRPr lang="en-GB" sz="1400" b="1" i="0" baseline="0" dirty="0">
                        <a:solidFill>
                          <a:srgbClr val="FF3860"/>
                        </a:solidFill>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1" baseline="0" dirty="0">
                        <a:solidFill>
                          <a:srgbClr val="FF0000"/>
                        </a:solidFill>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351642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accompany</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average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conscience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develop </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explanation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immediately </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necessary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privilege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rhythm</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symbol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4223658" y="1454616"/>
          <a:ext cx="7032173" cy="4665220"/>
        </p:xfrm>
        <a:graphic>
          <a:graphicData uri="http://schemas.openxmlformats.org/drawingml/2006/table">
            <a:tbl>
              <a:tblPr firstRow="1" firstCol="1" bandRow="1">
                <a:tableStyleId>{5940675A-B579-460E-94D1-54222C63F5DA}</a:tableStyleId>
              </a:tblPr>
              <a:tblGrid>
                <a:gridCol w="447652">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39816">
                  <a:extLst>
                    <a:ext uri="{9D8B030D-6E8A-4147-A177-3AD203B41FA5}">
                      <a16:colId xmlns:a16="http://schemas.microsoft.com/office/drawing/2014/main" val="20002"/>
                    </a:ext>
                  </a:extLst>
                </a:gridCol>
                <a:gridCol w="442754">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l</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g</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extLst>
                  <a:ext uri="{0D108BD9-81ED-4DB2-BD59-A6C34878D82A}">
                    <a16:rowId xmlns:a16="http://schemas.microsoft.com/office/drawing/2014/main" val="10002"/>
                  </a:ext>
                </a:extLst>
              </a:tr>
              <a:tr h="466522">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5"/>
                  </a:ext>
                </a:extLst>
              </a:tr>
              <a:tr h="466522">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y</a:t>
                      </a:r>
                    </a:p>
                  </a:txBody>
                  <a:tcPr marL="68580" marR="68580" marT="0" marB="0"/>
                </a:tc>
                <a:tc>
                  <a:txBody>
                    <a:bodyPr/>
                    <a:lstStyle/>
                    <a:p>
                      <a:pPr algn="ctr"/>
                      <a:r>
                        <a:rPr lang="en-GB" sz="2400" b="0" i="0" dirty="0">
                          <a:latin typeface="OpenDyslexicAlta" pitchFamily="2" charset="77"/>
                          <a:ea typeface="OpenDyslexic" charset="0"/>
                          <a:cs typeface="OpenDyslexic" charset="0"/>
                        </a:rPr>
                        <a:t>u</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6"/>
                  </a:ext>
                </a:extLst>
              </a:tr>
              <a:tr h="466522">
                <a:tc>
                  <a:txBody>
                    <a:bodyPr/>
                    <a:lstStyle/>
                    <a:p>
                      <a:pPr algn="ctr"/>
                      <a:r>
                        <a:rPr lang="en-GB" sz="2400" b="0" i="0" dirty="0">
                          <a:latin typeface="OpenDyslexicAlta" pitchFamily="2" charset="77"/>
                          <a:ea typeface="OpenDyslexic" charset="0"/>
                          <a:cs typeface="OpenDyslexic" charset="0"/>
                        </a:rPr>
                        <a:t>z</a:t>
                      </a:r>
                    </a:p>
                  </a:txBody>
                  <a:tcPr marL="68580" marR="68580" marT="0" marB="0"/>
                </a:tc>
                <a:tc>
                  <a:txBody>
                    <a:bodyPr/>
                    <a:lstStyle/>
                    <a:p>
                      <a:pPr algn="ctr"/>
                      <a:r>
                        <a:rPr lang="en-GB" sz="2400" b="0" i="0" dirty="0">
                          <a:latin typeface="OpenDyslexicAlta" pitchFamily="2" charset="77"/>
                          <a:ea typeface="OpenDyslexic" charset="0"/>
                          <a:cs typeface="OpenDyslexic" charset="0"/>
                        </a:rPr>
                        <a:t>x</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9"/>
                  </a:ext>
                </a:extLst>
              </a:tr>
            </a:tbl>
          </a:graphicData>
        </a:graphic>
      </p:graphicFrame>
      <p:sp>
        <p:nvSpPr>
          <p:cNvPr id="7" name="TextBox 6"/>
          <p:cNvSpPr txBox="1"/>
          <p:nvPr/>
        </p:nvSpPr>
        <p:spPr>
          <a:xfrm>
            <a:off x="4580371" y="6281835"/>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this word search?</a:t>
            </a:r>
          </a:p>
        </p:txBody>
      </p:sp>
    </p:spTree>
    <p:extLst>
      <p:ext uri="{BB962C8B-B14F-4D97-AF65-F5344CB8AC3E}">
        <p14:creationId xmlns:p14="http://schemas.microsoft.com/office/powerpoint/2010/main" val="33230882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accompany</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average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conscience</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develop </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explanation</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immediately </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necessary</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privilege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rhythm</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symbol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5</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dirty="0">
                          <a:solidFill>
                            <a:srgbClr val="FF3860"/>
                          </a:solidFill>
                          <a:latin typeface="Muli" pitchFamily="2" charset="77"/>
                        </a:rPr>
                        <a:t>Challenge Words</a:t>
                      </a:r>
                    </a:p>
                    <a:p>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4194313" y="1454616"/>
          <a:ext cx="7061518" cy="4665220"/>
        </p:xfrm>
        <a:graphic>
          <a:graphicData uri="http://schemas.openxmlformats.org/drawingml/2006/table">
            <a:tbl>
              <a:tblPr firstRow="1" firstCol="1" bandRow="1">
                <a:tableStyleId>{5940675A-B579-460E-94D1-54222C63F5DA}</a:tableStyleId>
              </a:tblPr>
              <a:tblGrid>
                <a:gridCol w="476997">
                  <a:extLst>
                    <a:ext uri="{9D8B030D-6E8A-4147-A177-3AD203B41FA5}">
                      <a16:colId xmlns:a16="http://schemas.microsoft.com/office/drawing/2014/main" val="20000"/>
                    </a:ext>
                  </a:extLst>
                </a:gridCol>
                <a:gridCol w="447652">
                  <a:extLst>
                    <a:ext uri="{9D8B030D-6E8A-4147-A177-3AD203B41FA5}">
                      <a16:colId xmlns:a16="http://schemas.microsoft.com/office/drawing/2014/main" val="20001"/>
                    </a:ext>
                  </a:extLst>
                </a:gridCol>
                <a:gridCol w="439816">
                  <a:extLst>
                    <a:ext uri="{9D8B030D-6E8A-4147-A177-3AD203B41FA5}">
                      <a16:colId xmlns:a16="http://schemas.microsoft.com/office/drawing/2014/main" val="20002"/>
                    </a:ext>
                  </a:extLst>
                </a:gridCol>
                <a:gridCol w="442754">
                  <a:extLst>
                    <a:ext uri="{9D8B030D-6E8A-4147-A177-3AD203B41FA5}">
                      <a16:colId xmlns:a16="http://schemas.microsoft.com/office/drawing/2014/main" val="20003"/>
                    </a:ext>
                  </a:extLst>
                </a:gridCol>
                <a:gridCol w="440796">
                  <a:extLst>
                    <a:ext uri="{9D8B030D-6E8A-4147-A177-3AD203B41FA5}">
                      <a16:colId xmlns:a16="http://schemas.microsoft.com/office/drawing/2014/main" val="20004"/>
                    </a:ext>
                  </a:extLst>
                </a:gridCol>
                <a:gridCol w="447652">
                  <a:extLst>
                    <a:ext uri="{9D8B030D-6E8A-4147-A177-3AD203B41FA5}">
                      <a16:colId xmlns:a16="http://schemas.microsoft.com/office/drawing/2014/main" val="20005"/>
                    </a:ext>
                  </a:extLst>
                </a:gridCol>
                <a:gridCol w="440308">
                  <a:extLst>
                    <a:ext uri="{9D8B030D-6E8A-4147-A177-3AD203B41FA5}">
                      <a16:colId xmlns:a16="http://schemas.microsoft.com/office/drawing/2014/main" val="20006"/>
                    </a:ext>
                  </a:extLst>
                </a:gridCol>
                <a:gridCol w="440308">
                  <a:extLst>
                    <a:ext uri="{9D8B030D-6E8A-4147-A177-3AD203B41FA5}">
                      <a16:colId xmlns:a16="http://schemas.microsoft.com/office/drawing/2014/main" val="20007"/>
                    </a:ext>
                  </a:extLst>
                </a:gridCol>
                <a:gridCol w="440308">
                  <a:extLst>
                    <a:ext uri="{9D8B030D-6E8A-4147-A177-3AD203B41FA5}">
                      <a16:colId xmlns:a16="http://schemas.microsoft.com/office/drawing/2014/main" val="20008"/>
                    </a:ext>
                  </a:extLst>
                </a:gridCol>
                <a:gridCol w="440308">
                  <a:extLst>
                    <a:ext uri="{9D8B030D-6E8A-4147-A177-3AD203B41FA5}">
                      <a16:colId xmlns:a16="http://schemas.microsoft.com/office/drawing/2014/main" val="20009"/>
                    </a:ext>
                  </a:extLst>
                </a:gridCol>
                <a:gridCol w="440308">
                  <a:extLst>
                    <a:ext uri="{9D8B030D-6E8A-4147-A177-3AD203B41FA5}">
                      <a16:colId xmlns:a16="http://schemas.microsoft.com/office/drawing/2014/main" val="20010"/>
                    </a:ext>
                  </a:extLst>
                </a:gridCol>
                <a:gridCol w="448143">
                  <a:extLst>
                    <a:ext uri="{9D8B030D-6E8A-4147-A177-3AD203B41FA5}">
                      <a16:colId xmlns:a16="http://schemas.microsoft.com/office/drawing/2014/main" val="20011"/>
                    </a:ext>
                  </a:extLst>
                </a:gridCol>
                <a:gridCol w="429042">
                  <a:extLst>
                    <a:ext uri="{9D8B030D-6E8A-4147-A177-3AD203B41FA5}">
                      <a16:colId xmlns:a16="http://schemas.microsoft.com/office/drawing/2014/main" val="20012"/>
                    </a:ext>
                  </a:extLst>
                </a:gridCol>
                <a:gridCol w="429042">
                  <a:extLst>
                    <a:ext uri="{9D8B030D-6E8A-4147-A177-3AD203B41FA5}">
                      <a16:colId xmlns:a16="http://schemas.microsoft.com/office/drawing/2014/main" val="20013"/>
                    </a:ext>
                  </a:extLst>
                </a:gridCol>
                <a:gridCol w="429042">
                  <a:extLst>
                    <a:ext uri="{9D8B030D-6E8A-4147-A177-3AD203B41FA5}">
                      <a16:colId xmlns:a16="http://schemas.microsoft.com/office/drawing/2014/main" val="20014"/>
                    </a:ext>
                  </a:extLst>
                </a:gridCol>
                <a:gridCol w="429042">
                  <a:extLst>
                    <a:ext uri="{9D8B030D-6E8A-4147-A177-3AD203B41FA5}">
                      <a16:colId xmlns:a16="http://schemas.microsoft.com/office/drawing/2014/main" val="20015"/>
                    </a:ext>
                  </a:extLst>
                </a:gridCol>
              </a:tblGrid>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solidFill>
                            <a:schemeClr val="tx1">
                              <a:lumMod val="95000"/>
                              <a:lumOff val="5000"/>
                            </a:schemeClr>
                          </a:solidFill>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dirty="0" err="1">
                          <a:solidFill>
                            <a:schemeClr val="tx1">
                              <a:lumMod val="95000"/>
                              <a:lumOff val="5000"/>
                            </a:schemeClr>
                          </a:solidFill>
                          <a:latin typeface="OpenDyslexicAlta" pitchFamily="2" charset="77"/>
                          <a:ea typeface="OpenDyslexic" charset="0"/>
                          <a:cs typeface="OpenDyslexic" charset="0"/>
                        </a:rPr>
                        <a:t>i</a:t>
                      </a:r>
                      <a:endParaRPr lang="en-GB" sz="2400" b="0" i="0" dirty="0">
                        <a:solidFill>
                          <a:schemeClr val="tx1">
                            <a:lumMod val="95000"/>
                            <a:lumOff val="5000"/>
                          </a:schemeClr>
                        </a:solidFill>
                        <a:latin typeface="OpenDyslexicAlta" pitchFamily="2" charset="77"/>
                        <a:ea typeface="OpenDyslexic" charset="0"/>
                        <a:cs typeface="OpenDyslexic" charset="0"/>
                      </a:endParaRP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v</a:t>
                      </a:r>
                    </a:p>
                  </a:txBody>
                  <a:tcPr marL="68580" marR="68580" marT="0" marB="0">
                    <a:solidFill>
                      <a:srgbClr val="FF3860"/>
                    </a:solidFill>
                  </a:tcPr>
                </a:tc>
                <a:tc>
                  <a:txBody>
                    <a:bodyPr/>
                    <a:lstStyle/>
                    <a:p>
                      <a:pPr algn="ctr"/>
                      <a:r>
                        <a:rPr lang="en-GB" sz="2400" b="0" i="0" dirty="0" err="1">
                          <a:solidFill>
                            <a:schemeClr val="tx1">
                              <a:lumMod val="95000"/>
                              <a:lumOff val="5000"/>
                            </a:schemeClr>
                          </a:solidFill>
                          <a:latin typeface="OpenDyslexicAlta" pitchFamily="2" charset="77"/>
                          <a:ea typeface="OpenDyslexic" charset="0"/>
                          <a:cs typeface="OpenDyslexic" charset="0"/>
                        </a:rPr>
                        <a:t>i</a:t>
                      </a:r>
                      <a:endParaRPr lang="en-GB" sz="2400" b="0" i="0" dirty="0">
                        <a:solidFill>
                          <a:schemeClr val="tx1">
                            <a:lumMod val="95000"/>
                            <a:lumOff val="5000"/>
                          </a:schemeClr>
                        </a:solidFill>
                        <a:latin typeface="OpenDyslexicAlta" pitchFamily="2" charset="77"/>
                        <a:ea typeface="OpenDyslexic" charset="0"/>
                        <a:cs typeface="OpenDyslexic" charset="0"/>
                      </a:endParaRP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l</a:t>
                      </a: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g</a:t>
                      </a:r>
                    </a:p>
                  </a:txBody>
                  <a:tcPr marL="68580" marR="68580" marT="0" marB="0">
                    <a:solidFill>
                      <a:srgbClr val="FF3860"/>
                    </a:solidFill>
                  </a:tcPr>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e</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extLst>
                  <a:ext uri="{0D108BD9-81ED-4DB2-BD59-A6C34878D82A}">
                    <a16:rowId xmlns:a16="http://schemas.microsoft.com/office/drawing/2014/main" val="10002"/>
                  </a:ext>
                </a:extLst>
              </a:tr>
              <a:tr h="466522">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solidFill>
                            <a:schemeClr val="tx1">
                              <a:lumMod val="95000"/>
                              <a:lumOff val="5000"/>
                            </a:schemeClr>
                          </a:solidFill>
                          <a:latin typeface="OpenDyslexicAlta" pitchFamily="2" charset="77"/>
                          <a:ea typeface="OpenDyslexic" charset="0"/>
                          <a:cs typeface="OpenDyslexic" charset="0"/>
                        </a:rPr>
                        <a:t>s</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m</a:t>
                      </a:r>
                    </a:p>
                  </a:txBody>
                  <a:tcPr marL="68580" marR="68580" marT="0" marB="0"/>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a</a:t>
                      </a:r>
                    </a:p>
                  </a:txBody>
                  <a:tcPr marL="68580" marR="68580" marT="0" marB="0"/>
                </a:tc>
                <a:tc>
                  <a:txBody>
                    <a:bodyPr/>
                    <a:lstStyle/>
                    <a:p>
                      <a:pPr algn="ctr"/>
                      <a:r>
                        <a:rPr lang="en-GB" sz="2400" b="0" i="0" dirty="0">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extLst>
                  <a:ext uri="{0D108BD9-81ED-4DB2-BD59-A6C34878D82A}">
                    <a16:rowId xmlns:a16="http://schemas.microsoft.com/office/drawing/2014/main" val="10005"/>
                  </a:ext>
                </a:extLst>
              </a:tr>
              <a:tr h="466522">
                <a:tc>
                  <a:txBody>
                    <a:bodyPr/>
                    <a:lstStyle/>
                    <a:p>
                      <a:pPr algn="ctr"/>
                      <a:r>
                        <a:rPr lang="en-GB" sz="2400" b="0" i="0" dirty="0">
                          <a:latin typeface="OpenDyslexicAlta" pitchFamily="2" charset="77"/>
                          <a:ea typeface="OpenDyslexic" charset="0"/>
                          <a:cs typeface="OpenDyslexic" charset="0"/>
                        </a:rPr>
                        <a:t>q</a:t>
                      </a:r>
                    </a:p>
                  </a:txBody>
                  <a:tcPr marL="68580" marR="68580" marT="0" marB="0"/>
                </a:tc>
                <a:tc>
                  <a:txBody>
                    <a:bodyPr/>
                    <a:lstStyle/>
                    <a:p>
                      <a:pPr algn="ctr"/>
                      <a:r>
                        <a:rPr lang="en-GB" sz="2400" b="0" i="0" dirty="0">
                          <a:latin typeface="OpenDyslexicAlta" pitchFamily="2" charset="77"/>
                          <a:ea typeface="OpenDyslexic" charset="0"/>
                          <a:cs typeface="OpenDyslexic" charset="0"/>
                        </a:rPr>
                        <a:t>w</a:t>
                      </a:r>
                    </a:p>
                  </a:txBody>
                  <a:tcPr marL="68580" marR="68580" marT="0" marB="0"/>
                </a:tc>
                <a:tc>
                  <a:txBody>
                    <a:bodyPr/>
                    <a:lstStyle/>
                    <a:p>
                      <a:pPr algn="ctr"/>
                      <a:r>
                        <a:rPr lang="en-GB" sz="2400" b="0" i="0" dirty="0">
                          <a:latin typeface="OpenDyslexicAlta" pitchFamily="2" charset="77"/>
                          <a:ea typeface="OpenDyslexic" charset="0"/>
                          <a:cs typeface="OpenDyslexic" charset="0"/>
                        </a:rPr>
                        <a:t>e</a:t>
                      </a:r>
                    </a:p>
                  </a:txBody>
                  <a:tcPr marL="68580" marR="68580" marT="0" marB="0"/>
                </a:tc>
                <a:tc>
                  <a:txBody>
                    <a:bodyPr/>
                    <a:lstStyle/>
                    <a:p>
                      <a:pPr algn="ctr"/>
                      <a:r>
                        <a:rPr lang="en-GB" sz="2400" b="0" i="0" dirty="0">
                          <a:latin typeface="OpenDyslexicAlta" pitchFamily="2" charset="77"/>
                          <a:ea typeface="OpenDyslexic" charset="0"/>
                          <a:cs typeface="OpenDyslexic" charset="0"/>
                        </a:rPr>
                        <a:t>r</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solidFill>
                      <a:srgbClr val="FF3860"/>
                    </a:solidFill>
                  </a:tcPr>
                </a:tc>
                <a:tc>
                  <a:txBody>
                    <a:bodyPr/>
                    <a:lstStyle/>
                    <a:p>
                      <a:pPr algn="ctr"/>
                      <a:r>
                        <a:rPr lang="en-GB" sz="2400" b="0" i="0" dirty="0">
                          <a:latin typeface="OpenDyslexicAlta" pitchFamily="2" charset="77"/>
                          <a:ea typeface="OpenDyslexic" charset="0"/>
                          <a:cs typeface="OpenDyslexic" charset="0"/>
                        </a:rPr>
                        <a:t>y</a:t>
                      </a:r>
                    </a:p>
                  </a:txBody>
                  <a:tcPr marL="68580" marR="68580" marT="0" marB="0"/>
                </a:tc>
                <a:tc>
                  <a:txBody>
                    <a:bodyPr/>
                    <a:lstStyle/>
                    <a:p>
                      <a:pPr algn="ctr"/>
                      <a:r>
                        <a:rPr lang="en-GB" sz="2400" b="0" i="0" dirty="0">
                          <a:latin typeface="OpenDyslexicAlta" pitchFamily="2" charset="77"/>
                          <a:ea typeface="OpenDyslexic" charset="0"/>
                          <a:cs typeface="OpenDyslexic" charset="0"/>
                        </a:rPr>
                        <a:t>u</a:t>
                      </a:r>
                    </a:p>
                  </a:txBody>
                  <a:tcPr marL="68580" marR="68580" marT="0" marB="0"/>
                </a:tc>
                <a:tc>
                  <a:txBody>
                    <a:bodyPr/>
                    <a:lstStyle/>
                    <a:p>
                      <a:pPr algn="ctr"/>
                      <a:r>
                        <a:rPr lang="en-GB" sz="2400" b="0" i="0" dirty="0">
                          <a:latin typeface="OpenDyslexicAlta" pitchFamily="2" charset="77"/>
                          <a:ea typeface="OpenDyslexic" charset="0"/>
                          <a:cs typeface="OpenDyslexic" charset="0"/>
                        </a:rPr>
                        <a:t>t</a:t>
                      </a:r>
                    </a:p>
                  </a:txBody>
                  <a:tcPr marL="68580" marR="68580" marT="0" marB="0">
                    <a:solidFill>
                      <a:srgbClr val="FF3860"/>
                    </a:solidFill>
                  </a:tcPr>
                </a:tc>
                <a:tc>
                  <a:txBody>
                    <a:bodyPr/>
                    <a:lstStyle/>
                    <a:p>
                      <a:pPr algn="ctr"/>
                      <a:r>
                        <a:rPr lang="en-GB" sz="2400" b="0" i="0" dirty="0" err="1">
                          <a:latin typeface="OpenDyslexicAlta" pitchFamily="2" charset="77"/>
                          <a:ea typeface="OpenDyslexic" charset="0"/>
                          <a:cs typeface="OpenDyslexic" charset="0"/>
                        </a:rPr>
                        <a:t>i</a:t>
                      </a:r>
                      <a:endParaRPr lang="en-GB" sz="2400" b="0" i="0" dirty="0">
                        <a:latin typeface="OpenDyslexicAlta" pitchFamily="2" charset="77"/>
                        <a:ea typeface="OpenDyslexic" charset="0"/>
                        <a:cs typeface="OpenDyslexic" charset="0"/>
                      </a:endParaRP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tc>
                <a:tc>
                  <a:txBody>
                    <a:bodyPr/>
                    <a:lstStyle/>
                    <a:p>
                      <a:pPr algn="ctr"/>
                      <a:r>
                        <a:rPr lang="en-GB" sz="2400" b="0" i="0" dirty="0">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6"/>
                  </a:ext>
                </a:extLst>
              </a:tr>
              <a:tr h="466522">
                <a:tc>
                  <a:txBody>
                    <a:bodyPr/>
                    <a:lstStyle/>
                    <a:p>
                      <a:pPr algn="ctr"/>
                      <a:r>
                        <a:rPr lang="en-GB" sz="2400" b="0" i="0" dirty="0">
                          <a:latin typeface="OpenDyslexicAlta" pitchFamily="2" charset="77"/>
                          <a:ea typeface="OpenDyslexic" charset="0"/>
                          <a:cs typeface="OpenDyslexic" charset="0"/>
                        </a:rPr>
                        <a:t>z</a:t>
                      </a:r>
                    </a:p>
                  </a:txBody>
                  <a:tcPr marL="68580" marR="68580" marT="0" marB="0"/>
                </a:tc>
                <a:tc>
                  <a:txBody>
                    <a:bodyPr/>
                    <a:lstStyle/>
                    <a:p>
                      <a:pPr algn="ctr"/>
                      <a:r>
                        <a:rPr lang="en-GB" sz="2400" b="0" i="0" dirty="0">
                          <a:latin typeface="OpenDyslexicAlta" pitchFamily="2" charset="77"/>
                          <a:ea typeface="OpenDyslexic" charset="0"/>
                          <a:cs typeface="OpenDyslexic" charset="0"/>
                        </a:rPr>
                        <a:t>x</a:t>
                      </a:r>
                    </a:p>
                  </a:txBody>
                  <a:tcPr marL="68580" marR="68580" marT="0" marB="0"/>
                </a:tc>
                <a:tc>
                  <a:txBody>
                    <a:bodyPr/>
                    <a:lstStyle/>
                    <a:p>
                      <a:pPr algn="ctr"/>
                      <a:r>
                        <a:rPr lang="en-GB" sz="2400" b="0" i="0" dirty="0">
                          <a:latin typeface="OpenDyslexicAlta" pitchFamily="2" charset="77"/>
                          <a:ea typeface="OpenDyslexic" charset="0"/>
                          <a:cs typeface="OpenDyslexic" charset="0"/>
                        </a:rPr>
                        <a:t>c</a:t>
                      </a:r>
                    </a:p>
                  </a:txBody>
                  <a:tcPr marL="68580" marR="68580" marT="0" marB="0"/>
                </a:tc>
                <a:tc>
                  <a:txBody>
                    <a:bodyPr/>
                    <a:lstStyle/>
                    <a:p>
                      <a:pPr algn="ctr"/>
                      <a:r>
                        <a:rPr lang="en-GB" sz="2400" b="0" i="0" dirty="0">
                          <a:latin typeface="OpenDyslexicAlta" pitchFamily="2" charset="77"/>
                          <a:ea typeface="OpenDyslexic" charset="0"/>
                          <a:cs typeface="OpenDyslexic" charset="0"/>
                        </a:rPr>
                        <a:t>v</a:t>
                      </a:r>
                    </a:p>
                  </a:txBody>
                  <a:tcPr marL="68580" marR="68580" marT="0" marB="0"/>
                </a:tc>
                <a:tc>
                  <a:txBody>
                    <a:bodyPr/>
                    <a:lstStyle/>
                    <a:p>
                      <a:pPr algn="ctr"/>
                      <a:r>
                        <a:rPr lang="en-GB" sz="2400" b="0" i="0" dirty="0">
                          <a:latin typeface="OpenDyslexicAlta" pitchFamily="2" charset="77"/>
                          <a:ea typeface="OpenDyslexic" charset="0"/>
                          <a:cs typeface="OpenDyslexic" charset="0"/>
                        </a:rPr>
                        <a:t>b</a:t>
                      </a:r>
                    </a:p>
                  </a:txBody>
                  <a:tcPr marL="68580" marR="68580" marT="0" marB="0"/>
                </a:tc>
                <a:tc>
                  <a:txBody>
                    <a:bodyPr/>
                    <a:lstStyle/>
                    <a:p>
                      <a:pPr algn="ctr"/>
                      <a:r>
                        <a:rPr lang="en-GB" sz="2400" b="0" i="0" dirty="0">
                          <a:latin typeface="OpenDyslexicAlta" pitchFamily="2" charset="77"/>
                          <a:ea typeface="OpenDyslexic" charset="0"/>
                          <a:cs typeface="OpenDyslexic" charset="0"/>
                        </a:rPr>
                        <a:t>n</a:t>
                      </a:r>
                    </a:p>
                  </a:txBody>
                  <a:tcPr marL="68580" marR="68580" marT="0" marB="0"/>
                </a:tc>
                <a:tc>
                  <a:txBody>
                    <a:bodyPr/>
                    <a:lstStyle/>
                    <a:p>
                      <a:pPr algn="ctr"/>
                      <a:r>
                        <a:rPr lang="en-GB" sz="2400" b="0" i="0" dirty="0">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n</a:t>
                      </a:r>
                    </a:p>
                  </a:txBody>
                  <a:tcPr marL="68580" marR="68580" marT="0" marB="0">
                    <a:solidFill>
                      <a:srgbClr val="FF3860"/>
                    </a:solidFill>
                  </a:tcPr>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v</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c</a:t>
                      </a:r>
                    </a:p>
                  </a:txBody>
                  <a:tcPr marL="68580" marR="68580" marT="0" marB="0">
                    <a:solidFill>
                      <a:srgbClr val="FF3860"/>
                    </a:solidFill>
                  </a:tcPr>
                </a:tc>
                <a:extLst>
                  <a:ext uri="{0D108BD9-81ED-4DB2-BD59-A6C34878D82A}">
                    <a16:rowId xmlns:a16="http://schemas.microsoft.com/office/drawing/2014/main" val="10008"/>
                  </a:ext>
                </a:extLst>
              </a:tr>
              <a:tr h="466522">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m</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err="1">
                          <a:effectLst/>
                          <a:latin typeface="OpenDyslexicAlta" pitchFamily="2" charset="77"/>
                          <a:ea typeface="OpenDyslexic" charset="0"/>
                          <a:cs typeface="OpenDyslexic" charset="0"/>
                        </a:rPr>
                        <a:t>i</a:t>
                      </a:r>
                      <a:endParaRPr lang="en-GB" sz="24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y</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dirty="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9"/>
                  </a:ext>
                </a:extLst>
              </a:tr>
            </a:tbl>
          </a:graphicData>
        </a:graphic>
      </p:graphicFrame>
      <p:sp>
        <p:nvSpPr>
          <p:cNvPr id="7" name="TextBox 6"/>
          <p:cNvSpPr txBox="1"/>
          <p:nvPr/>
        </p:nvSpPr>
        <p:spPr>
          <a:xfrm>
            <a:off x="4580371" y="6281835"/>
            <a:ext cx="7916708"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find your spellings hidden in this word search?</a:t>
            </a:r>
          </a:p>
        </p:txBody>
      </p:sp>
    </p:spTree>
    <p:extLst>
      <p:ext uri="{BB962C8B-B14F-4D97-AF65-F5344CB8AC3E}">
        <p14:creationId xmlns:p14="http://schemas.microsoft.com/office/powerpoint/2010/main" val="209847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teacher rang the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5" name="Picture 4">
            <a:extLst>
              <a:ext uri="{FF2B5EF4-FFF2-40B4-BE49-F238E27FC236}">
                <a16:creationId xmlns:a16="http://schemas.microsoft.com/office/drawing/2014/main" id="{9D31ABFF-4C35-C949-A3E4-77B8EDEF0E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4843" y="2327226"/>
            <a:ext cx="3808895" cy="3808895"/>
          </a:xfrm>
          <a:prstGeom prst="rect">
            <a:avLst/>
          </a:prstGeom>
        </p:spPr>
      </p:pic>
    </p:spTree>
    <p:extLst>
      <p:ext uri="{BB962C8B-B14F-4D97-AF65-F5344CB8AC3E}">
        <p14:creationId xmlns:p14="http://schemas.microsoft.com/office/powerpoint/2010/main" val="2770227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9" name="Title 1">
            <a:extLst>
              <a:ext uri="{FF2B5EF4-FFF2-40B4-BE49-F238E27FC236}">
                <a16:creationId xmlns:a16="http://schemas.microsoft.com/office/drawing/2014/main" id="{22509A06-3B90-814B-8088-18B682B43539}"/>
              </a:ext>
            </a:extLst>
          </p:cNvPr>
          <p:cNvSpPr txBox="1">
            <a:spLocks/>
          </p:cNvSpPr>
          <p:nvPr/>
        </p:nvSpPr>
        <p:spPr>
          <a:xfrm>
            <a:off x="838199" y="113124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chemeClr val="tx1"/>
                </a:solidFill>
                <a:latin typeface="OpenDyslexicAlta" pitchFamily="2" charset="77"/>
                <a:ea typeface="+mj-ea"/>
                <a:cs typeface="+mj-cs"/>
              </a:defRPr>
            </a:lvl1pPr>
          </a:lstStyle>
          <a:p>
            <a:pPr algn="l"/>
            <a:r>
              <a:rPr lang="en-GB" b="1" dirty="0"/>
              <a:t>The teacher rang the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bell</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10" name="Picture 9">
            <a:extLst>
              <a:ext uri="{FF2B5EF4-FFF2-40B4-BE49-F238E27FC236}">
                <a16:creationId xmlns:a16="http://schemas.microsoft.com/office/drawing/2014/main" id="{9B0D8D93-BF9D-4041-839C-AC302B8C5A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4843" y="2327226"/>
            <a:ext cx="3808895" cy="3808895"/>
          </a:xfrm>
          <a:prstGeom prst="rect">
            <a:avLst/>
          </a:prstGeom>
        </p:spPr>
      </p:pic>
    </p:spTree>
    <p:extLst>
      <p:ext uri="{BB962C8B-B14F-4D97-AF65-F5344CB8AC3E}">
        <p14:creationId xmlns:p14="http://schemas.microsoft.com/office/powerpoint/2010/main" val="435102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latin typeface="Calibri" panose="020F0502020204030204" pitchFamily="34" charset="0"/>
                <a:cs typeface="Calibri" panose="020F0502020204030204" pitchFamily="34" charset="0"/>
              </a:rPr>
              <a:t>_______</a:t>
            </a:r>
            <a:r>
              <a:rPr lang="en-GB" b="1" dirty="0"/>
              <a:t> has a blue dress.</a:t>
            </a:r>
            <a:endParaRPr lang="en-GB" dirty="0"/>
          </a:p>
        </p:txBody>
      </p:sp>
      <p:pic>
        <p:nvPicPr>
          <p:cNvPr id="4" name="Picture 3">
            <a:extLst>
              <a:ext uri="{FF2B5EF4-FFF2-40B4-BE49-F238E27FC236}">
                <a16:creationId xmlns:a16="http://schemas.microsoft.com/office/drawing/2014/main" id="{F9764DDB-F8CC-0C4E-A8EB-7F61380429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8777" y="2652013"/>
            <a:ext cx="2514443" cy="3498355"/>
          </a:xfrm>
          <a:prstGeom prst="rect">
            <a:avLst/>
          </a:prstGeom>
        </p:spPr>
      </p:pic>
    </p:spTree>
    <p:extLst>
      <p:ext uri="{BB962C8B-B14F-4D97-AF65-F5344CB8AC3E}">
        <p14:creationId xmlns:p14="http://schemas.microsoft.com/office/powerpoint/2010/main" val="2397747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6" name="Title 1">
            <a:extLst>
              <a:ext uri="{FF2B5EF4-FFF2-40B4-BE49-F238E27FC236}">
                <a16:creationId xmlns:a16="http://schemas.microsoft.com/office/drawing/2014/main" id="{C73E2243-9695-E349-81B6-21FA61F9ECAC}"/>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doll</a:t>
            </a:r>
            <a:r>
              <a:rPr lang="en-GB" b="1" dirty="0">
                <a:solidFill>
                  <a:srgbClr val="FF3860"/>
                </a:solidFill>
                <a:latin typeface="Calibri" panose="020F0502020204030204" pitchFamily="34" charset="0"/>
                <a:cs typeface="Calibri" panose="020F0502020204030204" pitchFamily="34" charset="0"/>
              </a:rPr>
              <a:t>_</a:t>
            </a:r>
            <a:r>
              <a:rPr lang="en-GB" b="1" dirty="0"/>
              <a:t> has a blue dress.</a:t>
            </a:r>
            <a:endParaRPr lang="en-GB" dirty="0"/>
          </a:p>
        </p:txBody>
      </p:sp>
      <p:pic>
        <p:nvPicPr>
          <p:cNvPr id="7" name="Picture 6">
            <a:extLst>
              <a:ext uri="{FF2B5EF4-FFF2-40B4-BE49-F238E27FC236}">
                <a16:creationId xmlns:a16="http://schemas.microsoft.com/office/drawing/2014/main" id="{102A033F-B302-7546-A6A3-5B87747ECF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8777" y="2652013"/>
            <a:ext cx="2514443" cy="3498355"/>
          </a:xfrm>
          <a:prstGeom prst="rect">
            <a:avLst/>
          </a:prstGeom>
        </p:spPr>
      </p:pic>
    </p:spTree>
    <p:extLst>
      <p:ext uri="{BB962C8B-B14F-4D97-AF65-F5344CB8AC3E}">
        <p14:creationId xmlns:p14="http://schemas.microsoft.com/office/powerpoint/2010/main" val="788072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latin typeface="Calibri" panose="020F0502020204030204" pitchFamily="34" charset="0"/>
                <a:cs typeface="Calibri" panose="020F0502020204030204" pitchFamily="34" charset="0"/>
              </a:rPr>
              <a:t>_______</a:t>
            </a:r>
            <a:r>
              <a:rPr lang="en-GB" b="1" dirty="0"/>
              <a:t> on the field is green.</a:t>
            </a:r>
            <a:endParaRPr lang="en-GB" dirty="0"/>
          </a:p>
        </p:txBody>
      </p:sp>
      <p:pic>
        <p:nvPicPr>
          <p:cNvPr id="5" name="Picture 4">
            <a:extLst>
              <a:ext uri="{FF2B5EF4-FFF2-40B4-BE49-F238E27FC236}">
                <a16:creationId xmlns:a16="http://schemas.microsoft.com/office/drawing/2014/main" id="{14BCB746-82E7-F24E-8FE7-8190F5C9CE77}"/>
              </a:ext>
            </a:extLst>
          </p:cNvPr>
          <p:cNvPicPr>
            <a:picLocks noChangeAspect="1"/>
          </p:cNvPicPr>
          <p:nvPr/>
        </p:nvPicPr>
        <p:blipFill>
          <a:blip r:embed="rId3"/>
          <a:stretch>
            <a:fillRect/>
          </a:stretch>
        </p:blipFill>
        <p:spPr>
          <a:xfrm>
            <a:off x="2666999" y="795130"/>
            <a:ext cx="6858000" cy="6858000"/>
          </a:xfrm>
          <a:prstGeom prst="rect">
            <a:avLst/>
          </a:prstGeom>
        </p:spPr>
      </p:pic>
    </p:spTree>
    <p:extLst>
      <p:ext uri="{BB962C8B-B14F-4D97-AF65-F5344CB8AC3E}">
        <p14:creationId xmlns:p14="http://schemas.microsoft.com/office/powerpoint/2010/main" val="1636002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8" name="Title 1">
            <a:extLst>
              <a:ext uri="{FF2B5EF4-FFF2-40B4-BE49-F238E27FC236}">
                <a16:creationId xmlns:a16="http://schemas.microsoft.com/office/drawing/2014/main" id="{DC78D3CD-C9B1-9F45-885E-25E302B0A04C}"/>
              </a:ext>
            </a:extLst>
          </p:cNvPr>
          <p:cNvSpPr>
            <a:spLocks noGrp="1"/>
          </p:cNvSpPr>
          <p:nvPr>
            <p:ph type="title"/>
          </p:nvPr>
        </p:nvSpPr>
        <p:spPr>
          <a:xfrm>
            <a:off x="838199" y="1131247"/>
            <a:ext cx="10515600" cy="1325563"/>
          </a:xfrm>
        </p:spPr>
        <p:txBody>
          <a:bodyPr>
            <a:normAutofit/>
          </a:bodyPr>
          <a:lstStyle/>
          <a:p>
            <a:pPr algn="l"/>
            <a:r>
              <a:rPr lang="en-GB" b="1" dirty="0"/>
              <a:t>The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grass</a:t>
            </a:r>
            <a:r>
              <a:rPr lang="en-GB" b="1" dirty="0">
                <a:solidFill>
                  <a:srgbClr val="FF3860"/>
                </a:solidFill>
                <a:latin typeface="Calibri" panose="020F0502020204030204" pitchFamily="34" charset="0"/>
                <a:cs typeface="Calibri" panose="020F0502020204030204" pitchFamily="34" charset="0"/>
              </a:rPr>
              <a:t>_</a:t>
            </a:r>
            <a:r>
              <a:rPr lang="en-GB" b="1" dirty="0"/>
              <a:t> on the field is green.</a:t>
            </a:r>
            <a:endParaRPr lang="en-GB" dirty="0"/>
          </a:p>
        </p:txBody>
      </p:sp>
      <p:pic>
        <p:nvPicPr>
          <p:cNvPr id="9" name="Picture 8">
            <a:extLst>
              <a:ext uri="{FF2B5EF4-FFF2-40B4-BE49-F238E27FC236}">
                <a16:creationId xmlns:a16="http://schemas.microsoft.com/office/drawing/2014/main" id="{58CF239B-7CE0-F84E-9CD9-7F7E8F694307}"/>
              </a:ext>
            </a:extLst>
          </p:cNvPr>
          <p:cNvPicPr>
            <a:picLocks noChangeAspect="1"/>
          </p:cNvPicPr>
          <p:nvPr/>
        </p:nvPicPr>
        <p:blipFill>
          <a:blip r:embed="rId3"/>
          <a:stretch>
            <a:fillRect/>
          </a:stretch>
        </p:blipFill>
        <p:spPr>
          <a:xfrm>
            <a:off x="2666999" y="795130"/>
            <a:ext cx="6858000" cy="6858000"/>
          </a:xfrm>
          <a:prstGeom prst="rect">
            <a:avLst/>
          </a:prstGeom>
        </p:spPr>
      </p:pic>
    </p:spTree>
    <p:extLst>
      <p:ext uri="{BB962C8B-B14F-4D97-AF65-F5344CB8AC3E}">
        <p14:creationId xmlns:p14="http://schemas.microsoft.com/office/powerpoint/2010/main" val="2905281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mermaid blew a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9C751F3D-B882-0B4B-B738-A45C455DBF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2861" y="2790261"/>
            <a:ext cx="4586278" cy="3221860"/>
          </a:xfrm>
          <a:prstGeom prst="rect">
            <a:avLst/>
          </a:prstGeom>
        </p:spPr>
      </p:pic>
    </p:spTree>
    <p:extLst>
      <p:ext uri="{BB962C8B-B14F-4D97-AF65-F5344CB8AC3E}">
        <p14:creationId xmlns:p14="http://schemas.microsoft.com/office/powerpoint/2010/main" val="3898768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7" name="Title 1">
            <a:extLst>
              <a:ext uri="{FF2B5EF4-FFF2-40B4-BE49-F238E27FC236}">
                <a16:creationId xmlns:a16="http://schemas.microsoft.com/office/drawing/2014/main" id="{EFACB4C5-B1C6-7746-95D7-F81BBF33E6DE}"/>
              </a:ext>
            </a:extLst>
          </p:cNvPr>
          <p:cNvSpPr txBox="1">
            <a:spLocks/>
          </p:cNvSpPr>
          <p:nvPr/>
        </p:nvSpPr>
        <p:spPr>
          <a:xfrm>
            <a:off x="838199" y="113124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chemeClr val="tx1"/>
                </a:solidFill>
                <a:latin typeface="OpenDyslexicAlta" pitchFamily="2" charset="77"/>
                <a:ea typeface="+mj-ea"/>
                <a:cs typeface="+mj-cs"/>
              </a:defRPr>
            </a:lvl1pPr>
          </a:lstStyle>
          <a:p>
            <a:pPr algn="l"/>
            <a:r>
              <a:rPr lang="en-GB" b="1" dirty="0"/>
              <a:t>The mermaid blew a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kiss</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10" name="Picture 9">
            <a:extLst>
              <a:ext uri="{FF2B5EF4-FFF2-40B4-BE49-F238E27FC236}">
                <a16:creationId xmlns:a16="http://schemas.microsoft.com/office/drawing/2014/main" id="{EE4FFD6E-D59D-E441-BEF3-92C11FD233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2861" y="2790261"/>
            <a:ext cx="4586278" cy="3221860"/>
          </a:xfrm>
          <a:prstGeom prst="rect">
            <a:avLst/>
          </a:prstGeom>
        </p:spPr>
      </p:pic>
    </p:spTree>
    <p:extLst>
      <p:ext uri="{BB962C8B-B14F-4D97-AF65-F5344CB8AC3E}">
        <p14:creationId xmlns:p14="http://schemas.microsoft.com/office/powerpoint/2010/main" val="3341892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Bumble’s wings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5" name="Picture 4">
            <a:extLst>
              <a:ext uri="{FF2B5EF4-FFF2-40B4-BE49-F238E27FC236}">
                <a16:creationId xmlns:a16="http://schemas.microsoft.com/office/drawing/2014/main" id="{98F2043B-6109-2B40-8ACA-BB405E4CA5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6010" y="2764622"/>
            <a:ext cx="2440951" cy="2688301"/>
          </a:xfrm>
          <a:prstGeom prst="rect">
            <a:avLst/>
          </a:prstGeom>
        </p:spPr>
      </p:pic>
    </p:spTree>
    <p:extLst>
      <p:ext uri="{BB962C8B-B14F-4D97-AF65-F5344CB8AC3E}">
        <p14:creationId xmlns:p14="http://schemas.microsoft.com/office/powerpoint/2010/main" val="2487272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63A8EC4-655D-4546-A0AE-0671AEC23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9CD1B6FD-11D7-3849-9417-35B746722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66750"/>
            <a:ext cx="12192000" cy="6191250"/>
          </a:xfrm>
          <a:prstGeom prst="rect">
            <a:avLst/>
          </a:prstGeom>
        </p:spPr>
      </p:pic>
      <p:sp>
        <p:nvSpPr>
          <p:cNvPr id="13" name="TextBox 12">
            <a:extLst>
              <a:ext uri="{FF2B5EF4-FFF2-40B4-BE49-F238E27FC236}">
                <a16:creationId xmlns:a16="http://schemas.microsoft.com/office/drawing/2014/main" id="{700D2F8C-5C7E-D541-9EDA-A4DF2C2E2FEE}"/>
              </a:ext>
            </a:extLst>
          </p:cNvPr>
          <p:cNvSpPr txBox="1"/>
          <p:nvPr/>
        </p:nvSpPr>
        <p:spPr>
          <a:xfrm>
            <a:off x="231648" y="6581001"/>
            <a:ext cx="11765280" cy="276999"/>
          </a:xfrm>
          <a:prstGeom prst="rect">
            <a:avLst/>
          </a:prstGeom>
          <a:noFill/>
        </p:spPr>
        <p:txBody>
          <a:bodyPr wrap="square" rtlCol="0">
            <a:spAutoFit/>
          </a:bodyPr>
          <a:lstStyle/>
          <a:p>
            <a:pPr algn="ctr"/>
            <a:r>
              <a:rPr lang="en-US" sz="1200" b="1" dirty="0">
                <a:solidFill>
                  <a:schemeClr val="bg1"/>
                </a:solidFill>
                <a:latin typeface="Muli" pitchFamily="2" charset="77"/>
              </a:rPr>
              <a:t>All elements of this curriculum are copyright © Education Shed Inc. and may not be redistributed without permission. </a:t>
            </a:r>
          </a:p>
        </p:txBody>
      </p:sp>
      <p:pic>
        <p:nvPicPr>
          <p:cNvPr id="29" name="Picture 28">
            <a:extLst>
              <a:ext uri="{FF2B5EF4-FFF2-40B4-BE49-F238E27FC236}">
                <a16:creationId xmlns:a16="http://schemas.microsoft.com/office/drawing/2014/main" id="{A62ED2B2-06CE-9849-84DD-DCF1DC2D3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4922612"/>
            <a:ext cx="3983736" cy="875215"/>
          </a:xfrm>
          <a:prstGeom prst="rect">
            <a:avLst/>
          </a:prstGeom>
        </p:spPr>
      </p:pic>
      <p:sp>
        <p:nvSpPr>
          <p:cNvPr id="12" name="TextBox 11">
            <a:extLst>
              <a:ext uri="{FF2B5EF4-FFF2-40B4-BE49-F238E27FC236}">
                <a16:creationId xmlns:a16="http://schemas.microsoft.com/office/drawing/2014/main" id="{0564A0E0-D230-8641-90BC-831B53681AAE}"/>
              </a:ext>
            </a:extLst>
          </p:cNvPr>
          <p:cNvSpPr txBox="1"/>
          <p:nvPr/>
        </p:nvSpPr>
        <p:spPr>
          <a:xfrm>
            <a:off x="4267201" y="5025808"/>
            <a:ext cx="3983736" cy="523220"/>
          </a:xfrm>
          <a:prstGeom prst="rect">
            <a:avLst/>
          </a:prstGeom>
          <a:noFill/>
        </p:spPr>
        <p:txBody>
          <a:bodyPr wrap="square" rtlCol="0">
            <a:spAutoFit/>
          </a:bodyPr>
          <a:lstStyle/>
          <a:p>
            <a:pPr algn="ctr"/>
            <a:r>
              <a:rPr lang="en-US" sz="2800" dirty="0">
                <a:solidFill>
                  <a:schemeClr val="bg1"/>
                </a:solidFill>
                <a:effectLst>
                  <a:outerShdw blurRad="50800" dist="50800" dir="5400000" algn="ctr" rotWithShape="0">
                    <a:schemeClr val="tx1">
                      <a:alpha val="39000"/>
                    </a:schemeClr>
                  </a:outerShdw>
                </a:effectLst>
                <a:latin typeface="Cookies" pitchFamily="2" charset="0"/>
              </a:rPr>
              <a:t>Stage 1</a:t>
            </a:r>
          </a:p>
        </p:txBody>
      </p:sp>
      <p:pic>
        <p:nvPicPr>
          <p:cNvPr id="31" name="Picture 30">
            <a:extLst>
              <a:ext uri="{FF2B5EF4-FFF2-40B4-BE49-F238E27FC236}">
                <a16:creationId xmlns:a16="http://schemas.microsoft.com/office/drawing/2014/main" id="{816E7DB3-0D9A-8D4E-A1D6-E5CC49A337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187" y="735105"/>
            <a:ext cx="6731762" cy="1166349"/>
          </a:xfrm>
          <a:prstGeom prst="rect">
            <a:avLst/>
          </a:prstGeom>
        </p:spPr>
      </p:pic>
      <p:sp>
        <p:nvSpPr>
          <p:cNvPr id="8" name="TextBox 7">
            <a:extLst>
              <a:ext uri="{FF2B5EF4-FFF2-40B4-BE49-F238E27FC236}">
                <a16:creationId xmlns:a16="http://schemas.microsoft.com/office/drawing/2014/main" id="{972B53D9-579C-7642-97A4-2763353E325B}"/>
              </a:ext>
            </a:extLst>
          </p:cNvPr>
          <p:cNvSpPr txBox="1"/>
          <p:nvPr/>
        </p:nvSpPr>
        <p:spPr>
          <a:xfrm>
            <a:off x="3698856" y="1910135"/>
            <a:ext cx="5120424" cy="523220"/>
          </a:xfrm>
          <a:prstGeom prst="rect">
            <a:avLst/>
          </a:prstGeom>
          <a:noFill/>
          <a:effectLst>
            <a:outerShdw blurRad="50800" dist="12700" dir="5400000" algn="ctr" rotWithShape="0">
              <a:srgbClr val="000000">
                <a:alpha val="49000"/>
              </a:srgbClr>
            </a:outerShdw>
          </a:effectLst>
        </p:spPr>
        <p:txBody>
          <a:bodyPr wrap="square" rtlCol="0">
            <a:spAutoFit/>
          </a:bodyPr>
          <a:lstStyle/>
          <a:p>
            <a:pPr algn="ctr"/>
            <a:r>
              <a:rPr lang="en-US" sz="2800" dirty="0">
                <a:solidFill>
                  <a:schemeClr val="bg1"/>
                </a:solidFill>
                <a:latin typeface="Muli" pitchFamily="2" charset="77"/>
              </a:rPr>
              <a:t>Spelling Curriculum</a:t>
            </a:r>
          </a:p>
        </p:txBody>
      </p:sp>
    </p:spTree>
    <p:extLst>
      <p:ext uri="{BB962C8B-B14F-4D97-AF65-F5344CB8AC3E}">
        <p14:creationId xmlns:p14="http://schemas.microsoft.com/office/powerpoint/2010/main" val="124854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6" name="Title 1">
            <a:extLst>
              <a:ext uri="{FF2B5EF4-FFF2-40B4-BE49-F238E27FC236}">
                <a16:creationId xmlns:a16="http://schemas.microsoft.com/office/drawing/2014/main" id="{1CDEF4AB-8B0E-0448-A317-57E53BF191B1}"/>
              </a:ext>
            </a:extLst>
          </p:cNvPr>
          <p:cNvSpPr>
            <a:spLocks noGrp="1"/>
          </p:cNvSpPr>
          <p:nvPr>
            <p:ph type="title"/>
          </p:nvPr>
        </p:nvSpPr>
        <p:spPr>
          <a:xfrm>
            <a:off x="838199" y="1131247"/>
            <a:ext cx="10515600" cy="1325563"/>
          </a:xfrm>
        </p:spPr>
        <p:txBody>
          <a:bodyPr>
            <a:normAutofit/>
          </a:bodyPr>
          <a:lstStyle/>
          <a:p>
            <a:pPr algn="l"/>
            <a:r>
              <a:rPr lang="en-GB" b="1" dirty="0"/>
              <a:t>Bumble’s wings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buzz</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8" name="Picture 7">
            <a:extLst>
              <a:ext uri="{FF2B5EF4-FFF2-40B4-BE49-F238E27FC236}">
                <a16:creationId xmlns:a16="http://schemas.microsoft.com/office/drawing/2014/main" id="{CC3830BE-0332-F149-854B-B964743154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6010" y="2764622"/>
            <a:ext cx="2440951" cy="2688301"/>
          </a:xfrm>
          <a:prstGeom prst="rect">
            <a:avLst/>
          </a:prstGeom>
        </p:spPr>
      </p:pic>
    </p:spTree>
    <p:extLst>
      <p:ext uri="{BB962C8B-B14F-4D97-AF65-F5344CB8AC3E}">
        <p14:creationId xmlns:p14="http://schemas.microsoft.com/office/powerpoint/2010/main" val="234501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can was full of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36B73ECC-40AE-CB4D-8944-60D24FE6A0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270" y="2456810"/>
            <a:ext cx="2652712" cy="4004094"/>
          </a:xfrm>
          <a:prstGeom prst="rect">
            <a:avLst/>
          </a:prstGeom>
        </p:spPr>
      </p:pic>
    </p:spTree>
    <p:extLst>
      <p:ext uri="{BB962C8B-B14F-4D97-AF65-F5344CB8AC3E}">
        <p14:creationId xmlns:p14="http://schemas.microsoft.com/office/powerpoint/2010/main" val="3871909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7" name="Title 1">
            <a:extLst>
              <a:ext uri="{FF2B5EF4-FFF2-40B4-BE49-F238E27FC236}">
                <a16:creationId xmlns:a16="http://schemas.microsoft.com/office/drawing/2014/main" id="{BB3BD00D-2C88-A048-9611-63BC88A713DA}"/>
              </a:ext>
            </a:extLst>
          </p:cNvPr>
          <p:cNvSpPr txBox="1">
            <a:spLocks/>
          </p:cNvSpPr>
          <p:nvPr/>
        </p:nvSpPr>
        <p:spPr>
          <a:xfrm>
            <a:off x="838199" y="113124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0" i="0" kern="1200">
                <a:solidFill>
                  <a:schemeClr val="tx1"/>
                </a:solidFill>
                <a:latin typeface="OpenDyslexicAlta" pitchFamily="2" charset="77"/>
                <a:ea typeface="+mj-ea"/>
                <a:cs typeface="+mj-cs"/>
              </a:defRPr>
            </a:lvl1pPr>
          </a:lstStyle>
          <a:p>
            <a:pPr algn="l"/>
            <a:r>
              <a:rPr lang="en-GB" b="1" dirty="0"/>
              <a:t>The can was full of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fizz</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9" name="Picture 8">
            <a:extLst>
              <a:ext uri="{FF2B5EF4-FFF2-40B4-BE49-F238E27FC236}">
                <a16:creationId xmlns:a16="http://schemas.microsoft.com/office/drawing/2014/main" id="{14B98A3A-13D8-4C4A-A915-622EFBB45B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1270" y="2456810"/>
            <a:ext cx="2652712" cy="4004094"/>
          </a:xfrm>
          <a:prstGeom prst="rect">
            <a:avLst/>
          </a:prstGeom>
        </p:spPr>
      </p:pic>
    </p:spTree>
    <p:extLst>
      <p:ext uri="{BB962C8B-B14F-4D97-AF65-F5344CB8AC3E}">
        <p14:creationId xmlns:p14="http://schemas.microsoft.com/office/powerpoint/2010/main" val="1944217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769143"/>
            <a:ext cx="10515600" cy="1325563"/>
          </a:xfrm>
        </p:spPr>
        <p:txBody>
          <a:bodyPr>
            <a:normAutofit/>
          </a:bodyPr>
          <a:lstStyle/>
          <a:p>
            <a:pPr algn="l"/>
            <a:r>
              <a:rPr lang="en-GB" b="1" dirty="0"/>
              <a:t>You tell the time by </a:t>
            </a:r>
            <a:br>
              <a:rPr lang="en-GB" b="1" dirty="0"/>
            </a:br>
            <a:r>
              <a:rPr lang="en-GB" b="1" dirty="0"/>
              <a:t>using a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5122" name="Picture 2" descr="Clock Analog Time Watch Analog Clock Tick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8010" y="2409180"/>
            <a:ext cx="2289108" cy="228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060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769143"/>
            <a:ext cx="10515600" cy="1325563"/>
          </a:xfrm>
        </p:spPr>
        <p:txBody>
          <a:bodyPr>
            <a:normAutofit/>
          </a:bodyPr>
          <a:lstStyle/>
          <a:p>
            <a:pPr algn="l"/>
            <a:r>
              <a:rPr lang="en-GB" b="1" dirty="0"/>
              <a:t>You tell the time by </a:t>
            </a:r>
            <a:br>
              <a:rPr lang="en-GB" b="1" dirty="0"/>
            </a:br>
            <a:r>
              <a:rPr lang="en-GB" b="1" dirty="0"/>
              <a:t>using a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clock</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5122" name="Picture 2" descr="Clock Analog Time Watch Analog Clock Tick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8010" y="2409180"/>
            <a:ext cx="2289108" cy="22891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Tree>
    <p:extLst>
      <p:ext uri="{BB962C8B-B14F-4D97-AF65-F5344CB8AC3E}">
        <p14:creationId xmlns:p14="http://schemas.microsoft.com/office/powerpoint/2010/main" val="1148696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200" y="769143"/>
            <a:ext cx="10515600" cy="1325563"/>
          </a:xfrm>
        </p:spPr>
        <p:txBody>
          <a:bodyPr>
            <a:normAutofit/>
          </a:bodyPr>
          <a:lstStyle/>
          <a:p>
            <a:pPr algn="l"/>
            <a:r>
              <a:rPr lang="en-GB" b="1" dirty="0"/>
              <a:t>The girl’s hair ran down her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26A822AF-5469-5D44-9571-2E3DE08789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5469" y="1964634"/>
            <a:ext cx="4551017" cy="4551017"/>
          </a:xfrm>
          <a:prstGeom prst="rect">
            <a:avLst/>
          </a:prstGeom>
        </p:spPr>
      </p:pic>
    </p:spTree>
    <p:extLst>
      <p:ext uri="{BB962C8B-B14F-4D97-AF65-F5344CB8AC3E}">
        <p14:creationId xmlns:p14="http://schemas.microsoft.com/office/powerpoint/2010/main" val="3840029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6" name="Title 1">
            <a:extLst>
              <a:ext uri="{FF2B5EF4-FFF2-40B4-BE49-F238E27FC236}">
                <a16:creationId xmlns:a16="http://schemas.microsoft.com/office/drawing/2014/main" id="{687647EC-5681-A54D-A547-63CFBD6584FE}"/>
              </a:ext>
            </a:extLst>
          </p:cNvPr>
          <p:cNvSpPr>
            <a:spLocks noGrp="1"/>
          </p:cNvSpPr>
          <p:nvPr>
            <p:ph type="title"/>
          </p:nvPr>
        </p:nvSpPr>
        <p:spPr>
          <a:xfrm>
            <a:off x="838200" y="769143"/>
            <a:ext cx="10515600" cy="1325563"/>
          </a:xfrm>
        </p:spPr>
        <p:txBody>
          <a:bodyPr>
            <a:normAutofit/>
          </a:bodyPr>
          <a:lstStyle/>
          <a:p>
            <a:pPr algn="l"/>
            <a:r>
              <a:rPr lang="en-GB" b="1" dirty="0"/>
              <a:t>The girl’s hair ran down her </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cs typeface="Calibri" panose="020F0502020204030204" pitchFamily="34" charset="0"/>
              </a:rPr>
              <a:t>back</a:t>
            </a:r>
            <a:r>
              <a:rPr lang="en-GB" b="1" dirty="0">
                <a:solidFill>
                  <a:srgbClr val="FF3860"/>
                </a:solidFill>
                <a:latin typeface="Calibri" panose="020F0502020204030204" pitchFamily="34" charset="0"/>
                <a:cs typeface="Calibri" panose="020F0502020204030204" pitchFamily="34" charset="0"/>
              </a:rPr>
              <a:t>_</a:t>
            </a:r>
            <a:r>
              <a:rPr lang="en-GB" b="1" dirty="0"/>
              <a:t>.</a:t>
            </a:r>
            <a:endParaRPr lang="en-GB" dirty="0"/>
          </a:p>
        </p:txBody>
      </p:sp>
      <p:pic>
        <p:nvPicPr>
          <p:cNvPr id="7" name="Picture 6">
            <a:extLst>
              <a:ext uri="{FF2B5EF4-FFF2-40B4-BE49-F238E27FC236}">
                <a16:creationId xmlns:a16="http://schemas.microsoft.com/office/drawing/2014/main" id="{84084D41-CF0D-0D45-89C3-8C1DF5216D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5469" y="1964634"/>
            <a:ext cx="4551017" cy="4551017"/>
          </a:xfrm>
          <a:prstGeom prst="rect">
            <a:avLst/>
          </a:prstGeom>
        </p:spPr>
      </p:pic>
    </p:spTree>
    <p:extLst>
      <p:ext uri="{BB962C8B-B14F-4D97-AF65-F5344CB8AC3E}">
        <p14:creationId xmlns:p14="http://schemas.microsoft.com/office/powerpoint/2010/main" val="3967685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08000" y="325966"/>
          <a:ext cx="9055100" cy="95207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dirty="0">
                          <a:latin typeface="Muli" pitchFamily="2" charset="77"/>
                        </a:rPr>
                        <a:t>Words ending with the /f/, /l/, /s/, /z/ or /k/ sound in English almost always have double consonant.</a:t>
                      </a:r>
                      <a:endParaRPr lang="en-GB" sz="1400" baseline="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p>
                      <a:endParaRPr lang="en-GB" sz="1400" dirty="0">
                        <a:latin typeface="Muli" pitchFamily="2" charset="77"/>
                      </a:endParaRP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ounded Rectangle 2"/>
          <p:cNvSpPr/>
          <p:nvPr/>
        </p:nvSpPr>
        <p:spPr>
          <a:xfrm>
            <a:off x="3477295" y="2076689"/>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6" name="Rounded Rectangle 5"/>
          <p:cNvSpPr/>
          <p:nvPr/>
        </p:nvSpPr>
        <p:spPr>
          <a:xfrm>
            <a:off x="5149400" y="2122510"/>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7" name="Rounded Rectangle 6"/>
          <p:cNvSpPr/>
          <p:nvPr/>
        </p:nvSpPr>
        <p:spPr>
          <a:xfrm>
            <a:off x="3477295" y="3016047"/>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8" name="Rounded Rectangle 7"/>
          <p:cNvSpPr/>
          <p:nvPr/>
        </p:nvSpPr>
        <p:spPr>
          <a:xfrm>
            <a:off x="5149401" y="3073548"/>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DyslexicAlta" pitchFamily="2" charset="77"/>
              </a:rPr>
              <a:t>“Can you hear the church </a:t>
            </a:r>
            <a:r>
              <a:rPr lang="en-US" dirty="0">
                <a:solidFill>
                  <a:schemeClr val="tx1"/>
                </a:solidFill>
                <a:latin typeface="Calibri" panose="020F0502020204030204" pitchFamily="34" charset="0"/>
                <a:cs typeface="Calibri" panose="020F0502020204030204" pitchFamily="34" charset="0"/>
              </a:rPr>
              <a:t>_________</a:t>
            </a:r>
            <a:r>
              <a:rPr lang="en-US" dirty="0">
                <a:solidFill>
                  <a:schemeClr val="tx1"/>
                </a:solidFill>
                <a:latin typeface="OpenDyslexicAlta" pitchFamily="2" charset="77"/>
              </a:rPr>
              <a:t>?” asked mum.</a:t>
            </a:r>
            <a:endParaRPr lang="en-GB" dirty="0">
              <a:solidFill>
                <a:schemeClr val="tx1"/>
              </a:solidFill>
              <a:latin typeface="OpenDyslexicAlta" pitchFamily="2" charset="77"/>
            </a:endParaRPr>
          </a:p>
        </p:txBody>
      </p:sp>
      <p:sp>
        <p:nvSpPr>
          <p:cNvPr id="9" name="Rounded Rectangle 8"/>
          <p:cNvSpPr/>
          <p:nvPr/>
        </p:nvSpPr>
        <p:spPr>
          <a:xfrm>
            <a:off x="3477296" y="3955405"/>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0" name="Rounded Rectangle 9"/>
          <p:cNvSpPr/>
          <p:nvPr/>
        </p:nvSpPr>
        <p:spPr>
          <a:xfrm>
            <a:off x="5149403" y="4005897"/>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1" name="Rounded Rectangle 10"/>
          <p:cNvSpPr/>
          <p:nvPr/>
        </p:nvSpPr>
        <p:spPr>
          <a:xfrm>
            <a:off x="3477296" y="4894763"/>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2" name="Rounded Rectangle 11"/>
          <p:cNvSpPr/>
          <p:nvPr/>
        </p:nvSpPr>
        <p:spPr>
          <a:xfrm>
            <a:off x="5149403" y="4894763"/>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3" name="Rounded Rectangle 12"/>
          <p:cNvSpPr/>
          <p:nvPr/>
        </p:nvSpPr>
        <p:spPr>
          <a:xfrm>
            <a:off x="3477296" y="5808364"/>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4" name="Rounded Rectangle 13"/>
          <p:cNvSpPr/>
          <p:nvPr/>
        </p:nvSpPr>
        <p:spPr>
          <a:xfrm>
            <a:off x="5149403" y="5808364"/>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cxnSp>
        <p:nvCxnSpPr>
          <p:cNvPr id="16" name="Straight Connector 15"/>
          <p:cNvCxnSpPr>
            <a:stCxn id="3" idx="3"/>
            <a:endCxn id="6" idx="1"/>
          </p:cNvCxnSpPr>
          <p:nvPr/>
        </p:nvCxnSpPr>
        <p:spPr>
          <a:xfrm>
            <a:off x="4855334" y="2487205"/>
            <a:ext cx="294066" cy="45821"/>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a:off x="4855334" y="3426563"/>
            <a:ext cx="294067" cy="47378"/>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10" idx="1"/>
          </p:cNvCxnSpPr>
          <p:nvPr/>
        </p:nvCxnSpPr>
        <p:spPr>
          <a:xfrm>
            <a:off x="4855335" y="4365921"/>
            <a:ext cx="294068" cy="50492"/>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12" idx="1"/>
          </p:cNvCxnSpPr>
          <p:nvPr/>
        </p:nvCxnSpPr>
        <p:spPr>
          <a:xfrm>
            <a:off x="4855335" y="5305279"/>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14" idx="1"/>
          </p:cNvCxnSpPr>
          <p:nvPr/>
        </p:nvCxnSpPr>
        <p:spPr>
          <a:xfrm>
            <a:off x="4855335" y="6218880"/>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66912" y="1841027"/>
            <a:ext cx="1181734"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word</a:t>
            </a:r>
          </a:p>
        </p:txBody>
      </p:sp>
      <p:sp>
        <p:nvSpPr>
          <p:cNvPr id="44" name="TextBox 43"/>
          <p:cNvSpPr txBox="1"/>
          <p:nvPr/>
        </p:nvSpPr>
        <p:spPr>
          <a:xfrm>
            <a:off x="7687644" y="1825560"/>
            <a:ext cx="1548757"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sentence</a:t>
            </a:r>
          </a:p>
        </p:txBody>
      </p:sp>
      <p:sp>
        <p:nvSpPr>
          <p:cNvPr id="45" name="TextBox 44"/>
          <p:cNvSpPr txBox="1"/>
          <p:nvPr/>
        </p:nvSpPr>
        <p:spPr>
          <a:xfrm>
            <a:off x="3477297" y="1340646"/>
            <a:ext cx="8345505" cy="523220"/>
          </a:xfrm>
          <a:prstGeom prst="rect">
            <a:avLst/>
          </a:prstGeom>
          <a:noFill/>
        </p:spPr>
        <p:txBody>
          <a:bodyPr wrap="square" rtlCol="0">
            <a:spAutoFit/>
          </a:bodyPr>
          <a:lstStyle/>
          <a:p>
            <a:pPr algn="ctr"/>
            <a:r>
              <a:rPr lang="en-GB" sz="1400" dirty="0">
                <a:latin typeface="OpenDyslexicAlta" pitchFamily="2" charset="77"/>
                <a:ea typeface="OpenDyslexic" charset="0"/>
                <a:cs typeface="OpenDyslexic" charset="0"/>
              </a:rPr>
              <a:t>Chose one of your words to complete the two sentences. Try to write three sentences of your own.</a:t>
            </a:r>
          </a:p>
        </p:txBody>
      </p:sp>
      <p:sp>
        <p:nvSpPr>
          <p:cNvPr id="28" name="Rounded Rectangle 2">
            <a:extLst>
              <a:ext uri="{FF2B5EF4-FFF2-40B4-BE49-F238E27FC236}">
                <a16:creationId xmlns:a16="http://schemas.microsoft.com/office/drawing/2014/main" id="{CD1F09DE-8253-4D88-AD5D-350F74295A78}"/>
              </a:ext>
            </a:extLst>
          </p:cNvPr>
          <p:cNvSpPr/>
          <p:nvPr/>
        </p:nvSpPr>
        <p:spPr>
          <a:xfrm>
            <a:off x="3477297" y="2076689"/>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9" name="Rounded Rectangle 6">
            <a:extLst>
              <a:ext uri="{FF2B5EF4-FFF2-40B4-BE49-F238E27FC236}">
                <a16:creationId xmlns:a16="http://schemas.microsoft.com/office/drawing/2014/main" id="{72BC1723-2B05-4506-911A-D8A39AD53413}"/>
              </a:ext>
            </a:extLst>
          </p:cNvPr>
          <p:cNvSpPr/>
          <p:nvPr/>
        </p:nvSpPr>
        <p:spPr>
          <a:xfrm>
            <a:off x="3477297" y="3016047"/>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0" name="Rounded Rectangle 8">
            <a:extLst>
              <a:ext uri="{FF2B5EF4-FFF2-40B4-BE49-F238E27FC236}">
                <a16:creationId xmlns:a16="http://schemas.microsoft.com/office/drawing/2014/main" id="{65EDFAB4-2518-4DE6-B444-5171DF206FE1}"/>
              </a:ext>
            </a:extLst>
          </p:cNvPr>
          <p:cNvSpPr/>
          <p:nvPr/>
        </p:nvSpPr>
        <p:spPr>
          <a:xfrm>
            <a:off x="3477298" y="3955405"/>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1" name="Rounded Rectangle 10">
            <a:extLst>
              <a:ext uri="{FF2B5EF4-FFF2-40B4-BE49-F238E27FC236}">
                <a16:creationId xmlns:a16="http://schemas.microsoft.com/office/drawing/2014/main" id="{BC2DC895-C477-48A9-9E58-176D75B49B17}"/>
              </a:ext>
            </a:extLst>
          </p:cNvPr>
          <p:cNvSpPr/>
          <p:nvPr/>
        </p:nvSpPr>
        <p:spPr>
          <a:xfrm>
            <a:off x="3477298" y="4894763"/>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2" name="Rounded Rectangle 11">
            <a:extLst>
              <a:ext uri="{FF2B5EF4-FFF2-40B4-BE49-F238E27FC236}">
                <a16:creationId xmlns:a16="http://schemas.microsoft.com/office/drawing/2014/main" id="{A54BFAA6-C6AA-445C-A5B9-C0D63EA11C46}"/>
              </a:ext>
            </a:extLst>
          </p:cNvPr>
          <p:cNvSpPr/>
          <p:nvPr/>
        </p:nvSpPr>
        <p:spPr>
          <a:xfrm>
            <a:off x="5149405" y="4894763"/>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3" name="Rounded Rectangle 12">
            <a:extLst>
              <a:ext uri="{FF2B5EF4-FFF2-40B4-BE49-F238E27FC236}">
                <a16:creationId xmlns:a16="http://schemas.microsoft.com/office/drawing/2014/main" id="{826360B9-EE3B-4345-8317-17F0C72FA491}"/>
              </a:ext>
            </a:extLst>
          </p:cNvPr>
          <p:cNvSpPr/>
          <p:nvPr/>
        </p:nvSpPr>
        <p:spPr>
          <a:xfrm>
            <a:off x="3477298" y="5808364"/>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4" name="Rounded Rectangle 13">
            <a:extLst>
              <a:ext uri="{FF2B5EF4-FFF2-40B4-BE49-F238E27FC236}">
                <a16:creationId xmlns:a16="http://schemas.microsoft.com/office/drawing/2014/main" id="{0965B4D5-3A62-4A0C-83B5-0511B8DB2CF4}"/>
              </a:ext>
            </a:extLst>
          </p:cNvPr>
          <p:cNvSpPr/>
          <p:nvPr/>
        </p:nvSpPr>
        <p:spPr>
          <a:xfrm>
            <a:off x="5149405" y="5808364"/>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TextBox 14"/>
          <p:cNvSpPr txBox="1"/>
          <p:nvPr/>
        </p:nvSpPr>
        <p:spPr>
          <a:xfrm>
            <a:off x="5275385" y="2280976"/>
            <a:ext cx="6330461" cy="646331"/>
          </a:xfrm>
          <a:prstGeom prst="rect">
            <a:avLst/>
          </a:prstGeom>
          <a:noFill/>
        </p:spPr>
        <p:txBody>
          <a:bodyPr wrap="square" rtlCol="0">
            <a:spAutoFit/>
          </a:bodyPr>
          <a:lstStyle/>
          <a:p>
            <a:r>
              <a:rPr lang="en-US" dirty="0">
                <a:latin typeface="OpenDyslexicAlta" pitchFamily="2" charset="77"/>
              </a:rPr>
              <a:t>The clouds looked like balls of </a:t>
            </a:r>
            <a:r>
              <a:rPr lang="en-US" dirty="0">
                <a:latin typeface="Calibri" panose="020F0502020204030204" pitchFamily="34" charset="0"/>
                <a:cs typeface="Calibri" panose="020F0502020204030204" pitchFamily="34" charset="0"/>
              </a:rPr>
              <a:t>_________</a:t>
            </a:r>
            <a:r>
              <a:rPr lang="en-US" dirty="0">
                <a:latin typeface="OpenDyslexicAlta" pitchFamily="2" charset="77"/>
              </a:rPr>
              <a:t> in the sky.</a:t>
            </a:r>
            <a:endParaRPr lang="en-GB" dirty="0">
              <a:latin typeface="OpenDyslexicAlta" pitchFamily="2" charset="77"/>
            </a:endParaRPr>
          </a:p>
        </p:txBody>
      </p:sp>
      <p:graphicFrame>
        <p:nvGraphicFramePr>
          <p:cNvPr id="35" name="Table 34">
            <a:extLst>
              <a:ext uri="{FF2B5EF4-FFF2-40B4-BE49-F238E27FC236}">
                <a16:creationId xmlns:a16="http://schemas.microsoft.com/office/drawing/2014/main" id="{DC10A88C-461A-4643-A908-7A1F4FB998E0}"/>
              </a:ext>
            </a:extLst>
          </p:cNvPr>
          <p:cNvGraphicFramePr>
            <a:graphicFrameLocks noGrp="1"/>
          </p:cNvGraphicFramePr>
          <p:nvPr/>
        </p:nvGraphicFramePr>
        <p:xfrm>
          <a:off x="508000" y="160225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3623857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08000" y="325966"/>
          <a:ext cx="9055100" cy="95207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dirty="0">
                          <a:latin typeface="Muli" pitchFamily="2" charset="77"/>
                        </a:rPr>
                        <a:t>Words ending with the /f/, /l/, /s/, /z/ or /k/ sound in English almost always have double consonant.</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rgbClr val="FF3860"/>
                          </a:solidFill>
                          <a:latin typeface="Muli" pitchFamily="2" charset="77"/>
                        </a:rPr>
                        <a:t>Answers</a:t>
                      </a: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p>
                      <a:endParaRPr lang="en-GB" sz="1400" dirty="0">
                        <a:latin typeface="Muli" pitchFamily="2" charset="77"/>
                      </a:endParaRP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ounded Rectangle 2"/>
          <p:cNvSpPr/>
          <p:nvPr/>
        </p:nvSpPr>
        <p:spPr>
          <a:xfrm>
            <a:off x="3477295" y="2076689"/>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6" name="Rounded Rectangle 5"/>
          <p:cNvSpPr/>
          <p:nvPr/>
        </p:nvSpPr>
        <p:spPr>
          <a:xfrm>
            <a:off x="5149400" y="2122510"/>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7" name="Rounded Rectangle 6"/>
          <p:cNvSpPr/>
          <p:nvPr/>
        </p:nvSpPr>
        <p:spPr>
          <a:xfrm>
            <a:off x="3477295" y="3016047"/>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8" name="Rounded Rectangle 7"/>
          <p:cNvSpPr/>
          <p:nvPr/>
        </p:nvSpPr>
        <p:spPr>
          <a:xfrm>
            <a:off x="5149401" y="3073548"/>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OpenDyslexicAlta" pitchFamily="2" charset="77"/>
              </a:rPr>
              <a:t>“Can you hear the church </a:t>
            </a:r>
            <a:r>
              <a:rPr lang="en-US" dirty="0">
                <a:solidFill>
                  <a:srgbClr val="FF3860"/>
                </a:solidFill>
                <a:latin typeface="Calibri" panose="020F0502020204030204" pitchFamily="34" charset="0"/>
                <a:cs typeface="Calibri" panose="020F0502020204030204" pitchFamily="34" charset="0"/>
              </a:rPr>
              <a:t>_</a:t>
            </a:r>
            <a:r>
              <a:rPr lang="en-US" dirty="0">
                <a:solidFill>
                  <a:srgbClr val="FF3860"/>
                </a:solidFill>
                <a:latin typeface="OpenDyslexicAlta" pitchFamily="2" charset="77"/>
                <a:cs typeface="Calibri" panose="020F0502020204030204" pitchFamily="34" charset="0"/>
              </a:rPr>
              <a:t>bell</a:t>
            </a:r>
            <a:r>
              <a:rPr lang="en-US" dirty="0">
                <a:solidFill>
                  <a:srgbClr val="FF3860"/>
                </a:solidFill>
                <a:latin typeface="Calibri" panose="020F0502020204030204" pitchFamily="34" charset="0"/>
                <a:cs typeface="Calibri" panose="020F0502020204030204" pitchFamily="34" charset="0"/>
              </a:rPr>
              <a:t>_</a:t>
            </a:r>
            <a:r>
              <a:rPr lang="en-US" dirty="0">
                <a:solidFill>
                  <a:schemeClr val="tx1"/>
                </a:solidFill>
                <a:latin typeface="OpenDyslexicAlta" pitchFamily="2" charset="77"/>
              </a:rPr>
              <a:t>?” asked mum.</a:t>
            </a:r>
            <a:endParaRPr lang="en-GB" dirty="0">
              <a:solidFill>
                <a:schemeClr val="tx1"/>
              </a:solidFill>
              <a:latin typeface="OpenDyslexicAlta" pitchFamily="2" charset="77"/>
            </a:endParaRPr>
          </a:p>
        </p:txBody>
      </p:sp>
      <p:sp>
        <p:nvSpPr>
          <p:cNvPr id="9" name="Rounded Rectangle 8"/>
          <p:cNvSpPr/>
          <p:nvPr/>
        </p:nvSpPr>
        <p:spPr>
          <a:xfrm>
            <a:off x="3477296" y="3955405"/>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0" name="Rounded Rectangle 9"/>
          <p:cNvSpPr/>
          <p:nvPr/>
        </p:nvSpPr>
        <p:spPr>
          <a:xfrm>
            <a:off x="5149403" y="4005897"/>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1" name="Rounded Rectangle 10"/>
          <p:cNvSpPr/>
          <p:nvPr/>
        </p:nvSpPr>
        <p:spPr>
          <a:xfrm>
            <a:off x="3477296" y="4894763"/>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2" name="Rounded Rectangle 11"/>
          <p:cNvSpPr/>
          <p:nvPr/>
        </p:nvSpPr>
        <p:spPr>
          <a:xfrm>
            <a:off x="5149403" y="4894763"/>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3" name="Rounded Rectangle 12"/>
          <p:cNvSpPr/>
          <p:nvPr/>
        </p:nvSpPr>
        <p:spPr>
          <a:xfrm>
            <a:off x="3477296" y="5808364"/>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4" name="Rounded Rectangle 13"/>
          <p:cNvSpPr/>
          <p:nvPr/>
        </p:nvSpPr>
        <p:spPr>
          <a:xfrm>
            <a:off x="5149403" y="5808364"/>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cxnSp>
        <p:nvCxnSpPr>
          <p:cNvPr id="16" name="Straight Connector 15"/>
          <p:cNvCxnSpPr>
            <a:stCxn id="3" idx="3"/>
            <a:endCxn id="6" idx="1"/>
          </p:cNvCxnSpPr>
          <p:nvPr/>
        </p:nvCxnSpPr>
        <p:spPr>
          <a:xfrm>
            <a:off x="4855334" y="2487205"/>
            <a:ext cx="294066" cy="45821"/>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a:off x="4855334" y="3426563"/>
            <a:ext cx="294067" cy="47378"/>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10" idx="1"/>
          </p:cNvCxnSpPr>
          <p:nvPr/>
        </p:nvCxnSpPr>
        <p:spPr>
          <a:xfrm>
            <a:off x="4855335" y="4365921"/>
            <a:ext cx="294068" cy="50492"/>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12" idx="1"/>
          </p:cNvCxnSpPr>
          <p:nvPr/>
        </p:nvCxnSpPr>
        <p:spPr>
          <a:xfrm>
            <a:off x="4855335" y="5305279"/>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14" idx="1"/>
          </p:cNvCxnSpPr>
          <p:nvPr/>
        </p:nvCxnSpPr>
        <p:spPr>
          <a:xfrm>
            <a:off x="4855335" y="6218880"/>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66912" y="1841027"/>
            <a:ext cx="1181734"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word</a:t>
            </a:r>
          </a:p>
        </p:txBody>
      </p:sp>
      <p:sp>
        <p:nvSpPr>
          <p:cNvPr id="44" name="TextBox 43"/>
          <p:cNvSpPr txBox="1"/>
          <p:nvPr/>
        </p:nvSpPr>
        <p:spPr>
          <a:xfrm>
            <a:off x="7687644" y="1825560"/>
            <a:ext cx="1548757"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sentence</a:t>
            </a:r>
          </a:p>
        </p:txBody>
      </p:sp>
      <p:sp>
        <p:nvSpPr>
          <p:cNvPr id="45" name="TextBox 44"/>
          <p:cNvSpPr txBox="1"/>
          <p:nvPr/>
        </p:nvSpPr>
        <p:spPr>
          <a:xfrm>
            <a:off x="3477297" y="1340646"/>
            <a:ext cx="8345505" cy="523220"/>
          </a:xfrm>
          <a:prstGeom prst="rect">
            <a:avLst/>
          </a:prstGeom>
          <a:noFill/>
        </p:spPr>
        <p:txBody>
          <a:bodyPr wrap="square" rtlCol="0">
            <a:spAutoFit/>
          </a:bodyPr>
          <a:lstStyle/>
          <a:p>
            <a:pPr algn="ctr"/>
            <a:r>
              <a:rPr lang="en-GB" sz="1400" dirty="0">
                <a:latin typeface="OpenDyslexicAlta" pitchFamily="2" charset="77"/>
                <a:ea typeface="OpenDyslexic" charset="0"/>
                <a:cs typeface="OpenDyslexic" charset="0"/>
              </a:rPr>
              <a:t>Chose one of your words to complete the two sentences. Try to write three sentences of your own.</a:t>
            </a:r>
          </a:p>
        </p:txBody>
      </p:sp>
      <p:sp>
        <p:nvSpPr>
          <p:cNvPr id="28" name="Rounded Rectangle 2">
            <a:extLst>
              <a:ext uri="{FF2B5EF4-FFF2-40B4-BE49-F238E27FC236}">
                <a16:creationId xmlns:a16="http://schemas.microsoft.com/office/drawing/2014/main" id="{CD1F09DE-8253-4D88-AD5D-350F74295A78}"/>
              </a:ext>
            </a:extLst>
          </p:cNvPr>
          <p:cNvSpPr/>
          <p:nvPr/>
        </p:nvSpPr>
        <p:spPr>
          <a:xfrm>
            <a:off x="3477297" y="2076689"/>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9" name="Rounded Rectangle 6">
            <a:extLst>
              <a:ext uri="{FF2B5EF4-FFF2-40B4-BE49-F238E27FC236}">
                <a16:creationId xmlns:a16="http://schemas.microsoft.com/office/drawing/2014/main" id="{72BC1723-2B05-4506-911A-D8A39AD53413}"/>
              </a:ext>
            </a:extLst>
          </p:cNvPr>
          <p:cNvSpPr/>
          <p:nvPr/>
        </p:nvSpPr>
        <p:spPr>
          <a:xfrm>
            <a:off x="3477297" y="3016047"/>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0" name="Rounded Rectangle 8">
            <a:extLst>
              <a:ext uri="{FF2B5EF4-FFF2-40B4-BE49-F238E27FC236}">
                <a16:creationId xmlns:a16="http://schemas.microsoft.com/office/drawing/2014/main" id="{65EDFAB4-2518-4DE6-B444-5171DF206FE1}"/>
              </a:ext>
            </a:extLst>
          </p:cNvPr>
          <p:cNvSpPr/>
          <p:nvPr/>
        </p:nvSpPr>
        <p:spPr>
          <a:xfrm>
            <a:off x="3477298" y="3955405"/>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1" name="Rounded Rectangle 10">
            <a:extLst>
              <a:ext uri="{FF2B5EF4-FFF2-40B4-BE49-F238E27FC236}">
                <a16:creationId xmlns:a16="http://schemas.microsoft.com/office/drawing/2014/main" id="{BC2DC895-C477-48A9-9E58-176D75B49B17}"/>
              </a:ext>
            </a:extLst>
          </p:cNvPr>
          <p:cNvSpPr/>
          <p:nvPr/>
        </p:nvSpPr>
        <p:spPr>
          <a:xfrm>
            <a:off x="3477298" y="4894763"/>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2" name="Rounded Rectangle 11">
            <a:extLst>
              <a:ext uri="{FF2B5EF4-FFF2-40B4-BE49-F238E27FC236}">
                <a16:creationId xmlns:a16="http://schemas.microsoft.com/office/drawing/2014/main" id="{A54BFAA6-C6AA-445C-A5B9-C0D63EA11C46}"/>
              </a:ext>
            </a:extLst>
          </p:cNvPr>
          <p:cNvSpPr/>
          <p:nvPr/>
        </p:nvSpPr>
        <p:spPr>
          <a:xfrm>
            <a:off x="5149405" y="4894763"/>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3" name="Rounded Rectangle 12">
            <a:extLst>
              <a:ext uri="{FF2B5EF4-FFF2-40B4-BE49-F238E27FC236}">
                <a16:creationId xmlns:a16="http://schemas.microsoft.com/office/drawing/2014/main" id="{826360B9-EE3B-4345-8317-17F0C72FA491}"/>
              </a:ext>
            </a:extLst>
          </p:cNvPr>
          <p:cNvSpPr/>
          <p:nvPr/>
        </p:nvSpPr>
        <p:spPr>
          <a:xfrm>
            <a:off x="3477298" y="5808364"/>
            <a:ext cx="1378039"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4" name="Rounded Rectangle 13">
            <a:extLst>
              <a:ext uri="{FF2B5EF4-FFF2-40B4-BE49-F238E27FC236}">
                <a16:creationId xmlns:a16="http://schemas.microsoft.com/office/drawing/2014/main" id="{0965B4D5-3A62-4A0C-83B5-0511B8DB2CF4}"/>
              </a:ext>
            </a:extLst>
          </p:cNvPr>
          <p:cNvSpPr/>
          <p:nvPr/>
        </p:nvSpPr>
        <p:spPr>
          <a:xfrm>
            <a:off x="5149405" y="5808364"/>
            <a:ext cx="6673403" cy="821032"/>
          </a:xfrm>
          <a:prstGeom prst="round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5" name="TextBox 14"/>
          <p:cNvSpPr txBox="1"/>
          <p:nvPr/>
        </p:nvSpPr>
        <p:spPr>
          <a:xfrm>
            <a:off x="5275385" y="2280976"/>
            <a:ext cx="6330461" cy="369332"/>
          </a:xfrm>
          <a:prstGeom prst="rect">
            <a:avLst/>
          </a:prstGeom>
          <a:noFill/>
        </p:spPr>
        <p:txBody>
          <a:bodyPr wrap="square" rtlCol="0">
            <a:spAutoFit/>
          </a:bodyPr>
          <a:lstStyle/>
          <a:p>
            <a:r>
              <a:rPr lang="en-US" dirty="0">
                <a:latin typeface="OpenDyslexicAlta" pitchFamily="2" charset="77"/>
              </a:rPr>
              <a:t>The clouds looked like balls of </a:t>
            </a:r>
            <a:r>
              <a:rPr lang="en-US" dirty="0">
                <a:solidFill>
                  <a:srgbClr val="FF3860"/>
                </a:solidFill>
                <a:latin typeface="Calibri" panose="020F0502020204030204" pitchFamily="34" charset="0"/>
                <a:cs typeface="Calibri" panose="020F0502020204030204" pitchFamily="34" charset="0"/>
              </a:rPr>
              <a:t>_</a:t>
            </a:r>
            <a:r>
              <a:rPr lang="en-US" dirty="0">
                <a:solidFill>
                  <a:srgbClr val="FF3860"/>
                </a:solidFill>
                <a:latin typeface="OpenDyslexicAlta" pitchFamily="2" charset="77"/>
                <a:cs typeface="Calibri" panose="020F0502020204030204" pitchFamily="34" charset="0"/>
              </a:rPr>
              <a:t>fluff</a:t>
            </a:r>
            <a:r>
              <a:rPr lang="en-US" dirty="0">
                <a:solidFill>
                  <a:srgbClr val="FF3860"/>
                </a:solidFill>
                <a:latin typeface="Calibri" panose="020F0502020204030204" pitchFamily="34" charset="0"/>
                <a:cs typeface="Calibri" panose="020F0502020204030204" pitchFamily="34" charset="0"/>
              </a:rPr>
              <a:t>_</a:t>
            </a:r>
            <a:r>
              <a:rPr lang="en-US" dirty="0">
                <a:latin typeface="OpenDyslexicAlta" pitchFamily="2" charset="77"/>
              </a:rPr>
              <a:t> in the sky.</a:t>
            </a:r>
            <a:endParaRPr lang="en-GB" dirty="0">
              <a:latin typeface="OpenDyslexicAlta" pitchFamily="2" charset="77"/>
            </a:endParaRPr>
          </a:p>
        </p:txBody>
      </p:sp>
      <p:graphicFrame>
        <p:nvGraphicFramePr>
          <p:cNvPr id="35" name="Table 34">
            <a:extLst>
              <a:ext uri="{FF2B5EF4-FFF2-40B4-BE49-F238E27FC236}">
                <a16:creationId xmlns:a16="http://schemas.microsoft.com/office/drawing/2014/main" id="{DC10A88C-461A-4643-A908-7A1F4FB998E0}"/>
              </a:ext>
            </a:extLst>
          </p:cNvPr>
          <p:cNvGraphicFramePr>
            <a:graphicFrameLocks noGrp="1"/>
          </p:cNvGraphicFramePr>
          <p:nvPr/>
        </p:nvGraphicFramePr>
        <p:xfrm>
          <a:off x="508000" y="160225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2767533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2197725364"/>
                    </a:ext>
                  </a:extLst>
                </a:gridCol>
                <a:gridCol w="1858433">
                  <a:extLst>
                    <a:ext uri="{9D8B030D-6E8A-4147-A177-3AD203B41FA5}">
                      <a16:colId xmlns:a16="http://schemas.microsoft.com/office/drawing/2014/main" val="147626082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fluff</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buzz</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fizz</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clock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back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baseline="0" dirty="0">
                          <a:latin typeface="Muli" pitchFamily="2" charset="77"/>
                        </a:rPr>
                        <a:t>Words ending with the /f/, /l/, /s/, /z/ or /k/ sound in English almost always have double consonant.</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2073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1</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80159"/>
            <a:ext cx="10515600" cy="5389581"/>
          </a:xfrm>
        </p:spPr>
        <p:txBody>
          <a:bodyPr numCol="2" spcCol="180000">
            <a:noAutofit/>
          </a:bodyPr>
          <a:lstStyle/>
          <a:p>
            <a:pPr marL="514350" indent="-514350">
              <a:buFont typeface="+mj-lt"/>
              <a:buAutoNum type="arabicPeriod"/>
            </a:pPr>
            <a:r>
              <a:rPr lang="en-GB" sz="650" dirty="0">
                <a:latin typeface="Muli" pitchFamily="2" charset="77"/>
              </a:rPr>
              <a:t>The /f/, /l/, /s/, /z/ and /k/ sounds are usually spelt as ff, </a:t>
            </a:r>
            <a:r>
              <a:rPr lang="en-GB" sz="650" dirty="0" err="1">
                <a:latin typeface="Muli" pitchFamily="2" charset="77"/>
              </a:rPr>
              <a:t>ll</a:t>
            </a:r>
            <a:r>
              <a:rPr lang="en-GB" sz="650" dirty="0">
                <a:latin typeface="Muli" pitchFamily="2" charset="77"/>
              </a:rPr>
              <a:t>, ss, </a:t>
            </a:r>
            <a:r>
              <a:rPr lang="en-GB" sz="650" dirty="0" err="1">
                <a:latin typeface="Muli" pitchFamily="2" charset="77"/>
              </a:rPr>
              <a:t>zz</a:t>
            </a:r>
            <a:r>
              <a:rPr lang="en-GB" sz="650" dirty="0">
                <a:latin typeface="Muli" pitchFamily="2" charset="77"/>
              </a:rPr>
              <a:t> and ck if they come straight after a single vowel letter in short words. </a:t>
            </a:r>
          </a:p>
          <a:p>
            <a:pPr marL="514350" indent="-514350">
              <a:buFont typeface="+mj-lt"/>
              <a:buAutoNum type="arabicPeriod"/>
            </a:pPr>
            <a:r>
              <a:rPr lang="en-GB" sz="650" dirty="0">
                <a:latin typeface="Muli" pitchFamily="2" charset="77"/>
              </a:rPr>
              <a:t>The /k/ sound spelled ‘k’ before e, I and y. The /</a:t>
            </a:r>
            <a:r>
              <a:rPr lang="en-GB" sz="650" dirty="0" err="1">
                <a:latin typeface="Muli" pitchFamily="2" charset="77"/>
              </a:rPr>
              <a:t>nk</a:t>
            </a:r>
            <a:r>
              <a:rPr lang="en-GB" sz="650" dirty="0">
                <a:latin typeface="Muli" pitchFamily="2" charset="77"/>
              </a:rPr>
              <a:t>/ sound found at the end of words usually comes after a vowel. </a:t>
            </a:r>
          </a:p>
          <a:p>
            <a:pPr marL="514350" indent="-514350">
              <a:buFont typeface="+mj-lt"/>
              <a:buAutoNum type="arabicPeriod"/>
            </a:pPr>
            <a:r>
              <a:rPr lang="en-GB" sz="650" dirty="0">
                <a:latin typeface="Muli" pitchFamily="2" charset="77"/>
              </a:rPr>
              <a:t>The  -tch This sound is usually spelled as ‘tch’ when it comes after a single vowel letter.</a:t>
            </a:r>
          </a:p>
          <a:p>
            <a:pPr marL="514350" indent="-514350">
              <a:buFont typeface="+mj-lt"/>
              <a:buAutoNum type="arabicPeriod"/>
            </a:pPr>
            <a:r>
              <a:rPr lang="en-GB" sz="650" dirty="0">
                <a:latin typeface="Muli" pitchFamily="2" charset="77"/>
              </a:rPr>
              <a:t>Some words end with an /e/ sound spelled ‘y’. English words hardly ever end with the letter ‘v’, so if a word ends with a /v/ sound, the letter ‘e’ usually needs to be added after the ‘v’.</a:t>
            </a:r>
          </a:p>
          <a:p>
            <a:pPr marL="514350" indent="-514350">
              <a:buFont typeface="+mj-lt"/>
              <a:buAutoNum type="arabicPeriod"/>
            </a:pPr>
            <a:r>
              <a:rPr lang="en-GB" sz="650" dirty="0">
                <a:latin typeface="Muli" pitchFamily="2" charset="77"/>
              </a:rPr>
              <a:t>Adding s and es to words (plurals)   If the ending sounds like /s/ or /z/, it is spelled as –s.  If it forms an extra syllable, then it is spelled as –</a:t>
            </a:r>
            <a:r>
              <a:rPr lang="en-GB" sz="650" dirty="0" err="1">
                <a:latin typeface="Muli" pitchFamily="2" charset="77"/>
              </a:rPr>
              <a:t>es</a:t>
            </a:r>
            <a:r>
              <a:rPr lang="en-GB" sz="650" dirty="0">
                <a:latin typeface="Muli" pitchFamily="2" charset="77"/>
              </a:rPr>
              <a:t>. </a:t>
            </a:r>
          </a:p>
          <a:p>
            <a:pPr marL="514350" indent="-514350">
              <a:buFont typeface="+mj-lt"/>
              <a:buAutoNum type="arabicPeriod"/>
            </a:pPr>
            <a:r>
              <a:rPr lang="en-GB" sz="650" dirty="0">
                <a:latin typeface="Muli" pitchFamily="2" charset="77"/>
              </a:rPr>
              <a:t>Adding the suffixes – </a:t>
            </a:r>
            <a:r>
              <a:rPr lang="en-GB" sz="650" dirty="0" err="1">
                <a:latin typeface="Muli" pitchFamily="2" charset="77"/>
              </a:rPr>
              <a:t>ing</a:t>
            </a:r>
            <a:r>
              <a:rPr lang="en-GB" sz="650" dirty="0">
                <a:latin typeface="Muli" pitchFamily="2" charset="77"/>
              </a:rPr>
              <a:t> and –ed to verbs.  If the verb ends in two consonant letters (the same or different), the ending is simply added on. </a:t>
            </a:r>
          </a:p>
          <a:p>
            <a:pPr marL="514350" indent="-514350">
              <a:buFont typeface="+mj-lt"/>
              <a:buAutoNum type="arabicPeriod"/>
            </a:pPr>
            <a:r>
              <a:rPr lang="en-GB" sz="650" dirty="0">
                <a:latin typeface="Muli" pitchFamily="2" charset="77"/>
              </a:rPr>
              <a:t>Adding –</a:t>
            </a:r>
            <a:r>
              <a:rPr lang="en-GB" sz="650" dirty="0" err="1">
                <a:latin typeface="Muli" pitchFamily="2" charset="77"/>
              </a:rPr>
              <a:t>er</a:t>
            </a:r>
            <a:r>
              <a:rPr lang="en-GB" sz="650" dirty="0">
                <a:latin typeface="Muli" pitchFamily="2" charset="77"/>
              </a:rPr>
              <a:t>, –</a:t>
            </a:r>
            <a:r>
              <a:rPr lang="en-GB" sz="650" dirty="0" err="1">
                <a:latin typeface="Muli" pitchFamily="2" charset="77"/>
              </a:rPr>
              <a:t>est</a:t>
            </a:r>
            <a:r>
              <a:rPr lang="en-GB" sz="650" dirty="0">
                <a:latin typeface="Muli" pitchFamily="2" charset="77"/>
              </a:rPr>
              <a:t> and un- to words. </a:t>
            </a:r>
          </a:p>
          <a:p>
            <a:pPr marL="514350" indent="-514350">
              <a:buFont typeface="+mj-lt"/>
              <a:buAutoNum type="arabicPeriod"/>
            </a:pPr>
            <a:r>
              <a:rPr lang="en-GB" sz="650" dirty="0">
                <a:latin typeface="Muli" pitchFamily="2" charset="77"/>
              </a:rPr>
              <a:t>Words of more than one syllable often have an unstressed syllable in which the vowel sound is unclear. Sometimes words can be joined together to form compound words.</a:t>
            </a:r>
          </a:p>
          <a:p>
            <a:pPr marL="514350" indent="-514350">
              <a:buFont typeface="+mj-lt"/>
              <a:buAutoNum type="arabicPeriod"/>
            </a:pPr>
            <a:r>
              <a:rPr lang="en-GB" sz="650" dirty="0">
                <a:latin typeface="Muli" pitchFamily="2" charset="77"/>
              </a:rPr>
              <a:t>The /ai/ and /oi/ digraphs.   These digraphs are virtually never used at the end of words in English.</a:t>
            </a:r>
          </a:p>
          <a:p>
            <a:pPr marL="514350" indent="-514350">
              <a:buFont typeface="+mj-lt"/>
              <a:buAutoNum type="arabicPeriod"/>
            </a:pPr>
            <a:r>
              <a:rPr lang="en-GB" sz="650" dirty="0">
                <a:latin typeface="Muli" pitchFamily="2" charset="77"/>
              </a:rPr>
              <a:t>The ay and oy digraphs.  These digraphs are used for those sounds at the ends of words and syllables. </a:t>
            </a:r>
          </a:p>
          <a:p>
            <a:pPr marL="514350" indent="-514350">
              <a:buFont typeface="+mj-lt"/>
              <a:buAutoNum type="arabicPeriod"/>
            </a:pPr>
            <a:r>
              <a:rPr lang="en-GB" sz="650" dirty="0">
                <a:latin typeface="Muli" pitchFamily="2" charset="77"/>
              </a:rPr>
              <a:t>The long vowel sound /a/ spelled with the split digraph a-e</a:t>
            </a:r>
          </a:p>
          <a:p>
            <a:pPr marL="514350" indent="-514350">
              <a:buFont typeface="+mj-lt"/>
              <a:buAutoNum type="arabicPeriod"/>
            </a:pPr>
            <a:r>
              <a:rPr lang="en-GB" sz="650" dirty="0">
                <a:latin typeface="Muli" pitchFamily="2" charset="77"/>
              </a:rPr>
              <a:t>The long vowel sound /e/ spelled with the split digraph e-e.</a:t>
            </a:r>
          </a:p>
          <a:p>
            <a:pPr marL="514350" indent="-514350">
              <a:buFont typeface="+mj-lt"/>
              <a:buAutoNum type="arabicPeriod"/>
            </a:pPr>
            <a:r>
              <a:rPr lang="en-GB" sz="650" dirty="0">
                <a:latin typeface="Muli" pitchFamily="2" charset="77"/>
              </a:rPr>
              <a:t>The long vowel sound /</a:t>
            </a:r>
            <a:r>
              <a:rPr lang="en-GB" sz="650" dirty="0" err="1">
                <a:latin typeface="Muli" pitchFamily="2" charset="77"/>
              </a:rPr>
              <a:t>i</a:t>
            </a:r>
            <a:r>
              <a:rPr lang="en-GB" sz="650" dirty="0">
                <a:latin typeface="Muli" pitchFamily="2" charset="77"/>
              </a:rPr>
              <a:t>/ spelled with a split digraph </a:t>
            </a:r>
            <a:r>
              <a:rPr lang="en-GB" sz="650" dirty="0" err="1">
                <a:latin typeface="Muli" pitchFamily="2" charset="77"/>
              </a:rPr>
              <a:t>i</a:t>
            </a:r>
            <a:r>
              <a:rPr lang="en-GB" sz="650" dirty="0">
                <a:latin typeface="Muli" pitchFamily="2" charset="77"/>
              </a:rPr>
              <a:t>-e.</a:t>
            </a:r>
          </a:p>
          <a:p>
            <a:pPr marL="514350" indent="-514350">
              <a:buFont typeface="+mj-lt"/>
              <a:buAutoNum type="arabicPeriod"/>
            </a:pPr>
            <a:r>
              <a:rPr lang="en-GB" sz="650" dirty="0">
                <a:latin typeface="Muli" pitchFamily="2" charset="77"/>
              </a:rPr>
              <a:t>The long vowel sound /o/ spelled with the split digraph </a:t>
            </a:r>
            <a:r>
              <a:rPr lang="en-GB" sz="650" dirty="0" err="1">
                <a:latin typeface="Muli" pitchFamily="2" charset="77"/>
              </a:rPr>
              <a:t>o_e</a:t>
            </a:r>
            <a:r>
              <a:rPr lang="en-GB" sz="650" dirty="0">
                <a:latin typeface="Muli" pitchFamily="2" charset="77"/>
              </a:rPr>
              <a:t>.</a:t>
            </a:r>
          </a:p>
          <a:p>
            <a:pPr marL="514350" indent="-514350">
              <a:buFont typeface="+mj-lt"/>
              <a:buAutoNum type="arabicPeriod"/>
            </a:pPr>
            <a:r>
              <a:rPr lang="en-GB" sz="650" dirty="0">
                <a:latin typeface="Muli" pitchFamily="2" charset="77"/>
              </a:rPr>
              <a:t>The long vowel /</a:t>
            </a:r>
            <a:r>
              <a:rPr lang="en-GB" sz="650" dirty="0" err="1">
                <a:latin typeface="Muli" pitchFamily="2" charset="77"/>
              </a:rPr>
              <a:t>oo</a:t>
            </a:r>
            <a:r>
              <a:rPr lang="en-GB" sz="650" dirty="0">
                <a:latin typeface="Muli" pitchFamily="2" charset="77"/>
              </a:rPr>
              <a:t>/ and /</a:t>
            </a:r>
            <a:r>
              <a:rPr lang="en-GB" sz="650" dirty="0" err="1">
                <a:latin typeface="Muli" pitchFamily="2" charset="77"/>
              </a:rPr>
              <a:t>yoo</a:t>
            </a:r>
            <a:r>
              <a:rPr lang="en-GB" sz="650" dirty="0">
                <a:latin typeface="Muli" pitchFamily="2" charset="77"/>
              </a:rPr>
              <a:t>/ sounds spelled as u-e.  These sounds are usually found in the middle or at the end of words.</a:t>
            </a:r>
          </a:p>
          <a:p>
            <a:pPr marL="514350" indent="-514350">
              <a:buFont typeface="+mj-lt"/>
              <a:buAutoNum type="arabicPeriod"/>
            </a:pPr>
            <a:r>
              <a:rPr lang="en-GB" sz="650" dirty="0">
                <a:latin typeface="Muli" pitchFamily="2" charset="77"/>
              </a:rPr>
              <a:t>The /</a:t>
            </a:r>
            <a:r>
              <a:rPr lang="en-GB" sz="650" dirty="0" err="1">
                <a:latin typeface="Muli" pitchFamily="2" charset="77"/>
              </a:rPr>
              <a:t>ar</a:t>
            </a:r>
            <a:r>
              <a:rPr lang="en-GB" sz="650" dirty="0">
                <a:latin typeface="Muli" pitchFamily="2" charset="77"/>
              </a:rPr>
              <a:t>/ consonant digraph.  This digraph may be used at the beginning, middle or end of words. </a:t>
            </a:r>
          </a:p>
          <a:p>
            <a:pPr marL="514350" indent="-514350">
              <a:buFont typeface="+mj-lt"/>
              <a:buAutoNum type="arabicPeriod"/>
            </a:pPr>
            <a:r>
              <a:rPr lang="en-GB" sz="650" dirty="0">
                <a:latin typeface="Muli" pitchFamily="2" charset="77"/>
              </a:rPr>
              <a:t>Long vowel sound /e/ spelled </a:t>
            </a:r>
            <a:r>
              <a:rPr lang="en-GB" sz="650" dirty="0" err="1">
                <a:latin typeface="Muli" pitchFamily="2" charset="77"/>
              </a:rPr>
              <a:t>ee</a:t>
            </a:r>
            <a:r>
              <a:rPr lang="en-GB" sz="650" dirty="0">
                <a:latin typeface="Muli" pitchFamily="2" charset="77"/>
              </a:rPr>
              <a:t>.  The letters ‘</a:t>
            </a:r>
            <a:r>
              <a:rPr lang="en-GB" sz="650" dirty="0" err="1">
                <a:latin typeface="Muli" pitchFamily="2" charset="77"/>
              </a:rPr>
              <a:t>ee</a:t>
            </a:r>
            <a:r>
              <a:rPr lang="en-GB" sz="650" dirty="0">
                <a:latin typeface="Muli" pitchFamily="2" charset="77"/>
              </a:rPr>
              <a:t>’ make a long vowel sound like in the word see.  This is a common way of spelling the sound and is found in the middle of words and sometimes at the end. </a:t>
            </a:r>
          </a:p>
          <a:p>
            <a:pPr marL="514350" indent="-514350">
              <a:buFont typeface="+mj-lt"/>
              <a:buAutoNum type="arabicPeriod"/>
            </a:pPr>
            <a:r>
              <a:rPr lang="en-GB" sz="650" dirty="0">
                <a:latin typeface="Muli" pitchFamily="2" charset="77"/>
              </a:rPr>
              <a:t>The long vowel sound /e/ spelled ea. Another common spelling of the sound which is often found in the middle and end of words. </a:t>
            </a:r>
          </a:p>
          <a:p>
            <a:pPr marL="514350" indent="-514350">
              <a:buFont typeface="+mj-lt"/>
              <a:buAutoNum type="arabicPeriod"/>
            </a:pPr>
            <a:r>
              <a:rPr lang="en-GB" sz="650" dirty="0">
                <a:latin typeface="Muli" pitchFamily="2" charset="77"/>
              </a:rPr>
              <a:t>The short vowel sound /e/ spelled ea. </a:t>
            </a:r>
          </a:p>
          <a:p>
            <a:pPr marL="514350" indent="-514350">
              <a:buFont typeface="+mj-lt"/>
              <a:buAutoNum type="arabicPeriod"/>
            </a:pPr>
            <a:r>
              <a:rPr lang="en-GB" sz="650" dirty="0">
                <a:latin typeface="Muli" pitchFamily="2" charset="77"/>
              </a:rPr>
              <a:t>The vowel digraph </a:t>
            </a:r>
            <a:r>
              <a:rPr lang="en-GB" sz="650" dirty="0" err="1">
                <a:latin typeface="Muli" pitchFamily="2" charset="77"/>
              </a:rPr>
              <a:t>er</a:t>
            </a:r>
            <a:r>
              <a:rPr lang="en-GB" sz="650" dirty="0">
                <a:latin typeface="Muli" pitchFamily="2" charset="77"/>
              </a:rPr>
              <a:t>.  In these words the sound is stressed</a:t>
            </a:r>
          </a:p>
          <a:p>
            <a:pPr marL="514350" indent="-514350">
              <a:buFont typeface="+mj-lt"/>
              <a:buAutoNum type="arabicPeriod"/>
            </a:pPr>
            <a:r>
              <a:rPr lang="en-GB" sz="650" dirty="0">
                <a:latin typeface="Muli" pitchFamily="2" charset="77"/>
              </a:rPr>
              <a:t>The vowel digraph </a:t>
            </a:r>
            <a:r>
              <a:rPr lang="en-GB" sz="650" dirty="0" err="1">
                <a:latin typeface="Muli" pitchFamily="2" charset="77"/>
              </a:rPr>
              <a:t>er</a:t>
            </a:r>
            <a:r>
              <a:rPr lang="en-GB" sz="650" dirty="0">
                <a:latin typeface="Muli" pitchFamily="2" charset="77"/>
              </a:rPr>
              <a:t>.  In these words the sound is unstressed and found at the end of words. </a:t>
            </a:r>
          </a:p>
          <a:p>
            <a:pPr marL="514350" indent="-514350">
              <a:buFont typeface="+mj-lt"/>
              <a:buAutoNum type="arabicPeriod"/>
            </a:pPr>
            <a:r>
              <a:rPr lang="en-GB" sz="650" dirty="0">
                <a:latin typeface="Muli" pitchFamily="2" charset="77"/>
              </a:rPr>
              <a:t>The digraphs </a:t>
            </a:r>
            <a:r>
              <a:rPr lang="en-GB" sz="650" dirty="0" err="1">
                <a:latin typeface="Muli" pitchFamily="2" charset="77"/>
              </a:rPr>
              <a:t>ir</a:t>
            </a:r>
            <a:r>
              <a:rPr lang="en-GB" sz="650" dirty="0">
                <a:latin typeface="Muli" pitchFamily="2" charset="77"/>
              </a:rPr>
              <a:t> and </a:t>
            </a:r>
            <a:r>
              <a:rPr lang="en-GB" sz="650" dirty="0" err="1">
                <a:latin typeface="Muli" pitchFamily="2" charset="77"/>
              </a:rPr>
              <a:t>ur</a:t>
            </a:r>
            <a:r>
              <a:rPr lang="en-GB" sz="650" dirty="0">
                <a:latin typeface="Muli" pitchFamily="2" charset="77"/>
              </a:rPr>
              <a:t>.  Often found in the middle of words and occasionally at the beginning of words. </a:t>
            </a:r>
          </a:p>
          <a:p>
            <a:pPr marL="514350" indent="-514350">
              <a:buFont typeface="+mj-lt"/>
              <a:buAutoNum type="arabicPeriod"/>
            </a:pPr>
            <a:r>
              <a:rPr lang="en-GB" sz="650" dirty="0">
                <a:latin typeface="Muli" pitchFamily="2" charset="77"/>
              </a:rPr>
              <a:t>The long vowel sound /</a:t>
            </a:r>
            <a:r>
              <a:rPr lang="en-GB" sz="650" dirty="0" err="1">
                <a:latin typeface="Muli" pitchFamily="2" charset="77"/>
              </a:rPr>
              <a:t>oo</a:t>
            </a:r>
            <a:r>
              <a:rPr lang="en-GB" sz="650" dirty="0">
                <a:latin typeface="Muli" pitchFamily="2" charset="77"/>
              </a:rPr>
              <a:t>/ as in Zoo.  Very few words start or end with /</a:t>
            </a:r>
            <a:r>
              <a:rPr lang="en-GB" sz="650" dirty="0" err="1">
                <a:latin typeface="Muli" pitchFamily="2" charset="77"/>
              </a:rPr>
              <a:t>oo</a:t>
            </a:r>
            <a:r>
              <a:rPr lang="en-GB" sz="650" dirty="0">
                <a:latin typeface="Muli" pitchFamily="2" charset="77"/>
              </a:rPr>
              <a:t>/</a:t>
            </a:r>
          </a:p>
          <a:p>
            <a:pPr marL="514350" indent="-514350">
              <a:buFont typeface="+mj-lt"/>
              <a:buAutoNum type="arabicPeriod"/>
            </a:pPr>
            <a:r>
              <a:rPr lang="en-GB" sz="650" dirty="0">
                <a:latin typeface="Muli" pitchFamily="2" charset="77"/>
              </a:rPr>
              <a:t>The short vowel sound ‘</a:t>
            </a:r>
            <a:r>
              <a:rPr lang="en-GB" sz="650" dirty="0" err="1">
                <a:latin typeface="Muli" pitchFamily="2" charset="77"/>
              </a:rPr>
              <a:t>oo</a:t>
            </a:r>
            <a:r>
              <a:rPr lang="en-GB" sz="650" dirty="0">
                <a:latin typeface="Muli" pitchFamily="2" charset="77"/>
              </a:rPr>
              <a:t>’ as in foot.  *Standard English pronunciation has been used here. In some parts of England the –</a:t>
            </a:r>
            <a:r>
              <a:rPr lang="en-GB" sz="650" dirty="0" err="1">
                <a:latin typeface="Muli" pitchFamily="2" charset="77"/>
              </a:rPr>
              <a:t>ook</a:t>
            </a:r>
            <a:r>
              <a:rPr lang="en-GB" sz="650" dirty="0">
                <a:latin typeface="Muli" pitchFamily="2" charset="77"/>
              </a:rPr>
              <a:t> words may have a longer sound.</a:t>
            </a:r>
          </a:p>
          <a:p>
            <a:pPr marL="514350" indent="-514350">
              <a:buFont typeface="+mj-lt"/>
              <a:buAutoNum type="arabicPeriod"/>
            </a:pPr>
            <a:r>
              <a:rPr lang="en-GB" sz="650" dirty="0">
                <a:latin typeface="Muli" pitchFamily="2" charset="77"/>
              </a:rPr>
              <a:t>The ‘</a:t>
            </a:r>
            <a:r>
              <a:rPr lang="en-GB" sz="650" dirty="0" err="1">
                <a:latin typeface="Muli" pitchFamily="2" charset="77"/>
              </a:rPr>
              <a:t>oa</a:t>
            </a:r>
            <a:r>
              <a:rPr lang="en-GB" sz="650" dirty="0">
                <a:latin typeface="Muli" pitchFamily="2" charset="77"/>
              </a:rPr>
              <a:t>’ digraph can come at the beginning or in the middle of words but very rarely at the end.   The ’</a:t>
            </a:r>
            <a:r>
              <a:rPr lang="en-GB" sz="650" dirty="0" err="1">
                <a:latin typeface="Muli" pitchFamily="2" charset="77"/>
              </a:rPr>
              <a:t>oe</a:t>
            </a:r>
            <a:r>
              <a:rPr lang="en-GB" sz="650" dirty="0">
                <a:latin typeface="Muli" pitchFamily="2" charset="77"/>
              </a:rPr>
              <a:t>’ digraph can be sometimes found at the end of words. </a:t>
            </a:r>
          </a:p>
          <a:p>
            <a:pPr marL="514350" indent="-514350">
              <a:buFont typeface="+mj-lt"/>
              <a:buAutoNum type="arabicPeriod"/>
            </a:pPr>
            <a:r>
              <a:rPr lang="en-GB" sz="650" dirty="0">
                <a:latin typeface="Muli" pitchFamily="2" charset="77"/>
              </a:rPr>
              <a:t>The ’</a:t>
            </a:r>
            <a:r>
              <a:rPr lang="en-GB" sz="650" dirty="0" err="1">
                <a:latin typeface="Muli" pitchFamily="2" charset="77"/>
              </a:rPr>
              <a:t>ou</a:t>
            </a:r>
            <a:r>
              <a:rPr lang="en-GB" sz="650" dirty="0">
                <a:latin typeface="Muli" pitchFamily="2" charset="77"/>
              </a:rPr>
              <a:t>’ digraph.  This digraph can be can be found at the beginning and in the middle of words. The only common English word ending in ‘</a:t>
            </a:r>
            <a:r>
              <a:rPr lang="en-GB" sz="650" dirty="0" err="1">
                <a:latin typeface="Muli" pitchFamily="2" charset="77"/>
              </a:rPr>
              <a:t>ou</a:t>
            </a:r>
            <a:r>
              <a:rPr lang="en-GB" sz="650" dirty="0">
                <a:latin typeface="Muli" pitchFamily="2" charset="77"/>
              </a:rPr>
              <a:t>’ is you. </a:t>
            </a:r>
          </a:p>
          <a:p>
            <a:pPr marL="514350" indent="-514350">
              <a:buFont typeface="+mj-lt"/>
              <a:buAutoNum type="arabicPeriod"/>
            </a:pPr>
            <a:r>
              <a:rPr lang="en-GB" sz="650" dirty="0">
                <a:latin typeface="Muli" pitchFamily="2" charset="77"/>
              </a:rPr>
              <a:t>The ‘ow’ digraph.  This digraph can make two different sounds like in ‘cow’ or in ‘blow.’</a:t>
            </a:r>
          </a:p>
          <a:p>
            <a:pPr marL="514350" indent="-514350">
              <a:buFont typeface="+mj-lt"/>
              <a:buAutoNum type="arabicPeriod"/>
            </a:pPr>
            <a:r>
              <a:rPr lang="en-GB" sz="650" dirty="0">
                <a:latin typeface="Muli" pitchFamily="2" charset="77"/>
              </a:rPr>
              <a:t>The ‘</a:t>
            </a:r>
            <a:r>
              <a:rPr lang="en-GB" sz="650" dirty="0" err="1">
                <a:latin typeface="Muli" pitchFamily="2" charset="77"/>
              </a:rPr>
              <a:t>oo</a:t>
            </a:r>
            <a:r>
              <a:rPr lang="en-GB" sz="650" dirty="0">
                <a:latin typeface="Muli" pitchFamily="2" charset="77"/>
              </a:rPr>
              <a:t>’ and ‘</a:t>
            </a:r>
            <a:r>
              <a:rPr lang="en-GB" sz="650" dirty="0" err="1">
                <a:latin typeface="Muli" pitchFamily="2" charset="77"/>
              </a:rPr>
              <a:t>yoo</a:t>
            </a:r>
            <a:r>
              <a:rPr lang="en-GB" sz="650" dirty="0">
                <a:latin typeface="Muli" pitchFamily="2" charset="77"/>
              </a:rPr>
              <a:t>’ sounds can be spelled as u-e, </a:t>
            </a:r>
            <a:r>
              <a:rPr lang="en-GB" sz="650" dirty="0" err="1">
                <a:latin typeface="Muli" pitchFamily="2" charset="77"/>
              </a:rPr>
              <a:t>ue</a:t>
            </a:r>
            <a:r>
              <a:rPr lang="en-GB" sz="650" dirty="0">
                <a:latin typeface="Muli" pitchFamily="2" charset="77"/>
              </a:rPr>
              <a:t> and </a:t>
            </a:r>
            <a:r>
              <a:rPr lang="en-GB" sz="650" dirty="0" err="1">
                <a:latin typeface="Muli" pitchFamily="2" charset="77"/>
              </a:rPr>
              <a:t>ew</a:t>
            </a:r>
            <a:r>
              <a:rPr lang="en-GB" sz="650" dirty="0">
                <a:latin typeface="Muli" pitchFamily="2" charset="77"/>
              </a:rPr>
              <a:t>.  If words end in the /</a:t>
            </a:r>
            <a:r>
              <a:rPr lang="en-GB" sz="650" dirty="0" err="1">
                <a:latin typeface="Muli" pitchFamily="2" charset="77"/>
              </a:rPr>
              <a:t>oo</a:t>
            </a:r>
            <a:r>
              <a:rPr lang="en-GB" sz="650" dirty="0">
                <a:latin typeface="Muli" pitchFamily="2" charset="77"/>
              </a:rPr>
              <a:t>/ sound, then it is likely that they will be spelled </a:t>
            </a:r>
            <a:r>
              <a:rPr lang="en-GB" sz="650" dirty="0" err="1">
                <a:latin typeface="Muli" pitchFamily="2" charset="77"/>
              </a:rPr>
              <a:t>ew</a:t>
            </a:r>
            <a:r>
              <a:rPr lang="en-GB" sz="650" dirty="0">
                <a:latin typeface="Muli" pitchFamily="2" charset="77"/>
              </a:rPr>
              <a:t> or </a:t>
            </a:r>
            <a:r>
              <a:rPr lang="en-GB" sz="650" dirty="0" err="1">
                <a:latin typeface="Muli" pitchFamily="2" charset="77"/>
              </a:rPr>
              <a:t>ue</a:t>
            </a:r>
            <a:r>
              <a:rPr lang="en-GB" sz="650" dirty="0">
                <a:latin typeface="Muli" pitchFamily="2" charset="77"/>
              </a:rPr>
              <a:t>.</a:t>
            </a:r>
          </a:p>
          <a:p>
            <a:pPr marL="514350" indent="-514350">
              <a:buFont typeface="+mj-lt"/>
              <a:buAutoNum type="arabicPeriod"/>
            </a:pPr>
            <a:r>
              <a:rPr lang="en-GB" sz="650" dirty="0">
                <a:latin typeface="Muli" pitchFamily="2" charset="77"/>
              </a:rPr>
              <a:t>The digraph ‘</a:t>
            </a:r>
            <a:r>
              <a:rPr lang="en-GB" sz="650" dirty="0" err="1">
                <a:latin typeface="Muli" pitchFamily="2" charset="77"/>
              </a:rPr>
              <a:t>ie</a:t>
            </a:r>
            <a:r>
              <a:rPr lang="en-GB" sz="650" dirty="0">
                <a:latin typeface="Muli" pitchFamily="2" charset="77"/>
              </a:rPr>
              <a:t>’ making the /</a:t>
            </a:r>
            <a:r>
              <a:rPr lang="en-GB" sz="650" dirty="0" err="1">
                <a:latin typeface="Muli" pitchFamily="2" charset="77"/>
              </a:rPr>
              <a:t>aɪ</a:t>
            </a:r>
            <a:r>
              <a:rPr lang="en-GB" sz="650" dirty="0">
                <a:latin typeface="Muli" pitchFamily="2" charset="77"/>
              </a:rPr>
              <a:t> / sound as in pie.</a:t>
            </a:r>
          </a:p>
          <a:p>
            <a:pPr marL="514350" indent="-514350">
              <a:buFont typeface="+mj-lt"/>
              <a:buAutoNum type="arabicPeriod"/>
            </a:pPr>
            <a:r>
              <a:rPr lang="en-GB" sz="650" dirty="0">
                <a:latin typeface="Muli" pitchFamily="2" charset="77"/>
              </a:rPr>
              <a:t>The digraph ‘</a:t>
            </a:r>
            <a:r>
              <a:rPr lang="en-GB" sz="650" dirty="0" err="1">
                <a:latin typeface="Muli" pitchFamily="2" charset="77"/>
              </a:rPr>
              <a:t>ie</a:t>
            </a:r>
            <a:r>
              <a:rPr lang="en-GB" sz="650" dirty="0">
                <a:latin typeface="Muli" pitchFamily="2" charset="77"/>
              </a:rPr>
              <a:t>’ making the /</a:t>
            </a:r>
            <a:r>
              <a:rPr lang="en-GB" sz="650" dirty="0" err="1">
                <a:latin typeface="Muli" pitchFamily="2" charset="77"/>
              </a:rPr>
              <a:t>ee</a:t>
            </a:r>
            <a:r>
              <a:rPr lang="en-GB" sz="650" dirty="0">
                <a:latin typeface="Muli" pitchFamily="2" charset="77"/>
              </a:rPr>
              <a:t>/ sound. </a:t>
            </a:r>
          </a:p>
          <a:p>
            <a:pPr marL="514350" indent="-514350">
              <a:buFont typeface="+mj-lt"/>
              <a:buAutoNum type="arabicPeriod"/>
            </a:pPr>
            <a:r>
              <a:rPr lang="en-GB" sz="650" dirty="0">
                <a:latin typeface="Muli" pitchFamily="2" charset="77"/>
              </a:rPr>
              <a:t>The long vowel sound /</a:t>
            </a:r>
            <a:r>
              <a:rPr lang="en-GB" sz="650" dirty="0" err="1">
                <a:latin typeface="Muli" pitchFamily="2" charset="77"/>
              </a:rPr>
              <a:t>i</a:t>
            </a:r>
            <a:r>
              <a:rPr lang="en-GB" sz="650" dirty="0">
                <a:latin typeface="Muli" pitchFamily="2" charset="77"/>
              </a:rPr>
              <a:t>/ spelled ‘</a:t>
            </a:r>
            <a:r>
              <a:rPr lang="en-GB" sz="650" dirty="0" err="1">
                <a:latin typeface="Muli" pitchFamily="2" charset="77"/>
              </a:rPr>
              <a:t>igh</a:t>
            </a:r>
            <a:r>
              <a:rPr lang="en-GB" sz="650" dirty="0">
                <a:latin typeface="Muli" pitchFamily="2" charset="77"/>
              </a:rPr>
              <a:t>.’ This is usually found in the middle of words but sometimes at the end of words too. </a:t>
            </a:r>
          </a:p>
          <a:p>
            <a:pPr marL="514350" indent="-514350">
              <a:buFont typeface="+mj-lt"/>
              <a:buAutoNum type="arabicPeriod"/>
            </a:pPr>
            <a:r>
              <a:rPr lang="en-GB" sz="650" dirty="0">
                <a:latin typeface="Muli" pitchFamily="2" charset="77"/>
              </a:rPr>
              <a:t>The /or/ sound.  The vowel digraph ‘or’ and trigraph ‘ore.’  It is more likely that when at the end of a word then it will be spelled with an ‘e.’</a:t>
            </a:r>
          </a:p>
          <a:p>
            <a:pPr marL="514350" indent="-514350">
              <a:buFont typeface="+mj-lt"/>
              <a:buAutoNum type="arabicPeriod"/>
            </a:pPr>
            <a:r>
              <a:rPr lang="en-GB" sz="650" dirty="0">
                <a:latin typeface="Muli" pitchFamily="2" charset="77"/>
              </a:rPr>
              <a:t>The /or/ sound spelled with the digraph aw or au.  If it is at the end of a word it is more likely to be spelled with an aw and at the beginning of a word with au.</a:t>
            </a:r>
          </a:p>
          <a:p>
            <a:pPr marL="514350" indent="-514350">
              <a:buFont typeface="+mj-lt"/>
              <a:buAutoNum type="arabicPeriod"/>
            </a:pPr>
            <a:r>
              <a:rPr lang="en-GB" sz="650" dirty="0">
                <a:latin typeface="Muli" pitchFamily="2" charset="77"/>
              </a:rPr>
              <a:t>The trigraphs ‘air’ and ‘ear’. These spellings are commonly found in the middle or at the end of words but can sometimes used at the beginning of words too.  </a:t>
            </a:r>
          </a:p>
          <a:p>
            <a:pPr marL="514350" indent="-514350">
              <a:buFont typeface="+mj-lt"/>
              <a:buAutoNum type="arabicPeriod"/>
            </a:pPr>
            <a:r>
              <a:rPr lang="en-GB" sz="650" dirty="0">
                <a:latin typeface="Muli" pitchFamily="2" charset="77"/>
              </a:rPr>
              <a:t>The /</a:t>
            </a:r>
            <a:r>
              <a:rPr lang="en-GB" sz="650" dirty="0" err="1">
                <a:latin typeface="Muli" pitchFamily="2" charset="77"/>
              </a:rPr>
              <a:t>er</a:t>
            </a:r>
            <a:r>
              <a:rPr lang="en-GB" sz="650" dirty="0">
                <a:latin typeface="Muli" pitchFamily="2" charset="77"/>
              </a:rPr>
              <a:t>/ sound spelled with ’ear’ or ‘are’</a:t>
            </a:r>
          </a:p>
          <a:p>
            <a:pPr marL="514350" indent="-514350">
              <a:buFont typeface="+mj-lt"/>
              <a:buAutoNum type="arabicPeriod"/>
            </a:pPr>
            <a:r>
              <a:rPr lang="en-GB" sz="650" dirty="0">
                <a:latin typeface="Muli" pitchFamily="2" charset="77"/>
              </a:rPr>
              <a:t>Words with ’</a:t>
            </a:r>
            <a:r>
              <a:rPr lang="en-GB" sz="650" dirty="0" err="1">
                <a:latin typeface="Muli" pitchFamily="2" charset="77"/>
              </a:rPr>
              <a:t>ph</a:t>
            </a:r>
            <a:r>
              <a:rPr lang="en-GB" sz="650" dirty="0">
                <a:latin typeface="Muli" pitchFamily="2" charset="77"/>
              </a:rPr>
              <a:t>’ or ‘</a:t>
            </a:r>
            <a:r>
              <a:rPr lang="en-GB" sz="650" dirty="0" err="1">
                <a:latin typeface="Muli" pitchFamily="2" charset="77"/>
              </a:rPr>
              <a:t>wh</a:t>
            </a:r>
            <a:r>
              <a:rPr lang="en-GB" sz="650" dirty="0">
                <a:latin typeface="Muli" pitchFamily="2" charset="77"/>
              </a:rPr>
              <a:t>’ spellings.</a:t>
            </a:r>
          </a:p>
        </p:txBody>
      </p:sp>
    </p:spTree>
    <p:extLst>
      <p:ext uri="{BB962C8B-B14F-4D97-AF65-F5344CB8AC3E}">
        <p14:creationId xmlns:p14="http://schemas.microsoft.com/office/powerpoint/2010/main" val="3618309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r>
                        <a:rPr lang="en-GB" sz="1400" b="0" i="0" baseline="0" dirty="0">
                          <a:latin typeface="Muli" pitchFamily="2" charset="77"/>
                        </a:rPr>
                        <a:t>Words ending with the /f/, /l/, /s/, /z/ or /k/ sound in English almost always have double consonant.</a:t>
                      </a:r>
                    </a:p>
                    <a:p>
                      <a:endParaRPr lang="en-GB" sz="1400" b="0" i="0" baseline="0" dirty="0">
                        <a:latin typeface="Muli" pitchFamily="2" charset="77"/>
                      </a:endParaRPr>
                    </a:p>
                    <a:p>
                      <a:r>
                        <a:rPr lang="en-GB" sz="1400" b="0" i="0" baseline="0" dirty="0">
                          <a:latin typeface="Muli" pitchFamily="2" charset="77"/>
                        </a:rPr>
                        <a:t>Name:</a:t>
                      </a: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5605235" y="5921829"/>
            <a:ext cx="4540252" cy="646331"/>
          </a:xfrm>
          <a:prstGeom prst="rect">
            <a:avLst/>
          </a:prstGeom>
          <a:noFill/>
        </p:spPr>
        <p:txBody>
          <a:bodyPr wrap="square" rtlCol="0">
            <a:spAutoFit/>
          </a:bodyPr>
          <a:lstStyle/>
          <a:p>
            <a:pPr algn="ctr"/>
            <a:r>
              <a:rPr lang="en-GB" dirty="0">
                <a:latin typeface="OpenDyslexicAlta" pitchFamily="2" charset="77"/>
                <a:ea typeface="OpenDyslexic" charset="0"/>
                <a:cs typeface="OpenDyslexic" charset="0"/>
              </a:rPr>
              <a:t>Find and </a:t>
            </a:r>
            <a:r>
              <a:rPr lang="en-GB" dirty="0" err="1">
                <a:latin typeface="OpenDyslexicAlta" pitchFamily="2" charset="77"/>
                <a:ea typeface="OpenDyslexic" charset="0"/>
                <a:cs typeface="OpenDyslexic" charset="0"/>
              </a:rPr>
              <a:t>color</a:t>
            </a:r>
            <a:r>
              <a:rPr lang="en-GB" dirty="0">
                <a:latin typeface="OpenDyslexicAlta" pitchFamily="2" charset="77"/>
                <a:ea typeface="OpenDyslexic" charset="0"/>
                <a:cs typeface="OpenDyslexic" charset="0"/>
              </a:rPr>
              <a:t> your spellings which are hiding in this grid. </a:t>
            </a:r>
          </a:p>
        </p:txBody>
      </p:sp>
      <p:graphicFrame>
        <p:nvGraphicFramePr>
          <p:cNvPr id="6" name="Table 5">
            <a:extLst>
              <a:ext uri="{FF2B5EF4-FFF2-40B4-BE49-F238E27FC236}">
                <a16:creationId xmlns:a16="http://schemas.microsoft.com/office/drawing/2014/main" id="{82B9F1A8-AD6D-0140-9FA6-03CB91518C18}"/>
              </a:ext>
            </a:extLst>
          </p:cNvPr>
          <p:cNvGraphicFramePr>
            <a:graphicFrameLocks noGrp="1"/>
          </p:cNvGraphicFramePr>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3522">
                  <a:extLst>
                    <a:ext uri="{9D8B030D-6E8A-4147-A177-3AD203B41FA5}">
                      <a16:colId xmlns:a16="http://schemas.microsoft.com/office/drawing/2014/main" val="20004"/>
                    </a:ext>
                  </a:extLst>
                </a:gridCol>
                <a:gridCol w="460576">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chemeClr val="bg1"/>
                    </a:solidFill>
                  </a:tcPr>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chemeClr val="bg1"/>
                    </a:solidFill>
                  </a:tcPr>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w</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chemeClr val="bg1"/>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y</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chemeClr val="bg1"/>
                    </a:solidFill>
                  </a:tcPr>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m</a:t>
                      </a:r>
                    </a:p>
                  </a:txBody>
                  <a:tcPr marL="68580" marR="68580" marT="0" marB="0">
                    <a:solidFill>
                      <a:schemeClr val="bg1"/>
                    </a:solidFill>
                  </a:tcPr>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x</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2228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r>
                        <a:rPr lang="en-GB" sz="1400" b="0" i="0" baseline="0" dirty="0">
                          <a:latin typeface="Muli" pitchFamily="2" charset="77"/>
                        </a:rPr>
                        <a:t>Words ending with the /f/, /l/, /s/, /z/ or /k/ sound in English almost always have double consonant.</a:t>
                      </a:r>
                    </a:p>
                    <a:p>
                      <a:endParaRPr lang="en-GB" sz="1400" b="0" i="0" baseline="0" dirty="0">
                        <a:latin typeface="Muli" pitchFamily="2" charset="77"/>
                      </a:endParaRPr>
                    </a:p>
                    <a:p>
                      <a:r>
                        <a:rPr lang="en-GB" sz="1400" b="0" i="0" baseline="0" dirty="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3522">
                  <a:extLst>
                    <a:ext uri="{9D8B030D-6E8A-4147-A177-3AD203B41FA5}">
                      <a16:colId xmlns:a16="http://schemas.microsoft.com/office/drawing/2014/main" val="20004"/>
                    </a:ext>
                  </a:extLst>
                </a:gridCol>
                <a:gridCol w="460576">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d</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solidFill>
                      <a:srgbClr val="FF3860"/>
                    </a:solidFill>
                  </a:tcPr>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j</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solidFill>
                      <a:srgbClr val="FF3860"/>
                    </a:solidFill>
                  </a:tcPr>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rgbClr val="FF3860"/>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s</a:t>
                      </a:r>
                    </a:p>
                  </a:txBody>
                  <a:tcPr marL="68580" marR="68580" marT="0" marB="0">
                    <a:solidFill>
                      <a:srgbClr val="FF3860"/>
                    </a:solidFill>
                  </a:tcPr>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m</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x</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c</a:t>
                      </a:r>
                    </a:p>
                  </a:txBody>
                  <a:tcPr marL="68580" marR="68580" marT="0" marB="0">
                    <a:solidFill>
                      <a:schemeClr val="bg1"/>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f</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err="1">
                          <a:effectLst/>
                          <a:latin typeface="OpenDyslexicAlta" pitchFamily="2" charset="77"/>
                          <a:ea typeface="OpenDyslexic" charset="0"/>
                          <a:cs typeface="OpenDyslexic" charset="0"/>
                        </a:rPr>
                        <a:t>i</a:t>
                      </a:r>
                      <a:endParaRPr lang="en-GB" sz="2000" b="0" i="0" dirty="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000" b="0" i="0" dirty="0">
                          <a:effectLst/>
                          <a:latin typeface="OpenDyslexicAlta" pitchFamily="2" charset="77"/>
                          <a:ea typeface="OpenDyslexic" charset="0"/>
                          <a:cs typeface="OpenDyslexic" charset="0"/>
                        </a:rPr>
                        <a:t>z</a:t>
                      </a:r>
                    </a:p>
                  </a:txBody>
                  <a:tcPr marL="68580" marR="68580" marT="0" marB="0"/>
                </a:tc>
                <a:extLst>
                  <a:ext uri="{0D108BD9-81ED-4DB2-BD59-A6C34878D82A}">
                    <a16:rowId xmlns:a16="http://schemas.microsoft.com/office/drawing/2014/main" val="10008"/>
                  </a:ext>
                </a:extLst>
              </a:tr>
            </a:tbl>
          </a:graphicData>
        </a:graphic>
      </p:graphicFrame>
      <p:sp>
        <p:nvSpPr>
          <p:cNvPr id="7" name="TextBox 6"/>
          <p:cNvSpPr txBox="1"/>
          <p:nvPr/>
        </p:nvSpPr>
        <p:spPr>
          <a:xfrm>
            <a:off x="5605235" y="5921829"/>
            <a:ext cx="4540252" cy="646331"/>
          </a:xfrm>
          <a:prstGeom prst="rect">
            <a:avLst/>
          </a:prstGeom>
          <a:noFill/>
        </p:spPr>
        <p:txBody>
          <a:bodyPr wrap="square" rtlCol="0">
            <a:spAutoFit/>
          </a:bodyPr>
          <a:lstStyle/>
          <a:p>
            <a:pPr algn="ctr"/>
            <a:r>
              <a:rPr lang="en-GB" dirty="0">
                <a:latin typeface="OpenDyslexicAlta" pitchFamily="2" charset="77"/>
                <a:ea typeface="OpenDyslexic" charset="0"/>
                <a:cs typeface="OpenDyslexic" charset="0"/>
              </a:rPr>
              <a:t>Find and </a:t>
            </a:r>
            <a:r>
              <a:rPr lang="en-GB" dirty="0" err="1">
                <a:latin typeface="OpenDyslexicAlta" pitchFamily="2" charset="77"/>
                <a:ea typeface="OpenDyslexic" charset="0"/>
                <a:cs typeface="OpenDyslexic" charset="0"/>
              </a:rPr>
              <a:t>color</a:t>
            </a:r>
            <a:r>
              <a:rPr lang="en-GB" dirty="0">
                <a:latin typeface="OpenDyslexicAlta" pitchFamily="2" charset="77"/>
                <a:ea typeface="OpenDyslexic" charset="0"/>
                <a:cs typeface="OpenDyslexic" charset="0"/>
              </a:rPr>
              <a:t> your spellings which are hiding in this grid. </a:t>
            </a:r>
          </a:p>
        </p:txBody>
      </p:sp>
    </p:spTree>
    <p:extLst>
      <p:ext uri="{BB962C8B-B14F-4D97-AF65-F5344CB8AC3E}">
        <p14:creationId xmlns:p14="http://schemas.microsoft.com/office/powerpoint/2010/main" val="3208319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/k/ sound is spelt as k rather than as c before e, </a:t>
            </a:r>
            <a:r>
              <a:rPr lang="en-GB" dirty="0" err="1"/>
              <a:t>i</a:t>
            </a:r>
            <a:r>
              <a:rPr lang="en-GB" dirty="0"/>
              <a:t> and y. The /</a:t>
            </a:r>
            <a:r>
              <a:rPr lang="en-GB" dirty="0" err="1"/>
              <a:t>nk</a:t>
            </a:r>
            <a:r>
              <a:rPr lang="en-GB" dirty="0"/>
              <a:t>/ sound found at the end of words and usually comes after a vowel.</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US" dirty="0"/>
              <a:t>1</a:t>
            </a:r>
            <a:endParaRPr lang="en-GB" dirty="0"/>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US" dirty="0"/>
              <a:t>2</a:t>
            </a:r>
            <a:endParaRPr lang="en-GB" dirty="0"/>
          </a:p>
        </p:txBody>
      </p:sp>
    </p:spTree>
    <p:extLst>
      <p:ext uri="{BB962C8B-B14F-4D97-AF65-F5344CB8AC3E}">
        <p14:creationId xmlns:p14="http://schemas.microsoft.com/office/powerpoint/2010/main" val="1042499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US" dirty="0"/>
              <a:t>1</a:t>
            </a:r>
            <a:endParaRPr lang="en-GB" dirty="0"/>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US" dirty="0"/>
              <a:t>2</a:t>
            </a:r>
            <a:endParaRPr lang="en-GB" dirty="0"/>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/k/ sound is spelt as k rather than as c before e, </a:t>
            </a:r>
            <a:r>
              <a:rPr lang="en-GB" dirty="0" err="1"/>
              <a:t>i</a:t>
            </a:r>
            <a:r>
              <a:rPr lang="en-GB" dirty="0"/>
              <a:t> and y. The /</a:t>
            </a:r>
            <a:r>
              <a:rPr lang="en-GB" dirty="0" err="1"/>
              <a:t>nk</a:t>
            </a:r>
            <a:r>
              <a:rPr lang="en-GB" dirty="0"/>
              <a:t>/ sound found at the end of words and usually comes after a vowel.</a:t>
            </a:r>
          </a:p>
          <a:p>
            <a:endParaRPr lang="en-GB" dirty="0"/>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437060"/>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21534">
                <a:tc>
                  <a:txBody>
                    <a:bodyPr/>
                    <a:lstStyle/>
                    <a:p>
                      <a:r>
                        <a:rPr lang="en-GB" sz="1700" b="0" i="0" dirty="0">
                          <a:latin typeface="Muli" pitchFamily="2" charset="77"/>
                        </a:rPr>
                        <a:t>Introduction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latin typeface="Muli" pitchFamily="2" charset="77"/>
                        </a:rPr>
                        <a:t>Say</a:t>
                      </a:r>
                      <a:r>
                        <a:rPr lang="en-GB" sz="1600" baseline="0" dirty="0">
                          <a:latin typeface="Muli" pitchFamily="2" charset="77"/>
                        </a:rPr>
                        <a:t> some of the words to the children, can they pick up the sound that appears in every word? Ask them to sound out the words and clap when they hear the /k/ sound. Explain the spelling rules: The /k/ sound is spelt as k rather than as c before e, </a:t>
                      </a:r>
                      <a:r>
                        <a:rPr lang="en-GB" sz="1600" baseline="0" dirty="0" err="1">
                          <a:latin typeface="Muli" pitchFamily="2" charset="77"/>
                        </a:rPr>
                        <a:t>i</a:t>
                      </a:r>
                      <a:r>
                        <a:rPr lang="en-GB" sz="1600" baseline="0" dirty="0">
                          <a:latin typeface="Muli" pitchFamily="2" charset="77"/>
                        </a:rPr>
                        <a:t> and y. </a:t>
                      </a:r>
                      <a:r>
                        <a:rPr lang="en-GB" sz="1600" dirty="0">
                          <a:latin typeface="Muli" pitchFamily="2" charset="77"/>
                        </a:rPr>
                        <a:t>The /</a:t>
                      </a:r>
                      <a:r>
                        <a:rPr lang="en-GB" sz="1600" dirty="0" err="1">
                          <a:latin typeface="Muli" pitchFamily="2" charset="77"/>
                        </a:rPr>
                        <a:t>nk</a:t>
                      </a:r>
                      <a:r>
                        <a:rPr lang="en-GB" sz="1600" dirty="0">
                          <a:latin typeface="Muli" pitchFamily="2" charset="77"/>
                        </a:rPr>
                        <a:t>/ sound is</a:t>
                      </a:r>
                      <a:r>
                        <a:rPr lang="en-GB" sz="1600" baseline="0" dirty="0">
                          <a:latin typeface="Muli" pitchFamily="2" charset="77"/>
                        </a:rPr>
                        <a:t> often</a:t>
                      </a:r>
                      <a:r>
                        <a:rPr lang="en-GB" sz="1600" dirty="0">
                          <a:latin typeface="Muli" pitchFamily="2" charset="77"/>
                        </a:rPr>
                        <a:t> found at the end of words</a:t>
                      </a:r>
                      <a:r>
                        <a:rPr lang="en-GB" sz="1600" baseline="0" dirty="0">
                          <a:latin typeface="Muli" pitchFamily="2" charset="77"/>
                        </a:rPr>
                        <a:t> and </a:t>
                      </a:r>
                      <a:r>
                        <a:rPr lang="en-GB" sz="1600" dirty="0">
                          <a:latin typeface="Muli" pitchFamily="2" charset="77"/>
                        </a:rPr>
                        <a:t>usually comes after a vowel. </a:t>
                      </a:r>
                    </a:p>
                    <a:p>
                      <a:endParaRPr lang="en-US" sz="1600" b="0" i="0" dirty="0">
                        <a:latin typeface="Muli" pitchFamily="2" charset="77"/>
                      </a:endParaRPr>
                    </a:p>
                    <a:p>
                      <a:endParaRPr lang="en-GB" sz="1600" b="0" i="0" dirty="0">
                        <a:latin typeface="Muli" pitchFamily="2" charset="77"/>
                      </a:endParaRPr>
                    </a:p>
                  </a:txBody>
                  <a:tcPr/>
                </a:tc>
                <a:extLst>
                  <a:ext uri="{0D108BD9-81ED-4DB2-BD59-A6C34878D82A}">
                    <a16:rowId xmlns:a16="http://schemas.microsoft.com/office/drawing/2014/main" val="10000"/>
                  </a:ext>
                </a:extLst>
              </a:tr>
              <a:tr h="1596580">
                <a:tc>
                  <a:txBody>
                    <a:bodyPr/>
                    <a:lstStyle/>
                    <a:p>
                      <a:r>
                        <a:rPr lang="en-GB" sz="1700" b="0" i="0" dirty="0">
                          <a:latin typeface="Muli" pitchFamily="2" charset="77"/>
                        </a:rPr>
                        <a:t>Main Teaching Activity </a:t>
                      </a:r>
                    </a:p>
                  </a:txBody>
                  <a:tcPr/>
                </a:tc>
                <a:tc>
                  <a:txBody>
                    <a:bodyPr/>
                    <a:lstStyle/>
                    <a:p>
                      <a:r>
                        <a:rPr lang="en-GB" sz="1600" b="0" i="0" baseline="0" dirty="0">
                          <a:latin typeface="Muli" pitchFamily="2" charset="77"/>
                        </a:rPr>
                        <a:t>Using the power point slide, discuss the meaning of the spelling list this week. Get children to come out and underline the /k/ or /</a:t>
                      </a:r>
                      <a:r>
                        <a:rPr lang="en-GB" sz="1600" b="0" i="0" baseline="0" dirty="0" err="1">
                          <a:latin typeface="Muli" pitchFamily="2" charset="77"/>
                        </a:rPr>
                        <a:t>nk</a:t>
                      </a:r>
                      <a:r>
                        <a:rPr lang="en-GB" sz="1600" b="0" i="0" baseline="0" dirty="0">
                          <a:latin typeface="Muli" pitchFamily="2" charset="77"/>
                        </a:rPr>
                        <a:t>/ sound in each word. </a:t>
                      </a:r>
                    </a:p>
                  </a:txBody>
                  <a:tcPr/>
                </a:tc>
                <a:extLst>
                  <a:ext uri="{0D108BD9-81ED-4DB2-BD59-A6C34878D82A}">
                    <a16:rowId xmlns:a16="http://schemas.microsoft.com/office/drawing/2014/main" val="10001"/>
                  </a:ext>
                </a:extLst>
              </a:tr>
              <a:tr h="1849146">
                <a:tc>
                  <a:txBody>
                    <a:bodyPr/>
                    <a:lstStyle/>
                    <a:p>
                      <a:r>
                        <a:rPr lang="en-GB" sz="1700" b="0" i="0" dirty="0">
                          <a:latin typeface="Muli" pitchFamily="2" charset="77"/>
                        </a:rPr>
                        <a:t>Independent Activity</a:t>
                      </a:r>
                    </a:p>
                  </a:txBody>
                  <a:tcPr/>
                </a:tc>
                <a:tc>
                  <a:txBody>
                    <a:bodyPr/>
                    <a:lstStyle/>
                    <a:p>
                      <a:r>
                        <a:rPr lang="en-GB" sz="1600" b="0" i="0" dirty="0">
                          <a:latin typeface="Muli" pitchFamily="2" charset="77"/>
                        </a:rPr>
                        <a:t>Get children to work in small groups, one child picks one of the spelling list words and writes the first letter on a mini whiteboard, then passes the board to their left, the next child writes the next letter of the word and so on until the word is complete. </a:t>
                      </a:r>
                    </a:p>
                    <a:p>
                      <a:endParaRPr lang="en-GB" sz="1600" b="0" i="0" dirty="0">
                        <a:latin typeface="Muli" pitchFamily="2" charset="77"/>
                      </a:endParaRPr>
                    </a:p>
                    <a:p>
                      <a:r>
                        <a:rPr lang="en-GB" sz="1600" b="0" i="0" dirty="0">
                          <a:latin typeface="Muli" pitchFamily="2" charset="77"/>
                        </a:rPr>
                        <a:t>The child that writes the final letter checks the spelling is correct and then picks another word from the board to start again.</a:t>
                      </a:r>
                    </a:p>
                    <a:p>
                      <a:endParaRPr lang="en-GB" sz="16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bank</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honk</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tank</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pink</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think</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kit</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skin</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frisky</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sketch</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basket</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3094689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830997"/>
          </a:xfrm>
          <a:prstGeom prst="rect">
            <a:avLst/>
          </a:prstGeom>
          <a:noFill/>
        </p:spPr>
        <p:txBody>
          <a:bodyPr wrap="square" rtlCol="0">
            <a:spAutoFit/>
          </a:bodyPr>
          <a:lstStyle/>
          <a:p>
            <a:r>
              <a:rPr lang="en-GB" sz="2400" dirty="0">
                <a:latin typeface="OpenDyslexicAlta" pitchFamily="2" charset="77"/>
              </a:rPr>
              <a:t>Circle the /k/ or /</a:t>
            </a:r>
            <a:r>
              <a:rPr lang="en-GB" sz="2400" dirty="0" err="1">
                <a:latin typeface="OpenDyslexicAlta" pitchFamily="2" charset="77"/>
              </a:rPr>
              <a:t>nk</a:t>
            </a:r>
            <a:r>
              <a:rPr lang="en-GB" sz="2400" dirty="0">
                <a:latin typeface="OpenDyslexicAlta" pitchFamily="2" charset="77"/>
              </a:rPr>
              <a:t>/ sound in each word. What do the words mean? Can you use them in a sentence?</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nvGraphicFramePr>
        <p:xfrm>
          <a:off x="428101" y="2247900"/>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US" sz="3600" b="0" i="0" dirty="0">
                          <a:latin typeface="OpenDyslexicAlta" pitchFamily="2" charset="77"/>
                        </a:rPr>
                      </a:br>
                      <a:r>
                        <a:rPr lang="en-US" sz="3600" b="0" i="0" dirty="0">
                          <a:latin typeface="OpenDyslexicAlta" pitchFamily="2" charset="77"/>
                        </a:rPr>
                        <a:t>honk</a:t>
                      </a:r>
                    </a:p>
                    <a:p>
                      <a:pPr algn="ctr" fontAlgn="t"/>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bank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tank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pink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think</a:t>
                      </a:r>
                      <a:endParaRPr lang="en-GB" sz="3600" dirty="0">
                        <a:latin typeface="OpenDyslexicAlta" pitchFamily="2" charset="77"/>
                      </a:endParaRPr>
                    </a:p>
                  </a:txBody>
                  <a:tcPr/>
                </a:tc>
                <a:extLst>
                  <a:ext uri="{0D108BD9-81ED-4DB2-BD59-A6C34878D82A}">
                    <a16:rowId xmlns:a16="http://schemas.microsoft.com/office/drawing/2014/main" val="2756955956"/>
                  </a:ext>
                </a:extLst>
              </a:tr>
              <a:tr h="1037038">
                <a:tc>
                  <a:txBody>
                    <a:bodyPr/>
                    <a:lstStyle/>
                    <a:p>
                      <a:pPr algn="ctr"/>
                      <a:endParaRPr lang="en-US" sz="3600" b="0" i="0" dirty="0">
                        <a:latin typeface="OpenDyslexicAlta" pitchFamily="2" charset="77"/>
                      </a:endParaRPr>
                    </a:p>
                    <a:p>
                      <a:pPr algn="ctr"/>
                      <a:r>
                        <a:rPr lang="en-US" sz="3600" dirty="0">
                          <a:latin typeface="OpenDyslexicAlta" pitchFamily="2" charset="77"/>
                        </a:rPr>
                        <a:t>kit</a:t>
                      </a:r>
                    </a:p>
                    <a:p>
                      <a:pPr algn="ctr"/>
                      <a:endParaRPr lang="en-US"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skin</a:t>
                      </a:r>
                      <a:endParaRPr lang="en-GB" sz="36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3600" b="0" i="0" dirty="0">
                          <a:latin typeface="OpenDyslexicAlta" pitchFamily="2" charset="77"/>
                        </a:rPr>
                      </a:br>
                      <a:r>
                        <a:rPr lang="en-US" sz="3600" b="0" i="0" dirty="0">
                          <a:latin typeface="OpenDyslexicAlta" pitchFamily="2" charset="77"/>
                        </a:rPr>
                        <a:t>frisky</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sketch</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basket</a:t>
                      </a:r>
                      <a:endParaRPr lang="en-GB" sz="3600" dirty="0">
                        <a:latin typeface="OpenDyslexicAlta" pitchFamily="2" charset="77"/>
                      </a:endParaRP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1359739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138773"/>
          </a:xfrm>
          <a:prstGeom prst="rect">
            <a:avLst/>
          </a:prstGeom>
          <a:noFill/>
        </p:spPr>
        <p:txBody>
          <a:bodyPr wrap="square" rtlCol="0">
            <a:spAutoFit/>
          </a:bodyPr>
          <a:lstStyle/>
          <a:p>
            <a:r>
              <a:rPr lang="en-GB" sz="2400" dirty="0">
                <a:latin typeface="OpenDyslexicAlta" pitchFamily="2" charset="77"/>
              </a:rPr>
              <a:t>Circle the /</a:t>
            </a:r>
            <a:r>
              <a:rPr lang="en-GB" sz="2400" dirty="0" err="1">
                <a:latin typeface="OpenDyslexicAlta" pitchFamily="2" charset="77"/>
              </a:rPr>
              <a:t>nk</a:t>
            </a:r>
            <a:r>
              <a:rPr lang="en-GB" sz="2400" dirty="0">
                <a:latin typeface="OpenDyslexicAlta" pitchFamily="2" charset="77"/>
              </a:rPr>
              <a:t>/ sound in each word. What do the words mean? Can you use them in a sentence? </a:t>
            </a:r>
          </a:p>
          <a:p>
            <a:r>
              <a:rPr lang="en-GB" sz="2000" dirty="0">
                <a:solidFill>
                  <a:srgbClr val="FF3860"/>
                </a:solidFill>
                <a:latin typeface="OpenDyslexicAlta" pitchFamily="2" charset="77"/>
              </a:rPr>
              <a:t>Answers:</a:t>
            </a:r>
            <a:r>
              <a:rPr lang="en-GB" sz="2000" dirty="0">
                <a:solidFill>
                  <a:srgbClr val="FF0000"/>
                </a:solidFill>
                <a:latin typeface="OpenDyslexicAlta" pitchFamily="2" charset="77"/>
              </a:rPr>
              <a:t> </a:t>
            </a:r>
          </a:p>
        </p:txBody>
      </p:sp>
      <p:sp>
        <p:nvSpPr>
          <p:cNvPr id="16" name="Oval 15">
            <a:extLst>
              <a:ext uri="{FF2B5EF4-FFF2-40B4-BE49-F238E27FC236}">
                <a16:creationId xmlns:a16="http://schemas.microsoft.com/office/drawing/2014/main" id="{4CF4E39E-F0C4-9147-A8B5-122C7309CDBE}"/>
              </a:ext>
            </a:extLst>
          </p:cNvPr>
          <p:cNvSpPr/>
          <p:nvPr/>
        </p:nvSpPr>
        <p:spPr>
          <a:xfrm>
            <a:off x="3737734" y="2558415"/>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C4A998C5-0D18-1948-B1C3-F8909FA8FC2B}"/>
              </a:ext>
            </a:extLst>
          </p:cNvPr>
          <p:cNvSpPr/>
          <p:nvPr/>
        </p:nvSpPr>
        <p:spPr>
          <a:xfrm>
            <a:off x="1189490"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DB6408C-2C9A-484E-A9F6-810BA54049A7}"/>
              </a:ext>
            </a:extLst>
          </p:cNvPr>
          <p:cNvSpPr/>
          <p:nvPr/>
        </p:nvSpPr>
        <p:spPr>
          <a:xfrm>
            <a:off x="1545017" y="2655570"/>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CE92F66C-C319-B541-BEA1-03001D90CE19}"/>
              </a:ext>
            </a:extLst>
          </p:cNvPr>
          <p:cNvSpPr/>
          <p:nvPr/>
        </p:nvSpPr>
        <p:spPr>
          <a:xfrm>
            <a:off x="5930451" y="2558415"/>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A1FBD30C-B0EF-8E41-ADBC-8670EB74ECEF}"/>
              </a:ext>
            </a:extLst>
          </p:cNvPr>
          <p:cNvSpPr/>
          <p:nvPr/>
        </p:nvSpPr>
        <p:spPr>
          <a:xfrm>
            <a:off x="8093912" y="2558415"/>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AABD9C6E-E67B-6141-8789-7956BB967814}"/>
              </a:ext>
            </a:extLst>
          </p:cNvPr>
          <p:cNvSpPr/>
          <p:nvPr/>
        </p:nvSpPr>
        <p:spPr>
          <a:xfrm>
            <a:off x="10554693" y="2558415"/>
            <a:ext cx="685800"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C2300F9C-0226-434B-8B64-57BDD417833E}"/>
              </a:ext>
            </a:extLst>
          </p:cNvPr>
          <p:cNvSpPr/>
          <p:nvPr/>
        </p:nvSpPr>
        <p:spPr>
          <a:xfrm>
            <a:off x="3556086"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B358AE1-E28D-3246-A9A2-8B181C29442B}"/>
              </a:ext>
            </a:extLst>
          </p:cNvPr>
          <p:cNvSpPr/>
          <p:nvPr/>
        </p:nvSpPr>
        <p:spPr>
          <a:xfrm>
            <a:off x="6091703"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C3DD57A-5F06-334C-8BE9-67C9CAFD03E1}"/>
              </a:ext>
            </a:extLst>
          </p:cNvPr>
          <p:cNvSpPr/>
          <p:nvPr/>
        </p:nvSpPr>
        <p:spPr>
          <a:xfrm>
            <a:off x="7633360"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78F06FD-0A8A-C94D-A57B-30A71DD91E86}"/>
              </a:ext>
            </a:extLst>
          </p:cNvPr>
          <p:cNvSpPr/>
          <p:nvPr/>
        </p:nvSpPr>
        <p:spPr>
          <a:xfrm>
            <a:off x="10534298" y="4305300"/>
            <a:ext cx="363295" cy="590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nvGraphicFramePr>
        <p:xfrm>
          <a:off x="428101" y="1992630"/>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US" sz="3600" b="0" i="0" dirty="0">
                          <a:latin typeface="OpenDyslexicAlta" pitchFamily="2" charset="77"/>
                        </a:rPr>
                      </a:br>
                      <a:r>
                        <a:rPr lang="en-US" sz="3600" b="0" i="0" dirty="0">
                          <a:latin typeface="OpenDyslexicAlta" pitchFamily="2" charset="77"/>
                        </a:rPr>
                        <a:t>honk</a:t>
                      </a:r>
                    </a:p>
                    <a:p>
                      <a:pPr algn="ctr" fontAlgn="t"/>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bank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tank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pink</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think</a:t>
                      </a:r>
                      <a:endParaRPr lang="en-GB" sz="3600" dirty="0">
                        <a:latin typeface="OpenDyslexicAlta" pitchFamily="2" charset="77"/>
                      </a:endParaRPr>
                    </a:p>
                  </a:txBody>
                  <a:tcPr/>
                </a:tc>
                <a:extLst>
                  <a:ext uri="{0D108BD9-81ED-4DB2-BD59-A6C34878D82A}">
                    <a16:rowId xmlns:a16="http://schemas.microsoft.com/office/drawing/2014/main" val="2756955956"/>
                  </a:ext>
                </a:extLst>
              </a:tr>
              <a:tr h="1037038">
                <a:tc>
                  <a:txBody>
                    <a:bodyPr/>
                    <a:lstStyle/>
                    <a:p>
                      <a:pPr algn="ctr"/>
                      <a:endParaRPr lang="en-US" sz="3600" b="0" i="0" dirty="0">
                        <a:latin typeface="OpenDyslexicAlta" pitchFamily="2" charset="77"/>
                      </a:endParaRPr>
                    </a:p>
                    <a:p>
                      <a:pPr algn="ctr"/>
                      <a:r>
                        <a:rPr lang="en-US" sz="3600" dirty="0">
                          <a:latin typeface="OpenDyslexicAlta" pitchFamily="2" charset="77"/>
                        </a:rPr>
                        <a:t>kit</a:t>
                      </a:r>
                    </a:p>
                    <a:p>
                      <a:pPr algn="ctr"/>
                      <a:endParaRPr lang="en-US"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skin</a:t>
                      </a:r>
                      <a:endParaRPr lang="en-GB" sz="360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US" sz="3600" b="0" i="0" dirty="0">
                          <a:latin typeface="OpenDyslexicAlta" pitchFamily="2" charset="77"/>
                        </a:rPr>
                      </a:br>
                      <a:r>
                        <a:rPr lang="en-US" sz="3600" b="0" i="0" dirty="0">
                          <a:latin typeface="OpenDyslexicAlta" pitchFamily="2" charset="77"/>
                        </a:rPr>
                        <a:t>frisky</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sketch</a:t>
                      </a:r>
                      <a:endParaRPr lang="en-GB" sz="3600" dirty="0">
                        <a:latin typeface="OpenDyslexicAlta" pitchFamily="2" charset="77"/>
                      </a:endParaRPr>
                    </a:p>
                  </a:txBody>
                  <a:tcPr/>
                </a:tc>
                <a:tc>
                  <a:txBody>
                    <a:bodyPr/>
                    <a:lstStyle/>
                    <a:p>
                      <a:pPr algn="ctr"/>
                      <a:br>
                        <a:rPr lang="en-US" sz="3600" b="0" i="0" dirty="0">
                          <a:latin typeface="OpenDyslexicAlta" pitchFamily="2" charset="77"/>
                        </a:rPr>
                      </a:br>
                      <a:r>
                        <a:rPr lang="en-US" sz="3600" b="0" i="0" dirty="0">
                          <a:latin typeface="OpenDyslexicAlta" pitchFamily="2" charset="77"/>
                        </a:rPr>
                        <a:t>basket</a:t>
                      </a:r>
                      <a:endParaRPr lang="en-GB" sz="3600" dirty="0">
                        <a:latin typeface="OpenDyslexicAlta" pitchFamily="2" charset="77"/>
                      </a:endParaRP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1210539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3764470217"/>
                    </a:ext>
                  </a:extLst>
                </a:gridCol>
                <a:gridCol w="1858433">
                  <a:extLst>
                    <a:ext uri="{9D8B030D-6E8A-4147-A177-3AD203B41FA5}">
                      <a16:colId xmlns:a16="http://schemas.microsoft.com/office/drawing/2014/main" val="122243685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honk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tank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pink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think</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skin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frisky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sketch</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basket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r>
                        <a:rPr lang="en-GB" sz="1400" baseline="0" dirty="0">
                          <a:latin typeface="Muli" pitchFamily="2" charset="77"/>
                        </a:rPr>
                        <a:t>The /</a:t>
                      </a:r>
                      <a:r>
                        <a:rPr lang="en-GB" sz="1400" baseline="0" dirty="0" err="1">
                          <a:latin typeface="Muli" pitchFamily="2" charset="77"/>
                        </a:rPr>
                        <a:t>nk</a:t>
                      </a:r>
                      <a:r>
                        <a:rPr lang="en-GB" sz="1400" baseline="0" dirty="0">
                          <a:latin typeface="Muli" pitchFamily="2" charset="77"/>
                        </a:rPr>
                        <a:t>/ sound found at the end of words.  This sound usually comes after a vowel. </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62610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bank</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honk</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tank</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pink</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think</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kit</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skin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frisky</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sketch</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basket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a:t>
                      </a:r>
                      <a:r>
                        <a:rPr lang="en-GB" sz="1400" baseline="0" dirty="0" err="1">
                          <a:latin typeface="Muli" pitchFamily="2" charset="77"/>
                        </a:rPr>
                        <a:t>nk</a:t>
                      </a:r>
                      <a:r>
                        <a:rPr lang="en-GB" sz="1400" baseline="0" dirty="0">
                          <a:latin typeface="Muli" pitchFamily="2" charset="77"/>
                        </a:rPr>
                        <a:t>/ sound found at the end of words.  This sound usually comes after a vowel. </a:t>
                      </a:r>
                    </a:p>
                    <a:p>
                      <a:endParaRPr lang="en-GB" sz="1400" baseline="0" dirty="0">
                        <a:latin typeface="Muli" pitchFamily="2" charset="77"/>
                      </a:endParaRPr>
                    </a:p>
                    <a:p>
                      <a:r>
                        <a:rPr lang="en-GB" sz="1400" baseline="0" dirty="0">
                          <a:solidFill>
                            <a:schemeClr val="tx1"/>
                          </a:solidFill>
                          <a:latin typeface="Muli" pitchFamily="2" charset="77"/>
                        </a:rPr>
                        <a:t>Name: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635829" y="1875572"/>
          <a:ext cx="8127999" cy="4478448"/>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1119612">
                <a:tc>
                  <a:txBody>
                    <a:bodyPr/>
                    <a:lstStyle/>
                    <a:p>
                      <a:pPr algn="ctr"/>
                      <a:endParaRPr lang="en-GB" sz="1800" b="0" i="0" dirty="0">
                        <a:latin typeface="OpenDyslexicAlta" pitchFamily="2" charset="77"/>
                      </a:endParaRPr>
                    </a:p>
                    <a:p>
                      <a:pPr algn="ctr"/>
                      <a:r>
                        <a:rPr lang="en-GB" sz="3200" dirty="0" err="1">
                          <a:latin typeface="OpenDyslexicAlta" pitchFamily="2" charset="77"/>
                        </a:rPr>
                        <a:t>ba</a:t>
                      </a:r>
                      <a:r>
                        <a:rPr lang="en-GB" sz="3200" u="sng" dirty="0">
                          <a:latin typeface="Calibri" panose="020F0502020204030204" pitchFamily="34" charset="0"/>
                          <a:cs typeface="Calibri" panose="020F0502020204030204" pitchFamily="34" charset="0"/>
                        </a:rPr>
                        <a:t>__</a:t>
                      </a: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ta</a:t>
                      </a:r>
                      <a:r>
                        <a:rPr lang="en-GB" sz="3200" u="sng" dirty="0">
                          <a:latin typeface="Calibri" panose="020F0502020204030204" pitchFamily="34" charset="0"/>
                          <a:cs typeface="Calibri" panose="020F0502020204030204" pitchFamily="34" charset="0"/>
                        </a:rPr>
                        <a:t>__</a:t>
                      </a:r>
                      <a:endParaRPr lang="en-GB" sz="3200" u="sng" dirty="0">
                        <a:solidFill>
                          <a:srgbClr val="FF0000"/>
                        </a:solidFill>
                        <a:latin typeface="Calibri" panose="020F0502020204030204" pitchFamily="34" charset="0"/>
                        <a:cs typeface="Calibri" panose="020F0502020204030204" pitchFamily="34" charset="0"/>
                      </a:endParaRP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ho</a:t>
                      </a:r>
                      <a:r>
                        <a:rPr lang="en-GB" sz="3200" u="sng" dirty="0">
                          <a:latin typeface="Calibri" panose="020F0502020204030204" pitchFamily="34" charset="0"/>
                          <a:cs typeface="Calibri" panose="020F0502020204030204" pitchFamily="34" charset="0"/>
                        </a:rPr>
                        <a:t>__</a:t>
                      </a:r>
                    </a:p>
                  </a:txBody>
                  <a:tcPr/>
                </a:tc>
                <a:extLst>
                  <a:ext uri="{0D108BD9-81ED-4DB2-BD59-A6C34878D82A}">
                    <a16:rowId xmlns:a16="http://schemas.microsoft.com/office/drawing/2014/main" val="10000"/>
                  </a:ext>
                </a:extLst>
              </a:tr>
              <a:tr h="1119612">
                <a:tc>
                  <a:txBody>
                    <a:bodyPr/>
                    <a:lstStyle/>
                    <a:p>
                      <a:pPr algn="ctr"/>
                      <a:endParaRPr lang="en-GB" sz="1800" b="0" i="0" dirty="0">
                        <a:latin typeface="OpenDyslexicAlta" pitchFamily="2" charset="77"/>
                      </a:endParaRPr>
                    </a:p>
                    <a:p>
                      <a:pPr algn="ctr"/>
                      <a:r>
                        <a:rPr lang="en-GB" sz="3200" u="sng" dirty="0" err="1">
                          <a:latin typeface="OpenDyslexicAlta" pitchFamily="2" charset="77"/>
                        </a:rPr>
                        <a:t>fris</a:t>
                      </a:r>
                      <a:r>
                        <a:rPr lang="en-GB" sz="3200" u="sng" dirty="0">
                          <a:latin typeface="Calibri" panose="020F0502020204030204" pitchFamily="34" charset="0"/>
                          <a:cs typeface="Calibri" panose="020F0502020204030204" pitchFamily="34" charset="0"/>
                        </a:rPr>
                        <a:t>__</a:t>
                      </a:r>
                      <a:r>
                        <a:rPr lang="en-GB" sz="3200" u="sng" dirty="0">
                          <a:latin typeface="OpenDyslexicAlta" pitchFamily="2" charset="77"/>
                        </a:rPr>
                        <a:t>y</a:t>
                      </a:r>
                    </a:p>
                  </a:txBody>
                  <a:tcPr/>
                </a:tc>
                <a:tc rowSpan="2">
                  <a:txBody>
                    <a:bodyPr/>
                    <a:lstStyle/>
                    <a:p>
                      <a:pPr algn="ctr"/>
                      <a:endParaRPr lang="en-GB" sz="1800" b="0" i="0" dirty="0">
                        <a:latin typeface="OpenDyslexicAlta" pitchFamily="2" charset="77"/>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dirty="0">
                          <a:solidFill>
                            <a:schemeClr val="bg1"/>
                          </a:solidFill>
                          <a:latin typeface="OpenDyslexicAlta" pitchFamily="2" charset="77"/>
                          <a:ea typeface="Times New Roman" charset="0"/>
                          <a:cs typeface="Times New Roman" charset="0"/>
                        </a:rPr>
                        <a:t>Add “k” or “</a:t>
                      </a:r>
                      <a:r>
                        <a:rPr lang="en-GB" sz="2400" b="0" i="0" dirty="0" err="1">
                          <a:solidFill>
                            <a:schemeClr val="bg1"/>
                          </a:solidFill>
                          <a:latin typeface="OpenDyslexicAlta" pitchFamily="2" charset="77"/>
                          <a:ea typeface="Times New Roman" charset="0"/>
                          <a:cs typeface="Times New Roman" charset="0"/>
                        </a:rPr>
                        <a:t>nk</a:t>
                      </a:r>
                      <a:r>
                        <a:rPr lang="en-GB" sz="2400" b="0" i="0" dirty="0">
                          <a:solidFill>
                            <a:schemeClr val="bg1"/>
                          </a:solidFill>
                          <a:latin typeface="OpenDyslexicAlta" pitchFamily="2" charset="77"/>
                          <a:ea typeface="Times New Roman" charset="0"/>
                          <a:cs typeface="Times New Roman" charset="0"/>
                        </a:rPr>
                        <a:t>” to these words and read them out loud.</a:t>
                      </a:r>
                      <a:endParaRPr lang="en-GB" sz="1800" dirty="0">
                        <a:solidFill>
                          <a:schemeClr val="bg1"/>
                        </a:solidFill>
                        <a:latin typeface="OpenDyslexicAlta" pitchFamily="2" charset="77"/>
                      </a:endParaRPr>
                    </a:p>
                  </a:txBody>
                  <a:tcPr>
                    <a:solidFill>
                      <a:schemeClr val="bg2">
                        <a:lumMod val="50000"/>
                      </a:schemeClr>
                    </a:solidFill>
                  </a:tcPr>
                </a:tc>
                <a:tc>
                  <a:txBody>
                    <a:bodyPr/>
                    <a:lstStyle/>
                    <a:p>
                      <a:pPr algn="ctr"/>
                      <a:endParaRPr lang="en-GB" sz="1800" b="0" i="0" u="none" dirty="0">
                        <a:solidFill>
                          <a:schemeClr val="tx1"/>
                        </a:solidFill>
                        <a:latin typeface="OpenDyslexicAlta" pitchFamily="2" charset="77"/>
                      </a:endParaRPr>
                    </a:p>
                    <a:p>
                      <a:pPr algn="ctr"/>
                      <a:r>
                        <a:rPr lang="en-GB" sz="3200" u="none" dirty="0" err="1">
                          <a:solidFill>
                            <a:schemeClr val="tx1"/>
                          </a:solidFill>
                          <a:latin typeface="OpenDyslexicAlta" pitchFamily="2" charset="77"/>
                        </a:rPr>
                        <a:t>s</a:t>
                      </a:r>
                      <a:r>
                        <a:rPr lang="en-GB" sz="3200" u="none" dirty="0" err="1">
                          <a:latin typeface="Calibri" panose="020F0502020204030204" pitchFamily="34" charset="0"/>
                          <a:cs typeface="Calibri" panose="020F0502020204030204" pitchFamily="34" charset="0"/>
                        </a:rPr>
                        <a:t>__</a:t>
                      </a:r>
                      <a:r>
                        <a:rPr lang="en-GB" sz="3200" u="none" dirty="0" err="1">
                          <a:solidFill>
                            <a:schemeClr val="tx1"/>
                          </a:solidFill>
                          <a:latin typeface="OpenDyslexicAlta" pitchFamily="2" charset="77"/>
                        </a:rPr>
                        <a:t>in</a:t>
                      </a:r>
                      <a:endParaRPr lang="en-GB" sz="3200" u="none" dirty="0">
                        <a:solidFill>
                          <a:schemeClr val="tx1"/>
                        </a:solidFill>
                        <a:latin typeface="OpenDyslexicAlta" pitchFamily="2" charset="77"/>
                      </a:endParaRPr>
                    </a:p>
                  </a:txBody>
                  <a:tcPr/>
                </a:tc>
                <a:extLst>
                  <a:ext uri="{0D108BD9-81ED-4DB2-BD59-A6C34878D82A}">
                    <a16:rowId xmlns:a16="http://schemas.microsoft.com/office/drawing/2014/main" val="10001"/>
                  </a:ext>
                </a:extLst>
              </a:tr>
              <a:tr h="1119612">
                <a:tc>
                  <a:txBody>
                    <a:bodyPr/>
                    <a:lstStyle/>
                    <a:p>
                      <a:pPr algn="ctr"/>
                      <a:endParaRPr lang="en-GB" sz="1800" b="0" i="0" dirty="0">
                        <a:latin typeface="OpenDyslexicAlta" pitchFamily="2" charset="77"/>
                      </a:endParaRPr>
                    </a:p>
                    <a:p>
                      <a:pPr algn="ctr"/>
                      <a:r>
                        <a:rPr lang="en-GB" sz="3200" i="0" dirty="0" err="1">
                          <a:latin typeface="OpenDyslexicAlta" pitchFamily="2" charset="77"/>
                        </a:rPr>
                        <a:t>thi</a:t>
                      </a:r>
                      <a:r>
                        <a:rPr lang="en-GB" sz="3200" u="sng" dirty="0">
                          <a:latin typeface="Calibri" panose="020F0502020204030204" pitchFamily="34" charset="0"/>
                          <a:cs typeface="Calibri" panose="020F0502020204030204" pitchFamily="34" charset="0"/>
                        </a:rPr>
                        <a:t>__</a:t>
                      </a:r>
                      <a:endParaRPr lang="en-GB" sz="3200" i="0" u="sng" dirty="0">
                        <a:solidFill>
                          <a:srgbClr val="FF0000"/>
                        </a:solidFill>
                        <a:latin typeface="Calibri" panose="020F0502020204030204" pitchFamily="34" charset="0"/>
                        <a:cs typeface="Calibri" panose="020F0502020204030204" pitchFamily="34" charset="0"/>
                      </a:endParaRPr>
                    </a:p>
                  </a:txBody>
                  <a:tcPr/>
                </a:tc>
                <a:tc vMerge="1">
                  <a:txBody>
                    <a:bodyPr/>
                    <a:lstStyle/>
                    <a:p>
                      <a:pPr algn="ctr"/>
                      <a:endParaRPr lang="en-GB" sz="1800" dirty="0"/>
                    </a:p>
                  </a:txBody>
                  <a:tcPr/>
                </a:tc>
                <a:tc>
                  <a:txBody>
                    <a:bodyPr/>
                    <a:lstStyle/>
                    <a:p>
                      <a:pPr algn="ctr"/>
                      <a:endParaRPr lang="en-GB" sz="1800" b="0" i="0" u="none" dirty="0">
                        <a:solidFill>
                          <a:schemeClr val="tx1"/>
                        </a:solidFill>
                        <a:latin typeface="OpenDyslexicAlta" pitchFamily="2" charset="77"/>
                      </a:endParaRPr>
                    </a:p>
                    <a:p>
                      <a:pPr algn="ctr"/>
                      <a:r>
                        <a:rPr lang="en-GB" sz="3200" u="none" dirty="0">
                          <a:latin typeface="Calibri" panose="020F0502020204030204" pitchFamily="34" charset="0"/>
                          <a:cs typeface="Calibri" panose="020F0502020204030204" pitchFamily="34" charset="0"/>
                        </a:rPr>
                        <a:t>__</a:t>
                      </a:r>
                      <a:r>
                        <a:rPr lang="en-GB" sz="3200" u="none" dirty="0">
                          <a:solidFill>
                            <a:schemeClr val="tx1"/>
                          </a:solidFill>
                          <a:latin typeface="OpenDyslexicAlta" pitchFamily="2" charset="77"/>
                        </a:rPr>
                        <a:t>it</a:t>
                      </a:r>
                    </a:p>
                  </a:txBody>
                  <a:tcPr/>
                </a:tc>
                <a:extLst>
                  <a:ext uri="{0D108BD9-81ED-4DB2-BD59-A6C34878D82A}">
                    <a16:rowId xmlns:a16="http://schemas.microsoft.com/office/drawing/2014/main" val="10002"/>
                  </a:ext>
                </a:extLst>
              </a:tr>
              <a:tr h="1119612">
                <a:tc>
                  <a:txBody>
                    <a:bodyPr/>
                    <a:lstStyle/>
                    <a:p>
                      <a:pPr algn="ctr"/>
                      <a:endParaRPr lang="en-GB" sz="1800" b="0" i="0" dirty="0">
                        <a:latin typeface="OpenDyslexicAlta" pitchFamily="2" charset="77"/>
                      </a:endParaRPr>
                    </a:p>
                    <a:p>
                      <a:pPr algn="ctr"/>
                      <a:r>
                        <a:rPr lang="en-GB" sz="3200" dirty="0" err="1">
                          <a:latin typeface="OpenDyslexicAlta" pitchFamily="2" charset="77"/>
                        </a:rPr>
                        <a:t>bas</a:t>
                      </a:r>
                      <a:r>
                        <a:rPr lang="en-GB" sz="3200" u="sng" dirty="0" err="1">
                          <a:latin typeface="Calibri" panose="020F0502020204030204" pitchFamily="34" charset="0"/>
                          <a:cs typeface="Calibri" panose="020F0502020204030204" pitchFamily="34" charset="0"/>
                        </a:rPr>
                        <a:t>__</a:t>
                      </a:r>
                      <a:r>
                        <a:rPr lang="en-GB" sz="3200" dirty="0" err="1">
                          <a:latin typeface="OpenDyslexicAlta" pitchFamily="2" charset="77"/>
                        </a:rPr>
                        <a:t>et</a:t>
                      </a:r>
                      <a:endParaRPr lang="en-GB" sz="3200" dirty="0">
                        <a:latin typeface="OpenDyslexicAlta" pitchFamily="2" charset="77"/>
                      </a:endParaRP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pi</a:t>
                      </a:r>
                      <a:r>
                        <a:rPr lang="en-GB" sz="3200" u="sng" dirty="0">
                          <a:latin typeface="Calibri" panose="020F0502020204030204" pitchFamily="34" charset="0"/>
                          <a:cs typeface="Calibri" panose="020F0502020204030204" pitchFamily="34" charset="0"/>
                        </a:rPr>
                        <a:t>__</a:t>
                      </a:r>
                      <a:endParaRPr lang="en-GB" sz="3200" i="0" u="sng" dirty="0">
                        <a:solidFill>
                          <a:srgbClr val="FF0000"/>
                        </a:solidFill>
                        <a:latin typeface="Calibri" panose="020F0502020204030204" pitchFamily="34" charset="0"/>
                        <a:cs typeface="Calibri" panose="020F0502020204030204" pitchFamily="34" charset="0"/>
                      </a:endParaRPr>
                    </a:p>
                  </a:txBody>
                  <a:tcPr/>
                </a:tc>
                <a:tc>
                  <a:txBody>
                    <a:bodyPr/>
                    <a:lstStyle/>
                    <a:p>
                      <a:pPr algn="ctr"/>
                      <a:endParaRPr lang="en-GB" sz="1800" b="0" i="0" dirty="0">
                        <a:latin typeface="OpenDyslexicAlta" pitchFamily="2" charset="77"/>
                      </a:endParaRPr>
                    </a:p>
                    <a:p>
                      <a:pPr algn="ctr"/>
                      <a:r>
                        <a:rPr lang="en-GB" sz="3200" u="sng" dirty="0" err="1">
                          <a:latin typeface="OpenDyslexicAlta" pitchFamily="2" charset="77"/>
                        </a:rPr>
                        <a:t>s</a:t>
                      </a:r>
                      <a:r>
                        <a:rPr lang="en-GB" sz="3200" u="sng" dirty="0" err="1">
                          <a:latin typeface="Calibri" panose="020F0502020204030204" pitchFamily="34" charset="0"/>
                          <a:cs typeface="Calibri" panose="020F0502020204030204" pitchFamily="34" charset="0"/>
                        </a:rPr>
                        <a:t>__</a:t>
                      </a:r>
                      <a:r>
                        <a:rPr lang="en-GB" sz="3200" u="sng" dirty="0" err="1">
                          <a:latin typeface="OpenDyslexicAlta" pitchFamily="2" charset="77"/>
                        </a:rPr>
                        <a:t>etch</a:t>
                      </a:r>
                      <a:endParaRPr lang="en-GB" sz="3200" u="sng" dirty="0">
                        <a:latin typeface="OpenDyslexicAlta" pitchFamily="2" charset="77"/>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81420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6">
                        <a:lumMod val="40000"/>
                        <a:lumOff val="6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bank</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honk</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tank</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pink</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think</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kit</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skin</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frisky</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sketch</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basket</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1</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a:t>
                      </a:r>
                      <a:r>
                        <a:rPr lang="en-GB" sz="1400" baseline="0" dirty="0" err="1">
                          <a:latin typeface="Muli" pitchFamily="2" charset="77"/>
                        </a:rPr>
                        <a:t>nk</a:t>
                      </a:r>
                      <a:r>
                        <a:rPr lang="en-GB" sz="1400" baseline="0" dirty="0">
                          <a:latin typeface="Muli" pitchFamily="2" charset="77"/>
                        </a:rPr>
                        <a:t>/ sound found at the end of words.  This sound usually comes after a vowel. </a:t>
                      </a:r>
                    </a:p>
                    <a:p>
                      <a:endParaRPr lang="en-GB" sz="1400" baseline="0" dirty="0">
                        <a:latin typeface="Muli" pitchFamily="2" charset="77"/>
                      </a:endParaRPr>
                    </a:p>
                    <a:p>
                      <a:r>
                        <a:rPr lang="en-GB" sz="1400" baseline="0" dirty="0">
                          <a:solidFill>
                            <a:srgbClr val="FF0000"/>
                          </a:solidFill>
                          <a:latin typeface="Muli" pitchFamily="2" charset="77"/>
                        </a:rPr>
                        <a:t>Answers:</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0E72F8D2-7476-704B-AAD0-4A28DF8ED7A0}"/>
              </a:ext>
            </a:extLst>
          </p:cNvPr>
          <p:cNvGraphicFramePr>
            <a:graphicFrameLocks noGrp="1"/>
          </p:cNvGraphicFramePr>
          <p:nvPr/>
        </p:nvGraphicFramePr>
        <p:xfrm>
          <a:off x="3635829" y="1875572"/>
          <a:ext cx="8127999" cy="4478448"/>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1119612">
                <a:tc>
                  <a:txBody>
                    <a:bodyPr/>
                    <a:lstStyle/>
                    <a:p>
                      <a:pPr algn="ctr"/>
                      <a:endParaRPr lang="en-GB" sz="1800" b="0" i="0" dirty="0">
                        <a:latin typeface="OpenDyslexicAlta" pitchFamily="2" charset="77"/>
                      </a:endParaRPr>
                    </a:p>
                    <a:p>
                      <a:pPr algn="ctr"/>
                      <a:r>
                        <a:rPr lang="en-GB" sz="3200" dirty="0">
                          <a:latin typeface="OpenDyslexicAlta" pitchFamily="2" charset="77"/>
                        </a:rPr>
                        <a:t>ba</a:t>
                      </a:r>
                      <a:r>
                        <a:rPr lang="en-GB" sz="3200" u="sng" dirty="0">
                          <a:solidFill>
                            <a:srgbClr val="FF3860"/>
                          </a:solidFill>
                          <a:latin typeface="OpenDyslexicAlta" pitchFamily="2" charset="77"/>
                          <a:cs typeface="Calibri" panose="020F0502020204030204" pitchFamily="34" charset="0"/>
                        </a:rPr>
                        <a:t>nk</a:t>
                      </a: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ta</a:t>
                      </a:r>
                      <a:r>
                        <a:rPr lang="en-GB" sz="3200" u="sng" kern="1200" dirty="0">
                          <a:solidFill>
                            <a:srgbClr val="FF3860"/>
                          </a:solidFill>
                          <a:latin typeface="OpenDyslexicAlta" pitchFamily="2" charset="77"/>
                          <a:ea typeface="+mn-ea"/>
                          <a:cs typeface="Calibri" panose="020F0502020204030204" pitchFamily="34" charset="0"/>
                        </a:rPr>
                        <a:t>nk</a:t>
                      </a: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ho</a:t>
                      </a:r>
                      <a:r>
                        <a:rPr lang="en-GB" sz="3200" u="sng" kern="1200" dirty="0">
                          <a:solidFill>
                            <a:srgbClr val="FF3860"/>
                          </a:solidFill>
                          <a:latin typeface="OpenDyslexicAlta" pitchFamily="2" charset="77"/>
                          <a:ea typeface="+mn-ea"/>
                          <a:cs typeface="Calibri" panose="020F0502020204030204" pitchFamily="34" charset="0"/>
                        </a:rPr>
                        <a:t>nk</a:t>
                      </a:r>
                    </a:p>
                  </a:txBody>
                  <a:tcPr/>
                </a:tc>
                <a:extLst>
                  <a:ext uri="{0D108BD9-81ED-4DB2-BD59-A6C34878D82A}">
                    <a16:rowId xmlns:a16="http://schemas.microsoft.com/office/drawing/2014/main" val="10000"/>
                  </a:ext>
                </a:extLst>
              </a:tr>
              <a:tr h="1119612">
                <a:tc>
                  <a:txBody>
                    <a:bodyPr/>
                    <a:lstStyle/>
                    <a:p>
                      <a:pPr algn="ctr"/>
                      <a:endParaRPr lang="en-GB" sz="1800" b="0" i="0" dirty="0">
                        <a:latin typeface="OpenDyslexicAlta" pitchFamily="2" charset="77"/>
                      </a:endParaRPr>
                    </a:p>
                    <a:p>
                      <a:pPr algn="ctr"/>
                      <a:r>
                        <a:rPr lang="en-GB" sz="3200" u="none" dirty="0">
                          <a:latin typeface="OpenDyslexicAlta" pitchFamily="2" charset="77"/>
                        </a:rPr>
                        <a:t>fris</a:t>
                      </a:r>
                      <a:r>
                        <a:rPr lang="en-GB" sz="3200" u="sng" dirty="0">
                          <a:solidFill>
                            <a:srgbClr val="FF3860"/>
                          </a:solidFill>
                          <a:latin typeface="OpenDyslexicAlta" pitchFamily="2" charset="77"/>
                          <a:cs typeface="Calibri" panose="020F0502020204030204" pitchFamily="34" charset="0"/>
                        </a:rPr>
                        <a:t>k</a:t>
                      </a:r>
                      <a:r>
                        <a:rPr lang="en-GB" sz="3200" u="none" dirty="0">
                          <a:latin typeface="OpenDyslexicAlta" pitchFamily="2" charset="77"/>
                        </a:rPr>
                        <a:t>y</a:t>
                      </a:r>
                    </a:p>
                  </a:txBody>
                  <a:tcPr/>
                </a:tc>
                <a:tc rowSpan="2">
                  <a:txBody>
                    <a:bodyPr/>
                    <a:lstStyle/>
                    <a:p>
                      <a:pPr algn="ctr"/>
                      <a:endParaRPr lang="en-GB" sz="1800" b="0" i="0" dirty="0">
                        <a:latin typeface="OpenDyslexicAlta" pitchFamily="2" charset="77"/>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dirty="0">
                          <a:solidFill>
                            <a:schemeClr val="bg1"/>
                          </a:solidFill>
                          <a:latin typeface="OpenDyslexicAlta" pitchFamily="2" charset="77"/>
                          <a:ea typeface="Times New Roman" charset="0"/>
                          <a:cs typeface="Times New Roman" charset="0"/>
                        </a:rPr>
                        <a:t>Add “k” or “</a:t>
                      </a:r>
                      <a:r>
                        <a:rPr lang="en-GB" sz="2400" b="0" i="0" dirty="0" err="1">
                          <a:solidFill>
                            <a:schemeClr val="bg1"/>
                          </a:solidFill>
                          <a:latin typeface="OpenDyslexicAlta" pitchFamily="2" charset="77"/>
                          <a:ea typeface="Times New Roman" charset="0"/>
                          <a:cs typeface="Times New Roman" charset="0"/>
                        </a:rPr>
                        <a:t>nk</a:t>
                      </a:r>
                      <a:r>
                        <a:rPr lang="en-GB" sz="2400" b="0" i="0" dirty="0">
                          <a:solidFill>
                            <a:schemeClr val="bg1"/>
                          </a:solidFill>
                          <a:latin typeface="OpenDyslexicAlta" pitchFamily="2" charset="77"/>
                          <a:ea typeface="Times New Roman" charset="0"/>
                          <a:cs typeface="Times New Roman" charset="0"/>
                        </a:rPr>
                        <a:t>” to these words and read them out loud.</a:t>
                      </a:r>
                      <a:endParaRPr lang="en-GB" sz="1800" dirty="0">
                        <a:solidFill>
                          <a:schemeClr val="bg1"/>
                        </a:solidFill>
                        <a:latin typeface="OpenDyslexicAlta" pitchFamily="2" charset="77"/>
                      </a:endParaRPr>
                    </a:p>
                  </a:txBody>
                  <a:tcPr>
                    <a:solidFill>
                      <a:schemeClr val="bg2">
                        <a:lumMod val="50000"/>
                      </a:schemeClr>
                    </a:solidFill>
                  </a:tcPr>
                </a:tc>
                <a:tc>
                  <a:txBody>
                    <a:bodyPr/>
                    <a:lstStyle/>
                    <a:p>
                      <a:pPr algn="ctr"/>
                      <a:endParaRPr lang="en-GB" sz="1800" b="0" i="0" u="none" dirty="0">
                        <a:solidFill>
                          <a:schemeClr val="tx1"/>
                        </a:solidFill>
                        <a:latin typeface="OpenDyslexicAlta" pitchFamily="2" charset="77"/>
                      </a:endParaRPr>
                    </a:p>
                    <a:p>
                      <a:pPr algn="ctr"/>
                      <a:r>
                        <a:rPr lang="en-GB" sz="3200" u="none" dirty="0">
                          <a:solidFill>
                            <a:schemeClr val="tx1"/>
                          </a:solidFill>
                          <a:latin typeface="OpenDyslexicAlta" pitchFamily="2" charset="77"/>
                        </a:rPr>
                        <a:t>s</a:t>
                      </a:r>
                      <a:r>
                        <a:rPr lang="en-GB" sz="3200" u="sng" kern="1200" dirty="0">
                          <a:solidFill>
                            <a:srgbClr val="FF3860"/>
                          </a:solidFill>
                          <a:latin typeface="OpenDyslexicAlta" pitchFamily="2" charset="77"/>
                          <a:ea typeface="+mn-ea"/>
                          <a:cs typeface="Calibri" panose="020F0502020204030204" pitchFamily="34" charset="0"/>
                        </a:rPr>
                        <a:t>k</a:t>
                      </a:r>
                      <a:r>
                        <a:rPr lang="en-GB" sz="3200" u="none" dirty="0">
                          <a:solidFill>
                            <a:schemeClr val="tx1"/>
                          </a:solidFill>
                          <a:latin typeface="OpenDyslexicAlta" pitchFamily="2" charset="77"/>
                        </a:rPr>
                        <a:t>in</a:t>
                      </a:r>
                    </a:p>
                  </a:txBody>
                  <a:tcPr/>
                </a:tc>
                <a:extLst>
                  <a:ext uri="{0D108BD9-81ED-4DB2-BD59-A6C34878D82A}">
                    <a16:rowId xmlns:a16="http://schemas.microsoft.com/office/drawing/2014/main" val="10001"/>
                  </a:ext>
                </a:extLst>
              </a:tr>
              <a:tr h="1119612">
                <a:tc>
                  <a:txBody>
                    <a:bodyPr/>
                    <a:lstStyle/>
                    <a:p>
                      <a:pPr algn="ctr"/>
                      <a:endParaRPr lang="en-GB" sz="1800" b="0" i="0" dirty="0">
                        <a:latin typeface="OpenDyslexicAlta" pitchFamily="2" charset="77"/>
                      </a:endParaRPr>
                    </a:p>
                    <a:p>
                      <a:pPr algn="ctr"/>
                      <a:r>
                        <a:rPr lang="en-GB" sz="3200" i="0" dirty="0">
                          <a:latin typeface="OpenDyslexicAlta" pitchFamily="2" charset="77"/>
                        </a:rPr>
                        <a:t>thi</a:t>
                      </a:r>
                      <a:r>
                        <a:rPr lang="en-GB" sz="3200" u="sng" kern="1200" dirty="0">
                          <a:solidFill>
                            <a:srgbClr val="FF3860"/>
                          </a:solidFill>
                          <a:latin typeface="OpenDyslexicAlta" pitchFamily="2" charset="77"/>
                          <a:ea typeface="+mn-ea"/>
                          <a:cs typeface="Calibri" panose="020F0502020204030204" pitchFamily="34" charset="0"/>
                        </a:rPr>
                        <a:t>nk</a:t>
                      </a:r>
                    </a:p>
                  </a:txBody>
                  <a:tcPr/>
                </a:tc>
                <a:tc vMerge="1">
                  <a:txBody>
                    <a:bodyPr/>
                    <a:lstStyle/>
                    <a:p>
                      <a:pPr algn="ctr"/>
                      <a:endParaRPr lang="en-GB" sz="1800" dirty="0"/>
                    </a:p>
                  </a:txBody>
                  <a:tcPr/>
                </a:tc>
                <a:tc>
                  <a:txBody>
                    <a:bodyPr/>
                    <a:lstStyle/>
                    <a:p>
                      <a:pPr algn="ctr"/>
                      <a:endParaRPr lang="en-GB" sz="1800" b="0" i="0" u="none" dirty="0">
                        <a:solidFill>
                          <a:schemeClr val="tx1"/>
                        </a:solidFill>
                        <a:latin typeface="OpenDyslexicAlta" pitchFamily="2" charset="77"/>
                      </a:endParaRPr>
                    </a:p>
                    <a:p>
                      <a:pPr algn="ctr"/>
                      <a:r>
                        <a:rPr lang="en-GB" sz="3200" u="sng" kern="1200" dirty="0">
                          <a:solidFill>
                            <a:srgbClr val="FF3860"/>
                          </a:solidFill>
                          <a:latin typeface="OpenDyslexicAlta" pitchFamily="2" charset="77"/>
                          <a:ea typeface="+mn-ea"/>
                          <a:cs typeface="Calibri" panose="020F0502020204030204" pitchFamily="34" charset="0"/>
                        </a:rPr>
                        <a:t>k</a:t>
                      </a:r>
                      <a:r>
                        <a:rPr lang="en-GB" sz="3200" u="none" dirty="0">
                          <a:solidFill>
                            <a:schemeClr val="tx1"/>
                          </a:solidFill>
                          <a:latin typeface="OpenDyslexicAlta" pitchFamily="2" charset="77"/>
                        </a:rPr>
                        <a:t>it</a:t>
                      </a:r>
                    </a:p>
                  </a:txBody>
                  <a:tcPr/>
                </a:tc>
                <a:extLst>
                  <a:ext uri="{0D108BD9-81ED-4DB2-BD59-A6C34878D82A}">
                    <a16:rowId xmlns:a16="http://schemas.microsoft.com/office/drawing/2014/main" val="10002"/>
                  </a:ext>
                </a:extLst>
              </a:tr>
              <a:tr h="1119612">
                <a:tc>
                  <a:txBody>
                    <a:bodyPr/>
                    <a:lstStyle/>
                    <a:p>
                      <a:pPr algn="ctr"/>
                      <a:endParaRPr lang="en-GB" sz="1800" b="0" i="0" dirty="0">
                        <a:latin typeface="OpenDyslexicAlta" pitchFamily="2" charset="77"/>
                      </a:endParaRPr>
                    </a:p>
                    <a:p>
                      <a:pPr algn="ctr"/>
                      <a:r>
                        <a:rPr lang="en-GB" sz="3200" dirty="0">
                          <a:latin typeface="OpenDyslexicAlta" pitchFamily="2" charset="77"/>
                        </a:rPr>
                        <a:t>bas</a:t>
                      </a:r>
                      <a:r>
                        <a:rPr lang="en-GB" sz="3200" u="sng" kern="1200" dirty="0">
                          <a:solidFill>
                            <a:srgbClr val="FF3860"/>
                          </a:solidFill>
                          <a:latin typeface="OpenDyslexicAlta" pitchFamily="2" charset="77"/>
                          <a:ea typeface="+mn-ea"/>
                          <a:cs typeface="Calibri" panose="020F0502020204030204" pitchFamily="34" charset="0"/>
                        </a:rPr>
                        <a:t>k</a:t>
                      </a:r>
                      <a:r>
                        <a:rPr lang="en-GB" sz="3200" dirty="0">
                          <a:latin typeface="OpenDyslexicAlta" pitchFamily="2" charset="77"/>
                        </a:rPr>
                        <a:t>et</a:t>
                      </a:r>
                    </a:p>
                  </a:txBody>
                  <a:tcPr/>
                </a:tc>
                <a:tc>
                  <a:txBody>
                    <a:bodyPr/>
                    <a:lstStyle/>
                    <a:p>
                      <a:pPr algn="ctr"/>
                      <a:endParaRPr lang="en-GB" sz="1800" b="0" i="0" dirty="0">
                        <a:latin typeface="OpenDyslexicAlta" pitchFamily="2" charset="77"/>
                      </a:endParaRPr>
                    </a:p>
                    <a:p>
                      <a:pPr algn="ctr"/>
                      <a:r>
                        <a:rPr lang="en-GB" sz="3200" dirty="0">
                          <a:latin typeface="OpenDyslexicAlta" pitchFamily="2" charset="77"/>
                        </a:rPr>
                        <a:t>pi</a:t>
                      </a:r>
                      <a:r>
                        <a:rPr lang="en-GB" sz="3200" u="sng" kern="1200" dirty="0">
                          <a:solidFill>
                            <a:srgbClr val="FF3860"/>
                          </a:solidFill>
                          <a:latin typeface="OpenDyslexicAlta" pitchFamily="2" charset="77"/>
                          <a:ea typeface="+mn-ea"/>
                          <a:cs typeface="Calibri" panose="020F0502020204030204" pitchFamily="34" charset="0"/>
                        </a:rPr>
                        <a:t>nk</a:t>
                      </a:r>
                    </a:p>
                  </a:txBody>
                  <a:tcPr/>
                </a:tc>
                <a:tc>
                  <a:txBody>
                    <a:bodyPr/>
                    <a:lstStyle/>
                    <a:p>
                      <a:pPr algn="ctr"/>
                      <a:endParaRPr lang="en-GB" sz="1800" b="0" i="0" dirty="0">
                        <a:latin typeface="OpenDyslexicAlta" pitchFamily="2" charset="77"/>
                      </a:endParaRPr>
                    </a:p>
                    <a:p>
                      <a:pPr algn="ctr"/>
                      <a:r>
                        <a:rPr lang="en-GB" sz="3200" u="sng" dirty="0">
                          <a:latin typeface="OpenDyslexicAlta" pitchFamily="2" charset="77"/>
                        </a:rPr>
                        <a:t>s</a:t>
                      </a:r>
                      <a:r>
                        <a:rPr lang="en-GB" sz="3200" u="sng" kern="1200" dirty="0">
                          <a:solidFill>
                            <a:srgbClr val="FF3860"/>
                          </a:solidFill>
                          <a:latin typeface="OpenDyslexicAlta" pitchFamily="2" charset="77"/>
                          <a:ea typeface="+mn-ea"/>
                          <a:cs typeface="Calibri" panose="020F0502020204030204" pitchFamily="34" charset="0"/>
                        </a:rPr>
                        <a:t>k</a:t>
                      </a:r>
                      <a:r>
                        <a:rPr lang="en-GB" sz="3200" u="sng" dirty="0">
                          <a:latin typeface="OpenDyslexicAlta" pitchFamily="2" charset="77"/>
                        </a:rPr>
                        <a:t>etch</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51881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63A8EC4-655D-4546-A0AE-0671AEC23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9CD1B6FD-11D7-3849-9417-35B746722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66750"/>
            <a:ext cx="12192000" cy="6191250"/>
          </a:xfrm>
          <a:prstGeom prst="rect">
            <a:avLst/>
          </a:prstGeom>
        </p:spPr>
      </p:pic>
      <p:sp>
        <p:nvSpPr>
          <p:cNvPr id="13" name="TextBox 12">
            <a:extLst>
              <a:ext uri="{FF2B5EF4-FFF2-40B4-BE49-F238E27FC236}">
                <a16:creationId xmlns:a16="http://schemas.microsoft.com/office/drawing/2014/main" id="{700D2F8C-5C7E-D541-9EDA-A4DF2C2E2FEE}"/>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curriculum are copyright © Education Shed Inc. and may not be redistributed without permission. </a:t>
            </a:r>
          </a:p>
        </p:txBody>
      </p:sp>
      <p:pic>
        <p:nvPicPr>
          <p:cNvPr id="29" name="Picture 28">
            <a:extLst>
              <a:ext uri="{FF2B5EF4-FFF2-40B4-BE49-F238E27FC236}">
                <a16:creationId xmlns:a16="http://schemas.microsoft.com/office/drawing/2014/main" id="{A62ED2B2-06CE-9849-84DD-DCF1DC2D3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4922612"/>
            <a:ext cx="3983736" cy="875215"/>
          </a:xfrm>
          <a:prstGeom prst="rect">
            <a:avLst/>
          </a:prstGeom>
        </p:spPr>
      </p:pic>
      <p:sp>
        <p:nvSpPr>
          <p:cNvPr id="12" name="TextBox 11">
            <a:extLst>
              <a:ext uri="{FF2B5EF4-FFF2-40B4-BE49-F238E27FC236}">
                <a16:creationId xmlns:a16="http://schemas.microsoft.com/office/drawing/2014/main" id="{0564A0E0-D230-8641-90BC-831B53681AAE}"/>
              </a:ext>
            </a:extLst>
          </p:cNvPr>
          <p:cNvSpPr txBox="1"/>
          <p:nvPr/>
        </p:nvSpPr>
        <p:spPr>
          <a:xfrm>
            <a:off x="4267201" y="5025808"/>
            <a:ext cx="3983736" cy="523220"/>
          </a:xfrm>
          <a:prstGeom prst="rect">
            <a:avLst/>
          </a:prstGeom>
          <a:noFill/>
        </p:spPr>
        <p:txBody>
          <a:bodyPr wrap="square" rtlCol="0">
            <a:spAutoFit/>
          </a:bodyPr>
          <a:lstStyle/>
          <a:p>
            <a:pPr algn="ctr"/>
            <a:r>
              <a:rPr lang="en-GB" sz="2800" dirty="0">
                <a:solidFill>
                  <a:schemeClr val="bg1"/>
                </a:solidFill>
                <a:effectLst>
                  <a:outerShdw blurRad="50800" dist="50800" dir="5400000" algn="ctr" rotWithShape="0">
                    <a:schemeClr val="tx1">
                      <a:alpha val="39000"/>
                    </a:schemeClr>
                  </a:outerShdw>
                </a:effectLst>
                <a:latin typeface="Cookies" pitchFamily="2" charset="0"/>
              </a:rPr>
              <a:t>Stage 2</a:t>
            </a:r>
          </a:p>
        </p:txBody>
      </p:sp>
      <p:pic>
        <p:nvPicPr>
          <p:cNvPr id="31" name="Picture 30">
            <a:extLst>
              <a:ext uri="{FF2B5EF4-FFF2-40B4-BE49-F238E27FC236}">
                <a16:creationId xmlns:a16="http://schemas.microsoft.com/office/drawing/2014/main" id="{816E7DB3-0D9A-8D4E-A1D6-E5CC49A337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187" y="735105"/>
            <a:ext cx="6731762" cy="1166349"/>
          </a:xfrm>
          <a:prstGeom prst="rect">
            <a:avLst/>
          </a:prstGeom>
        </p:spPr>
      </p:pic>
      <p:sp>
        <p:nvSpPr>
          <p:cNvPr id="8" name="TextBox 7">
            <a:extLst>
              <a:ext uri="{FF2B5EF4-FFF2-40B4-BE49-F238E27FC236}">
                <a16:creationId xmlns:a16="http://schemas.microsoft.com/office/drawing/2014/main" id="{972B53D9-579C-7642-97A4-2763353E325B}"/>
              </a:ext>
            </a:extLst>
          </p:cNvPr>
          <p:cNvSpPr txBox="1"/>
          <p:nvPr/>
        </p:nvSpPr>
        <p:spPr>
          <a:xfrm>
            <a:off x="3698856" y="1910135"/>
            <a:ext cx="5120424" cy="523220"/>
          </a:xfrm>
          <a:prstGeom prst="rect">
            <a:avLst/>
          </a:prstGeom>
          <a:noFill/>
          <a:effectLst>
            <a:outerShdw blurRad="50800" dist="12700" dir="5400000" algn="ctr" rotWithShape="0">
              <a:srgbClr val="000000">
                <a:alpha val="49000"/>
              </a:srgbClr>
            </a:outerShdw>
          </a:effectLst>
        </p:spPr>
        <p:txBody>
          <a:bodyPr wrap="square" rtlCol="0">
            <a:spAutoFit/>
          </a:bodyPr>
          <a:lstStyle/>
          <a:p>
            <a:pPr algn="ctr"/>
            <a:r>
              <a:rPr lang="en-GB" sz="2800" dirty="0">
                <a:solidFill>
                  <a:schemeClr val="bg1"/>
                </a:solidFill>
                <a:latin typeface="Muli" pitchFamily="2" charset="77"/>
              </a:rPr>
              <a:t>Spelling Curriculum</a:t>
            </a:r>
          </a:p>
        </p:txBody>
      </p:sp>
    </p:spTree>
    <p:extLst>
      <p:ext uri="{BB962C8B-B14F-4D97-AF65-F5344CB8AC3E}">
        <p14:creationId xmlns:p14="http://schemas.microsoft.com/office/powerpoint/2010/main" val="372683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Words ending with the /f/, /l/, /s/, /z/ or /k/ sound in English almost always have double consonant.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US" dirty="0"/>
              <a:t>1</a:t>
            </a:r>
            <a:endParaRPr lang="en-GB" dirty="0"/>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US" dirty="0"/>
              <a:t>1</a:t>
            </a:r>
            <a:endParaRPr lang="en-GB" dirty="0"/>
          </a:p>
        </p:txBody>
      </p:sp>
    </p:spTree>
    <p:extLst>
      <p:ext uri="{BB962C8B-B14F-4D97-AF65-F5344CB8AC3E}">
        <p14:creationId xmlns:p14="http://schemas.microsoft.com/office/powerpoint/2010/main" val="117228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2</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95400"/>
            <a:ext cx="10515600" cy="5317068"/>
          </a:xfrm>
        </p:spPr>
        <p:txBody>
          <a:bodyPr numCol="2" spcCol="180000">
            <a:noAutofit/>
          </a:bodyPr>
          <a:lstStyle/>
          <a:p>
            <a:pPr marL="514350" indent="-514350">
              <a:buFont typeface="+mj-lt"/>
              <a:buAutoNum type="arabicPeriod"/>
            </a:pPr>
            <a:r>
              <a:rPr lang="en-GB" sz="800" dirty="0">
                <a:latin typeface="Muli" pitchFamily="2" charset="77"/>
              </a:rPr>
              <a:t>The /j/ sound spelled –</a:t>
            </a:r>
            <a:r>
              <a:rPr lang="en-US" sz="800" dirty="0" err="1">
                <a:latin typeface="Muli" pitchFamily="2" charset="77"/>
              </a:rPr>
              <a:t>dge</a:t>
            </a:r>
            <a:r>
              <a:rPr lang="en-GB" sz="800" dirty="0">
                <a:latin typeface="Muli" pitchFamily="2" charset="77"/>
              </a:rPr>
              <a:t> at the end of words.  This spelling is used after the short vowel sounds.</a:t>
            </a:r>
          </a:p>
          <a:p>
            <a:pPr marL="514350" indent="-514350">
              <a:buFont typeface="+mj-lt"/>
              <a:buAutoNum type="arabicPeriod"/>
            </a:pPr>
            <a:r>
              <a:rPr lang="en-GB" sz="800" dirty="0">
                <a:latin typeface="Muli" pitchFamily="2" charset="77"/>
              </a:rPr>
              <a:t>The /j/ sound spelled –</a:t>
            </a:r>
            <a:r>
              <a:rPr lang="en-GB" sz="800" dirty="0" err="1">
                <a:latin typeface="Muli" pitchFamily="2" charset="77"/>
              </a:rPr>
              <a:t>ge</a:t>
            </a:r>
            <a:r>
              <a:rPr lang="en-GB" sz="800" dirty="0">
                <a:latin typeface="Muli" pitchFamily="2" charset="77"/>
              </a:rPr>
              <a:t> at the end of words.  This spelling comes after all sounds other than the ‘short vowels.’</a:t>
            </a:r>
          </a:p>
          <a:p>
            <a:pPr marL="514350" indent="-514350">
              <a:buFont typeface="+mj-lt"/>
              <a:buAutoNum type="arabicPeriod"/>
            </a:pPr>
            <a:r>
              <a:rPr lang="en-GB" sz="800" dirty="0">
                <a:latin typeface="Muli" pitchFamily="2" charset="77"/>
              </a:rPr>
              <a:t> The /j/ sound spelled with a g. </a:t>
            </a:r>
          </a:p>
          <a:p>
            <a:pPr marL="514350" indent="-514350">
              <a:buFont typeface="+mj-lt"/>
              <a:buAutoNum type="arabicPeriod"/>
            </a:pPr>
            <a:r>
              <a:rPr lang="en-GB" sz="800" dirty="0">
                <a:latin typeface="Muli" pitchFamily="2" charset="77"/>
              </a:rPr>
              <a:t> The /s/ sound spelled c before e, </a:t>
            </a:r>
            <a:r>
              <a:rPr lang="en-GB" sz="800" dirty="0" err="1">
                <a:latin typeface="Muli" pitchFamily="2" charset="77"/>
              </a:rPr>
              <a:t>i</a:t>
            </a:r>
            <a:r>
              <a:rPr lang="en-GB" sz="800" dirty="0">
                <a:latin typeface="Muli" pitchFamily="2" charset="77"/>
              </a:rPr>
              <a:t> and y. </a:t>
            </a:r>
          </a:p>
          <a:p>
            <a:pPr marL="514350" indent="-514350">
              <a:buFont typeface="+mj-lt"/>
              <a:buAutoNum type="arabicPeriod"/>
            </a:pPr>
            <a:r>
              <a:rPr lang="en-GB" sz="800" dirty="0">
                <a:latin typeface="Muli" pitchFamily="2" charset="77"/>
              </a:rPr>
              <a:t>The /n/ sound spelled </a:t>
            </a:r>
            <a:r>
              <a:rPr lang="en-GB" sz="800" dirty="0" err="1">
                <a:latin typeface="Muli" pitchFamily="2" charset="77"/>
              </a:rPr>
              <a:t>kn</a:t>
            </a:r>
            <a:r>
              <a:rPr lang="en-GB" sz="800" dirty="0">
                <a:latin typeface="Muli" pitchFamily="2" charset="77"/>
              </a:rPr>
              <a:t> and </a:t>
            </a:r>
            <a:r>
              <a:rPr lang="en-GB" sz="800" dirty="0" err="1">
                <a:latin typeface="Muli" pitchFamily="2" charset="77"/>
              </a:rPr>
              <a:t>gn</a:t>
            </a:r>
            <a:r>
              <a:rPr lang="en-GB" sz="800" dirty="0">
                <a:latin typeface="Muli" pitchFamily="2" charset="77"/>
              </a:rPr>
              <a:t> at the beginning of words.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 The /r/ sound spelled ’</a:t>
            </a:r>
            <a:r>
              <a:rPr lang="en-GB" sz="800" dirty="0" err="1">
                <a:latin typeface="Muli" pitchFamily="2" charset="77"/>
              </a:rPr>
              <a:t>wr</a:t>
            </a:r>
            <a:r>
              <a:rPr lang="en-GB" sz="800" dirty="0">
                <a:latin typeface="Muli" pitchFamily="2" charset="77"/>
              </a:rPr>
              <a:t>’ at the beginning of words. </a:t>
            </a:r>
          </a:p>
          <a:p>
            <a:pPr marL="514350" indent="-514350">
              <a:buFont typeface="+mj-lt"/>
              <a:buAutoNum type="arabicPeriod"/>
            </a:pPr>
            <a:r>
              <a:rPr lang="en-GB" sz="800" dirty="0">
                <a:latin typeface="Muli" pitchFamily="2" charset="77"/>
              </a:rPr>
              <a:t>The /l/ or /ul/ sound spelled ’-le’ at the end of words. </a:t>
            </a:r>
          </a:p>
          <a:p>
            <a:pPr marL="514350" indent="-514350">
              <a:buFont typeface="+mj-lt"/>
              <a:buAutoNum type="arabicPeriod"/>
            </a:pPr>
            <a:r>
              <a:rPr lang="en-GB" sz="800" dirty="0">
                <a:latin typeface="Muli" pitchFamily="2" charset="77"/>
              </a:rPr>
              <a:t>The /l/ or /ul/ sound spelled ‘-el’ at the end of words.  This spelling is used after m, n, r, s, v, w and commonly s. </a:t>
            </a:r>
          </a:p>
          <a:p>
            <a:pPr marL="514350" indent="-514350">
              <a:buFont typeface="+mj-lt"/>
              <a:buAutoNum type="arabicPeriod"/>
            </a:pPr>
            <a:r>
              <a:rPr lang="en-GB" sz="800" dirty="0">
                <a:latin typeface="Muli" pitchFamily="2" charset="77"/>
              </a:rPr>
              <a:t> The /l/ or /ul/ sound spelled ‘-al’ at the end of words. </a:t>
            </a:r>
          </a:p>
          <a:p>
            <a:pPr marL="514350" indent="-514350">
              <a:buFont typeface="+mj-lt"/>
              <a:buAutoNum type="arabicPeriod"/>
            </a:pPr>
            <a:r>
              <a:rPr lang="en-GB" sz="800" dirty="0">
                <a:latin typeface="Muli" pitchFamily="2" charset="77"/>
              </a:rPr>
              <a:t> Words ending in ’-</a:t>
            </a:r>
            <a:r>
              <a:rPr lang="en-GB" sz="800" dirty="0" err="1">
                <a:latin typeface="Muli" pitchFamily="2" charset="77"/>
              </a:rPr>
              <a:t>il</a:t>
            </a:r>
            <a:r>
              <a:rPr lang="en-GB" sz="800" dirty="0">
                <a:latin typeface="Muli" pitchFamily="2" charset="77"/>
              </a:rPr>
              <a:t>.’</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 The long vowel ‘</a:t>
            </a:r>
            <a:r>
              <a:rPr lang="en-GB" sz="800" dirty="0" err="1">
                <a:latin typeface="Muli" pitchFamily="2" charset="77"/>
              </a:rPr>
              <a:t>i</a:t>
            </a:r>
            <a:r>
              <a:rPr lang="en-GB" sz="800" dirty="0">
                <a:latin typeface="Muli" pitchFamily="2" charset="77"/>
              </a:rPr>
              <a:t>’ spelled with a y at the end of words. </a:t>
            </a:r>
          </a:p>
          <a:p>
            <a:pPr marL="514350" indent="-514350">
              <a:buFont typeface="+mj-lt"/>
              <a:buAutoNum type="arabicPeriod"/>
            </a:pPr>
            <a:r>
              <a:rPr lang="en-GB" sz="800" dirty="0">
                <a:latin typeface="Muli" pitchFamily="2" charset="77"/>
              </a:rPr>
              <a:t> Adding ‘-</a:t>
            </a:r>
            <a:r>
              <a:rPr lang="en-GB" sz="800" dirty="0" err="1">
                <a:latin typeface="Muli" pitchFamily="2" charset="77"/>
              </a:rPr>
              <a:t>es’</a:t>
            </a:r>
            <a:r>
              <a:rPr lang="en-GB" sz="800" dirty="0">
                <a:latin typeface="Muli" pitchFamily="2" charset="77"/>
              </a:rPr>
              <a:t>  to nouns and verbs ending in ‘y.’</a:t>
            </a:r>
          </a:p>
          <a:p>
            <a:pPr marL="514350" indent="-514350">
              <a:buFont typeface="+mj-lt"/>
              <a:buAutoNum type="arabicPeriod"/>
            </a:pPr>
            <a:r>
              <a:rPr lang="en-GB" sz="800" dirty="0">
                <a:latin typeface="Muli" pitchFamily="2" charset="77"/>
              </a:rPr>
              <a:t> Adding ‘-ed’ to words ending in y. The y is changed to an </a:t>
            </a:r>
            <a:r>
              <a:rPr lang="en-GB" sz="800" dirty="0" err="1">
                <a:latin typeface="Muli" pitchFamily="2" charset="77"/>
              </a:rPr>
              <a:t>i</a:t>
            </a:r>
            <a:r>
              <a:rPr lang="en-GB" sz="800" dirty="0">
                <a:latin typeface="Muli" pitchFamily="2" charset="77"/>
              </a:rPr>
              <a:t>.</a:t>
            </a:r>
          </a:p>
          <a:p>
            <a:pPr marL="514350" indent="-514350">
              <a:buFont typeface="+mj-lt"/>
              <a:buAutoNum type="arabicPeriod"/>
            </a:pPr>
            <a:r>
              <a:rPr lang="en-GB" sz="800" dirty="0">
                <a:latin typeface="Muli" pitchFamily="2" charset="77"/>
              </a:rPr>
              <a:t>Adding ‘-</a:t>
            </a:r>
            <a:r>
              <a:rPr lang="en-GB" sz="800" dirty="0" err="1">
                <a:latin typeface="Muli" pitchFamily="2" charset="77"/>
              </a:rPr>
              <a:t>er</a:t>
            </a:r>
            <a:r>
              <a:rPr lang="en-GB" sz="800" dirty="0">
                <a:latin typeface="Muli" pitchFamily="2" charset="77"/>
              </a:rPr>
              <a:t>’ to words ending in y. The y is changed to an </a:t>
            </a:r>
            <a:r>
              <a:rPr lang="en-GB" sz="800" dirty="0" err="1">
                <a:latin typeface="Muli" pitchFamily="2" charset="77"/>
              </a:rPr>
              <a:t>i</a:t>
            </a:r>
            <a:r>
              <a:rPr lang="en-GB" sz="800" dirty="0">
                <a:latin typeface="Muli" pitchFamily="2" charset="77"/>
              </a:rPr>
              <a:t>. </a:t>
            </a:r>
          </a:p>
          <a:p>
            <a:pPr marL="514350" indent="-514350">
              <a:buFont typeface="+mj-lt"/>
              <a:buAutoNum type="arabicPeriod"/>
            </a:pPr>
            <a:r>
              <a:rPr lang="en-GB" sz="800" dirty="0">
                <a:latin typeface="Muli" pitchFamily="2" charset="77"/>
              </a:rPr>
              <a:t> Adding ‘</a:t>
            </a:r>
            <a:r>
              <a:rPr lang="en-GB" sz="800" dirty="0" err="1">
                <a:latin typeface="Muli" pitchFamily="2" charset="77"/>
              </a:rPr>
              <a:t>ing</a:t>
            </a:r>
            <a:r>
              <a:rPr lang="en-GB" sz="800" dirty="0">
                <a:latin typeface="Muli" pitchFamily="2" charset="77"/>
              </a:rPr>
              <a:t>’ to words ending in ‘e’ with a consonant before it. </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 Adding ‘</a:t>
            </a:r>
            <a:r>
              <a:rPr lang="en-GB" sz="800" dirty="0" err="1">
                <a:latin typeface="Muli" pitchFamily="2" charset="77"/>
              </a:rPr>
              <a:t>er</a:t>
            </a:r>
            <a:r>
              <a:rPr lang="en-GB" sz="800" dirty="0">
                <a:latin typeface="Muli" pitchFamily="2" charset="77"/>
              </a:rPr>
              <a:t>’ to words ending in ‘e’ with a consonant before it. </a:t>
            </a:r>
          </a:p>
          <a:p>
            <a:pPr marL="514350" indent="-514350">
              <a:buFont typeface="+mj-lt"/>
              <a:buAutoNum type="arabicPeriod"/>
            </a:pPr>
            <a:r>
              <a:rPr lang="en-GB" sz="800" dirty="0">
                <a:latin typeface="Muli" pitchFamily="2" charset="77"/>
              </a:rPr>
              <a:t> Adding ‘-</a:t>
            </a:r>
            <a:r>
              <a:rPr lang="en-GB" sz="800" dirty="0" err="1">
                <a:latin typeface="Muli" pitchFamily="2" charset="77"/>
              </a:rPr>
              <a:t>ing</a:t>
            </a:r>
            <a:r>
              <a:rPr lang="en-GB" sz="800" dirty="0">
                <a:latin typeface="Muli" pitchFamily="2" charset="77"/>
              </a:rPr>
              <a:t>’ to words of one syllable.  The last letter is doubled to keep the short vowel sound. </a:t>
            </a:r>
          </a:p>
          <a:p>
            <a:pPr marL="514350" indent="-514350">
              <a:buFont typeface="+mj-lt"/>
              <a:buAutoNum type="arabicPeriod"/>
            </a:pPr>
            <a:r>
              <a:rPr lang="en-GB" sz="800" dirty="0">
                <a:latin typeface="Muli" pitchFamily="2" charset="77"/>
              </a:rPr>
              <a:t>Adding ‘–ed'’ to words of one syllable.  The last letter is doubled to keep the short vowel sound. </a:t>
            </a:r>
          </a:p>
          <a:p>
            <a:pPr marL="514350" indent="-514350">
              <a:buFont typeface="+mj-lt"/>
              <a:buAutoNum type="arabicPeriod"/>
            </a:pPr>
            <a:r>
              <a:rPr lang="en-GB" sz="800" dirty="0">
                <a:latin typeface="Muli" pitchFamily="2" charset="77"/>
              </a:rPr>
              <a:t>The ‘or’ sound spelled ’a’ before </a:t>
            </a:r>
            <a:r>
              <a:rPr lang="en-GB" sz="800" dirty="0" err="1">
                <a:latin typeface="Muli" pitchFamily="2" charset="77"/>
              </a:rPr>
              <a:t>ll</a:t>
            </a:r>
            <a:r>
              <a:rPr lang="en-GB" sz="800" dirty="0">
                <a:latin typeface="Muli" pitchFamily="2" charset="77"/>
              </a:rPr>
              <a:t> and </a:t>
            </a:r>
            <a:r>
              <a:rPr lang="en-GB" sz="800" dirty="0" err="1">
                <a:latin typeface="Muli" pitchFamily="2" charset="77"/>
              </a:rPr>
              <a:t>ll</a:t>
            </a:r>
            <a:endParaRPr lang="en-GB" sz="800" dirty="0">
              <a:latin typeface="Muli" pitchFamily="2" charset="77"/>
            </a:endParaRPr>
          </a:p>
          <a:p>
            <a:pPr marL="514350" indent="-514350">
              <a:buFont typeface="+mj-lt"/>
              <a:buAutoNum type="arabicPeriod"/>
            </a:pPr>
            <a:r>
              <a:rPr lang="en-GB" sz="800" dirty="0">
                <a:latin typeface="Muli" pitchFamily="2" charset="77"/>
              </a:rPr>
              <a:t>The short vowel sound ‘o.’</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 The /</a:t>
            </a:r>
            <a:r>
              <a:rPr lang="en-GB" sz="800" dirty="0" err="1">
                <a:latin typeface="Muli" pitchFamily="2" charset="77"/>
              </a:rPr>
              <a:t>ee</a:t>
            </a:r>
            <a:r>
              <a:rPr lang="en-GB" sz="800" dirty="0">
                <a:latin typeface="Muli" pitchFamily="2" charset="77"/>
              </a:rPr>
              <a:t>/ sound spelled ‘–</a:t>
            </a:r>
            <a:r>
              <a:rPr lang="en-GB" sz="800" dirty="0" err="1">
                <a:latin typeface="Muli" pitchFamily="2" charset="77"/>
              </a:rPr>
              <a:t>ey</a:t>
            </a:r>
            <a:r>
              <a:rPr lang="en-GB" sz="800" dirty="0">
                <a:latin typeface="Muli" pitchFamily="2" charset="77"/>
              </a:rPr>
              <a:t>’ </a:t>
            </a:r>
          </a:p>
          <a:p>
            <a:pPr marL="514350" indent="-514350">
              <a:buFont typeface="+mj-lt"/>
              <a:buAutoNum type="arabicPeriod"/>
            </a:pPr>
            <a:r>
              <a:rPr lang="en-GB" sz="800" dirty="0">
                <a:latin typeface="Muli" pitchFamily="2" charset="77"/>
              </a:rPr>
              <a:t>Words with the spelling ‘a’ after w and qu. </a:t>
            </a:r>
          </a:p>
          <a:p>
            <a:pPr marL="514350" indent="-514350">
              <a:buFont typeface="+mj-lt"/>
              <a:buAutoNum type="arabicPeriod"/>
            </a:pPr>
            <a:r>
              <a:rPr lang="en-GB" sz="800" dirty="0">
                <a:latin typeface="Muli" pitchFamily="2" charset="77"/>
              </a:rPr>
              <a:t> The /</a:t>
            </a:r>
            <a:r>
              <a:rPr lang="en-GB" sz="800" dirty="0" err="1">
                <a:latin typeface="Muli" pitchFamily="2" charset="77"/>
              </a:rPr>
              <a:t>er</a:t>
            </a:r>
            <a:r>
              <a:rPr lang="en-GB" sz="800" dirty="0">
                <a:latin typeface="Muli" pitchFamily="2" charset="77"/>
              </a:rPr>
              <a:t>/ sound spelled with o or ar. </a:t>
            </a:r>
          </a:p>
          <a:p>
            <a:pPr marL="514350" indent="-514350">
              <a:buFont typeface="+mj-lt"/>
              <a:buAutoNum type="arabicPeriod"/>
            </a:pPr>
            <a:r>
              <a:rPr lang="en-GB" sz="800" dirty="0">
                <a:latin typeface="Muli" pitchFamily="2" charset="77"/>
              </a:rPr>
              <a:t>The /z/ sound spelled s.</a:t>
            </a:r>
          </a:p>
          <a:p>
            <a:pPr marL="514350" indent="-514350">
              <a:buFont typeface="+mj-lt"/>
              <a:buAutoNum type="arabicPeriod"/>
            </a:pPr>
            <a:r>
              <a:rPr lang="en-GB" sz="800" dirty="0">
                <a:latin typeface="Muli" pitchFamily="2" charset="77"/>
              </a:rPr>
              <a:t> The suffixes ‘-</a:t>
            </a:r>
            <a:r>
              <a:rPr lang="en-GB" sz="800" dirty="0" err="1">
                <a:latin typeface="Muli" pitchFamily="2" charset="77"/>
              </a:rPr>
              <a:t>ment</a:t>
            </a:r>
            <a:r>
              <a:rPr lang="en-GB" sz="800" dirty="0">
                <a:latin typeface="Muli" pitchFamily="2" charset="77"/>
              </a:rPr>
              <a:t>’ and ‘-ness’</a:t>
            </a:r>
          </a:p>
          <a:p>
            <a:pPr marL="514350" indent="-514350">
              <a:buFont typeface="+mj-lt"/>
              <a:buAutoNum type="arabicPeriod"/>
            </a:pPr>
            <a:r>
              <a:rPr lang="en-GB" sz="800" dirty="0">
                <a:latin typeface="Muli" pitchFamily="2" charset="77"/>
              </a:rPr>
              <a:t> The suffixes ‘-</a:t>
            </a:r>
            <a:r>
              <a:rPr lang="en-GB" sz="800" dirty="0" err="1">
                <a:latin typeface="Muli" pitchFamily="2" charset="77"/>
              </a:rPr>
              <a:t>ful</a:t>
            </a:r>
            <a:r>
              <a:rPr lang="en-GB" sz="800" dirty="0">
                <a:latin typeface="Muli" pitchFamily="2" charset="77"/>
              </a:rPr>
              <a:t>’ and ‘-less’  If a suffix starts with a consonant letter.  It is added straight onto most root words. </a:t>
            </a:r>
          </a:p>
          <a:p>
            <a:pPr marL="514350" indent="-514350">
              <a:buFont typeface="+mj-lt"/>
              <a:buAutoNum type="arabicPeriod"/>
            </a:pPr>
            <a:r>
              <a:rPr lang="en-GB" sz="800" dirty="0">
                <a:latin typeface="Muli" pitchFamily="2" charset="77"/>
              </a:rPr>
              <a:t>These words are homophones or near homophones.  They have the same pronunciation but different spellings and/or meanings</a:t>
            </a:r>
          </a:p>
          <a:p>
            <a:pPr marL="514350" indent="-514350">
              <a:buFont typeface="+mj-lt"/>
              <a:buAutoNum type="arabicPeriod"/>
            </a:pPr>
            <a:r>
              <a:rPr lang="en-GB" sz="800" dirty="0">
                <a:latin typeface="Muli" pitchFamily="2" charset="77"/>
              </a:rPr>
              <a:t>These words are homophones or near homophones.  They have the same pronunciation but different spellings and/or meanings. </a:t>
            </a:r>
          </a:p>
          <a:p>
            <a:pPr marL="514350" indent="-514350">
              <a:buFont typeface="+mj-lt"/>
              <a:buAutoNum type="arabicPeriod"/>
            </a:pPr>
            <a:r>
              <a:rPr lang="en-GB" sz="800" dirty="0">
                <a:latin typeface="Muli" pitchFamily="2" charset="77"/>
              </a:rPr>
              <a:t>Words ending in ‘-</a:t>
            </a:r>
            <a:r>
              <a:rPr lang="en-GB" sz="800" dirty="0" err="1">
                <a:latin typeface="Muli" pitchFamily="2" charset="77"/>
              </a:rPr>
              <a:t>tion</a:t>
            </a:r>
            <a:r>
              <a:rPr lang="en-GB" sz="800" dirty="0">
                <a:latin typeface="Muli" pitchFamily="2" charset="77"/>
              </a:rPr>
              <a:t>.’</a:t>
            </a:r>
          </a:p>
          <a:p>
            <a:pPr marL="514350" indent="-514350">
              <a:buFont typeface="+mj-lt"/>
              <a:buAutoNum type="arabicPeriod"/>
            </a:pPr>
            <a:r>
              <a:rPr lang="en-GB" sz="800" dirty="0">
                <a:latin typeface="Muli" pitchFamily="2" charset="77"/>
              </a:rPr>
              <a:t> Contractions – the apostrophe shows where a letter or letters would be if the words were written in full.</a:t>
            </a:r>
          </a:p>
          <a:p>
            <a:pPr marL="514350" indent="-514350">
              <a:buFont typeface="+mj-lt"/>
              <a:buAutoNum type="arabicPeriod"/>
            </a:pPr>
            <a:r>
              <a:rPr lang="en-GB" sz="800" dirty="0">
                <a:latin typeface="Muli" pitchFamily="2" charset="77"/>
              </a:rPr>
              <a:t>The possessive apostrophe (singular)</a:t>
            </a:r>
          </a:p>
          <a:p>
            <a:pPr marL="514350" indent="-514350">
              <a:buFont typeface="+mj-lt"/>
              <a:buAutoNum type="arabicPeriod"/>
            </a:pPr>
            <a:r>
              <a:rPr lang="en-GB" sz="800" dirty="0">
                <a:latin typeface="Muli" pitchFamily="2" charset="77"/>
              </a:rPr>
              <a:t>Challenge Words</a:t>
            </a:r>
          </a:p>
        </p:txBody>
      </p:sp>
    </p:spTree>
    <p:extLst>
      <p:ext uri="{BB962C8B-B14F-4D97-AF65-F5344CB8AC3E}">
        <p14:creationId xmlns:p14="http://schemas.microsoft.com/office/powerpoint/2010/main" val="98461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The /j/ sound spelled </a:t>
            </a:r>
            <a:r>
              <a:rPr lang="mr-IN"/>
              <a:t>–</a:t>
            </a:r>
            <a:r>
              <a:rPr lang="en-GB" err="1"/>
              <a:t>dge</a:t>
            </a:r>
            <a:r>
              <a:rPr lang="en-GB"/>
              <a:t> at the end of words.  This spelling is used after the short vowel sounds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2</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1</a:t>
            </a:r>
          </a:p>
        </p:txBody>
      </p:sp>
    </p:spTree>
    <p:extLst>
      <p:ext uri="{BB962C8B-B14F-4D97-AF65-F5344CB8AC3E}">
        <p14:creationId xmlns:p14="http://schemas.microsoft.com/office/powerpoint/2010/main" val="762535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2</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/j/ sound spelled </a:t>
            </a:r>
            <a:r>
              <a:rPr lang="mr-IN" dirty="0"/>
              <a:t>–</a:t>
            </a:r>
            <a:r>
              <a:rPr lang="en-GB" dirty="0" err="1"/>
              <a:t>dge</a:t>
            </a:r>
            <a:r>
              <a:rPr lang="en-GB" dirty="0"/>
              <a:t> at the end of words.  This spelling is used after the short vowel sounds</a:t>
            </a:r>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273338"/>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978229">
                <a:tc>
                  <a:txBody>
                    <a:bodyPr/>
                    <a:lstStyle/>
                    <a:p>
                      <a:r>
                        <a:rPr lang="en-GB" sz="1700" b="0" i="0">
                          <a:latin typeface="Muli" pitchFamily="2" charset="77"/>
                        </a:rPr>
                        <a:t>Introduction</a:t>
                      </a:r>
                    </a:p>
                  </a:txBody>
                  <a:tcPr/>
                </a:tc>
                <a:tc>
                  <a:txBody>
                    <a:bodyPr/>
                    <a:lstStyle/>
                    <a:p>
                      <a:r>
                        <a:rPr lang="en-GB" sz="1700" b="0" i="0">
                          <a:latin typeface="Muli" pitchFamily="2" charset="77"/>
                        </a:rPr>
                        <a:t>The /j/ sound at the end of a word can be spelled using ‘</a:t>
                      </a:r>
                      <a:r>
                        <a:rPr lang="en-GB" sz="1700" b="0" i="0" err="1">
                          <a:latin typeface="Muli" pitchFamily="2" charset="77"/>
                        </a:rPr>
                        <a:t>dge</a:t>
                      </a:r>
                      <a:r>
                        <a:rPr lang="en-GB" sz="1700" b="0" i="0">
                          <a:latin typeface="Muli" pitchFamily="2" charset="77"/>
                        </a:rPr>
                        <a:t>’. The rule is that this sound follows a short vowel sound,</a:t>
                      </a:r>
                    </a:p>
                  </a:txBody>
                  <a:tcPr/>
                </a:tc>
                <a:extLst>
                  <a:ext uri="{0D108BD9-81ED-4DB2-BD59-A6C34878D82A}">
                    <a16:rowId xmlns:a16="http://schemas.microsoft.com/office/drawing/2014/main" val="10000"/>
                  </a:ext>
                </a:extLst>
              </a:tr>
              <a:tr h="2629659">
                <a:tc>
                  <a:txBody>
                    <a:bodyPr/>
                    <a:lstStyle/>
                    <a:p>
                      <a:r>
                        <a:rPr lang="en-GB" sz="1700" b="0" i="0">
                          <a:latin typeface="Muli" pitchFamily="2" charset="77"/>
                        </a:rPr>
                        <a:t>Main Teaching Activity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a:latin typeface="Muli" pitchFamily="2" charset="77"/>
                        </a:rPr>
                        <a:t>Show children the spelling list and say the words. Can they hear a sound that appears in each word? If they correctly spot the /j/ sound then ask them to speak with a partner for 20 seconds and then write down, on a whiteboard, the letters that they think are creating the sound /j/.  Share the answers and discuss the spelling rule.</a:t>
                      </a:r>
                      <a:br>
                        <a:rPr lang="en-GB" sz="1700" b="0" i="0">
                          <a:latin typeface="Muli" pitchFamily="2" charset="77"/>
                        </a:rPr>
                      </a:br>
                      <a:br>
                        <a:rPr lang="en-GB" sz="1700" b="0" i="0">
                          <a:latin typeface="Muli" pitchFamily="2" charset="77"/>
                        </a:rPr>
                      </a:br>
                      <a:r>
                        <a:rPr lang="en-GB" sz="1700" b="0" i="0">
                          <a:latin typeface="Muli" pitchFamily="2" charset="77"/>
                        </a:rPr>
                        <a:t>In pairs, can they think of any other words that end with the ‘</a:t>
                      </a:r>
                      <a:r>
                        <a:rPr lang="en-GB" sz="1700" b="0" i="0" err="1">
                          <a:latin typeface="Muli" pitchFamily="2" charset="77"/>
                        </a:rPr>
                        <a:t>dge</a:t>
                      </a:r>
                      <a:r>
                        <a:rPr lang="en-GB" sz="1700" b="0" i="0">
                          <a:latin typeface="Muli" pitchFamily="2" charset="77"/>
                        </a:rPr>
                        <a:t>’ spelling?</a:t>
                      </a:r>
                    </a:p>
                    <a:p>
                      <a:endParaRPr lang="en-GB" sz="1700" b="0" i="0" baseline="0">
                        <a:latin typeface="Muli" pitchFamily="2" charset="77"/>
                      </a:endParaRPr>
                    </a:p>
                  </a:txBody>
                  <a:tcPr/>
                </a:tc>
                <a:extLst>
                  <a:ext uri="{0D108BD9-81ED-4DB2-BD59-A6C34878D82A}">
                    <a16:rowId xmlns:a16="http://schemas.microsoft.com/office/drawing/2014/main" val="10001"/>
                  </a:ext>
                </a:extLst>
              </a:tr>
              <a:tr h="1612869">
                <a:tc>
                  <a:txBody>
                    <a:bodyPr/>
                    <a:lstStyle/>
                    <a:p>
                      <a:r>
                        <a:rPr lang="en-GB" sz="1700" b="0" i="0">
                          <a:latin typeface="Muli" pitchFamily="2" charset="77"/>
                        </a:rPr>
                        <a:t>Independent Activity</a:t>
                      </a:r>
                    </a:p>
                  </a:txBody>
                  <a:tcPr/>
                </a:tc>
                <a:tc>
                  <a:txBody>
                    <a:bodyPr/>
                    <a:lstStyle/>
                    <a:p>
                      <a:r>
                        <a:rPr lang="en-GB" sz="1700" b="0" i="0">
                          <a:latin typeface="Muli" pitchFamily="2" charset="77"/>
                        </a:rPr>
                        <a:t>Look at the images, can children work out what they are and how to spell them? Remember that each image will have the spelling rule ending!</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FFF2CC"/>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badge</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edge</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bridge</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dodge</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fudge</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ridge</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smudge</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judge</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wedge</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lodge</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118357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438150" y="473868"/>
            <a:ext cx="8201025" cy="1325563"/>
          </a:xfrm>
        </p:spPr>
        <p:txBody>
          <a:bodyPr>
            <a:noAutofit/>
          </a:bodyPr>
          <a:lstStyle/>
          <a:p>
            <a:pPr algn="l"/>
            <a:r>
              <a:rPr lang="en-GB" sz="3600"/>
              <a:t>What can you see? Write down what these images are:</a:t>
            </a:r>
          </a:p>
        </p:txBody>
      </p:sp>
      <p:sp>
        <p:nvSpPr>
          <p:cNvPr id="6" name="TextBox 5">
            <a:extLst>
              <a:ext uri="{FF2B5EF4-FFF2-40B4-BE49-F238E27FC236}">
                <a16:creationId xmlns:a16="http://schemas.microsoft.com/office/drawing/2014/main" id="{54AFDF70-1904-40C9-8713-B419E26566FE}"/>
              </a:ext>
            </a:extLst>
          </p:cNvPr>
          <p:cNvSpPr txBox="1"/>
          <p:nvPr/>
        </p:nvSpPr>
        <p:spPr>
          <a:xfrm>
            <a:off x="10220960" y="3770868"/>
            <a:ext cx="1971040" cy="369332"/>
          </a:xfrm>
          <a:prstGeom prst="rect">
            <a:avLst/>
          </a:prstGeom>
          <a:noFill/>
        </p:spPr>
        <p:txBody>
          <a:bodyPr wrap="square" rtlCol="0">
            <a:spAutoFit/>
          </a:bodyPr>
          <a:lstStyle/>
          <a:p>
            <a:r>
              <a:rPr lang="en-GB">
                <a:latin typeface="OpenDyslexicAlta" pitchFamily="2" charset="77"/>
              </a:rPr>
              <a:t>w _ d _ _ </a:t>
            </a:r>
          </a:p>
        </p:txBody>
      </p:sp>
      <p:sp>
        <p:nvSpPr>
          <p:cNvPr id="14" name="TextBox 13">
            <a:extLst>
              <a:ext uri="{FF2B5EF4-FFF2-40B4-BE49-F238E27FC236}">
                <a16:creationId xmlns:a16="http://schemas.microsoft.com/office/drawing/2014/main" id="{8B77888D-BA0A-49D7-8510-5DEA9CCA63CD}"/>
              </a:ext>
            </a:extLst>
          </p:cNvPr>
          <p:cNvSpPr txBox="1"/>
          <p:nvPr/>
        </p:nvSpPr>
        <p:spPr>
          <a:xfrm>
            <a:off x="6760240" y="3525599"/>
            <a:ext cx="1412123" cy="369332"/>
          </a:xfrm>
          <a:prstGeom prst="rect">
            <a:avLst/>
          </a:prstGeom>
          <a:noFill/>
        </p:spPr>
        <p:txBody>
          <a:bodyPr wrap="square" rtlCol="0">
            <a:spAutoFit/>
          </a:bodyPr>
          <a:lstStyle/>
          <a:p>
            <a:r>
              <a:rPr lang="en-GB">
                <a:latin typeface="OpenDyslexicAlta" pitchFamily="2" charset="77"/>
              </a:rPr>
              <a:t>j  u d _ _</a:t>
            </a:r>
          </a:p>
        </p:txBody>
      </p:sp>
      <p:sp>
        <p:nvSpPr>
          <p:cNvPr id="15" name="TextBox 14">
            <a:extLst>
              <a:ext uri="{FF2B5EF4-FFF2-40B4-BE49-F238E27FC236}">
                <a16:creationId xmlns:a16="http://schemas.microsoft.com/office/drawing/2014/main" id="{CC81A8DA-9C90-4344-9FDB-5F9DD313DA7F}"/>
              </a:ext>
            </a:extLst>
          </p:cNvPr>
          <p:cNvSpPr txBox="1"/>
          <p:nvPr/>
        </p:nvSpPr>
        <p:spPr>
          <a:xfrm>
            <a:off x="8362951" y="6168866"/>
            <a:ext cx="1572622" cy="369332"/>
          </a:xfrm>
          <a:prstGeom prst="rect">
            <a:avLst/>
          </a:prstGeom>
          <a:noFill/>
        </p:spPr>
        <p:txBody>
          <a:bodyPr wrap="square" rtlCol="0">
            <a:spAutoFit/>
          </a:bodyPr>
          <a:lstStyle/>
          <a:p>
            <a:r>
              <a:rPr lang="en-GB">
                <a:latin typeface="OpenDyslexicAlta" pitchFamily="2" charset="77"/>
              </a:rPr>
              <a:t>f r _ _ _ _</a:t>
            </a:r>
          </a:p>
        </p:txBody>
      </p:sp>
      <p:sp>
        <p:nvSpPr>
          <p:cNvPr id="16" name="TextBox 15">
            <a:extLst>
              <a:ext uri="{FF2B5EF4-FFF2-40B4-BE49-F238E27FC236}">
                <a16:creationId xmlns:a16="http://schemas.microsoft.com/office/drawing/2014/main" id="{E21749BF-8244-4313-AC4D-D42378614362}"/>
              </a:ext>
            </a:extLst>
          </p:cNvPr>
          <p:cNvSpPr txBox="1"/>
          <p:nvPr/>
        </p:nvSpPr>
        <p:spPr>
          <a:xfrm>
            <a:off x="3804843" y="4140200"/>
            <a:ext cx="1971040" cy="369332"/>
          </a:xfrm>
          <a:prstGeom prst="rect">
            <a:avLst/>
          </a:prstGeom>
          <a:noFill/>
        </p:spPr>
        <p:txBody>
          <a:bodyPr wrap="square" rtlCol="0">
            <a:spAutoFit/>
          </a:bodyPr>
          <a:lstStyle/>
          <a:p>
            <a:r>
              <a:rPr lang="en-GB">
                <a:latin typeface="OpenDyslexicAlta" pitchFamily="2" charset="77"/>
              </a:rPr>
              <a:t>h _ d _ e</a:t>
            </a:r>
          </a:p>
        </p:txBody>
      </p:sp>
      <p:sp>
        <p:nvSpPr>
          <p:cNvPr id="17" name="TextBox 16">
            <a:extLst>
              <a:ext uri="{FF2B5EF4-FFF2-40B4-BE49-F238E27FC236}">
                <a16:creationId xmlns:a16="http://schemas.microsoft.com/office/drawing/2014/main" id="{F573D6F0-21F1-4AE7-B136-B0A08B642584}"/>
              </a:ext>
            </a:extLst>
          </p:cNvPr>
          <p:cNvSpPr txBox="1"/>
          <p:nvPr/>
        </p:nvSpPr>
        <p:spPr>
          <a:xfrm>
            <a:off x="970159" y="4018647"/>
            <a:ext cx="1971040" cy="369332"/>
          </a:xfrm>
          <a:prstGeom prst="rect">
            <a:avLst/>
          </a:prstGeom>
          <a:noFill/>
        </p:spPr>
        <p:txBody>
          <a:bodyPr wrap="square" rtlCol="0">
            <a:spAutoFit/>
          </a:bodyPr>
          <a:lstStyle/>
          <a:p>
            <a:r>
              <a:rPr lang="en-GB">
                <a:latin typeface="OpenDyslexicAlta" pitchFamily="2" charset="77"/>
              </a:rPr>
              <a:t>_ r _ d _ _</a:t>
            </a:r>
          </a:p>
        </p:txBody>
      </p:sp>
      <p:sp>
        <p:nvSpPr>
          <p:cNvPr id="18" name="TextBox 17">
            <a:extLst>
              <a:ext uri="{FF2B5EF4-FFF2-40B4-BE49-F238E27FC236}">
                <a16:creationId xmlns:a16="http://schemas.microsoft.com/office/drawing/2014/main" id="{72440631-8D5D-48F9-9E4D-DE85F644EFC9}"/>
              </a:ext>
            </a:extLst>
          </p:cNvPr>
          <p:cNvSpPr txBox="1"/>
          <p:nvPr/>
        </p:nvSpPr>
        <p:spPr>
          <a:xfrm>
            <a:off x="1596086" y="6235700"/>
            <a:ext cx="2232964" cy="369332"/>
          </a:xfrm>
          <a:prstGeom prst="rect">
            <a:avLst/>
          </a:prstGeom>
          <a:noFill/>
        </p:spPr>
        <p:txBody>
          <a:bodyPr wrap="square" rtlCol="0">
            <a:spAutoFit/>
          </a:bodyPr>
          <a:lstStyle/>
          <a:p>
            <a:r>
              <a:rPr lang="en-GB">
                <a:latin typeface="OpenDyslexicAlta" pitchFamily="2" charset="77"/>
              </a:rPr>
              <a:t>l o _ _ _</a:t>
            </a:r>
          </a:p>
        </p:txBody>
      </p:sp>
      <p:sp>
        <p:nvSpPr>
          <p:cNvPr id="19" name="TextBox 18">
            <a:extLst>
              <a:ext uri="{FF2B5EF4-FFF2-40B4-BE49-F238E27FC236}">
                <a16:creationId xmlns:a16="http://schemas.microsoft.com/office/drawing/2014/main" id="{996100D0-2874-415B-A9D7-B5DB7A41B270}"/>
              </a:ext>
            </a:extLst>
          </p:cNvPr>
          <p:cNvSpPr txBox="1"/>
          <p:nvPr/>
        </p:nvSpPr>
        <p:spPr>
          <a:xfrm>
            <a:off x="4989795" y="6244827"/>
            <a:ext cx="1395990" cy="369332"/>
          </a:xfrm>
          <a:prstGeom prst="rect">
            <a:avLst/>
          </a:prstGeom>
          <a:noFill/>
        </p:spPr>
        <p:txBody>
          <a:bodyPr wrap="square" rtlCol="0">
            <a:spAutoFit/>
          </a:bodyPr>
          <a:lstStyle/>
          <a:p>
            <a:r>
              <a:rPr lang="en-GB">
                <a:latin typeface="OpenDyslexicAlta" pitchFamily="2" charset="77"/>
              </a:rPr>
              <a:t>_ a _ _ e</a:t>
            </a:r>
          </a:p>
        </p:txBody>
      </p:sp>
      <p:pic>
        <p:nvPicPr>
          <p:cNvPr id="1026" name="Picture 2" descr="Suspension Bridge, Brooklyn Bridge">
            <a:extLst>
              <a:ext uri="{FF2B5EF4-FFF2-40B4-BE49-F238E27FC236}">
                <a16:creationId xmlns:a16="http://schemas.microsoft.com/office/drawing/2014/main" id="{AA68206E-E820-4FA6-902D-8EC605F3103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50" y="2447817"/>
            <a:ext cx="2367860" cy="14771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Garden Fence Garden Fence Nature Hedge Pla">
            <a:extLst>
              <a:ext uri="{FF2B5EF4-FFF2-40B4-BE49-F238E27FC236}">
                <a16:creationId xmlns:a16="http://schemas.microsoft.com/office/drawing/2014/main" id="{C20A0155-D30B-43FB-B688-D03F4C36270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19930" y="2783910"/>
            <a:ext cx="2367860" cy="12901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udge, Lawyer, Attorney, Barrister">
            <a:extLst>
              <a:ext uri="{FF2B5EF4-FFF2-40B4-BE49-F238E27FC236}">
                <a16:creationId xmlns:a16="http://schemas.microsoft.com/office/drawing/2014/main" id="{FC1E29CF-151D-48B7-ABEA-6A5AD48410D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42252" y="1343940"/>
            <a:ext cx="1450162" cy="21816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Image result for wedge">
            <a:extLst>
              <a:ext uri="{FF2B5EF4-FFF2-40B4-BE49-F238E27FC236}">
                <a16:creationId xmlns:a16="http://schemas.microsoft.com/office/drawing/2014/main" id="{BE70DEFA-2869-4737-9D93-0C0BAD747E3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57211" y="2233722"/>
            <a:ext cx="1661209" cy="16612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Log Cabin Cabin Rustic House Home Rural Ar">
            <a:extLst>
              <a:ext uri="{FF2B5EF4-FFF2-40B4-BE49-F238E27FC236}">
                <a16:creationId xmlns:a16="http://schemas.microsoft.com/office/drawing/2014/main" id="{3309C48B-C894-4E82-B426-E08CA91B9D8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8907" y="4855137"/>
            <a:ext cx="2003722" cy="14104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birthday badge">
            <a:extLst>
              <a:ext uri="{FF2B5EF4-FFF2-40B4-BE49-F238E27FC236}">
                <a16:creationId xmlns:a16="http://schemas.microsoft.com/office/drawing/2014/main" id="{7C4C4B78-46B3-407D-89DC-3DB1748143B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23563" y="4796429"/>
            <a:ext cx="1372437" cy="137243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frigerator, Freezer, Fridge-Freezer">
            <a:extLst>
              <a:ext uri="{FF2B5EF4-FFF2-40B4-BE49-F238E27FC236}">
                <a16:creationId xmlns:a16="http://schemas.microsoft.com/office/drawing/2014/main" id="{E93BF0AB-C8F2-4B42-9B6B-E3B477CC557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992414" y="3837979"/>
            <a:ext cx="1572623" cy="239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61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P spid="18"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438150" y="652117"/>
            <a:ext cx="8201025" cy="1325563"/>
          </a:xfrm>
        </p:spPr>
        <p:txBody>
          <a:bodyPr>
            <a:noAutofit/>
          </a:bodyPr>
          <a:lstStyle/>
          <a:p>
            <a:pPr algn="l"/>
            <a:r>
              <a:rPr lang="en-GB" sz="3600"/>
              <a:t>What can you see? Write down what these images are:</a:t>
            </a:r>
          </a:p>
        </p:txBody>
      </p:sp>
      <p:sp>
        <p:nvSpPr>
          <p:cNvPr id="6" name="TextBox 5">
            <a:extLst>
              <a:ext uri="{FF2B5EF4-FFF2-40B4-BE49-F238E27FC236}">
                <a16:creationId xmlns:a16="http://schemas.microsoft.com/office/drawing/2014/main" id="{54AFDF70-1904-40C9-8713-B419E26566FE}"/>
              </a:ext>
            </a:extLst>
          </p:cNvPr>
          <p:cNvSpPr txBox="1"/>
          <p:nvPr/>
        </p:nvSpPr>
        <p:spPr>
          <a:xfrm>
            <a:off x="10220960" y="3770868"/>
            <a:ext cx="1971040" cy="369332"/>
          </a:xfrm>
          <a:prstGeom prst="rect">
            <a:avLst/>
          </a:prstGeom>
          <a:noFill/>
        </p:spPr>
        <p:txBody>
          <a:bodyPr wrap="square" rtlCol="0">
            <a:spAutoFit/>
          </a:bodyPr>
          <a:lstStyle/>
          <a:p>
            <a:r>
              <a:rPr lang="en-GB">
                <a:latin typeface="OpenDyslexicAlta" pitchFamily="2" charset="77"/>
              </a:rPr>
              <a:t>w </a:t>
            </a:r>
            <a:r>
              <a:rPr lang="en-GB" u="sng">
                <a:solidFill>
                  <a:srgbClr val="FF3860"/>
                </a:solidFill>
                <a:latin typeface="OpenDyslexicAlta" pitchFamily="2" charset="77"/>
              </a:rPr>
              <a:t>e</a:t>
            </a:r>
            <a:r>
              <a:rPr lang="en-GB">
                <a:latin typeface="OpenDyslexicAlta" pitchFamily="2" charset="77"/>
              </a:rPr>
              <a:t> d </a:t>
            </a:r>
            <a:r>
              <a:rPr lang="en-GB" u="sng">
                <a:solidFill>
                  <a:srgbClr val="FF3860"/>
                </a:solidFill>
                <a:latin typeface="OpenDyslexicAlta" pitchFamily="2" charset="77"/>
              </a:rPr>
              <a:t>g</a:t>
            </a:r>
            <a:r>
              <a:rPr lang="en-GB">
                <a:solidFill>
                  <a:srgbClr val="FF3860"/>
                </a:solidFill>
                <a:latin typeface="OpenDyslexicAlta" pitchFamily="2" charset="77"/>
              </a:rPr>
              <a:t> </a:t>
            </a:r>
            <a:r>
              <a:rPr lang="en-GB" u="sng">
                <a:solidFill>
                  <a:srgbClr val="FF3860"/>
                </a:solidFill>
                <a:latin typeface="OpenDyslexicAlta" pitchFamily="2" charset="77"/>
              </a:rPr>
              <a:t>e </a:t>
            </a:r>
          </a:p>
        </p:txBody>
      </p:sp>
      <p:sp>
        <p:nvSpPr>
          <p:cNvPr id="14" name="TextBox 13">
            <a:extLst>
              <a:ext uri="{FF2B5EF4-FFF2-40B4-BE49-F238E27FC236}">
                <a16:creationId xmlns:a16="http://schemas.microsoft.com/office/drawing/2014/main" id="{8B77888D-BA0A-49D7-8510-5DEA9CCA63CD}"/>
              </a:ext>
            </a:extLst>
          </p:cNvPr>
          <p:cNvSpPr txBox="1"/>
          <p:nvPr/>
        </p:nvSpPr>
        <p:spPr>
          <a:xfrm>
            <a:off x="6760240" y="3525599"/>
            <a:ext cx="1412123" cy="369332"/>
          </a:xfrm>
          <a:prstGeom prst="rect">
            <a:avLst/>
          </a:prstGeom>
          <a:noFill/>
        </p:spPr>
        <p:txBody>
          <a:bodyPr wrap="square" rtlCol="0">
            <a:spAutoFit/>
          </a:bodyPr>
          <a:lstStyle/>
          <a:p>
            <a:r>
              <a:rPr lang="en-GB">
                <a:latin typeface="OpenDyslexicAlta" pitchFamily="2" charset="77"/>
              </a:rPr>
              <a:t>j  u d</a:t>
            </a:r>
            <a:r>
              <a:rPr lang="en-GB">
                <a:solidFill>
                  <a:srgbClr val="FF0000"/>
                </a:solidFill>
                <a:latin typeface="OpenDyslexicAlta" pitchFamily="2" charset="77"/>
              </a:rPr>
              <a:t> </a:t>
            </a:r>
            <a:r>
              <a:rPr lang="en-GB" u="sng">
                <a:solidFill>
                  <a:srgbClr val="FF3860"/>
                </a:solidFill>
                <a:latin typeface="OpenDyslexicAlta" pitchFamily="2" charset="77"/>
              </a:rPr>
              <a:t>g</a:t>
            </a:r>
            <a:r>
              <a:rPr lang="en-GB">
                <a:solidFill>
                  <a:srgbClr val="FF3860"/>
                </a:solidFill>
                <a:latin typeface="OpenDyslexicAlta" pitchFamily="2" charset="77"/>
              </a:rPr>
              <a:t> </a:t>
            </a:r>
            <a:r>
              <a:rPr lang="en-GB" u="sng">
                <a:solidFill>
                  <a:srgbClr val="FF3860"/>
                </a:solidFill>
                <a:latin typeface="OpenDyslexicAlta" pitchFamily="2" charset="77"/>
              </a:rPr>
              <a:t>e</a:t>
            </a:r>
          </a:p>
        </p:txBody>
      </p:sp>
      <p:sp>
        <p:nvSpPr>
          <p:cNvPr id="15" name="TextBox 14">
            <a:extLst>
              <a:ext uri="{FF2B5EF4-FFF2-40B4-BE49-F238E27FC236}">
                <a16:creationId xmlns:a16="http://schemas.microsoft.com/office/drawing/2014/main" id="{CC81A8DA-9C90-4344-9FDB-5F9DD313DA7F}"/>
              </a:ext>
            </a:extLst>
          </p:cNvPr>
          <p:cNvSpPr txBox="1"/>
          <p:nvPr/>
        </p:nvSpPr>
        <p:spPr>
          <a:xfrm>
            <a:off x="8362951" y="6168866"/>
            <a:ext cx="1285987" cy="646331"/>
          </a:xfrm>
          <a:prstGeom prst="rect">
            <a:avLst/>
          </a:prstGeom>
          <a:noFill/>
        </p:spPr>
        <p:txBody>
          <a:bodyPr wrap="square" rtlCol="0">
            <a:spAutoFit/>
          </a:bodyPr>
          <a:lstStyle/>
          <a:p>
            <a:r>
              <a:rPr lang="en-GB">
                <a:latin typeface="OpenDyslexicAlta" pitchFamily="2" charset="77"/>
              </a:rPr>
              <a:t>f r</a:t>
            </a:r>
            <a:r>
              <a:rPr lang="en-GB" u="sng">
                <a:solidFill>
                  <a:srgbClr val="FF0000"/>
                </a:solidFill>
                <a:latin typeface="OpenDyslexicAlta" pitchFamily="2" charset="77"/>
              </a:rPr>
              <a:t> </a:t>
            </a:r>
            <a:r>
              <a:rPr lang="en-GB" u="sng" err="1">
                <a:solidFill>
                  <a:srgbClr val="FF3860"/>
                </a:solidFill>
                <a:latin typeface="OpenDyslexicAlta" pitchFamily="2" charset="77"/>
              </a:rPr>
              <a:t>i</a:t>
            </a:r>
            <a:r>
              <a:rPr lang="en-GB" u="sng">
                <a:solidFill>
                  <a:srgbClr val="FF3860"/>
                </a:solidFill>
                <a:latin typeface="OpenDyslexicAlta" pitchFamily="2" charset="77"/>
              </a:rPr>
              <a:t> d</a:t>
            </a:r>
            <a:r>
              <a:rPr lang="en-GB">
                <a:solidFill>
                  <a:srgbClr val="FF3860"/>
                </a:solidFill>
                <a:latin typeface="OpenDyslexicAlta" pitchFamily="2" charset="77"/>
              </a:rPr>
              <a:t> </a:t>
            </a:r>
            <a:r>
              <a:rPr lang="en-GB" u="sng">
                <a:solidFill>
                  <a:srgbClr val="FF3860"/>
                </a:solidFill>
                <a:latin typeface="OpenDyslexicAlta" pitchFamily="2" charset="77"/>
              </a:rPr>
              <a:t>g</a:t>
            </a:r>
            <a:r>
              <a:rPr lang="en-GB">
                <a:solidFill>
                  <a:srgbClr val="FF3860"/>
                </a:solidFill>
                <a:latin typeface="OpenDyslexicAlta" pitchFamily="2" charset="77"/>
              </a:rPr>
              <a:t> </a:t>
            </a:r>
            <a:r>
              <a:rPr lang="en-GB" u="sng">
                <a:solidFill>
                  <a:srgbClr val="FF3860"/>
                </a:solidFill>
                <a:latin typeface="OpenDyslexicAlta" pitchFamily="2" charset="77"/>
              </a:rPr>
              <a:t>e </a:t>
            </a:r>
          </a:p>
        </p:txBody>
      </p:sp>
      <p:sp>
        <p:nvSpPr>
          <p:cNvPr id="16" name="TextBox 15">
            <a:extLst>
              <a:ext uri="{FF2B5EF4-FFF2-40B4-BE49-F238E27FC236}">
                <a16:creationId xmlns:a16="http://schemas.microsoft.com/office/drawing/2014/main" id="{E21749BF-8244-4313-AC4D-D42378614362}"/>
              </a:ext>
            </a:extLst>
          </p:cNvPr>
          <p:cNvSpPr txBox="1"/>
          <p:nvPr/>
        </p:nvSpPr>
        <p:spPr>
          <a:xfrm>
            <a:off x="3804843" y="4140200"/>
            <a:ext cx="1971040" cy="369332"/>
          </a:xfrm>
          <a:prstGeom prst="rect">
            <a:avLst/>
          </a:prstGeom>
          <a:noFill/>
        </p:spPr>
        <p:txBody>
          <a:bodyPr wrap="square" rtlCol="0">
            <a:spAutoFit/>
          </a:bodyPr>
          <a:lstStyle/>
          <a:p>
            <a:r>
              <a:rPr lang="en-GB">
                <a:latin typeface="OpenDyslexicAlta" pitchFamily="2" charset="77"/>
              </a:rPr>
              <a:t>h </a:t>
            </a:r>
            <a:r>
              <a:rPr lang="en-GB" u="sng">
                <a:solidFill>
                  <a:srgbClr val="FF3860"/>
                </a:solidFill>
                <a:latin typeface="OpenDyslexicAlta" pitchFamily="2" charset="77"/>
              </a:rPr>
              <a:t>e</a:t>
            </a:r>
            <a:r>
              <a:rPr lang="en-GB">
                <a:solidFill>
                  <a:srgbClr val="FF3860"/>
                </a:solidFill>
                <a:latin typeface="OpenDyslexicAlta" pitchFamily="2" charset="77"/>
              </a:rPr>
              <a:t> </a:t>
            </a:r>
            <a:r>
              <a:rPr lang="en-GB">
                <a:latin typeface="OpenDyslexicAlta" pitchFamily="2" charset="77"/>
              </a:rPr>
              <a:t>d </a:t>
            </a:r>
            <a:r>
              <a:rPr lang="en-GB" u="sng">
                <a:solidFill>
                  <a:srgbClr val="FF3860"/>
                </a:solidFill>
                <a:latin typeface="OpenDyslexicAlta" pitchFamily="2" charset="77"/>
              </a:rPr>
              <a:t>g</a:t>
            </a:r>
            <a:r>
              <a:rPr lang="en-GB">
                <a:latin typeface="OpenDyslexicAlta" pitchFamily="2" charset="77"/>
              </a:rPr>
              <a:t> e</a:t>
            </a:r>
          </a:p>
        </p:txBody>
      </p:sp>
      <p:sp>
        <p:nvSpPr>
          <p:cNvPr id="17" name="TextBox 16">
            <a:extLst>
              <a:ext uri="{FF2B5EF4-FFF2-40B4-BE49-F238E27FC236}">
                <a16:creationId xmlns:a16="http://schemas.microsoft.com/office/drawing/2014/main" id="{F573D6F0-21F1-4AE7-B136-B0A08B642584}"/>
              </a:ext>
            </a:extLst>
          </p:cNvPr>
          <p:cNvSpPr txBox="1"/>
          <p:nvPr/>
        </p:nvSpPr>
        <p:spPr>
          <a:xfrm>
            <a:off x="970159" y="4018647"/>
            <a:ext cx="1971040" cy="400110"/>
          </a:xfrm>
          <a:prstGeom prst="rect">
            <a:avLst/>
          </a:prstGeom>
          <a:noFill/>
        </p:spPr>
        <p:txBody>
          <a:bodyPr wrap="square" rtlCol="0">
            <a:spAutoFit/>
          </a:bodyPr>
          <a:lstStyle/>
          <a:p>
            <a:r>
              <a:rPr lang="en-GB" sz="2000" u="sng">
                <a:solidFill>
                  <a:srgbClr val="FF3860"/>
                </a:solidFill>
                <a:latin typeface="OpenDyslexicAlta" pitchFamily="2" charset="77"/>
              </a:rPr>
              <a:t>b</a:t>
            </a:r>
            <a:r>
              <a:rPr lang="en-GB" sz="2000">
                <a:latin typeface="OpenDyslexicAlta" pitchFamily="2" charset="77"/>
              </a:rPr>
              <a:t> r </a:t>
            </a:r>
            <a:r>
              <a:rPr lang="en-GB" sz="2000" u="sng" err="1">
                <a:solidFill>
                  <a:srgbClr val="FF3860"/>
                </a:solidFill>
                <a:latin typeface="OpenDyslexicAlta" pitchFamily="2" charset="77"/>
              </a:rPr>
              <a:t>i</a:t>
            </a:r>
            <a:r>
              <a:rPr lang="en-GB" sz="2000">
                <a:latin typeface="OpenDyslexicAlta" pitchFamily="2" charset="77"/>
              </a:rPr>
              <a:t> d </a:t>
            </a:r>
            <a:r>
              <a:rPr lang="en-GB" sz="2000" u="sng">
                <a:solidFill>
                  <a:srgbClr val="FF3860"/>
                </a:solidFill>
                <a:latin typeface="OpenDyslexicAlta" pitchFamily="2" charset="77"/>
              </a:rPr>
              <a:t>g e</a:t>
            </a:r>
            <a:endParaRPr lang="en-GB" sz="2000">
              <a:solidFill>
                <a:srgbClr val="FF3860"/>
              </a:solidFill>
              <a:latin typeface="OpenDyslexicAlta" pitchFamily="2" charset="77"/>
            </a:endParaRPr>
          </a:p>
        </p:txBody>
      </p:sp>
      <p:sp>
        <p:nvSpPr>
          <p:cNvPr id="18" name="TextBox 17">
            <a:extLst>
              <a:ext uri="{FF2B5EF4-FFF2-40B4-BE49-F238E27FC236}">
                <a16:creationId xmlns:a16="http://schemas.microsoft.com/office/drawing/2014/main" id="{72440631-8D5D-48F9-9E4D-DE85F644EFC9}"/>
              </a:ext>
            </a:extLst>
          </p:cNvPr>
          <p:cNvSpPr txBox="1"/>
          <p:nvPr/>
        </p:nvSpPr>
        <p:spPr>
          <a:xfrm>
            <a:off x="1596086" y="6235700"/>
            <a:ext cx="2232964" cy="369332"/>
          </a:xfrm>
          <a:prstGeom prst="rect">
            <a:avLst/>
          </a:prstGeom>
          <a:noFill/>
        </p:spPr>
        <p:txBody>
          <a:bodyPr wrap="square" rtlCol="0">
            <a:spAutoFit/>
          </a:bodyPr>
          <a:lstStyle/>
          <a:p>
            <a:r>
              <a:rPr lang="en-GB">
                <a:latin typeface="OpenDyslexicAlta" pitchFamily="2" charset="77"/>
              </a:rPr>
              <a:t>l o </a:t>
            </a:r>
            <a:r>
              <a:rPr lang="en-GB" u="sng">
                <a:solidFill>
                  <a:srgbClr val="FF3860"/>
                </a:solidFill>
                <a:latin typeface="OpenDyslexicAlta" pitchFamily="2" charset="77"/>
              </a:rPr>
              <a:t>d</a:t>
            </a:r>
            <a:r>
              <a:rPr lang="en-GB">
                <a:solidFill>
                  <a:srgbClr val="FF3860"/>
                </a:solidFill>
                <a:latin typeface="OpenDyslexicAlta" pitchFamily="2" charset="77"/>
              </a:rPr>
              <a:t> </a:t>
            </a:r>
            <a:r>
              <a:rPr lang="en-GB" u="sng">
                <a:solidFill>
                  <a:srgbClr val="FF3860"/>
                </a:solidFill>
                <a:latin typeface="OpenDyslexicAlta" pitchFamily="2" charset="77"/>
              </a:rPr>
              <a:t>g e</a:t>
            </a:r>
          </a:p>
        </p:txBody>
      </p:sp>
      <p:sp>
        <p:nvSpPr>
          <p:cNvPr id="19" name="TextBox 18">
            <a:extLst>
              <a:ext uri="{FF2B5EF4-FFF2-40B4-BE49-F238E27FC236}">
                <a16:creationId xmlns:a16="http://schemas.microsoft.com/office/drawing/2014/main" id="{996100D0-2874-415B-A9D7-B5DB7A41B270}"/>
              </a:ext>
            </a:extLst>
          </p:cNvPr>
          <p:cNvSpPr txBox="1"/>
          <p:nvPr/>
        </p:nvSpPr>
        <p:spPr>
          <a:xfrm>
            <a:off x="4989795" y="6244827"/>
            <a:ext cx="1395990" cy="369332"/>
          </a:xfrm>
          <a:prstGeom prst="rect">
            <a:avLst/>
          </a:prstGeom>
          <a:noFill/>
        </p:spPr>
        <p:txBody>
          <a:bodyPr wrap="square" rtlCol="0">
            <a:spAutoFit/>
          </a:bodyPr>
          <a:lstStyle/>
          <a:p>
            <a:r>
              <a:rPr lang="en-GB" u="sng">
                <a:solidFill>
                  <a:srgbClr val="FF3860"/>
                </a:solidFill>
                <a:latin typeface="OpenDyslexicAlta" pitchFamily="2" charset="77"/>
              </a:rPr>
              <a:t>b </a:t>
            </a:r>
            <a:r>
              <a:rPr lang="en-GB">
                <a:latin typeface="OpenDyslexicAlta" pitchFamily="2" charset="77"/>
              </a:rPr>
              <a:t>a </a:t>
            </a:r>
            <a:r>
              <a:rPr lang="en-GB" u="sng">
                <a:solidFill>
                  <a:srgbClr val="FF3860"/>
                </a:solidFill>
                <a:latin typeface="OpenDyslexicAlta" pitchFamily="2" charset="77"/>
              </a:rPr>
              <a:t>d</a:t>
            </a:r>
            <a:r>
              <a:rPr lang="en-GB">
                <a:solidFill>
                  <a:srgbClr val="FF3860"/>
                </a:solidFill>
                <a:latin typeface="OpenDyslexicAlta" pitchFamily="2" charset="77"/>
              </a:rPr>
              <a:t> </a:t>
            </a:r>
            <a:r>
              <a:rPr lang="en-GB" u="sng">
                <a:solidFill>
                  <a:srgbClr val="FF3860"/>
                </a:solidFill>
                <a:latin typeface="OpenDyslexicAlta" pitchFamily="2" charset="77"/>
              </a:rPr>
              <a:t>g</a:t>
            </a:r>
            <a:r>
              <a:rPr lang="en-GB">
                <a:solidFill>
                  <a:srgbClr val="FF3860"/>
                </a:solidFill>
                <a:latin typeface="OpenDyslexicAlta" pitchFamily="2" charset="77"/>
              </a:rPr>
              <a:t> </a:t>
            </a:r>
            <a:r>
              <a:rPr lang="en-GB">
                <a:latin typeface="OpenDyslexicAlta" pitchFamily="2" charset="77"/>
              </a:rPr>
              <a:t>e</a:t>
            </a:r>
          </a:p>
        </p:txBody>
      </p:sp>
      <p:pic>
        <p:nvPicPr>
          <p:cNvPr id="1026" name="Picture 2" descr="Suspension Bridge, Brooklyn Bridge">
            <a:extLst>
              <a:ext uri="{FF2B5EF4-FFF2-40B4-BE49-F238E27FC236}">
                <a16:creationId xmlns:a16="http://schemas.microsoft.com/office/drawing/2014/main" id="{AA68206E-E820-4FA6-902D-8EC605F3103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50" y="2447817"/>
            <a:ext cx="2367860" cy="14771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Garden Fence Garden Fence Nature Hedge Pla">
            <a:extLst>
              <a:ext uri="{FF2B5EF4-FFF2-40B4-BE49-F238E27FC236}">
                <a16:creationId xmlns:a16="http://schemas.microsoft.com/office/drawing/2014/main" id="{C20A0155-D30B-43FB-B688-D03F4C36270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19930" y="2783910"/>
            <a:ext cx="2367860" cy="12901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udge, Lawyer, Attorney, Barrister">
            <a:extLst>
              <a:ext uri="{FF2B5EF4-FFF2-40B4-BE49-F238E27FC236}">
                <a16:creationId xmlns:a16="http://schemas.microsoft.com/office/drawing/2014/main" id="{FC1E29CF-151D-48B7-ABEA-6A5AD48410D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42252" y="1343940"/>
            <a:ext cx="1450162" cy="21816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Image result for wedge">
            <a:extLst>
              <a:ext uri="{FF2B5EF4-FFF2-40B4-BE49-F238E27FC236}">
                <a16:creationId xmlns:a16="http://schemas.microsoft.com/office/drawing/2014/main" id="{BE70DEFA-2869-4737-9D93-0C0BAD747E3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57211" y="2233722"/>
            <a:ext cx="1661209" cy="16612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4" name="Picture 10" descr="Log Cabin Cabin Rustic House Home Rural Ar">
            <a:extLst>
              <a:ext uri="{FF2B5EF4-FFF2-40B4-BE49-F238E27FC236}">
                <a16:creationId xmlns:a16="http://schemas.microsoft.com/office/drawing/2014/main" id="{3309C48B-C894-4E82-B426-E08CA91B9D83}"/>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08907" y="4855137"/>
            <a:ext cx="2003722" cy="14104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birthday badge">
            <a:extLst>
              <a:ext uri="{FF2B5EF4-FFF2-40B4-BE49-F238E27FC236}">
                <a16:creationId xmlns:a16="http://schemas.microsoft.com/office/drawing/2014/main" id="{7C4C4B78-46B3-407D-89DC-3DB1748143B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23563" y="4796429"/>
            <a:ext cx="1372437" cy="137243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frigerator, Freezer, Fridge-Freezer">
            <a:extLst>
              <a:ext uri="{FF2B5EF4-FFF2-40B4-BE49-F238E27FC236}">
                <a16:creationId xmlns:a16="http://schemas.microsoft.com/office/drawing/2014/main" id="{E93BF0AB-C8F2-4B42-9B6B-E3B477CC557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992414" y="3837979"/>
            <a:ext cx="1572623" cy="23977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D76054-6402-4E06-8094-7EC258333C7B}"/>
              </a:ext>
            </a:extLst>
          </p:cNvPr>
          <p:cNvSpPr txBox="1"/>
          <p:nvPr/>
        </p:nvSpPr>
        <p:spPr>
          <a:xfrm>
            <a:off x="438150" y="243251"/>
            <a:ext cx="1796716" cy="338554"/>
          </a:xfrm>
          <a:prstGeom prst="rect">
            <a:avLst/>
          </a:prstGeom>
          <a:noFill/>
        </p:spPr>
        <p:txBody>
          <a:bodyPr wrap="square" rtlCol="0">
            <a:spAutoFit/>
          </a:bodyPr>
          <a:lstStyle/>
          <a:p>
            <a:r>
              <a:rPr lang="en-GB" sz="1600">
                <a:solidFill>
                  <a:srgbClr val="FF3860"/>
                </a:solidFill>
                <a:latin typeface="Muli" panose="020B0604020202020204" charset="0"/>
              </a:rPr>
              <a:t>Answers: </a:t>
            </a:r>
          </a:p>
        </p:txBody>
      </p:sp>
    </p:spTree>
    <p:extLst>
      <p:ext uri="{BB962C8B-B14F-4D97-AF65-F5344CB8AC3E}">
        <p14:creationId xmlns:p14="http://schemas.microsoft.com/office/powerpoint/2010/main" val="284492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P spid="18"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971121145"/>
                    </a:ext>
                  </a:extLst>
                </a:gridCol>
                <a:gridCol w="1858433">
                  <a:extLst>
                    <a:ext uri="{9D8B030D-6E8A-4147-A177-3AD203B41FA5}">
                      <a16:colId xmlns:a16="http://schemas.microsoft.com/office/drawing/2014/main" val="2056949296"/>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FFF2CC"/>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4">
                        <a:lumMod val="20000"/>
                        <a:lumOff val="80000"/>
                      </a:schemeClr>
                    </a:solidFill>
                  </a:tcPr>
                </a:tc>
                <a:tc>
                  <a:txBody>
                    <a:bodyPr/>
                    <a:lstStyle/>
                    <a:p>
                      <a:pPr algn="ctr"/>
                      <a:r>
                        <a:rPr lang="en-GB" b="0" i="0">
                          <a:latin typeface="OpenDyslexicAlta" pitchFamily="2" charset="77"/>
                          <a:ea typeface="OpenDyslexic" charset="0"/>
                          <a:cs typeface="OpenDyslexic" charset="0"/>
                        </a:rPr>
                        <a:t>3</a:t>
                      </a:r>
                      <a:r>
                        <a:rPr lang="en-GB" b="0" i="0" baseline="30000">
                          <a:latin typeface="OpenDyslexicAlta" pitchFamily="2" charset="77"/>
                          <a:ea typeface="OpenDyslexic" charset="0"/>
                          <a:cs typeface="OpenDyslexic" charset="0"/>
                        </a:rPr>
                        <a:t>rd</a:t>
                      </a:r>
                      <a:r>
                        <a:rPr lang="en-GB" b="0" i="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badge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edge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bridge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dodge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fudge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ridge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smudge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judge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wedge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lodge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a:latin typeface="Muli" pitchFamily="2" charset="77"/>
                        </a:rPr>
                        <a:t>The /j/ sound spelled </a:t>
                      </a:r>
                      <a:r>
                        <a:rPr lang="mr-IN" sz="1400" b="0" i="0" baseline="0">
                          <a:latin typeface="Muli" pitchFamily="2" charset="77"/>
                        </a:rPr>
                        <a:t>–</a:t>
                      </a:r>
                      <a:r>
                        <a:rPr lang="en-GB" sz="1400" baseline="0" err="1">
                          <a:latin typeface="Muli" pitchFamily="2" charset="77"/>
                        </a:rPr>
                        <a:t>dge</a:t>
                      </a:r>
                      <a:r>
                        <a:rPr lang="en-GB" sz="1400" baseline="0">
                          <a:latin typeface="Muli" pitchFamily="2" charset="77"/>
                        </a:rPr>
                        <a:t>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7028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badge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edge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bridge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dodge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fudge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ridge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smudge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judge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wedge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lodge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a:latin typeface="Muli" pitchFamily="2" charset="77"/>
                        </a:rPr>
                        <a:t>The /j/ sound spelt </a:t>
                      </a:r>
                      <a:r>
                        <a:rPr lang="mr-IN" sz="1400" b="0" i="0" baseline="0">
                          <a:latin typeface="Muli" pitchFamily="2" charset="77"/>
                        </a:rPr>
                        <a:t>–</a:t>
                      </a:r>
                      <a:r>
                        <a:rPr lang="en-GB" sz="1400" baseline="0" err="1">
                          <a:latin typeface="Muli" pitchFamily="2" charset="77"/>
                        </a:rPr>
                        <a:t>dge</a:t>
                      </a:r>
                      <a:r>
                        <a:rPr lang="en-GB" sz="1400" baseline="0">
                          <a:latin typeface="Muli" pitchFamily="2" charset="77"/>
                        </a:rPr>
                        <a:t>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6" name="Rectangle 35"/>
          <p:cNvSpPr/>
          <p:nvPr/>
        </p:nvSpPr>
        <p:spPr>
          <a:xfrm>
            <a:off x="6369669" y="1457779"/>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37" name="Rectangle 36"/>
          <p:cNvSpPr/>
          <p:nvPr/>
        </p:nvSpPr>
        <p:spPr>
          <a:xfrm>
            <a:off x="3473708" y="205034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38" name="Rectangle 37"/>
          <p:cNvSpPr/>
          <p:nvPr/>
        </p:nvSpPr>
        <p:spPr>
          <a:xfrm>
            <a:off x="7331030" y="308757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39" name="Rectangle 38"/>
          <p:cNvSpPr/>
          <p:nvPr/>
        </p:nvSpPr>
        <p:spPr>
          <a:xfrm>
            <a:off x="7955583" y="1936323"/>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40" name="Rectangle 39"/>
          <p:cNvSpPr/>
          <p:nvPr/>
        </p:nvSpPr>
        <p:spPr>
          <a:xfrm>
            <a:off x="3998915" y="1564568"/>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41" name="Rectangle 40"/>
          <p:cNvSpPr/>
          <p:nvPr/>
        </p:nvSpPr>
        <p:spPr>
          <a:xfrm>
            <a:off x="4527553" y="2050345"/>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42" name="Rectangle 41"/>
          <p:cNvSpPr/>
          <p:nvPr/>
        </p:nvSpPr>
        <p:spPr>
          <a:xfrm>
            <a:off x="5745116" y="308757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43" name="Rectangle 42"/>
          <p:cNvSpPr/>
          <p:nvPr/>
        </p:nvSpPr>
        <p:spPr>
          <a:xfrm>
            <a:off x="7426945" y="1457779"/>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44" name="Rectangle 43"/>
          <p:cNvSpPr/>
          <p:nvPr/>
        </p:nvSpPr>
        <p:spPr>
          <a:xfrm>
            <a:off x="10884695" y="1990288"/>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45" name="Rectangle 44"/>
          <p:cNvSpPr/>
          <p:nvPr/>
        </p:nvSpPr>
        <p:spPr>
          <a:xfrm>
            <a:off x="7859668" y="3573354"/>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46" name="Rectangle 45"/>
          <p:cNvSpPr/>
          <p:nvPr/>
        </p:nvSpPr>
        <p:spPr>
          <a:xfrm>
            <a:off x="10356057" y="1504513"/>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47" name="Rectangle 46"/>
          <p:cNvSpPr/>
          <p:nvPr/>
        </p:nvSpPr>
        <p:spPr>
          <a:xfrm>
            <a:off x="9298781" y="1504515"/>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48" name="Rectangle 47"/>
          <p:cNvSpPr/>
          <p:nvPr/>
        </p:nvSpPr>
        <p:spPr>
          <a:xfrm>
            <a:off x="5056191" y="205034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49" name="Rectangle 48"/>
          <p:cNvSpPr/>
          <p:nvPr/>
        </p:nvSpPr>
        <p:spPr>
          <a:xfrm>
            <a:off x="8388306" y="35733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50" name="Rectangle 49"/>
          <p:cNvSpPr/>
          <p:nvPr/>
        </p:nvSpPr>
        <p:spPr>
          <a:xfrm>
            <a:off x="6802392" y="357335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51" name="Rectangle 50"/>
          <p:cNvSpPr/>
          <p:nvPr/>
        </p:nvSpPr>
        <p:spPr>
          <a:xfrm>
            <a:off x="6273754" y="357335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52" name="Rectangle 51"/>
          <p:cNvSpPr/>
          <p:nvPr/>
        </p:nvSpPr>
        <p:spPr>
          <a:xfrm>
            <a:off x="8484221" y="1936323"/>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53" name="Rectangle 52"/>
          <p:cNvSpPr/>
          <p:nvPr/>
        </p:nvSpPr>
        <p:spPr>
          <a:xfrm>
            <a:off x="6898307" y="1943558"/>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54" name="Rectangle 53"/>
          <p:cNvSpPr/>
          <p:nvPr/>
        </p:nvSpPr>
        <p:spPr>
          <a:xfrm>
            <a:off x="11406470" y="1990288"/>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55" name="Rectangle 54"/>
          <p:cNvSpPr/>
          <p:nvPr/>
        </p:nvSpPr>
        <p:spPr>
          <a:xfrm>
            <a:off x="9827419" y="199029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56" name="Rectangle 55"/>
          <p:cNvSpPr/>
          <p:nvPr/>
        </p:nvSpPr>
        <p:spPr>
          <a:xfrm>
            <a:off x="7530797" y="5381709"/>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57" name="Rectangle 56"/>
          <p:cNvSpPr/>
          <p:nvPr/>
        </p:nvSpPr>
        <p:spPr>
          <a:xfrm>
            <a:off x="7002159" y="538171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58" name="Rectangle 57"/>
          <p:cNvSpPr/>
          <p:nvPr/>
        </p:nvSpPr>
        <p:spPr>
          <a:xfrm>
            <a:off x="6481026" y="538171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59" name="Rectangle 58"/>
          <p:cNvSpPr/>
          <p:nvPr/>
        </p:nvSpPr>
        <p:spPr>
          <a:xfrm>
            <a:off x="5633197"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60" name="Rectangle 59"/>
          <p:cNvSpPr/>
          <p:nvPr/>
        </p:nvSpPr>
        <p:spPr>
          <a:xfrm>
            <a:off x="4053689"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61" name="Rectangle 60"/>
          <p:cNvSpPr/>
          <p:nvPr/>
        </p:nvSpPr>
        <p:spPr>
          <a:xfrm>
            <a:off x="3543300"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62" name="Rectangle 61"/>
          <p:cNvSpPr/>
          <p:nvPr/>
        </p:nvSpPr>
        <p:spPr>
          <a:xfrm>
            <a:off x="8059435" y="489593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63" name="Rectangle 62"/>
          <p:cNvSpPr/>
          <p:nvPr/>
        </p:nvSpPr>
        <p:spPr>
          <a:xfrm>
            <a:off x="10238539" y="369755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64" name="Rectangle 63"/>
          <p:cNvSpPr/>
          <p:nvPr/>
        </p:nvSpPr>
        <p:spPr>
          <a:xfrm>
            <a:off x="8588073" y="538170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65" name="Rectangle 64"/>
          <p:cNvSpPr/>
          <p:nvPr/>
        </p:nvSpPr>
        <p:spPr>
          <a:xfrm>
            <a:off x="5112064" y="5154754"/>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66" name="Rectangle 65"/>
          <p:cNvSpPr/>
          <p:nvPr/>
        </p:nvSpPr>
        <p:spPr>
          <a:xfrm>
            <a:off x="4582327" y="4669102"/>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67" name="Rectangle 66"/>
          <p:cNvSpPr/>
          <p:nvPr/>
        </p:nvSpPr>
        <p:spPr>
          <a:xfrm>
            <a:off x="9709901" y="418332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68" name="Rectangle 67"/>
          <p:cNvSpPr/>
          <p:nvPr/>
        </p:nvSpPr>
        <p:spPr>
          <a:xfrm>
            <a:off x="9181263" y="4184023"/>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69" name="Rectangle 68"/>
          <p:cNvSpPr/>
          <p:nvPr/>
        </p:nvSpPr>
        <p:spPr>
          <a:xfrm>
            <a:off x="9116711" y="538170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70" name="Rectangle 69"/>
          <p:cNvSpPr/>
          <p:nvPr/>
        </p:nvSpPr>
        <p:spPr>
          <a:xfrm>
            <a:off x="11295815" y="418332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71" name="Rectangle 70"/>
          <p:cNvSpPr/>
          <p:nvPr/>
        </p:nvSpPr>
        <p:spPr>
          <a:xfrm>
            <a:off x="10767177" y="418320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Muli" pitchFamily="2" charset="77"/>
            </a:endParaRPr>
          </a:p>
        </p:txBody>
      </p:sp>
      <p:sp>
        <p:nvSpPr>
          <p:cNvPr id="72" name="TextBox 71"/>
          <p:cNvSpPr txBox="1"/>
          <p:nvPr/>
        </p:nvSpPr>
        <p:spPr>
          <a:xfrm>
            <a:off x="6905170" y="1960433"/>
            <a:ext cx="510389" cy="461665"/>
          </a:xfrm>
          <a:prstGeom prst="rect">
            <a:avLst/>
          </a:prstGeom>
          <a:noFill/>
        </p:spPr>
        <p:txBody>
          <a:bodyPr wrap="square" rtlCol="0">
            <a:spAutoFit/>
          </a:bodyPr>
          <a:lstStyle/>
          <a:p>
            <a:pPr algn="ctr"/>
            <a:r>
              <a:rPr lang="en-GB" sz="2400">
                <a:latin typeface="OpenDyslexicAlta" pitchFamily="2" charset="77"/>
                <a:ea typeface="OpenDyslexic" charset="0"/>
                <a:cs typeface="OpenDyslexic" charset="0"/>
              </a:rPr>
              <a:t>a</a:t>
            </a:r>
          </a:p>
        </p:txBody>
      </p:sp>
      <p:sp>
        <p:nvSpPr>
          <p:cNvPr id="73" name="TextBox 72"/>
          <p:cNvSpPr txBox="1"/>
          <p:nvPr/>
        </p:nvSpPr>
        <p:spPr>
          <a:xfrm>
            <a:off x="9836543" y="2019700"/>
            <a:ext cx="510389" cy="461665"/>
          </a:xfrm>
          <a:prstGeom prst="rect">
            <a:avLst/>
          </a:prstGeom>
          <a:noFill/>
        </p:spPr>
        <p:txBody>
          <a:bodyPr wrap="square" rtlCol="0">
            <a:spAutoFit/>
          </a:bodyPr>
          <a:lstStyle/>
          <a:p>
            <a:pPr algn="ctr"/>
            <a:r>
              <a:rPr lang="en-GB" sz="2400">
                <a:latin typeface="OpenDyslexicAlta" pitchFamily="2" charset="77"/>
                <a:ea typeface="OpenDyslexic" charset="0"/>
                <a:cs typeface="OpenDyslexic" charset="0"/>
              </a:rPr>
              <a:t>o</a:t>
            </a:r>
          </a:p>
        </p:txBody>
      </p:sp>
      <p:sp>
        <p:nvSpPr>
          <p:cNvPr id="74" name="TextBox 73"/>
          <p:cNvSpPr txBox="1"/>
          <p:nvPr/>
        </p:nvSpPr>
        <p:spPr>
          <a:xfrm>
            <a:off x="9709901" y="4207438"/>
            <a:ext cx="510389" cy="461665"/>
          </a:xfrm>
          <a:prstGeom prst="rect">
            <a:avLst/>
          </a:prstGeom>
          <a:noFill/>
        </p:spPr>
        <p:txBody>
          <a:bodyPr wrap="square" rtlCol="0">
            <a:spAutoFit/>
          </a:bodyPr>
          <a:lstStyle/>
          <a:p>
            <a:pPr algn="ctr"/>
            <a:r>
              <a:rPr lang="en-GB" sz="2400">
                <a:latin typeface="OpenDyslexicAlta" pitchFamily="2" charset="77"/>
                <a:ea typeface="OpenDyslexic" charset="0"/>
                <a:cs typeface="OpenDyslexic" charset="0"/>
              </a:rPr>
              <a:t>e</a:t>
            </a:r>
          </a:p>
        </p:txBody>
      </p:sp>
      <p:sp>
        <p:nvSpPr>
          <p:cNvPr id="75" name="TextBox 74"/>
          <p:cNvSpPr txBox="1"/>
          <p:nvPr/>
        </p:nvSpPr>
        <p:spPr>
          <a:xfrm>
            <a:off x="4052590" y="5180160"/>
            <a:ext cx="510389" cy="461665"/>
          </a:xfrm>
          <a:prstGeom prst="rect">
            <a:avLst/>
          </a:prstGeom>
          <a:noFill/>
        </p:spPr>
        <p:txBody>
          <a:bodyPr wrap="square" rtlCol="0">
            <a:spAutoFit/>
          </a:bodyPr>
          <a:lstStyle/>
          <a:p>
            <a:pPr algn="ctr"/>
            <a:r>
              <a:rPr lang="en-GB" sz="2400">
                <a:latin typeface="OpenDyslexicAlta" pitchFamily="2" charset="77"/>
                <a:ea typeface="OpenDyslexic" charset="0"/>
                <a:cs typeface="OpenDyslexic" charset="0"/>
              </a:rPr>
              <a:t>i</a:t>
            </a:r>
          </a:p>
        </p:txBody>
      </p:sp>
      <p:sp>
        <p:nvSpPr>
          <p:cNvPr id="76" name="TextBox 75"/>
          <p:cNvSpPr txBox="1"/>
          <p:nvPr/>
        </p:nvSpPr>
        <p:spPr>
          <a:xfrm>
            <a:off x="3473708" y="3087577"/>
            <a:ext cx="2253159" cy="1477328"/>
          </a:xfrm>
          <a:prstGeom prst="rect">
            <a:avLst/>
          </a:prstGeom>
          <a:noFill/>
        </p:spPr>
        <p:txBody>
          <a:bodyPr wrap="square" rtlCol="0">
            <a:spAutoFit/>
          </a:bodyPr>
          <a:lstStyle/>
          <a:p>
            <a:r>
              <a:rPr lang="en-GB">
                <a:latin typeface="OpenDyslexicAlta" pitchFamily="2" charset="77"/>
                <a:ea typeface="OpenDyslexic" charset="0"/>
                <a:cs typeface="OpenDyslexic" charset="0"/>
              </a:rPr>
              <a:t>Use your spellings to try and work out which words fit in the boxes.</a:t>
            </a:r>
          </a:p>
        </p:txBody>
      </p:sp>
      <p:sp>
        <p:nvSpPr>
          <p:cNvPr id="77" name="TextBox 76"/>
          <p:cNvSpPr txBox="1"/>
          <p:nvPr/>
        </p:nvSpPr>
        <p:spPr>
          <a:xfrm>
            <a:off x="3379107" y="6304899"/>
            <a:ext cx="7916708" cy="369332"/>
          </a:xfrm>
          <a:prstGeom prst="rect">
            <a:avLst/>
          </a:prstGeom>
          <a:noFill/>
        </p:spPr>
        <p:txBody>
          <a:bodyPr wrap="square" rtlCol="0">
            <a:spAutoFit/>
          </a:bodyPr>
          <a:lstStyle/>
          <a:p>
            <a:r>
              <a:rPr lang="en-GB">
                <a:latin typeface="OpenDyslexicAlta" pitchFamily="2" charset="77"/>
                <a:ea typeface="OpenDyslexic" charset="0"/>
                <a:cs typeface="OpenDyslexic" charset="0"/>
              </a:rPr>
              <a:t>Which words have been left out?</a:t>
            </a:r>
          </a:p>
        </p:txBody>
      </p:sp>
    </p:spTree>
    <p:extLst>
      <p:ext uri="{BB962C8B-B14F-4D97-AF65-F5344CB8AC3E}">
        <p14:creationId xmlns:p14="http://schemas.microsoft.com/office/powerpoint/2010/main" val="1073709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badge</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edge</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bridge</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dodge</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fudge</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ridge</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smudge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judge</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wedge</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lodge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a:latin typeface="Muli" pitchFamily="2" charset="77"/>
                        </a:rPr>
                        <a:t>The /j/ sound spelt </a:t>
                      </a:r>
                      <a:r>
                        <a:rPr lang="mr-IN" sz="1600" b="0" i="0" baseline="0">
                          <a:latin typeface="Muli" pitchFamily="2" charset="77"/>
                        </a:rPr>
                        <a:t>–</a:t>
                      </a:r>
                      <a:r>
                        <a:rPr lang="en-GB" sz="1600" baseline="0" err="1">
                          <a:latin typeface="Muli" pitchFamily="2" charset="77"/>
                        </a:rPr>
                        <a:t>dge</a:t>
                      </a:r>
                      <a:r>
                        <a:rPr lang="en-GB" sz="1600" baseline="0">
                          <a:latin typeface="Muli" pitchFamily="2" charset="77"/>
                        </a:rPr>
                        <a:t>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a:latin typeface="Muli" pitchFamily="2" charset="77"/>
                      </a:endParaRPr>
                    </a:p>
                    <a:p>
                      <a:r>
                        <a:rPr lang="en-GB" sz="1600" baseline="0">
                          <a:solidFill>
                            <a:srgbClr val="FF3860"/>
                          </a:solidFill>
                          <a:latin typeface="Muli" pitchFamily="2" charset="77"/>
                        </a:rPr>
                        <a:t>Answers: </a:t>
                      </a:r>
                      <a:endParaRPr lang="en-GB" sz="160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6" name="Rectangle 35"/>
          <p:cNvSpPr/>
          <p:nvPr/>
        </p:nvSpPr>
        <p:spPr>
          <a:xfrm>
            <a:off x="6369669" y="1457779"/>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a:solidFill>
                  <a:srgbClr val="FF3860"/>
                </a:solidFill>
                <a:latin typeface="OpenDyslexicAlta" pitchFamily="2" charset="77"/>
              </a:rPr>
              <a:t>b</a:t>
            </a:r>
          </a:p>
        </p:txBody>
      </p:sp>
      <p:sp>
        <p:nvSpPr>
          <p:cNvPr id="37" name="Rectangle 36"/>
          <p:cNvSpPr/>
          <p:nvPr/>
        </p:nvSpPr>
        <p:spPr>
          <a:xfrm>
            <a:off x="3473708" y="205034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a:solidFill>
                  <a:srgbClr val="FF3860"/>
                </a:solidFill>
                <a:latin typeface="OpenDyslexicAlta" pitchFamily="2" charset="77"/>
              </a:rPr>
              <a:t>e</a:t>
            </a:r>
          </a:p>
        </p:txBody>
      </p:sp>
      <p:sp>
        <p:nvSpPr>
          <p:cNvPr id="38" name="Rectangle 37"/>
          <p:cNvSpPr/>
          <p:nvPr/>
        </p:nvSpPr>
        <p:spPr>
          <a:xfrm>
            <a:off x="7331030" y="308757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a:solidFill>
                  <a:srgbClr val="FF3860"/>
                </a:solidFill>
                <a:latin typeface="OpenDyslexicAlta" pitchFamily="2" charset="77"/>
              </a:rPr>
              <a:t>d</a:t>
            </a:r>
          </a:p>
        </p:txBody>
      </p:sp>
      <p:sp>
        <p:nvSpPr>
          <p:cNvPr id="39" name="Rectangle 38"/>
          <p:cNvSpPr/>
          <p:nvPr/>
        </p:nvSpPr>
        <p:spPr>
          <a:xfrm>
            <a:off x="7955583" y="1936323"/>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a:solidFill>
                  <a:srgbClr val="FF3860"/>
                </a:solidFill>
                <a:latin typeface="OpenDyslexicAlta" pitchFamily="2" charset="77"/>
              </a:rPr>
              <a:t>g</a:t>
            </a:r>
          </a:p>
        </p:txBody>
      </p:sp>
      <p:sp>
        <p:nvSpPr>
          <p:cNvPr id="40" name="Rectangle 39"/>
          <p:cNvSpPr/>
          <p:nvPr/>
        </p:nvSpPr>
        <p:spPr>
          <a:xfrm>
            <a:off x="3998915" y="1564568"/>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a:solidFill>
                  <a:srgbClr val="FF3860"/>
                </a:solidFill>
                <a:latin typeface="OpenDyslexicAlta" pitchFamily="2" charset="77"/>
              </a:rPr>
              <a:t>d</a:t>
            </a:r>
          </a:p>
        </p:txBody>
      </p:sp>
      <p:sp>
        <p:nvSpPr>
          <p:cNvPr id="41" name="Rectangle 40"/>
          <p:cNvSpPr/>
          <p:nvPr/>
        </p:nvSpPr>
        <p:spPr>
          <a:xfrm>
            <a:off x="4527553" y="2050345"/>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a:solidFill>
                  <a:srgbClr val="FF3860"/>
                </a:solidFill>
                <a:latin typeface="OpenDyslexicAlta" pitchFamily="2" charset="77"/>
              </a:rPr>
              <a:t>g</a:t>
            </a:r>
          </a:p>
        </p:txBody>
      </p:sp>
      <p:sp>
        <p:nvSpPr>
          <p:cNvPr id="42" name="Rectangle 41"/>
          <p:cNvSpPr/>
          <p:nvPr/>
        </p:nvSpPr>
        <p:spPr>
          <a:xfrm>
            <a:off x="5745116" y="308757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a:solidFill>
                  <a:srgbClr val="FF3860"/>
                </a:solidFill>
                <a:latin typeface="OpenDyslexicAlta" pitchFamily="2" charset="77"/>
              </a:rPr>
              <a:t>b</a:t>
            </a:r>
          </a:p>
        </p:txBody>
      </p:sp>
      <p:sp>
        <p:nvSpPr>
          <p:cNvPr id="43" name="Rectangle 42"/>
          <p:cNvSpPr/>
          <p:nvPr/>
        </p:nvSpPr>
        <p:spPr>
          <a:xfrm>
            <a:off x="7426945" y="1457779"/>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a:solidFill>
                  <a:srgbClr val="FF3860"/>
                </a:solidFill>
                <a:latin typeface="OpenDyslexicAlta" pitchFamily="2" charset="77"/>
              </a:rPr>
              <a:t>d</a:t>
            </a:r>
          </a:p>
        </p:txBody>
      </p:sp>
      <p:sp>
        <p:nvSpPr>
          <p:cNvPr id="44" name="Rectangle 43"/>
          <p:cNvSpPr/>
          <p:nvPr/>
        </p:nvSpPr>
        <p:spPr>
          <a:xfrm>
            <a:off x="10884695" y="1990288"/>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a:solidFill>
                  <a:srgbClr val="FF3860"/>
                </a:solidFill>
                <a:latin typeface="OpenDyslexicAlta" pitchFamily="2" charset="77"/>
              </a:rPr>
              <a:t>g</a:t>
            </a:r>
          </a:p>
        </p:txBody>
      </p:sp>
      <p:sp>
        <p:nvSpPr>
          <p:cNvPr id="45" name="Rectangle 44"/>
          <p:cNvSpPr/>
          <p:nvPr/>
        </p:nvSpPr>
        <p:spPr>
          <a:xfrm>
            <a:off x="7859668" y="3573354"/>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a:solidFill>
                  <a:srgbClr val="FF3860"/>
                </a:solidFill>
                <a:latin typeface="OpenDyslexicAlta" pitchFamily="2" charset="77"/>
              </a:rPr>
              <a:t>g</a:t>
            </a:r>
          </a:p>
        </p:txBody>
      </p:sp>
      <p:sp>
        <p:nvSpPr>
          <p:cNvPr id="46" name="Rectangle 45"/>
          <p:cNvSpPr/>
          <p:nvPr/>
        </p:nvSpPr>
        <p:spPr>
          <a:xfrm>
            <a:off x="10356057" y="1504513"/>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a:solidFill>
                  <a:srgbClr val="FF3860"/>
                </a:solidFill>
                <a:latin typeface="OpenDyslexicAlta" pitchFamily="2" charset="77"/>
              </a:rPr>
              <a:t>d</a:t>
            </a:r>
          </a:p>
        </p:txBody>
      </p:sp>
      <p:sp>
        <p:nvSpPr>
          <p:cNvPr id="47" name="Rectangle 46"/>
          <p:cNvSpPr/>
          <p:nvPr/>
        </p:nvSpPr>
        <p:spPr>
          <a:xfrm>
            <a:off x="9298781" y="1504515"/>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a:solidFill>
                  <a:srgbClr val="FF3860"/>
                </a:solidFill>
                <a:latin typeface="OpenDyslexicAlta" pitchFamily="2" charset="77"/>
              </a:rPr>
              <a:t>d</a:t>
            </a:r>
          </a:p>
        </p:txBody>
      </p:sp>
      <p:sp>
        <p:nvSpPr>
          <p:cNvPr id="48" name="Rectangle 47"/>
          <p:cNvSpPr/>
          <p:nvPr/>
        </p:nvSpPr>
        <p:spPr>
          <a:xfrm>
            <a:off x="5056191" y="205034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a:solidFill>
                  <a:srgbClr val="FF3860"/>
                </a:solidFill>
                <a:latin typeface="OpenDyslexicAlta" pitchFamily="2" charset="77"/>
              </a:rPr>
              <a:t>e</a:t>
            </a:r>
          </a:p>
        </p:txBody>
      </p:sp>
      <p:sp>
        <p:nvSpPr>
          <p:cNvPr id="49" name="Rectangle 48"/>
          <p:cNvSpPr/>
          <p:nvPr/>
        </p:nvSpPr>
        <p:spPr>
          <a:xfrm>
            <a:off x="8388306" y="35733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a:solidFill>
                  <a:srgbClr val="FF3860"/>
                </a:solidFill>
                <a:latin typeface="OpenDyslexicAlta" pitchFamily="2" charset="77"/>
              </a:rPr>
              <a:t>e</a:t>
            </a:r>
          </a:p>
        </p:txBody>
      </p:sp>
      <p:sp>
        <p:nvSpPr>
          <p:cNvPr id="50" name="Rectangle 49"/>
          <p:cNvSpPr/>
          <p:nvPr/>
        </p:nvSpPr>
        <p:spPr>
          <a:xfrm>
            <a:off x="6802392" y="357335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err="1">
                <a:solidFill>
                  <a:srgbClr val="FF3860"/>
                </a:solidFill>
                <a:latin typeface="OpenDyslexicAlta" pitchFamily="2" charset="77"/>
              </a:rPr>
              <a:t>i</a:t>
            </a:r>
            <a:endParaRPr lang="en-GB" sz="2400">
              <a:solidFill>
                <a:srgbClr val="FF3860"/>
              </a:solidFill>
              <a:latin typeface="OpenDyslexicAlta" pitchFamily="2" charset="77"/>
            </a:endParaRPr>
          </a:p>
        </p:txBody>
      </p:sp>
      <p:sp>
        <p:nvSpPr>
          <p:cNvPr id="51" name="Rectangle 50"/>
          <p:cNvSpPr/>
          <p:nvPr/>
        </p:nvSpPr>
        <p:spPr>
          <a:xfrm>
            <a:off x="6273754" y="357335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a:solidFill>
                  <a:srgbClr val="FF3860"/>
                </a:solidFill>
                <a:latin typeface="OpenDyslexicAlta" pitchFamily="2" charset="77"/>
              </a:rPr>
              <a:t>r</a:t>
            </a:r>
          </a:p>
        </p:txBody>
      </p:sp>
      <p:sp>
        <p:nvSpPr>
          <p:cNvPr id="52" name="Rectangle 51"/>
          <p:cNvSpPr/>
          <p:nvPr/>
        </p:nvSpPr>
        <p:spPr>
          <a:xfrm>
            <a:off x="8484221" y="1936323"/>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a:latin typeface="OpenDyslexicAlta" pitchFamily="2" charset="77"/>
              </a:rPr>
              <a:t>e</a:t>
            </a:r>
          </a:p>
        </p:txBody>
      </p:sp>
      <p:sp>
        <p:nvSpPr>
          <p:cNvPr id="53" name="Rectangle 52"/>
          <p:cNvSpPr/>
          <p:nvPr/>
        </p:nvSpPr>
        <p:spPr>
          <a:xfrm>
            <a:off x="6898307" y="1943558"/>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OpenDyslexicAlta" pitchFamily="2" charset="77"/>
            </a:endParaRPr>
          </a:p>
        </p:txBody>
      </p:sp>
      <p:sp>
        <p:nvSpPr>
          <p:cNvPr id="54" name="Rectangle 53"/>
          <p:cNvSpPr/>
          <p:nvPr/>
        </p:nvSpPr>
        <p:spPr>
          <a:xfrm>
            <a:off x="11406470" y="1990288"/>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a:latin typeface="OpenDyslexicAlta" pitchFamily="2" charset="77"/>
              </a:rPr>
              <a:t>e</a:t>
            </a:r>
          </a:p>
        </p:txBody>
      </p:sp>
      <p:sp>
        <p:nvSpPr>
          <p:cNvPr id="55" name="Rectangle 54"/>
          <p:cNvSpPr/>
          <p:nvPr/>
        </p:nvSpPr>
        <p:spPr>
          <a:xfrm>
            <a:off x="9827419" y="199029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OpenDyslexicAlta" pitchFamily="2" charset="77"/>
            </a:endParaRPr>
          </a:p>
        </p:txBody>
      </p:sp>
      <p:sp>
        <p:nvSpPr>
          <p:cNvPr id="56" name="Rectangle 55"/>
          <p:cNvSpPr/>
          <p:nvPr/>
        </p:nvSpPr>
        <p:spPr>
          <a:xfrm>
            <a:off x="7530797" y="5381709"/>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a:solidFill>
                  <a:srgbClr val="FF3860"/>
                </a:solidFill>
                <a:latin typeface="OpenDyslexicAlta" pitchFamily="2" charset="77"/>
              </a:rPr>
              <a:t>u</a:t>
            </a:r>
          </a:p>
        </p:txBody>
      </p:sp>
      <p:sp>
        <p:nvSpPr>
          <p:cNvPr id="57" name="Rectangle 56"/>
          <p:cNvSpPr/>
          <p:nvPr/>
        </p:nvSpPr>
        <p:spPr>
          <a:xfrm>
            <a:off x="7002159" y="538171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a:solidFill>
                  <a:srgbClr val="FF3860"/>
                </a:solidFill>
                <a:latin typeface="OpenDyslexicAlta" pitchFamily="2" charset="77"/>
              </a:rPr>
              <a:t>m</a:t>
            </a:r>
          </a:p>
        </p:txBody>
      </p:sp>
      <p:sp>
        <p:nvSpPr>
          <p:cNvPr id="58" name="Rectangle 57"/>
          <p:cNvSpPr/>
          <p:nvPr/>
        </p:nvSpPr>
        <p:spPr>
          <a:xfrm>
            <a:off x="6481026" y="5381710"/>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a:solidFill>
                  <a:srgbClr val="FF0000"/>
                </a:solidFill>
                <a:latin typeface="OpenDyslexicAlta" pitchFamily="2" charset="77"/>
              </a:rPr>
              <a:t>s</a:t>
            </a:r>
          </a:p>
        </p:txBody>
      </p:sp>
      <p:sp>
        <p:nvSpPr>
          <p:cNvPr id="59" name="Rectangle 58"/>
          <p:cNvSpPr/>
          <p:nvPr/>
        </p:nvSpPr>
        <p:spPr>
          <a:xfrm>
            <a:off x="5633197"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a:solidFill>
                  <a:srgbClr val="FF3860"/>
                </a:solidFill>
                <a:latin typeface="OpenDyslexicAlta" pitchFamily="2" charset="77"/>
              </a:rPr>
              <a:t>e</a:t>
            </a:r>
          </a:p>
        </p:txBody>
      </p:sp>
      <p:sp>
        <p:nvSpPr>
          <p:cNvPr id="60" name="Rectangle 59"/>
          <p:cNvSpPr/>
          <p:nvPr/>
        </p:nvSpPr>
        <p:spPr>
          <a:xfrm>
            <a:off x="4053689"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OpenDyslexicAlta" pitchFamily="2" charset="77"/>
            </a:endParaRPr>
          </a:p>
        </p:txBody>
      </p:sp>
      <p:sp>
        <p:nvSpPr>
          <p:cNvPr id="61" name="Rectangle 60"/>
          <p:cNvSpPr/>
          <p:nvPr/>
        </p:nvSpPr>
        <p:spPr>
          <a:xfrm>
            <a:off x="3543300" y="5154754"/>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a:solidFill>
                  <a:srgbClr val="FF3860"/>
                </a:solidFill>
                <a:latin typeface="OpenDyslexicAlta" pitchFamily="2" charset="77"/>
              </a:rPr>
              <a:t>r</a:t>
            </a:r>
          </a:p>
        </p:txBody>
      </p:sp>
      <p:sp>
        <p:nvSpPr>
          <p:cNvPr id="62" name="Rectangle 61"/>
          <p:cNvSpPr/>
          <p:nvPr/>
        </p:nvSpPr>
        <p:spPr>
          <a:xfrm>
            <a:off x="8059435" y="489593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a:solidFill>
                  <a:srgbClr val="FF3860"/>
                </a:solidFill>
                <a:latin typeface="OpenDyslexicAlta" pitchFamily="2" charset="77"/>
              </a:rPr>
              <a:t>d</a:t>
            </a:r>
          </a:p>
        </p:txBody>
      </p:sp>
      <p:sp>
        <p:nvSpPr>
          <p:cNvPr id="63" name="Rectangle 62"/>
          <p:cNvSpPr/>
          <p:nvPr/>
        </p:nvSpPr>
        <p:spPr>
          <a:xfrm>
            <a:off x="10238539" y="369755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a:solidFill>
                  <a:srgbClr val="FF3860"/>
                </a:solidFill>
                <a:latin typeface="OpenDyslexicAlta" pitchFamily="2" charset="77"/>
              </a:rPr>
              <a:t>d</a:t>
            </a:r>
          </a:p>
        </p:txBody>
      </p:sp>
      <p:sp>
        <p:nvSpPr>
          <p:cNvPr id="64" name="Rectangle 63"/>
          <p:cNvSpPr/>
          <p:nvPr/>
        </p:nvSpPr>
        <p:spPr>
          <a:xfrm>
            <a:off x="8588073" y="5381707"/>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a:solidFill>
                  <a:srgbClr val="FF3860"/>
                </a:solidFill>
                <a:latin typeface="OpenDyslexicAlta" pitchFamily="2" charset="77"/>
              </a:rPr>
              <a:t>g</a:t>
            </a:r>
          </a:p>
        </p:txBody>
      </p:sp>
      <p:sp>
        <p:nvSpPr>
          <p:cNvPr id="65" name="Rectangle 64"/>
          <p:cNvSpPr/>
          <p:nvPr/>
        </p:nvSpPr>
        <p:spPr>
          <a:xfrm>
            <a:off x="5112064" y="5154754"/>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a:solidFill>
                  <a:srgbClr val="FF3860"/>
                </a:solidFill>
                <a:latin typeface="OpenDyslexicAlta" pitchFamily="2" charset="77"/>
              </a:rPr>
              <a:t>g</a:t>
            </a:r>
          </a:p>
        </p:txBody>
      </p:sp>
      <p:sp>
        <p:nvSpPr>
          <p:cNvPr id="66" name="Rectangle 65"/>
          <p:cNvSpPr/>
          <p:nvPr/>
        </p:nvSpPr>
        <p:spPr>
          <a:xfrm>
            <a:off x="4582327" y="4669102"/>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en-GB" sz="2400">
                <a:solidFill>
                  <a:srgbClr val="FF3860"/>
                </a:solidFill>
                <a:latin typeface="OpenDyslexicAlta" pitchFamily="2" charset="77"/>
              </a:rPr>
              <a:t>d</a:t>
            </a:r>
          </a:p>
        </p:txBody>
      </p:sp>
      <p:sp>
        <p:nvSpPr>
          <p:cNvPr id="67" name="Rectangle 66"/>
          <p:cNvSpPr/>
          <p:nvPr/>
        </p:nvSpPr>
        <p:spPr>
          <a:xfrm>
            <a:off x="9709901" y="418332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atin typeface="OpenDyslexicAlta" pitchFamily="2" charset="77"/>
            </a:endParaRPr>
          </a:p>
        </p:txBody>
      </p:sp>
      <p:sp>
        <p:nvSpPr>
          <p:cNvPr id="68" name="Rectangle 67"/>
          <p:cNvSpPr/>
          <p:nvPr/>
        </p:nvSpPr>
        <p:spPr>
          <a:xfrm>
            <a:off x="9181263" y="4184023"/>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a:solidFill>
                  <a:srgbClr val="FF3860"/>
                </a:solidFill>
                <a:latin typeface="OpenDyslexicAlta" pitchFamily="2" charset="77"/>
              </a:rPr>
              <a:t>w</a:t>
            </a:r>
          </a:p>
        </p:txBody>
      </p:sp>
      <p:sp>
        <p:nvSpPr>
          <p:cNvPr id="69" name="Rectangle 68"/>
          <p:cNvSpPr/>
          <p:nvPr/>
        </p:nvSpPr>
        <p:spPr>
          <a:xfrm>
            <a:off x="9116711" y="5381707"/>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a:solidFill>
                  <a:srgbClr val="FF3860"/>
                </a:solidFill>
                <a:latin typeface="OpenDyslexicAlta" pitchFamily="2" charset="77"/>
              </a:rPr>
              <a:t>e</a:t>
            </a:r>
          </a:p>
        </p:txBody>
      </p:sp>
      <p:sp>
        <p:nvSpPr>
          <p:cNvPr id="70" name="Rectangle 69"/>
          <p:cNvSpPr/>
          <p:nvPr/>
        </p:nvSpPr>
        <p:spPr>
          <a:xfrm>
            <a:off x="11295815" y="4183326"/>
            <a:ext cx="528638" cy="48577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a:solidFill>
                  <a:srgbClr val="FF3860"/>
                </a:solidFill>
                <a:latin typeface="OpenDyslexicAlta" pitchFamily="2" charset="77"/>
              </a:rPr>
              <a:t>e</a:t>
            </a:r>
          </a:p>
        </p:txBody>
      </p:sp>
      <p:sp>
        <p:nvSpPr>
          <p:cNvPr id="71" name="Rectangle 70"/>
          <p:cNvSpPr/>
          <p:nvPr/>
        </p:nvSpPr>
        <p:spPr>
          <a:xfrm>
            <a:off x="10767177" y="4183200"/>
            <a:ext cx="528638" cy="971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algn="ctr"/>
            <a:r>
              <a:rPr lang="en-GB" sz="2400">
                <a:solidFill>
                  <a:srgbClr val="FF3860"/>
                </a:solidFill>
                <a:latin typeface="OpenDyslexicAlta" pitchFamily="2" charset="77"/>
              </a:rPr>
              <a:t>g</a:t>
            </a:r>
          </a:p>
        </p:txBody>
      </p:sp>
      <p:sp>
        <p:nvSpPr>
          <p:cNvPr id="72" name="TextBox 71"/>
          <p:cNvSpPr txBox="1"/>
          <p:nvPr/>
        </p:nvSpPr>
        <p:spPr>
          <a:xfrm>
            <a:off x="6905170" y="1960433"/>
            <a:ext cx="510389" cy="461665"/>
          </a:xfrm>
          <a:prstGeom prst="rect">
            <a:avLst/>
          </a:prstGeom>
          <a:noFill/>
        </p:spPr>
        <p:txBody>
          <a:bodyPr wrap="square" rtlCol="0">
            <a:spAutoFit/>
          </a:bodyPr>
          <a:lstStyle/>
          <a:p>
            <a:pPr algn="ctr"/>
            <a:r>
              <a:rPr lang="en-GB" sz="2400">
                <a:latin typeface="OpenDyslexicAlta" pitchFamily="2" charset="77"/>
                <a:ea typeface="OpenDyslexic" charset="0"/>
                <a:cs typeface="OpenDyslexic" charset="0"/>
              </a:rPr>
              <a:t>a</a:t>
            </a:r>
          </a:p>
        </p:txBody>
      </p:sp>
      <p:sp>
        <p:nvSpPr>
          <p:cNvPr id="73" name="TextBox 72"/>
          <p:cNvSpPr txBox="1"/>
          <p:nvPr/>
        </p:nvSpPr>
        <p:spPr>
          <a:xfrm>
            <a:off x="9836543" y="2019700"/>
            <a:ext cx="510389" cy="461665"/>
          </a:xfrm>
          <a:prstGeom prst="rect">
            <a:avLst/>
          </a:prstGeom>
          <a:noFill/>
        </p:spPr>
        <p:txBody>
          <a:bodyPr wrap="square" rtlCol="0">
            <a:spAutoFit/>
          </a:bodyPr>
          <a:lstStyle/>
          <a:p>
            <a:pPr algn="ctr"/>
            <a:r>
              <a:rPr lang="en-GB" sz="2400">
                <a:latin typeface="OpenDyslexicAlta" pitchFamily="2" charset="77"/>
                <a:ea typeface="OpenDyslexic" charset="0"/>
                <a:cs typeface="OpenDyslexic" charset="0"/>
              </a:rPr>
              <a:t>o</a:t>
            </a:r>
          </a:p>
        </p:txBody>
      </p:sp>
      <p:sp>
        <p:nvSpPr>
          <p:cNvPr id="74" name="TextBox 73"/>
          <p:cNvSpPr txBox="1"/>
          <p:nvPr/>
        </p:nvSpPr>
        <p:spPr>
          <a:xfrm>
            <a:off x="9709901" y="4207438"/>
            <a:ext cx="510389" cy="461665"/>
          </a:xfrm>
          <a:prstGeom prst="rect">
            <a:avLst/>
          </a:prstGeom>
          <a:noFill/>
        </p:spPr>
        <p:txBody>
          <a:bodyPr wrap="square" rtlCol="0">
            <a:spAutoFit/>
          </a:bodyPr>
          <a:lstStyle/>
          <a:p>
            <a:pPr algn="ctr"/>
            <a:r>
              <a:rPr lang="en-GB" sz="2400">
                <a:latin typeface="OpenDyslexicAlta" pitchFamily="2" charset="77"/>
                <a:ea typeface="OpenDyslexic" charset="0"/>
                <a:cs typeface="OpenDyslexic" charset="0"/>
              </a:rPr>
              <a:t>e</a:t>
            </a:r>
          </a:p>
        </p:txBody>
      </p:sp>
      <p:sp>
        <p:nvSpPr>
          <p:cNvPr id="75" name="TextBox 74"/>
          <p:cNvSpPr txBox="1"/>
          <p:nvPr/>
        </p:nvSpPr>
        <p:spPr>
          <a:xfrm>
            <a:off x="4052590" y="5180160"/>
            <a:ext cx="510389" cy="461665"/>
          </a:xfrm>
          <a:prstGeom prst="rect">
            <a:avLst/>
          </a:prstGeom>
          <a:noFill/>
        </p:spPr>
        <p:txBody>
          <a:bodyPr wrap="square" rtlCol="0">
            <a:spAutoFit/>
          </a:bodyPr>
          <a:lstStyle/>
          <a:p>
            <a:pPr algn="ctr"/>
            <a:r>
              <a:rPr lang="en-GB" sz="2400">
                <a:latin typeface="OpenDyslexicAlta" pitchFamily="2" charset="77"/>
                <a:ea typeface="OpenDyslexic" charset="0"/>
                <a:cs typeface="OpenDyslexic" charset="0"/>
              </a:rPr>
              <a:t>i</a:t>
            </a:r>
          </a:p>
        </p:txBody>
      </p:sp>
      <p:sp>
        <p:nvSpPr>
          <p:cNvPr id="76" name="TextBox 75"/>
          <p:cNvSpPr txBox="1"/>
          <p:nvPr/>
        </p:nvSpPr>
        <p:spPr>
          <a:xfrm>
            <a:off x="3473708" y="3087577"/>
            <a:ext cx="2253159" cy="1477328"/>
          </a:xfrm>
          <a:prstGeom prst="rect">
            <a:avLst/>
          </a:prstGeom>
          <a:noFill/>
        </p:spPr>
        <p:txBody>
          <a:bodyPr wrap="square" rtlCol="0">
            <a:spAutoFit/>
          </a:bodyPr>
          <a:lstStyle/>
          <a:p>
            <a:r>
              <a:rPr lang="en-GB">
                <a:latin typeface="OpenDyslexicAlta" pitchFamily="2" charset="77"/>
                <a:ea typeface="OpenDyslexic" charset="0"/>
                <a:cs typeface="OpenDyslexic" charset="0"/>
              </a:rPr>
              <a:t>Use your spellings to try and work out which words fit in the boxes.</a:t>
            </a:r>
          </a:p>
        </p:txBody>
      </p:sp>
      <p:sp>
        <p:nvSpPr>
          <p:cNvPr id="77" name="TextBox 76"/>
          <p:cNvSpPr txBox="1"/>
          <p:nvPr/>
        </p:nvSpPr>
        <p:spPr>
          <a:xfrm>
            <a:off x="3379107" y="6304899"/>
            <a:ext cx="7916708" cy="369332"/>
          </a:xfrm>
          <a:prstGeom prst="rect">
            <a:avLst/>
          </a:prstGeom>
          <a:noFill/>
        </p:spPr>
        <p:txBody>
          <a:bodyPr wrap="square" rtlCol="0">
            <a:spAutoFit/>
          </a:bodyPr>
          <a:lstStyle/>
          <a:p>
            <a:r>
              <a:rPr lang="en-GB">
                <a:latin typeface="OpenDyslexicAlta" pitchFamily="2" charset="77"/>
                <a:ea typeface="OpenDyslexic" charset="0"/>
                <a:cs typeface="OpenDyslexic" charset="0"/>
              </a:rPr>
              <a:t>Which words have been left out?</a:t>
            </a:r>
          </a:p>
        </p:txBody>
      </p:sp>
    </p:spTree>
    <p:extLst>
      <p:ext uri="{BB962C8B-B14F-4D97-AF65-F5344CB8AC3E}">
        <p14:creationId xmlns:p14="http://schemas.microsoft.com/office/powerpoint/2010/main" val="150455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gn="l">
              <a:lnSpc>
                <a:spcPct val="100000"/>
              </a:lnSpc>
              <a:spcBef>
                <a:spcPts val="0"/>
              </a:spcBef>
              <a:defRPr/>
            </a:pPr>
            <a:r>
              <a:rPr lang="en-GB"/>
              <a:t>The /j/ sound spelt </a:t>
            </a:r>
            <a:r>
              <a:rPr lang="mr-IN"/>
              <a:t>–</a:t>
            </a:r>
            <a:r>
              <a:rPr lang="en-GB" err="1"/>
              <a:t>ge</a:t>
            </a:r>
            <a:r>
              <a:rPr lang="en-GB"/>
              <a:t> at the end of words.  This spelling comes after all sounds other than the short vowels.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2</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2</a:t>
            </a:r>
          </a:p>
        </p:txBody>
      </p:sp>
    </p:spTree>
    <p:extLst>
      <p:ext uri="{BB962C8B-B14F-4D97-AF65-F5344CB8AC3E}">
        <p14:creationId xmlns:p14="http://schemas.microsoft.com/office/powerpoint/2010/main" val="2221192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2</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a:t>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a:t>The /j/ sound spelt </a:t>
            </a:r>
            <a:r>
              <a:rPr lang="mr-IN"/>
              <a:t>–</a:t>
            </a:r>
            <a:r>
              <a:rPr lang="en-GB" err="1"/>
              <a:t>ge</a:t>
            </a:r>
            <a:r>
              <a:rPr lang="en-GB"/>
              <a:t> at the end of words.  This spelling comes after all sounds other than the short vowels.</a:t>
            </a:r>
          </a:p>
          <a:p>
            <a:endParaRPr lang="en-GB"/>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6"/>
          <a:ext cx="8363607" cy="5314954"/>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941709">
                <a:tc>
                  <a:txBody>
                    <a:bodyPr/>
                    <a:lstStyle/>
                    <a:p>
                      <a:r>
                        <a:rPr lang="en-GB" sz="1700" b="0" i="0">
                          <a:latin typeface="Muli" pitchFamily="2" charset="77"/>
                        </a:rPr>
                        <a:t>Introduction</a:t>
                      </a:r>
                    </a:p>
                  </a:txBody>
                  <a:tcPr/>
                </a:tc>
                <a:tc>
                  <a:txBody>
                    <a:bodyPr/>
                    <a:lstStyle/>
                    <a:p>
                      <a:r>
                        <a:rPr lang="en-GB" sz="1700" b="0" i="0">
                          <a:latin typeface="Muli" pitchFamily="2" charset="77"/>
                        </a:rPr>
                        <a:t>Words that end with a /j/ sound that is spelling ‘</a:t>
                      </a:r>
                      <a:r>
                        <a:rPr lang="en-GB" sz="1700" b="0" i="0" err="1">
                          <a:latin typeface="Muli" pitchFamily="2" charset="77"/>
                        </a:rPr>
                        <a:t>ge</a:t>
                      </a:r>
                      <a:r>
                        <a:rPr lang="en-GB" sz="1700" b="0" i="0">
                          <a:latin typeface="Muli" pitchFamily="2" charset="77"/>
                        </a:rPr>
                        <a:t>’ have a sound that is not a short vowel.</a:t>
                      </a:r>
                    </a:p>
                  </a:txBody>
                  <a:tcPr/>
                </a:tc>
                <a:extLst>
                  <a:ext uri="{0D108BD9-81ED-4DB2-BD59-A6C34878D82A}">
                    <a16:rowId xmlns:a16="http://schemas.microsoft.com/office/drawing/2014/main" val="10000"/>
                  </a:ext>
                </a:extLst>
              </a:tr>
              <a:tr h="2468245">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Ask children to listen to the words and spot the sound that is the same in each. </a:t>
                      </a:r>
                    </a:p>
                    <a:p>
                      <a:endParaRPr lang="en-GB" sz="1700" b="0" i="0" baseline="0">
                        <a:latin typeface="Muli" pitchFamily="2" charset="77"/>
                      </a:endParaRPr>
                    </a:p>
                    <a:p>
                      <a:r>
                        <a:rPr lang="en-GB" sz="1700" b="0" i="0" baseline="0">
                          <a:latin typeface="Muli" pitchFamily="2" charset="77"/>
                        </a:rPr>
                        <a:t>Use the power point slide to show the spelling list. Ask children to copy the words on their whiteboards and circle the sound that comes before the /j/ sound.</a:t>
                      </a:r>
                    </a:p>
                    <a:p>
                      <a:endParaRPr lang="en-GB" sz="1700" b="0" i="0" baseline="0">
                        <a:latin typeface="Muli" pitchFamily="2" charset="77"/>
                      </a:endParaRPr>
                    </a:p>
                    <a:p>
                      <a:r>
                        <a:rPr lang="en-GB" sz="1700" b="0" i="0" baseline="0">
                          <a:latin typeface="Muli" pitchFamily="2" charset="77"/>
                        </a:rPr>
                        <a:t>Feedback and discuss how this spelling occurs only in words without a short vowel sound.</a:t>
                      </a:r>
                    </a:p>
                  </a:txBody>
                  <a:tcPr/>
                </a:tc>
                <a:extLst>
                  <a:ext uri="{0D108BD9-81ED-4DB2-BD59-A6C34878D82A}">
                    <a16:rowId xmlns:a16="http://schemas.microsoft.com/office/drawing/2014/main" val="10001"/>
                  </a:ext>
                </a:extLst>
              </a:tr>
              <a:tr h="1810804">
                <a:tc>
                  <a:txBody>
                    <a:bodyPr/>
                    <a:lstStyle/>
                    <a:p>
                      <a:r>
                        <a:rPr lang="en-GB" sz="1700" b="0" i="0">
                          <a:latin typeface="Muli" pitchFamily="2" charset="77"/>
                        </a:rPr>
                        <a:t>Independent Activity</a:t>
                      </a:r>
                    </a:p>
                  </a:txBody>
                  <a:tcPr/>
                </a:tc>
                <a:tc>
                  <a:txBody>
                    <a:bodyPr/>
                    <a:lstStyle/>
                    <a:p>
                      <a:r>
                        <a:rPr lang="en-GB" sz="1700" b="0" i="0">
                          <a:latin typeface="Muli" pitchFamily="2" charset="77"/>
                        </a:rPr>
                        <a:t>Using the spelling list words get children to work in pairs to try and find two new words that they can make from each word. For example:</a:t>
                      </a:r>
                      <a:br>
                        <a:rPr lang="en-GB" sz="1700" b="0" i="0">
                          <a:latin typeface="Muli" pitchFamily="2" charset="77"/>
                        </a:rPr>
                      </a:br>
                      <a:br>
                        <a:rPr lang="en-GB" sz="1700" b="0" i="0">
                          <a:latin typeface="Muli" pitchFamily="2" charset="77"/>
                        </a:rPr>
                      </a:br>
                      <a:r>
                        <a:rPr lang="en-GB" sz="1700" b="0" i="0">
                          <a:latin typeface="Muli" pitchFamily="2" charset="77"/>
                        </a:rPr>
                        <a:t>charge – rage – hag</a:t>
                      </a:r>
                    </a:p>
                    <a:p>
                      <a:r>
                        <a:rPr lang="en-GB" sz="1700" b="0" i="0">
                          <a:latin typeface="Muli" pitchFamily="2" charset="77"/>
                        </a:rPr>
                        <a:t>orange – range – ran</a:t>
                      </a:r>
                    </a:p>
                    <a:p>
                      <a:endParaRPr lang="en-GB" sz="1700" b="0" i="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FFF2CC"/>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age</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huge</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change</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charge</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bulge</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village</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range</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orange</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hinge</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stage</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4046465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US" dirty="0"/>
              <a:t>1</a:t>
            </a:r>
            <a:endParaRPr lang="en-GB" dirty="0"/>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US" dirty="0"/>
              <a:t>1</a:t>
            </a:r>
            <a:endParaRPr lang="en-GB" dirty="0"/>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Words ending with the /f/, /l/, /s/, /z/ or /k/ sound in English almost always have double consonant.</a:t>
            </a:r>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8"/>
          <a:ext cx="8363607" cy="3984722"/>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49858">
                <a:tc>
                  <a:txBody>
                    <a:bodyPr/>
                    <a:lstStyle/>
                    <a:p>
                      <a:r>
                        <a:rPr lang="en-GB" sz="1700" b="0" i="0" dirty="0">
                          <a:latin typeface="Muli" pitchFamily="2" charset="77"/>
                        </a:rPr>
                        <a:t>Introduction</a:t>
                      </a:r>
                    </a:p>
                  </a:txBody>
                  <a:tcPr/>
                </a:tc>
                <a:tc>
                  <a:txBody>
                    <a:bodyPr/>
                    <a:lstStyle/>
                    <a:p>
                      <a:r>
                        <a:rPr lang="en-US" sz="1700" b="0" i="0" dirty="0">
                          <a:latin typeface="Muli" pitchFamily="2" charset="77"/>
                        </a:rPr>
                        <a:t>Words</a:t>
                      </a:r>
                      <a:r>
                        <a:rPr lang="en-US" sz="1700" b="0" i="0" baseline="0" dirty="0">
                          <a:latin typeface="Muli" pitchFamily="2" charset="77"/>
                        </a:rPr>
                        <a:t> ending with the /f/, /l/, /s/, /z/ or /k/ sound in English almost always have double consonant. This week’s words are shown in random order. Sound the words out and count the sounds. Ask the children if they can see a pattern with the last sound. Discuss that the /k/ sound is usually written as “ck”.</a:t>
                      </a:r>
                      <a:endParaRPr lang="en-GB" sz="1700" b="0" i="0" dirty="0">
                        <a:latin typeface="Muli" pitchFamily="2" charset="77"/>
                      </a:endParaRPr>
                    </a:p>
                  </a:txBody>
                  <a:tcPr/>
                </a:tc>
                <a:extLst>
                  <a:ext uri="{0D108BD9-81ED-4DB2-BD59-A6C34878D82A}">
                    <a16:rowId xmlns:a16="http://schemas.microsoft.com/office/drawing/2014/main" val="10000"/>
                  </a:ext>
                </a:extLst>
              </a:tr>
              <a:tr h="1364667">
                <a:tc>
                  <a:txBody>
                    <a:bodyPr/>
                    <a:lstStyle/>
                    <a:p>
                      <a:r>
                        <a:rPr lang="en-GB" sz="1700" b="0" i="0" dirty="0">
                          <a:latin typeface="Muli" pitchFamily="2" charset="77"/>
                        </a:rPr>
                        <a:t>Main Teaching Activity </a:t>
                      </a:r>
                    </a:p>
                  </a:txBody>
                  <a:tcPr/>
                </a:tc>
                <a:tc>
                  <a:txBody>
                    <a:bodyPr/>
                    <a:lstStyle/>
                    <a:p>
                      <a:r>
                        <a:rPr lang="en-US" sz="1700" b="0" i="0" baseline="0" dirty="0">
                          <a:latin typeface="Muli" pitchFamily="2" charset="77"/>
                        </a:rPr>
                        <a:t>Read the sentence for each word and ask children for the word and spelling to reinforce the double-consonant rule.</a:t>
                      </a:r>
                    </a:p>
                  </a:txBody>
                  <a:tcPr/>
                </a:tc>
                <a:extLst>
                  <a:ext uri="{0D108BD9-81ED-4DB2-BD59-A6C34878D82A}">
                    <a16:rowId xmlns:a16="http://schemas.microsoft.com/office/drawing/2014/main" val="10001"/>
                  </a:ext>
                </a:extLst>
              </a:tr>
              <a:tr h="1233215">
                <a:tc>
                  <a:txBody>
                    <a:bodyPr/>
                    <a:lstStyle/>
                    <a:p>
                      <a:r>
                        <a:rPr lang="en-GB" sz="1700" b="0" i="0" dirty="0">
                          <a:latin typeface="Muli" pitchFamily="2" charset="77"/>
                        </a:rPr>
                        <a:t>Independent Activity</a:t>
                      </a:r>
                    </a:p>
                  </a:txBody>
                  <a:tcPr/>
                </a:tc>
                <a:tc>
                  <a:txBody>
                    <a:bodyPr/>
                    <a:lstStyle/>
                    <a:p>
                      <a:r>
                        <a:rPr lang="en-US" sz="1700" b="0" i="0" dirty="0">
                          <a:latin typeface="Muli" pitchFamily="2" charset="77"/>
                        </a:rPr>
                        <a:t>Ask the children to choose one of their words to complete the two sentences. Then ask them to choose three more words and write their own sentences</a:t>
                      </a:r>
                      <a:r>
                        <a:rPr lang="en-US" sz="1700" b="0" i="0" baseline="0" dirty="0">
                          <a:latin typeface="Muli" pitchFamily="2" charset="77"/>
                        </a:rPr>
                        <a:t>. Work in pairs or with support if necessary. Share sentences and spellings with the class.</a:t>
                      </a:r>
                      <a:endParaRPr lang="en-GB" sz="1700" b="0" i="0" dirty="0">
                        <a:latin typeface="Muli" pitchFamily="2" charset="77"/>
                      </a:endParaRP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C5E0B4"/>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puff</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fluff</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bell</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doll</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grass</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kiss</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buzz</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fizz</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clock</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back</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433295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450531680"/>
                    </a:ext>
                  </a:extLst>
                </a:gridCol>
                <a:gridCol w="1858433">
                  <a:extLst>
                    <a:ext uri="{9D8B030D-6E8A-4147-A177-3AD203B41FA5}">
                      <a16:colId xmlns:a16="http://schemas.microsoft.com/office/drawing/2014/main" val="1503090509"/>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4">
                        <a:lumMod val="20000"/>
                        <a:lumOff val="8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age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huge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change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charge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bulge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village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range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orange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hinge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stage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a:latin typeface="Muli" pitchFamily="2" charset="77"/>
                        </a:rPr>
                        <a:t>The /j/ sound spelt </a:t>
                      </a:r>
                      <a:r>
                        <a:rPr lang="mr-IN" sz="1400" b="0" i="0" baseline="0">
                          <a:latin typeface="Muli" pitchFamily="2" charset="77"/>
                        </a:rPr>
                        <a:t>–</a:t>
                      </a:r>
                      <a:r>
                        <a:rPr lang="en-GB" sz="1400" baseline="0" err="1">
                          <a:latin typeface="Muli" pitchFamily="2" charset="77"/>
                        </a:rPr>
                        <a:t>ge</a:t>
                      </a:r>
                      <a:r>
                        <a:rPr lang="en-GB" sz="1400" baseline="0">
                          <a:latin typeface="Muli" pitchFamily="2" charset="77"/>
                        </a:rPr>
                        <a:t> at the end of words.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360FA33C-3E6A-4226-998F-2C082915D559}"/>
                  </a:ext>
                </a:extLst>
              </p:cNvPr>
              <p:cNvGraphicFramePr>
                <a:graphicFrameLocks noChangeAspect="1"/>
              </p:cNvGraphicFramePr>
              <p:nvPr/>
            </p:nvGraphicFramePr>
            <p:xfrm>
              <a:off x="-4410635" y="4084807"/>
              <a:ext cx="3048000" cy="1714500"/>
            </p:xfrm>
            <a:graphic>
              <a:graphicData uri="http://schemas.microsoft.com/office/powerpoint/2016/slidezoom">
                <pslz:sldZm>
                  <pslz:sldZmObj sldId="260" cId="1148340856">
                    <pslz:zmPr id="{2F19B738-7E17-42E9-8BBB-0671D6DC223E}" returnToParent="0" transitionDur="1000">
                      <p166:blipFill xmlns:p166="http://schemas.microsoft.com/office/powerpoint/2016/6/main">
                        <a:blip r:embed="rId2"/>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6" name="Slide Zoom 5">
                <a:hlinkClick r:id="rId4" action="ppaction://hlinksldjump"/>
                <a:extLst>
                  <a:ext uri="{FF2B5EF4-FFF2-40B4-BE49-F238E27FC236}">
                    <a16:creationId xmlns:a16="http://schemas.microsoft.com/office/drawing/2014/main" id="{360FA33C-3E6A-4226-998F-2C082915D559}"/>
                  </a:ext>
                </a:extLst>
              </p:cNvPr>
              <p:cNvPicPr>
                <a:picLocks noGrp="1" noRot="1" noChangeAspect="1" noMove="1" noResize="1" noEditPoints="1" noAdjustHandles="1" noChangeArrowheads="1" noChangeShapeType="1"/>
              </p:cNvPicPr>
              <p:nvPr/>
            </p:nvPicPr>
            <p:blipFill>
              <a:blip r:embed="rId3"/>
              <a:stretch>
                <a:fillRect/>
              </a:stretch>
            </p:blipFill>
            <p:spPr>
              <a:xfrm>
                <a:off x="-4410635" y="4084807"/>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915179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347688"/>
          <a:ext cx="2787650" cy="4897352"/>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39351">
                <a:tc>
                  <a:txBody>
                    <a:bodyPr/>
                    <a:lstStyle/>
                    <a:p>
                      <a:r>
                        <a:rPr lang="en-GB" b="0" i="0">
                          <a:latin typeface="OpenDyslexicAlta" pitchFamily="2" charset="77"/>
                          <a:ea typeface="OpenDyslexic" charset="0"/>
                          <a:cs typeface="OpenDyslexic" charset="0"/>
                        </a:rPr>
                        <a:t>Spellings</a:t>
                      </a:r>
                    </a:p>
                  </a:txBody>
                  <a:tcPr>
                    <a:solidFill>
                      <a:schemeClr val="accent4">
                        <a:lumMod val="20000"/>
                        <a:lumOff val="80000"/>
                      </a:schemeClr>
                    </a:solidFill>
                  </a:tcPr>
                </a:tc>
                <a:extLst>
                  <a:ext uri="{0D108BD9-81ED-4DB2-BD59-A6C34878D82A}">
                    <a16:rowId xmlns:a16="http://schemas.microsoft.com/office/drawing/2014/main" val="10000"/>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age</a:t>
                      </a:r>
                    </a:p>
                  </a:txBody>
                  <a:tcPr/>
                </a:tc>
                <a:extLst>
                  <a:ext uri="{0D108BD9-81ED-4DB2-BD59-A6C34878D82A}">
                    <a16:rowId xmlns:a16="http://schemas.microsoft.com/office/drawing/2014/main" val="10001"/>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huge</a:t>
                      </a:r>
                    </a:p>
                  </a:txBody>
                  <a:tcPr/>
                </a:tc>
                <a:extLst>
                  <a:ext uri="{0D108BD9-81ED-4DB2-BD59-A6C34878D82A}">
                    <a16:rowId xmlns:a16="http://schemas.microsoft.com/office/drawing/2014/main" val="10002"/>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change</a:t>
                      </a:r>
                    </a:p>
                  </a:txBody>
                  <a:tcPr/>
                </a:tc>
                <a:extLst>
                  <a:ext uri="{0D108BD9-81ED-4DB2-BD59-A6C34878D82A}">
                    <a16:rowId xmlns:a16="http://schemas.microsoft.com/office/drawing/2014/main" val="10003"/>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charge</a:t>
                      </a:r>
                    </a:p>
                  </a:txBody>
                  <a:tcPr/>
                </a:tc>
                <a:extLst>
                  <a:ext uri="{0D108BD9-81ED-4DB2-BD59-A6C34878D82A}">
                    <a16:rowId xmlns:a16="http://schemas.microsoft.com/office/drawing/2014/main" val="10004"/>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bulge</a:t>
                      </a:r>
                    </a:p>
                  </a:txBody>
                  <a:tcPr/>
                </a:tc>
                <a:extLst>
                  <a:ext uri="{0D108BD9-81ED-4DB2-BD59-A6C34878D82A}">
                    <a16:rowId xmlns:a16="http://schemas.microsoft.com/office/drawing/2014/main" val="10005"/>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village</a:t>
                      </a:r>
                    </a:p>
                  </a:txBody>
                  <a:tcPr/>
                </a:tc>
                <a:extLst>
                  <a:ext uri="{0D108BD9-81ED-4DB2-BD59-A6C34878D82A}">
                    <a16:rowId xmlns:a16="http://schemas.microsoft.com/office/drawing/2014/main" val="10006"/>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range</a:t>
                      </a:r>
                    </a:p>
                  </a:txBody>
                  <a:tcPr/>
                </a:tc>
                <a:extLst>
                  <a:ext uri="{0D108BD9-81ED-4DB2-BD59-A6C34878D82A}">
                    <a16:rowId xmlns:a16="http://schemas.microsoft.com/office/drawing/2014/main" val="10007"/>
                  </a:ext>
                </a:extLst>
              </a:tr>
              <a:tr h="401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orange</a:t>
                      </a:r>
                    </a:p>
                  </a:txBody>
                  <a:tcPr/>
                </a:tc>
                <a:extLst>
                  <a:ext uri="{0D108BD9-81ED-4DB2-BD59-A6C34878D82A}">
                    <a16:rowId xmlns:a16="http://schemas.microsoft.com/office/drawing/2014/main" val="10008"/>
                  </a:ext>
                </a:extLst>
              </a:tr>
              <a:tr h="215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hinge</a:t>
                      </a:r>
                    </a:p>
                  </a:txBody>
                  <a:tcPr/>
                </a:tc>
                <a:extLst>
                  <a:ext uri="{0D108BD9-81ED-4DB2-BD59-A6C34878D82A}">
                    <a16:rowId xmlns:a16="http://schemas.microsoft.com/office/drawing/2014/main" val="10009"/>
                  </a:ext>
                </a:extLst>
              </a:tr>
              <a:tr h="615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stage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a:latin typeface="Muli" pitchFamily="2" charset="77"/>
                        </a:rPr>
                        <a:t>The /j/ sound spelt </a:t>
                      </a:r>
                      <a:r>
                        <a:rPr lang="mr-IN" sz="1400" b="0" i="0" baseline="0">
                          <a:latin typeface="Muli" pitchFamily="2" charset="77"/>
                        </a:rPr>
                        <a:t>–</a:t>
                      </a:r>
                      <a:r>
                        <a:rPr lang="en-GB" sz="1400" baseline="0" err="1">
                          <a:latin typeface="Muli" pitchFamily="2" charset="77"/>
                        </a:rPr>
                        <a:t>ge</a:t>
                      </a:r>
                      <a:r>
                        <a:rPr lang="en-GB" sz="1400" baseline="0">
                          <a:latin typeface="Muli" pitchFamily="2" charset="77"/>
                        </a:rPr>
                        <a:t> at the end of words. </a:t>
                      </a:r>
                    </a:p>
                    <a:p>
                      <a:endParaRPr lang="en-GB" sz="1400" baseline="0">
                        <a:latin typeface="Muli" pitchFamily="2" charset="77"/>
                      </a:endParaRPr>
                    </a:p>
                    <a:p>
                      <a:r>
                        <a:rPr lang="en-GB" sz="1400" baseline="0">
                          <a:latin typeface="Muli" pitchFamily="2" charset="77"/>
                        </a:rPr>
                        <a:t>Name:</a:t>
                      </a: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3522">
                  <a:extLst>
                    <a:ext uri="{9D8B030D-6E8A-4147-A177-3AD203B41FA5}">
                      <a16:colId xmlns:a16="http://schemas.microsoft.com/office/drawing/2014/main" val="20004"/>
                    </a:ext>
                  </a:extLst>
                </a:gridCol>
                <a:gridCol w="460576">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c</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b</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v</a:t>
                      </a:r>
                    </a:p>
                  </a:txBody>
                  <a:tcPr marL="68580" marR="68580" marT="0" marB="0"/>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y</a:t>
                      </a:r>
                    </a:p>
                  </a:txBody>
                  <a:tcPr marL="68580" marR="68580" marT="0" marB="0"/>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j</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extLst>
                  <a:ext uri="{0D108BD9-81ED-4DB2-BD59-A6C34878D82A}">
                    <a16:rowId xmlns:a16="http://schemas.microsoft.com/office/drawing/2014/main" val="10008"/>
                  </a:ext>
                </a:extLst>
              </a:tr>
            </a:tbl>
          </a:graphicData>
        </a:graphic>
      </p:graphicFrame>
      <p:sp>
        <p:nvSpPr>
          <p:cNvPr id="7" name="TextBox 6"/>
          <p:cNvSpPr txBox="1"/>
          <p:nvPr/>
        </p:nvSpPr>
        <p:spPr>
          <a:xfrm>
            <a:off x="4780396" y="6128244"/>
            <a:ext cx="7916708" cy="369332"/>
          </a:xfrm>
          <a:prstGeom prst="rect">
            <a:avLst/>
          </a:prstGeom>
          <a:noFill/>
        </p:spPr>
        <p:txBody>
          <a:bodyPr wrap="square" rtlCol="0">
            <a:spAutoFit/>
          </a:bodyPr>
          <a:lstStyle/>
          <a:p>
            <a:r>
              <a:rPr lang="en-GB">
                <a:latin typeface="OpenDyslexicAlta" pitchFamily="2" charset="77"/>
                <a:ea typeface="OpenDyslexic" charset="0"/>
                <a:cs typeface="OpenDyslexic" charset="0"/>
              </a:rPr>
              <a:t>Can you find your spellings hidden in the word search?</a:t>
            </a:r>
          </a:p>
        </p:txBody>
      </p:sp>
    </p:spTree>
    <p:extLst>
      <p:ext uri="{BB962C8B-B14F-4D97-AF65-F5344CB8AC3E}">
        <p14:creationId xmlns:p14="http://schemas.microsoft.com/office/powerpoint/2010/main" val="211465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347688"/>
          <a:ext cx="2787650" cy="4897352"/>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39351">
                <a:tc>
                  <a:txBody>
                    <a:bodyPr/>
                    <a:lstStyle/>
                    <a:p>
                      <a:r>
                        <a:rPr lang="en-GB" b="0" i="0">
                          <a:latin typeface="OpenDyslexicAlta" pitchFamily="2" charset="77"/>
                          <a:ea typeface="OpenDyslexic" charset="0"/>
                          <a:cs typeface="OpenDyslexic" charset="0"/>
                        </a:rPr>
                        <a:t>Spellings</a:t>
                      </a:r>
                    </a:p>
                  </a:txBody>
                  <a:tcPr>
                    <a:solidFill>
                      <a:schemeClr val="accent4">
                        <a:lumMod val="20000"/>
                        <a:lumOff val="80000"/>
                      </a:schemeClr>
                    </a:solidFill>
                  </a:tcPr>
                </a:tc>
                <a:extLst>
                  <a:ext uri="{0D108BD9-81ED-4DB2-BD59-A6C34878D82A}">
                    <a16:rowId xmlns:a16="http://schemas.microsoft.com/office/drawing/2014/main" val="10000"/>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age</a:t>
                      </a:r>
                    </a:p>
                  </a:txBody>
                  <a:tcPr/>
                </a:tc>
                <a:extLst>
                  <a:ext uri="{0D108BD9-81ED-4DB2-BD59-A6C34878D82A}">
                    <a16:rowId xmlns:a16="http://schemas.microsoft.com/office/drawing/2014/main" val="10001"/>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huge</a:t>
                      </a:r>
                    </a:p>
                  </a:txBody>
                  <a:tcPr/>
                </a:tc>
                <a:extLst>
                  <a:ext uri="{0D108BD9-81ED-4DB2-BD59-A6C34878D82A}">
                    <a16:rowId xmlns:a16="http://schemas.microsoft.com/office/drawing/2014/main" val="10002"/>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change</a:t>
                      </a:r>
                    </a:p>
                  </a:txBody>
                  <a:tcPr/>
                </a:tc>
                <a:extLst>
                  <a:ext uri="{0D108BD9-81ED-4DB2-BD59-A6C34878D82A}">
                    <a16:rowId xmlns:a16="http://schemas.microsoft.com/office/drawing/2014/main" val="10003"/>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charge</a:t>
                      </a:r>
                    </a:p>
                  </a:txBody>
                  <a:tcPr/>
                </a:tc>
                <a:extLst>
                  <a:ext uri="{0D108BD9-81ED-4DB2-BD59-A6C34878D82A}">
                    <a16:rowId xmlns:a16="http://schemas.microsoft.com/office/drawing/2014/main" val="10004"/>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bulge</a:t>
                      </a:r>
                    </a:p>
                  </a:txBody>
                  <a:tcPr/>
                </a:tc>
                <a:extLst>
                  <a:ext uri="{0D108BD9-81ED-4DB2-BD59-A6C34878D82A}">
                    <a16:rowId xmlns:a16="http://schemas.microsoft.com/office/drawing/2014/main" val="10005"/>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village</a:t>
                      </a:r>
                    </a:p>
                  </a:txBody>
                  <a:tcPr/>
                </a:tc>
                <a:extLst>
                  <a:ext uri="{0D108BD9-81ED-4DB2-BD59-A6C34878D82A}">
                    <a16:rowId xmlns:a16="http://schemas.microsoft.com/office/drawing/2014/main" val="10006"/>
                  </a:ext>
                </a:extLst>
              </a:tr>
              <a:tr h="439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range</a:t>
                      </a:r>
                    </a:p>
                  </a:txBody>
                  <a:tcPr/>
                </a:tc>
                <a:extLst>
                  <a:ext uri="{0D108BD9-81ED-4DB2-BD59-A6C34878D82A}">
                    <a16:rowId xmlns:a16="http://schemas.microsoft.com/office/drawing/2014/main" val="10007"/>
                  </a:ext>
                </a:extLst>
              </a:tr>
              <a:tr h="4016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orange</a:t>
                      </a:r>
                    </a:p>
                  </a:txBody>
                  <a:tcPr/>
                </a:tc>
                <a:extLst>
                  <a:ext uri="{0D108BD9-81ED-4DB2-BD59-A6C34878D82A}">
                    <a16:rowId xmlns:a16="http://schemas.microsoft.com/office/drawing/2014/main" val="10008"/>
                  </a:ext>
                </a:extLst>
              </a:tr>
              <a:tr h="215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hinge</a:t>
                      </a:r>
                    </a:p>
                  </a:txBody>
                  <a:tcPr/>
                </a:tc>
                <a:extLst>
                  <a:ext uri="{0D108BD9-81ED-4DB2-BD59-A6C34878D82A}">
                    <a16:rowId xmlns:a16="http://schemas.microsoft.com/office/drawing/2014/main" val="10009"/>
                  </a:ext>
                </a:extLst>
              </a:tr>
              <a:tr h="615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OpenDyslexicAlta" pitchFamily="2" charset="77"/>
                          <a:ea typeface="OpenDyslexic" charset="0"/>
                          <a:cs typeface="OpenDyslexic" charset="0"/>
                        </a:rPr>
                        <a:t>stage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a:latin typeface="Muli" pitchFamily="2" charset="77"/>
                        </a:rPr>
                        <a:t>The /j/ sound spelt </a:t>
                      </a:r>
                      <a:r>
                        <a:rPr lang="mr-IN" sz="1400" b="0" i="0" baseline="0">
                          <a:latin typeface="Muli" pitchFamily="2" charset="77"/>
                        </a:rPr>
                        <a:t>–</a:t>
                      </a:r>
                      <a:r>
                        <a:rPr lang="en-GB" sz="1400" baseline="0" err="1">
                          <a:latin typeface="Muli" pitchFamily="2" charset="77"/>
                        </a:rPr>
                        <a:t>ge</a:t>
                      </a:r>
                      <a:r>
                        <a:rPr lang="en-GB" sz="1400" baseline="0">
                          <a:latin typeface="Muli" pitchFamily="2" charset="77"/>
                        </a:rPr>
                        <a:t> at the end of words. </a:t>
                      </a:r>
                    </a:p>
                    <a:p>
                      <a:endParaRPr lang="en-GB" sz="1400" baseline="0">
                        <a:latin typeface="Muli" pitchFamily="2" charset="77"/>
                      </a:endParaRPr>
                    </a:p>
                    <a:p>
                      <a:r>
                        <a:rPr lang="en-GB" sz="1400" baseline="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b="0" i="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5605235" y="1600196"/>
          <a:ext cx="4540252" cy="4198698"/>
        </p:xfrm>
        <a:graphic>
          <a:graphicData uri="http://schemas.openxmlformats.org/drawingml/2006/table">
            <a:tbl>
              <a:tblPr firstRow="1" firstCol="1" bandRow="1">
                <a:tableStyleId>{5940675A-B579-460E-94D1-54222C63F5DA}</a:tableStyleId>
              </a:tblPr>
              <a:tblGrid>
                <a:gridCol w="460576">
                  <a:extLst>
                    <a:ext uri="{9D8B030D-6E8A-4147-A177-3AD203B41FA5}">
                      <a16:colId xmlns:a16="http://schemas.microsoft.com/office/drawing/2014/main" val="20000"/>
                    </a:ext>
                  </a:extLst>
                </a:gridCol>
                <a:gridCol w="460576">
                  <a:extLst>
                    <a:ext uri="{9D8B030D-6E8A-4147-A177-3AD203B41FA5}">
                      <a16:colId xmlns:a16="http://schemas.microsoft.com/office/drawing/2014/main" val="20001"/>
                    </a:ext>
                  </a:extLst>
                </a:gridCol>
                <a:gridCol w="452514">
                  <a:extLst>
                    <a:ext uri="{9D8B030D-6E8A-4147-A177-3AD203B41FA5}">
                      <a16:colId xmlns:a16="http://schemas.microsoft.com/office/drawing/2014/main" val="20002"/>
                    </a:ext>
                  </a:extLst>
                </a:gridCol>
                <a:gridCol w="455536">
                  <a:extLst>
                    <a:ext uri="{9D8B030D-6E8A-4147-A177-3AD203B41FA5}">
                      <a16:colId xmlns:a16="http://schemas.microsoft.com/office/drawing/2014/main" val="20003"/>
                    </a:ext>
                  </a:extLst>
                </a:gridCol>
                <a:gridCol w="458279">
                  <a:extLst>
                    <a:ext uri="{9D8B030D-6E8A-4147-A177-3AD203B41FA5}">
                      <a16:colId xmlns:a16="http://schemas.microsoft.com/office/drawing/2014/main" val="20004"/>
                    </a:ext>
                  </a:extLst>
                </a:gridCol>
                <a:gridCol w="455819">
                  <a:extLst>
                    <a:ext uri="{9D8B030D-6E8A-4147-A177-3AD203B41FA5}">
                      <a16:colId xmlns:a16="http://schemas.microsoft.com/office/drawing/2014/main" val="20005"/>
                    </a:ext>
                  </a:extLst>
                </a:gridCol>
                <a:gridCol w="453018">
                  <a:extLst>
                    <a:ext uri="{9D8B030D-6E8A-4147-A177-3AD203B41FA5}">
                      <a16:colId xmlns:a16="http://schemas.microsoft.com/office/drawing/2014/main" val="20006"/>
                    </a:ext>
                  </a:extLst>
                </a:gridCol>
                <a:gridCol w="461080">
                  <a:extLst>
                    <a:ext uri="{9D8B030D-6E8A-4147-A177-3AD203B41FA5}">
                      <a16:colId xmlns:a16="http://schemas.microsoft.com/office/drawing/2014/main" val="20007"/>
                    </a:ext>
                  </a:extLst>
                </a:gridCol>
                <a:gridCol w="441427">
                  <a:extLst>
                    <a:ext uri="{9D8B030D-6E8A-4147-A177-3AD203B41FA5}">
                      <a16:colId xmlns:a16="http://schemas.microsoft.com/office/drawing/2014/main" val="20008"/>
                    </a:ext>
                  </a:extLst>
                </a:gridCol>
                <a:gridCol w="441427">
                  <a:extLst>
                    <a:ext uri="{9D8B030D-6E8A-4147-A177-3AD203B41FA5}">
                      <a16:colId xmlns:a16="http://schemas.microsoft.com/office/drawing/2014/main" val="20009"/>
                    </a:ext>
                  </a:extLst>
                </a:gridCol>
              </a:tblGrid>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0"/>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s</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q</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extLst>
                  <a:ext uri="{0D108BD9-81ED-4DB2-BD59-A6C34878D82A}">
                    <a16:rowId xmlns:a16="http://schemas.microsoft.com/office/drawing/2014/main" val="10001"/>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f</a:t>
                      </a:r>
                    </a:p>
                  </a:txBody>
                  <a:tcPr marL="68580" marR="68580" marT="0" marB="0"/>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o</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d</a:t>
                      </a:r>
                    </a:p>
                  </a:txBody>
                  <a:tcPr marL="68580" marR="68580" marT="0" marB="0"/>
                </a:tc>
                <a:extLst>
                  <a:ext uri="{0D108BD9-81ED-4DB2-BD59-A6C34878D82A}">
                    <a16:rowId xmlns:a16="http://schemas.microsoft.com/office/drawing/2014/main" val="10002"/>
                  </a:ext>
                </a:extLst>
              </a:tr>
              <a:tr h="466522">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y</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extLst>
                  <a:ext uri="{0D108BD9-81ED-4DB2-BD59-A6C34878D82A}">
                    <a16:rowId xmlns:a16="http://schemas.microsoft.com/office/drawing/2014/main" val="10003"/>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z</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c</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h</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extLst>
                  <a:ext uri="{0D108BD9-81ED-4DB2-BD59-A6C34878D82A}">
                    <a16:rowId xmlns:a16="http://schemas.microsoft.com/office/drawing/2014/main" val="10004"/>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b</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u</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t</a:t>
                      </a:r>
                    </a:p>
                  </a:txBody>
                  <a:tcPr marL="68580" marR="68580" marT="0" marB="0"/>
                </a:tc>
                <a:extLst>
                  <a:ext uri="{0D108BD9-81ED-4DB2-BD59-A6C34878D82A}">
                    <a16:rowId xmlns:a16="http://schemas.microsoft.com/office/drawing/2014/main" val="10005"/>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m</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v</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y</a:t>
                      </a:r>
                    </a:p>
                  </a:txBody>
                  <a:tcPr marL="68580" marR="68580" marT="0" marB="0"/>
                </a:tc>
                <a:extLst>
                  <a:ext uri="{0D108BD9-81ED-4DB2-BD59-A6C34878D82A}">
                    <a16:rowId xmlns:a16="http://schemas.microsoft.com/office/drawing/2014/main" val="10006"/>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w</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l</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p</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j</a:t>
                      </a:r>
                    </a:p>
                  </a:txBody>
                  <a:tcPr marL="68580" marR="68580" marT="0" marB="0"/>
                </a:tc>
                <a:extLst>
                  <a:ext uri="{0D108BD9-81ED-4DB2-BD59-A6C34878D82A}">
                    <a16:rowId xmlns:a16="http://schemas.microsoft.com/office/drawing/2014/main" val="10007"/>
                  </a:ext>
                </a:extLst>
              </a:tr>
              <a:tr h="466522">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o</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a</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n</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e</a:t>
                      </a:r>
                    </a:p>
                  </a:txBody>
                  <a:tcPr marL="68580" marR="68580" marT="0" marB="0">
                    <a:solidFill>
                      <a:srgbClr val="FF3860"/>
                    </a:solidFill>
                  </a:tcPr>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r</a:t>
                      </a: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g</a:t>
                      </a:r>
                    </a:p>
                  </a:txBody>
                  <a:tcPr marL="68580" marR="68580" marT="0" marB="0"/>
                </a:tc>
                <a:tc>
                  <a:txBody>
                    <a:bodyPr/>
                    <a:lstStyle/>
                    <a:p>
                      <a:pPr marL="0" marR="0" algn="ctr">
                        <a:lnSpc>
                          <a:spcPct val="120000"/>
                        </a:lnSpc>
                        <a:spcBef>
                          <a:spcPts val="0"/>
                        </a:spcBef>
                        <a:spcAft>
                          <a:spcPts val="1000"/>
                        </a:spcAft>
                      </a:pPr>
                      <a:r>
                        <a:rPr lang="en-GB" sz="2400" b="0" i="0" err="1">
                          <a:effectLst/>
                          <a:latin typeface="OpenDyslexicAlta" pitchFamily="2" charset="77"/>
                          <a:ea typeface="OpenDyslexic" charset="0"/>
                          <a:cs typeface="OpenDyslexic" charset="0"/>
                        </a:rPr>
                        <a:t>i</a:t>
                      </a:r>
                      <a:endParaRPr lang="en-GB" sz="2400" b="0" i="0">
                        <a:effectLst/>
                        <a:latin typeface="OpenDyslexicAlta" pitchFamily="2" charset="77"/>
                        <a:ea typeface="OpenDyslexic" charset="0"/>
                        <a:cs typeface="OpenDyslexic" charset="0"/>
                      </a:endParaRPr>
                    </a:p>
                  </a:txBody>
                  <a:tcPr marL="68580" marR="68580" marT="0" marB="0"/>
                </a:tc>
                <a:tc>
                  <a:txBody>
                    <a:bodyPr/>
                    <a:lstStyle/>
                    <a:p>
                      <a:pPr marL="0" marR="0" algn="ctr">
                        <a:lnSpc>
                          <a:spcPct val="120000"/>
                        </a:lnSpc>
                        <a:spcBef>
                          <a:spcPts val="0"/>
                        </a:spcBef>
                        <a:spcAft>
                          <a:spcPts val="1000"/>
                        </a:spcAft>
                      </a:pPr>
                      <a:r>
                        <a:rPr lang="en-GB" sz="2400" b="0" i="0">
                          <a:effectLst/>
                          <a:latin typeface="OpenDyslexicAlta" pitchFamily="2" charset="77"/>
                          <a:ea typeface="OpenDyslexic" charset="0"/>
                          <a:cs typeface="OpenDyslexic" charset="0"/>
                        </a:rPr>
                        <a:t>k</a:t>
                      </a:r>
                    </a:p>
                  </a:txBody>
                  <a:tcPr marL="68580" marR="68580" marT="0" marB="0"/>
                </a:tc>
                <a:extLst>
                  <a:ext uri="{0D108BD9-81ED-4DB2-BD59-A6C34878D82A}">
                    <a16:rowId xmlns:a16="http://schemas.microsoft.com/office/drawing/2014/main" val="10008"/>
                  </a:ext>
                </a:extLst>
              </a:tr>
            </a:tbl>
          </a:graphicData>
        </a:graphic>
      </p:graphicFrame>
      <p:sp>
        <p:nvSpPr>
          <p:cNvPr id="7" name="TextBox 6"/>
          <p:cNvSpPr txBox="1"/>
          <p:nvPr/>
        </p:nvSpPr>
        <p:spPr>
          <a:xfrm>
            <a:off x="4780396" y="6128244"/>
            <a:ext cx="7916708" cy="369332"/>
          </a:xfrm>
          <a:prstGeom prst="rect">
            <a:avLst/>
          </a:prstGeom>
          <a:noFill/>
        </p:spPr>
        <p:txBody>
          <a:bodyPr wrap="square" rtlCol="0">
            <a:spAutoFit/>
          </a:bodyPr>
          <a:lstStyle/>
          <a:p>
            <a:r>
              <a:rPr lang="en-GB">
                <a:latin typeface="OpenDyslexicAlta" pitchFamily="2" charset="77"/>
                <a:ea typeface="OpenDyslexic" charset="0"/>
                <a:cs typeface="OpenDyslexic" charset="0"/>
              </a:rPr>
              <a:t>Can you find your spellings hidden in the word search?</a:t>
            </a:r>
          </a:p>
        </p:txBody>
      </p:sp>
    </p:spTree>
    <p:extLst>
      <p:ext uri="{BB962C8B-B14F-4D97-AF65-F5344CB8AC3E}">
        <p14:creationId xmlns:p14="http://schemas.microsoft.com/office/powerpoint/2010/main" val="4104887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63A8EC4-655D-4546-A0AE-0671AEC23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9CD1B6FD-11D7-3849-9417-35B746722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66750"/>
            <a:ext cx="12192000" cy="6191250"/>
          </a:xfrm>
          <a:prstGeom prst="rect">
            <a:avLst/>
          </a:prstGeom>
        </p:spPr>
      </p:pic>
      <p:sp>
        <p:nvSpPr>
          <p:cNvPr id="13" name="TextBox 12">
            <a:extLst>
              <a:ext uri="{FF2B5EF4-FFF2-40B4-BE49-F238E27FC236}">
                <a16:creationId xmlns:a16="http://schemas.microsoft.com/office/drawing/2014/main" id="{700D2F8C-5C7E-D541-9EDA-A4DF2C2E2FEE}"/>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curriculum are copyright © Education Shed Inc. and may not be redistributed without permission. </a:t>
            </a:r>
          </a:p>
        </p:txBody>
      </p:sp>
      <p:pic>
        <p:nvPicPr>
          <p:cNvPr id="29" name="Picture 28">
            <a:extLst>
              <a:ext uri="{FF2B5EF4-FFF2-40B4-BE49-F238E27FC236}">
                <a16:creationId xmlns:a16="http://schemas.microsoft.com/office/drawing/2014/main" id="{A62ED2B2-06CE-9849-84DD-DCF1DC2D3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4922612"/>
            <a:ext cx="3983736" cy="875215"/>
          </a:xfrm>
          <a:prstGeom prst="rect">
            <a:avLst/>
          </a:prstGeom>
        </p:spPr>
      </p:pic>
      <p:sp>
        <p:nvSpPr>
          <p:cNvPr id="12" name="TextBox 11">
            <a:extLst>
              <a:ext uri="{FF2B5EF4-FFF2-40B4-BE49-F238E27FC236}">
                <a16:creationId xmlns:a16="http://schemas.microsoft.com/office/drawing/2014/main" id="{0564A0E0-D230-8641-90BC-831B53681AAE}"/>
              </a:ext>
            </a:extLst>
          </p:cNvPr>
          <p:cNvSpPr txBox="1"/>
          <p:nvPr/>
        </p:nvSpPr>
        <p:spPr>
          <a:xfrm>
            <a:off x="4267201" y="5025808"/>
            <a:ext cx="3983736" cy="523220"/>
          </a:xfrm>
          <a:prstGeom prst="rect">
            <a:avLst/>
          </a:prstGeom>
          <a:noFill/>
        </p:spPr>
        <p:txBody>
          <a:bodyPr wrap="square" rtlCol="0">
            <a:spAutoFit/>
          </a:bodyPr>
          <a:lstStyle/>
          <a:p>
            <a:pPr algn="ctr"/>
            <a:r>
              <a:rPr lang="en-GB" sz="2800" dirty="0">
                <a:solidFill>
                  <a:schemeClr val="bg1"/>
                </a:solidFill>
                <a:effectLst>
                  <a:outerShdw blurRad="50800" dist="50800" dir="5400000" algn="ctr" rotWithShape="0">
                    <a:schemeClr val="tx1">
                      <a:alpha val="39000"/>
                    </a:schemeClr>
                  </a:outerShdw>
                </a:effectLst>
                <a:latin typeface="Cookies" pitchFamily="2" charset="0"/>
              </a:rPr>
              <a:t>Stage 3</a:t>
            </a:r>
          </a:p>
        </p:txBody>
      </p:sp>
      <p:pic>
        <p:nvPicPr>
          <p:cNvPr id="31" name="Picture 30">
            <a:extLst>
              <a:ext uri="{FF2B5EF4-FFF2-40B4-BE49-F238E27FC236}">
                <a16:creationId xmlns:a16="http://schemas.microsoft.com/office/drawing/2014/main" id="{816E7DB3-0D9A-8D4E-A1D6-E5CC49A337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187" y="735105"/>
            <a:ext cx="6731762" cy="1166349"/>
          </a:xfrm>
          <a:prstGeom prst="rect">
            <a:avLst/>
          </a:prstGeom>
        </p:spPr>
      </p:pic>
      <p:sp>
        <p:nvSpPr>
          <p:cNvPr id="8" name="TextBox 7">
            <a:extLst>
              <a:ext uri="{FF2B5EF4-FFF2-40B4-BE49-F238E27FC236}">
                <a16:creationId xmlns:a16="http://schemas.microsoft.com/office/drawing/2014/main" id="{972B53D9-579C-7642-97A4-2763353E325B}"/>
              </a:ext>
            </a:extLst>
          </p:cNvPr>
          <p:cNvSpPr txBox="1"/>
          <p:nvPr/>
        </p:nvSpPr>
        <p:spPr>
          <a:xfrm>
            <a:off x="3698856" y="1910135"/>
            <a:ext cx="5120424" cy="523220"/>
          </a:xfrm>
          <a:prstGeom prst="rect">
            <a:avLst/>
          </a:prstGeom>
          <a:noFill/>
          <a:effectLst>
            <a:outerShdw blurRad="50800" dist="12700" dir="5400000" algn="ctr" rotWithShape="0">
              <a:srgbClr val="000000">
                <a:alpha val="49000"/>
              </a:srgbClr>
            </a:outerShdw>
          </a:effectLst>
        </p:spPr>
        <p:txBody>
          <a:bodyPr wrap="square" rtlCol="0">
            <a:spAutoFit/>
          </a:bodyPr>
          <a:lstStyle/>
          <a:p>
            <a:pPr algn="ctr"/>
            <a:r>
              <a:rPr lang="en-GB" sz="2800" dirty="0">
                <a:solidFill>
                  <a:schemeClr val="bg1"/>
                </a:solidFill>
                <a:latin typeface="Muli" pitchFamily="2" charset="77"/>
              </a:rPr>
              <a:t>Spelling Curriculum</a:t>
            </a:r>
          </a:p>
        </p:txBody>
      </p:sp>
    </p:spTree>
    <p:extLst>
      <p:ext uri="{BB962C8B-B14F-4D97-AF65-F5344CB8AC3E}">
        <p14:creationId xmlns:p14="http://schemas.microsoft.com/office/powerpoint/2010/main" val="3753225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95400"/>
            <a:ext cx="10515600" cy="5317068"/>
          </a:xfrm>
        </p:spPr>
        <p:txBody>
          <a:bodyPr numCol="2" spcCol="180000">
            <a:noAutofit/>
          </a:bodyPr>
          <a:lstStyle/>
          <a:p>
            <a:pPr marL="514350" indent="-514350">
              <a:buFont typeface="+mj-lt"/>
              <a:buAutoNum type="arabicPeriod"/>
            </a:pPr>
            <a:r>
              <a:rPr lang="en-US" sz="800" dirty="0">
                <a:latin typeface="Muli" pitchFamily="2" charset="77"/>
              </a:rPr>
              <a:t>The /ow/ and /u/ sounds spelled ‘</a:t>
            </a:r>
            <a:r>
              <a:rPr lang="en-US" sz="800" dirty="0" err="1">
                <a:latin typeface="Muli" pitchFamily="2" charset="77"/>
              </a:rPr>
              <a:t>ou</a:t>
            </a:r>
            <a:r>
              <a:rPr lang="en-US" sz="800" dirty="0">
                <a:latin typeface="Muli" pitchFamily="2" charset="77"/>
              </a:rPr>
              <a:t>.’ </a:t>
            </a:r>
          </a:p>
          <a:p>
            <a:pPr marL="514350" indent="-514350">
              <a:buFont typeface="+mj-lt"/>
              <a:buAutoNum type="arabicPeriod"/>
            </a:pPr>
            <a:r>
              <a:rPr lang="en-US" sz="800" dirty="0">
                <a:latin typeface="Muli" pitchFamily="2" charset="77"/>
              </a:rPr>
              <a:t>Spelling Rule: The /</a:t>
            </a:r>
            <a:r>
              <a:rPr lang="en-US" sz="800" dirty="0" err="1">
                <a:latin typeface="Muli" pitchFamily="2" charset="77"/>
              </a:rPr>
              <a:t>i</a:t>
            </a:r>
            <a:r>
              <a:rPr lang="en-US" sz="800" dirty="0">
                <a:latin typeface="Muli" pitchFamily="2" charset="77"/>
              </a:rPr>
              <a:t>/ sound spelled with a ‘y.’</a:t>
            </a:r>
          </a:p>
          <a:p>
            <a:pPr marL="514350" indent="-514350">
              <a:buFont typeface="+mj-lt"/>
              <a:buAutoNum type="arabicPeriod"/>
            </a:pPr>
            <a:r>
              <a:rPr lang="en-US" sz="800" dirty="0">
                <a:latin typeface="Muli" pitchFamily="2" charset="77"/>
              </a:rPr>
              <a:t>Words with endings that sound like /ze/ as in measure are always spelled with  ‘-sure.’ </a:t>
            </a:r>
          </a:p>
          <a:p>
            <a:pPr marL="514350" indent="-514350">
              <a:buFont typeface="+mj-lt"/>
              <a:buAutoNum type="arabicPeriod"/>
            </a:pPr>
            <a:r>
              <a:rPr lang="en-US" sz="800" dirty="0">
                <a:latin typeface="Muli" pitchFamily="2" charset="77"/>
              </a:rPr>
              <a:t> Words with endings that sound like /</a:t>
            </a:r>
            <a:r>
              <a:rPr lang="en-US" sz="800" dirty="0" err="1">
                <a:latin typeface="Muli" pitchFamily="2" charset="77"/>
              </a:rPr>
              <a:t>ch</a:t>
            </a:r>
            <a:r>
              <a:rPr lang="en-US" sz="800" dirty="0">
                <a:latin typeface="Muli" pitchFamily="2" charset="77"/>
              </a:rPr>
              <a:t>/ is often spelled –’</a:t>
            </a:r>
            <a:r>
              <a:rPr lang="en-US" sz="800" dirty="0" err="1">
                <a:latin typeface="Muli" pitchFamily="2" charset="77"/>
              </a:rPr>
              <a:t>ture</a:t>
            </a:r>
            <a:r>
              <a:rPr lang="en-US" sz="800" dirty="0">
                <a:latin typeface="Muli" pitchFamily="2" charset="77"/>
              </a:rPr>
              <a:t>’ unless the root word ends in (t)</a:t>
            </a:r>
            <a:r>
              <a:rPr lang="en-US" sz="800" dirty="0" err="1">
                <a:latin typeface="Muli" pitchFamily="2" charset="77"/>
              </a:rPr>
              <a:t>ch.</a:t>
            </a:r>
            <a:endParaRPr lang="en-US" sz="800" dirty="0">
              <a:latin typeface="Muli" pitchFamily="2" charset="77"/>
            </a:endParaRPr>
          </a:p>
          <a:p>
            <a:pPr marL="514350" indent="-514350">
              <a:buFont typeface="+mj-lt"/>
              <a:buAutoNum type="arabicPeriod"/>
            </a:pPr>
            <a:r>
              <a:rPr lang="en-US" sz="800" dirty="0">
                <a:latin typeface="Muli" pitchFamily="2" charset="77"/>
              </a:rPr>
              <a:t>Challenge words</a:t>
            </a:r>
          </a:p>
          <a:p>
            <a:pPr marL="514350" indent="-514350">
              <a:buFont typeface="+mj-lt"/>
              <a:buAutoNum type="arabicPeriod"/>
            </a:pPr>
            <a:r>
              <a:rPr lang="en-US" sz="800" dirty="0">
                <a:latin typeface="Muli" pitchFamily="2" charset="77"/>
              </a:rPr>
              <a:t>The prefixes ’re-’, ‘dis-’ and ‘mis’</a:t>
            </a:r>
          </a:p>
          <a:p>
            <a:pPr marL="514350" indent="-514350">
              <a:buFont typeface="+mj-lt"/>
              <a:buAutoNum type="arabicPeriod"/>
            </a:pPr>
            <a:r>
              <a:rPr lang="en-US" sz="800" dirty="0">
                <a:latin typeface="Muli" pitchFamily="2" charset="77"/>
              </a:rPr>
              <a:t>Adding suffixes beginning with vowel letters to words of more than one syllable</a:t>
            </a:r>
          </a:p>
          <a:p>
            <a:pPr marL="514350" indent="-514350">
              <a:buFont typeface="+mj-lt"/>
              <a:buAutoNum type="arabicPeriod"/>
            </a:pPr>
            <a:r>
              <a:rPr lang="en-US" sz="800" dirty="0">
                <a:latin typeface="Muli" pitchFamily="2" charset="77"/>
              </a:rPr>
              <a:t>Challenge words</a:t>
            </a:r>
          </a:p>
          <a:p>
            <a:pPr marL="514350" indent="-514350">
              <a:buFont typeface="+mj-lt"/>
              <a:buAutoNum type="arabicPeriod"/>
            </a:pPr>
            <a:r>
              <a:rPr lang="en-US" sz="800" dirty="0">
                <a:latin typeface="Muli" pitchFamily="2" charset="77"/>
              </a:rPr>
              <a:t>The long vowel /a/ sound</a:t>
            </a:r>
          </a:p>
          <a:p>
            <a:pPr marL="514350" indent="-514350">
              <a:buFont typeface="+mj-lt"/>
              <a:buAutoNum type="arabicPeriod"/>
            </a:pPr>
            <a:r>
              <a:rPr lang="en-US" sz="800" dirty="0">
                <a:latin typeface="Muli" pitchFamily="2" charset="77"/>
              </a:rPr>
              <a:t>Adding the suffix –</a:t>
            </a:r>
            <a:r>
              <a:rPr lang="en-US" sz="800" dirty="0" err="1">
                <a:latin typeface="Muli" pitchFamily="2" charset="77"/>
              </a:rPr>
              <a:t>ly</a:t>
            </a:r>
            <a:r>
              <a:rPr lang="en-US" sz="800" dirty="0">
                <a:latin typeface="Muli" pitchFamily="2" charset="77"/>
              </a:rPr>
              <a:t>.   Adding the –</a:t>
            </a:r>
            <a:r>
              <a:rPr lang="en-US" sz="800" dirty="0" err="1">
                <a:latin typeface="Muli" pitchFamily="2" charset="77"/>
              </a:rPr>
              <a:t>ly</a:t>
            </a:r>
            <a:r>
              <a:rPr lang="en-US" sz="800" dirty="0">
                <a:latin typeface="Muli" pitchFamily="2" charset="77"/>
              </a:rPr>
              <a:t> suffix to an adjective turns it into an adverb. </a:t>
            </a:r>
          </a:p>
          <a:p>
            <a:pPr marL="514350" indent="-514350">
              <a:buFont typeface="+mj-lt"/>
              <a:buAutoNum type="arabicPeriod"/>
            </a:pPr>
            <a:r>
              <a:rPr lang="en-US" sz="800" dirty="0">
                <a:latin typeface="Muli" pitchFamily="2" charset="77"/>
              </a:rPr>
              <a:t>Homophones – words which have the same pronunciation but different meanings and/or spellings. </a:t>
            </a:r>
          </a:p>
          <a:p>
            <a:pPr marL="514350" indent="-514350">
              <a:buFont typeface="+mj-lt"/>
              <a:buAutoNum type="arabicPeriod"/>
            </a:pPr>
            <a:r>
              <a:rPr lang="en-US" sz="800" dirty="0">
                <a:latin typeface="Muli" pitchFamily="2" charset="77"/>
              </a:rPr>
              <a:t>Challenge Words</a:t>
            </a:r>
          </a:p>
          <a:p>
            <a:pPr marL="514350" indent="-514350">
              <a:buFont typeface="+mj-lt"/>
              <a:buAutoNum type="arabicPeriod"/>
            </a:pPr>
            <a:r>
              <a:rPr lang="en-US" sz="800" dirty="0">
                <a:latin typeface="Muli" pitchFamily="2" charset="77"/>
              </a:rPr>
              <a:t>The /l/ sound spelled ‘-al’ or ‘-le’ at the end of words.   </a:t>
            </a:r>
          </a:p>
          <a:p>
            <a:pPr marL="514350" indent="-514350">
              <a:buFont typeface="+mj-lt"/>
              <a:buAutoNum type="arabicPeriod"/>
            </a:pPr>
            <a:r>
              <a:rPr lang="en-US" sz="800" dirty="0">
                <a:latin typeface="Muli" pitchFamily="2" charset="77"/>
              </a:rPr>
              <a:t>Adding the suffixes ‘–</a:t>
            </a:r>
            <a:r>
              <a:rPr lang="en-US" sz="800" dirty="0" err="1">
                <a:latin typeface="Muli" pitchFamily="2" charset="77"/>
              </a:rPr>
              <a:t>ly</a:t>
            </a:r>
            <a:r>
              <a:rPr lang="en-US" sz="800" dirty="0">
                <a:latin typeface="Muli" pitchFamily="2" charset="77"/>
              </a:rPr>
              <a:t>’  and ‘-ally’</a:t>
            </a:r>
          </a:p>
          <a:p>
            <a:pPr marL="514350" indent="-514350">
              <a:buFont typeface="+mj-lt"/>
              <a:buAutoNum type="arabicPeriod"/>
            </a:pPr>
            <a:r>
              <a:rPr lang="en-US" sz="800" dirty="0">
                <a:latin typeface="Muli" pitchFamily="2" charset="77"/>
              </a:rPr>
              <a:t>Challenge Words</a:t>
            </a:r>
          </a:p>
          <a:p>
            <a:pPr marL="514350" indent="-514350">
              <a:buFont typeface="+mj-lt"/>
              <a:buAutoNum type="arabicPeriod"/>
            </a:pPr>
            <a:r>
              <a:rPr lang="en-US" sz="800" dirty="0">
                <a:latin typeface="Muli" pitchFamily="2" charset="77"/>
              </a:rPr>
              <a:t>Words ending in ‘-</a:t>
            </a:r>
            <a:r>
              <a:rPr lang="en-US" sz="800" dirty="0" err="1">
                <a:latin typeface="Muli" pitchFamily="2" charset="77"/>
              </a:rPr>
              <a:t>er</a:t>
            </a:r>
            <a:r>
              <a:rPr lang="en-US" sz="800" dirty="0">
                <a:latin typeface="Muli" pitchFamily="2" charset="77"/>
              </a:rPr>
              <a:t>’ when the root word ends in (t)</a:t>
            </a:r>
            <a:r>
              <a:rPr lang="en-US" sz="800" dirty="0" err="1">
                <a:latin typeface="Muli" pitchFamily="2" charset="77"/>
              </a:rPr>
              <a:t>ch.</a:t>
            </a:r>
            <a:r>
              <a:rPr lang="en-US" sz="800" dirty="0">
                <a:latin typeface="Muli" pitchFamily="2" charset="77"/>
              </a:rPr>
              <a:t> </a:t>
            </a:r>
          </a:p>
          <a:p>
            <a:pPr marL="514350" indent="-514350">
              <a:buFont typeface="+mj-lt"/>
              <a:buAutoNum type="arabicPeriod"/>
            </a:pPr>
            <a:r>
              <a:rPr lang="en-US" sz="800" dirty="0">
                <a:latin typeface="Muli" pitchFamily="2" charset="77"/>
              </a:rPr>
              <a:t>Words with the /k/ sound spelled ‘</a:t>
            </a:r>
            <a:r>
              <a:rPr lang="en-US" sz="800" dirty="0" err="1">
                <a:latin typeface="Muli" pitchFamily="2" charset="77"/>
              </a:rPr>
              <a:t>ch</a:t>
            </a:r>
            <a:r>
              <a:rPr lang="en-US" sz="800" dirty="0">
                <a:latin typeface="Muli" pitchFamily="2" charset="77"/>
              </a:rPr>
              <a:t>’, originating from the Greek language. Words ending with the /g/ sound spelled ‘–</a:t>
            </a:r>
            <a:r>
              <a:rPr lang="en-US" sz="800" dirty="0" err="1">
                <a:latin typeface="Muli" pitchFamily="2" charset="77"/>
              </a:rPr>
              <a:t>gue</a:t>
            </a:r>
            <a:r>
              <a:rPr lang="en-US" sz="800" dirty="0">
                <a:latin typeface="Muli" pitchFamily="2" charset="77"/>
              </a:rPr>
              <a:t>’, ’</a:t>
            </a:r>
            <a:r>
              <a:rPr lang="en-US" sz="800" dirty="0" err="1">
                <a:latin typeface="Muli" pitchFamily="2" charset="77"/>
              </a:rPr>
              <a:t>ch</a:t>
            </a:r>
            <a:r>
              <a:rPr lang="en-US" sz="800" dirty="0">
                <a:latin typeface="Muli" pitchFamily="2" charset="77"/>
              </a:rPr>
              <a:t>’ pronounced /</a:t>
            </a:r>
            <a:r>
              <a:rPr lang="en-US" sz="800" dirty="0" err="1">
                <a:latin typeface="Muli" pitchFamily="2" charset="77"/>
              </a:rPr>
              <a:t>sh</a:t>
            </a:r>
            <a:r>
              <a:rPr lang="en-US" sz="800" dirty="0">
                <a:latin typeface="Muli" pitchFamily="2" charset="77"/>
              </a:rPr>
              <a:t>/ and the /k/ sound spelled ‘–que’, originating from  French. Words with the /s/ sound spelled ’</a:t>
            </a:r>
            <a:r>
              <a:rPr lang="en-US" sz="800" dirty="0" err="1">
                <a:latin typeface="Muli" pitchFamily="2" charset="77"/>
              </a:rPr>
              <a:t>sc</a:t>
            </a:r>
            <a:r>
              <a:rPr lang="en-US" sz="800" dirty="0">
                <a:latin typeface="Muli" pitchFamily="2" charset="77"/>
              </a:rPr>
              <a:t>’, which is Latin in its origin. </a:t>
            </a:r>
          </a:p>
          <a:p>
            <a:pPr marL="514350" indent="-514350">
              <a:buFont typeface="+mj-lt"/>
              <a:buAutoNum type="arabicPeriod"/>
            </a:pPr>
            <a:r>
              <a:rPr lang="en-US" sz="800" dirty="0">
                <a:latin typeface="Muli" pitchFamily="2" charset="77"/>
              </a:rPr>
              <a:t>Homophones:  Words which have the same pronunciation but different meanings and/or spellings. </a:t>
            </a:r>
          </a:p>
          <a:p>
            <a:pPr marL="514350" indent="-514350">
              <a:buFont typeface="+mj-lt"/>
              <a:buAutoNum type="arabicPeriod"/>
            </a:pPr>
            <a:r>
              <a:rPr lang="en-US" sz="800" dirty="0">
                <a:latin typeface="Muli" pitchFamily="2" charset="77"/>
              </a:rPr>
              <a:t>Challenge Words</a:t>
            </a:r>
          </a:p>
          <a:p>
            <a:pPr marL="514350" indent="-514350">
              <a:buFont typeface="+mj-lt"/>
              <a:buAutoNum type="arabicPeriod"/>
            </a:pPr>
            <a:r>
              <a:rPr lang="en-US" sz="800" dirty="0">
                <a:latin typeface="Muli" pitchFamily="2" charset="77"/>
              </a:rPr>
              <a:t>Homophones</a:t>
            </a:r>
          </a:p>
          <a:p>
            <a:pPr marL="514350" indent="-514350">
              <a:buFont typeface="+mj-lt"/>
              <a:buAutoNum type="arabicPeriod"/>
            </a:pPr>
            <a:r>
              <a:rPr lang="en-US" sz="800" dirty="0">
                <a:latin typeface="Muli" pitchFamily="2" charset="77"/>
              </a:rPr>
              <a:t>The prefixes ‘in-’ and ‘</a:t>
            </a:r>
            <a:r>
              <a:rPr lang="en-US" sz="800" dirty="0" err="1">
                <a:latin typeface="Muli" pitchFamily="2" charset="77"/>
              </a:rPr>
              <a:t>il</a:t>
            </a:r>
            <a:r>
              <a:rPr lang="en-US" sz="800" dirty="0">
                <a:latin typeface="Muli" pitchFamily="2" charset="77"/>
              </a:rPr>
              <a:t>-’ meaning not</a:t>
            </a:r>
          </a:p>
          <a:p>
            <a:pPr marL="514350" indent="-514350">
              <a:buFont typeface="+mj-lt"/>
              <a:buAutoNum type="arabicPeriod"/>
            </a:pPr>
            <a:r>
              <a:rPr lang="en-US" sz="800" dirty="0">
                <a:latin typeface="Muli" pitchFamily="2" charset="77"/>
              </a:rPr>
              <a:t>The prefixes ‘sub-’ and ‘inter-’</a:t>
            </a:r>
          </a:p>
          <a:p>
            <a:pPr marL="514350" indent="-514350">
              <a:buFont typeface="+mj-lt"/>
              <a:buAutoNum type="arabicPeriod"/>
            </a:pPr>
            <a:r>
              <a:rPr lang="en-US" sz="800" dirty="0">
                <a:latin typeface="Muli" pitchFamily="2" charset="77"/>
              </a:rPr>
              <a:t>Challenge Words</a:t>
            </a:r>
          </a:p>
          <a:p>
            <a:pPr marL="514350" indent="-514350">
              <a:buFont typeface="+mj-lt"/>
              <a:buAutoNum type="arabicPeriod"/>
            </a:pPr>
            <a:r>
              <a:rPr lang="en-US" sz="800" dirty="0">
                <a:latin typeface="Muli" pitchFamily="2" charset="77"/>
              </a:rPr>
              <a:t>The suffix ‘-</a:t>
            </a:r>
            <a:r>
              <a:rPr lang="en-US" sz="800" dirty="0" err="1">
                <a:latin typeface="Muli" pitchFamily="2" charset="77"/>
              </a:rPr>
              <a:t>ation</a:t>
            </a:r>
            <a:r>
              <a:rPr lang="en-US" sz="800" dirty="0">
                <a:latin typeface="Muli" pitchFamily="2" charset="77"/>
              </a:rPr>
              <a:t>’</a:t>
            </a:r>
          </a:p>
          <a:p>
            <a:pPr marL="514350" indent="-514350">
              <a:buFont typeface="+mj-lt"/>
              <a:buAutoNum type="arabicPeriod"/>
            </a:pPr>
            <a:r>
              <a:rPr lang="en-US" sz="800" dirty="0">
                <a:latin typeface="Muli" pitchFamily="2" charset="77"/>
              </a:rPr>
              <a:t>Adding the suffix ‘-</a:t>
            </a:r>
            <a:r>
              <a:rPr lang="en-US" sz="800" dirty="0" err="1">
                <a:latin typeface="Muli" pitchFamily="2" charset="77"/>
              </a:rPr>
              <a:t>ly</a:t>
            </a:r>
            <a:r>
              <a:rPr lang="en-US" sz="800" dirty="0">
                <a:latin typeface="Muli" pitchFamily="2" charset="77"/>
              </a:rPr>
              <a:t>’ to form adverbs</a:t>
            </a:r>
          </a:p>
          <a:p>
            <a:pPr marL="514350" indent="-514350">
              <a:buFont typeface="+mj-lt"/>
              <a:buAutoNum type="arabicPeriod"/>
            </a:pPr>
            <a:r>
              <a:rPr lang="en-US" sz="800" dirty="0">
                <a:latin typeface="Muli" pitchFamily="2" charset="77"/>
              </a:rPr>
              <a:t>The suffix ‘–</a:t>
            </a:r>
            <a:r>
              <a:rPr lang="en-US" sz="800" dirty="0" err="1">
                <a:latin typeface="Muli" pitchFamily="2" charset="77"/>
              </a:rPr>
              <a:t>sion</a:t>
            </a:r>
            <a:r>
              <a:rPr lang="en-US" sz="800" dirty="0">
                <a:latin typeface="Muli" pitchFamily="2" charset="77"/>
              </a:rPr>
              <a:t>’ pronounced /</a:t>
            </a:r>
            <a:r>
              <a:rPr lang="en-US" sz="800" dirty="0" err="1">
                <a:latin typeface="Muli" pitchFamily="2" charset="77"/>
              </a:rPr>
              <a:t>ʒən</a:t>
            </a:r>
            <a:r>
              <a:rPr lang="en-US" sz="800" dirty="0">
                <a:latin typeface="Muli" pitchFamily="2" charset="77"/>
              </a:rPr>
              <a:t>/</a:t>
            </a:r>
          </a:p>
          <a:p>
            <a:pPr marL="514350" indent="-514350">
              <a:buFont typeface="+mj-lt"/>
              <a:buAutoNum type="arabicPeriod"/>
            </a:pPr>
            <a:r>
              <a:rPr lang="en-US" sz="800" dirty="0">
                <a:latin typeface="Muli" pitchFamily="2" charset="77"/>
              </a:rPr>
              <a:t>Challenge Words</a:t>
            </a:r>
          </a:p>
          <a:p>
            <a:pPr marL="514350" indent="-514350">
              <a:buFont typeface="+mj-lt"/>
              <a:buAutoNum type="arabicPeriod"/>
            </a:pPr>
            <a:r>
              <a:rPr lang="en-US" sz="800" dirty="0">
                <a:latin typeface="Muli" pitchFamily="2" charset="77"/>
              </a:rPr>
              <a:t>Adding the suffix ‘–ion.’ When the root word ends in ’d,’ ‘de’ or ‘se’ then the suffix ’-ion’ needs to be ‘-</a:t>
            </a:r>
            <a:r>
              <a:rPr lang="en-US" sz="800" dirty="0" err="1">
                <a:latin typeface="Muli" pitchFamily="2" charset="77"/>
              </a:rPr>
              <a:t>sion</a:t>
            </a:r>
            <a:r>
              <a:rPr lang="en-US" sz="800" dirty="0">
                <a:latin typeface="Muli" pitchFamily="2" charset="77"/>
              </a:rPr>
              <a:t>.’ </a:t>
            </a:r>
          </a:p>
          <a:p>
            <a:pPr marL="514350" indent="-514350">
              <a:buFont typeface="+mj-lt"/>
              <a:buAutoNum type="arabicPeriod"/>
            </a:pPr>
            <a:r>
              <a:rPr lang="en-US" sz="800" dirty="0">
                <a:latin typeface="Muli" pitchFamily="2" charset="77"/>
              </a:rPr>
              <a:t>The </a:t>
            </a:r>
            <a:r>
              <a:rPr lang="en-US" sz="800" dirty="0" err="1">
                <a:latin typeface="Muli" pitchFamily="2" charset="77"/>
              </a:rPr>
              <a:t>suffux</a:t>
            </a:r>
            <a:r>
              <a:rPr lang="en-US" sz="800" dirty="0">
                <a:latin typeface="Muli" pitchFamily="2" charset="77"/>
              </a:rPr>
              <a:t> ‘-</a:t>
            </a:r>
            <a:r>
              <a:rPr lang="en-US" sz="800" dirty="0" err="1">
                <a:latin typeface="Muli" pitchFamily="2" charset="77"/>
              </a:rPr>
              <a:t>ous’</a:t>
            </a:r>
            <a:endParaRPr lang="en-US" sz="800" dirty="0">
              <a:latin typeface="Muli" pitchFamily="2" charset="77"/>
            </a:endParaRPr>
          </a:p>
          <a:p>
            <a:pPr marL="514350" indent="-514350">
              <a:buFont typeface="+mj-lt"/>
              <a:buAutoNum type="arabicPeriod"/>
            </a:pPr>
            <a:r>
              <a:rPr lang="en-US" sz="800" dirty="0">
                <a:latin typeface="Muli" pitchFamily="2" charset="77"/>
              </a:rPr>
              <a:t>The long /e/ sound spelled with an ‘</a:t>
            </a:r>
            <a:r>
              <a:rPr lang="en-US" sz="800" dirty="0" err="1">
                <a:latin typeface="Muli" pitchFamily="2" charset="77"/>
              </a:rPr>
              <a:t>i</a:t>
            </a:r>
            <a:r>
              <a:rPr lang="en-US" sz="800" dirty="0">
                <a:latin typeface="Muli" pitchFamily="2" charset="77"/>
              </a:rPr>
              <a:t>’ </a:t>
            </a:r>
          </a:p>
          <a:p>
            <a:pPr marL="514350" indent="-514350">
              <a:buFont typeface="+mj-lt"/>
              <a:buAutoNum type="arabicPeriod"/>
            </a:pPr>
            <a:r>
              <a:rPr lang="en-US" sz="800" dirty="0">
                <a:latin typeface="Muli" pitchFamily="2" charset="77"/>
              </a:rPr>
              <a:t>Challenge Words</a:t>
            </a:r>
          </a:p>
          <a:p>
            <a:pPr marL="514350" indent="-514350">
              <a:buFont typeface="+mj-lt"/>
              <a:buAutoNum type="arabicPeriod"/>
            </a:pPr>
            <a:r>
              <a:rPr lang="en-US" sz="800" dirty="0">
                <a:latin typeface="Muli" pitchFamily="2" charset="77"/>
              </a:rPr>
              <a:t>The ‘au’ </a:t>
            </a:r>
            <a:r>
              <a:rPr lang="en-US" sz="800" dirty="0" err="1">
                <a:latin typeface="Muli" pitchFamily="2" charset="77"/>
              </a:rPr>
              <a:t>digraoph</a:t>
            </a:r>
            <a:endParaRPr lang="en-US" sz="800" dirty="0">
              <a:latin typeface="Muli" pitchFamily="2" charset="77"/>
            </a:endParaRPr>
          </a:p>
          <a:p>
            <a:pPr marL="514350" indent="-514350">
              <a:buFont typeface="+mj-lt"/>
              <a:buAutoNum type="arabicPeriod"/>
            </a:pPr>
            <a:r>
              <a:rPr lang="en-US" sz="800" dirty="0">
                <a:latin typeface="Muli" pitchFamily="2" charset="77"/>
              </a:rPr>
              <a:t>The suffix ‘-ion’</a:t>
            </a:r>
          </a:p>
          <a:p>
            <a:pPr marL="514350" indent="-514350">
              <a:buFont typeface="+mj-lt"/>
              <a:buAutoNum type="arabicPeriod"/>
            </a:pPr>
            <a:r>
              <a:rPr lang="en-US" sz="800" dirty="0">
                <a:latin typeface="Muli" pitchFamily="2" charset="77"/>
              </a:rPr>
              <a:t>The suffix ‘-</a:t>
            </a:r>
            <a:r>
              <a:rPr lang="en-US" sz="800" dirty="0" err="1">
                <a:latin typeface="Muli" pitchFamily="2" charset="77"/>
              </a:rPr>
              <a:t>cian</a:t>
            </a:r>
            <a:r>
              <a:rPr lang="en-US" sz="800" dirty="0">
                <a:latin typeface="Muli" pitchFamily="2" charset="77"/>
              </a:rPr>
              <a:t>’ used instead of ‘-</a:t>
            </a:r>
            <a:r>
              <a:rPr lang="en-US" sz="800" dirty="0" err="1">
                <a:latin typeface="Muli" pitchFamily="2" charset="77"/>
              </a:rPr>
              <a:t>sion</a:t>
            </a:r>
            <a:r>
              <a:rPr lang="en-US" sz="800" dirty="0">
                <a:latin typeface="Muli" pitchFamily="2" charset="77"/>
              </a:rPr>
              <a:t>’ when the root word ends in ’c’ or ‘cs’</a:t>
            </a:r>
          </a:p>
          <a:p>
            <a:pPr marL="514350" indent="-514350">
              <a:buFont typeface="+mj-lt"/>
              <a:buAutoNum type="arabicPeriod"/>
            </a:pPr>
            <a:r>
              <a:rPr lang="en-US" sz="800" dirty="0">
                <a:latin typeface="Muli" pitchFamily="2" charset="77"/>
              </a:rPr>
              <a:t>Adding ‘-</a:t>
            </a:r>
            <a:r>
              <a:rPr lang="en-US" sz="800" dirty="0" err="1">
                <a:latin typeface="Muli" pitchFamily="2" charset="77"/>
              </a:rPr>
              <a:t>ly</a:t>
            </a:r>
            <a:r>
              <a:rPr lang="en-US" sz="800" dirty="0">
                <a:latin typeface="Muli" pitchFamily="2" charset="77"/>
              </a:rPr>
              <a:t>’ to create adverbs of manner.  These adverbs describe how the verb is occurring. </a:t>
            </a:r>
          </a:p>
          <a:p>
            <a:pPr marL="514350" indent="-514350">
              <a:buFont typeface="+mj-lt"/>
              <a:buAutoNum type="arabicPeriod"/>
            </a:pPr>
            <a:r>
              <a:rPr lang="en-US" sz="800" dirty="0">
                <a:latin typeface="Muli" pitchFamily="2" charset="77"/>
              </a:rPr>
              <a:t>Challenge Words</a:t>
            </a:r>
          </a:p>
          <a:p>
            <a:pPr marL="514350" indent="-514350">
              <a:buFont typeface="+mj-lt"/>
              <a:buAutoNum type="arabicPeriod"/>
            </a:pPr>
            <a:endParaRPr lang="en-US" sz="800" dirty="0">
              <a:latin typeface="Muli" pitchFamily="2" charset="77"/>
            </a:endParaRPr>
          </a:p>
          <a:p>
            <a:pPr marL="514350" indent="-514350">
              <a:buFont typeface="+mj-lt"/>
              <a:buAutoNum type="arabicPeriod"/>
            </a:pPr>
            <a:endParaRPr lang="en-US" sz="800" dirty="0">
              <a:latin typeface="Muli" pitchFamily="2" charset="77"/>
            </a:endParaRPr>
          </a:p>
        </p:txBody>
      </p:sp>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3</a:t>
            </a:r>
          </a:p>
        </p:txBody>
      </p:sp>
    </p:spTree>
    <p:extLst>
      <p:ext uri="{BB962C8B-B14F-4D97-AF65-F5344CB8AC3E}">
        <p14:creationId xmlns:p14="http://schemas.microsoft.com/office/powerpoint/2010/main" val="14346731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/ow/ and /u/ sound spelled ‘</a:t>
            </a:r>
            <a:r>
              <a:rPr lang="en-GB" dirty="0" err="1"/>
              <a:t>ou</a:t>
            </a:r>
            <a:r>
              <a:rPr lang="en-GB" dirty="0"/>
              <a:t>’</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a:t>1</a:t>
            </a:r>
          </a:p>
        </p:txBody>
      </p:sp>
    </p:spTree>
    <p:extLst>
      <p:ext uri="{BB962C8B-B14F-4D97-AF65-F5344CB8AC3E}">
        <p14:creationId xmlns:p14="http://schemas.microsoft.com/office/powerpoint/2010/main" val="3759644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The /ow/ and /u/ sound spelled ‘</a:t>
            </a:r>
            <a:r>
              <a:rPr lang="en-GB" dirty="0" err="1"/>
              <a:t>ou</a:t>
            </a:r>
            <a:r>
              <a:rPr lang="en-GB" dirty="0"/>
              <a:t>’</a:t>
            </a:r>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dirty="0">
                          <a:latin typeface="Muli" pitchFamily="2" charset="77"/>
                        </a:rPr>
                        <a:t>The digraph ‘</a:t>
                      </a:r>
                      <a:r>
                        <a:rPr lang="en-GB" sz="1700" b="0" i="0" dirty="0" err="1">
                          <a:latin typeface="Muli" pitchFamily="2" charset="77"/>
                        </a:rPr>
                        <a:t>ou</a:t>
                      </a:r>
                      <a:r>
                        <a:rPr lang="en-GB" sz="1700" b="0" i="0" dirty="0">
                          <a:latin typeface="Muli" pitchFamily="2" charset="77"/>
                        </a:rPr>
                        <a:t>’ is pronounced as /ow/ or /u/, explain that this sound is most common in the middle of words and sometimes at the start. It is rare at the end of words where the ‘ow’ spelling is usually found (e.g. cow).</a:t>
                      </a:r>
                    </a:p>
                  </a:txBody>
                  <a:tcPr/>
                </a:tc>
                <a:extLst>
                  <a:ext uri="{0D108BD9-81ED-4DB2-BD59-A6C34878D82A}">
                    <a16:rowId xmlns:a16="http://schemas.microsoft.com/office/drawing/2014/main" val="10000"/>
                  </a:ext>
                </a:extLst>
              </a:tr>
              <a:tr h="2141030">
                <a:tc>
                  <a:txBody>
                    <a:bodyPr/>
                    <a:lstStyle/>
                    <a:p>
                      <a:r>
                        <a:rPr lang="en-GB" sz="1700" b="0" i="0">
                          <a:latin typeface="Muli" pitchFamily="2" charset="77"/>
                        </a:rPr>
                        <a:t>Main Teaching Activity </a:t>
                      </a:r>
                    </a:p>
                  </a:txBody>
                  <a:tcPr/>
                </a:tc>
                <a:tc>
                  <a:txBody>
                    <a:bodyPr/>
                    <a:lstStyle/>
                    <a:p>
                      <a:r>
                        <a:rPr lang="en-GB" sz="1700" b="0" i="0" baseline="0" dirty="0">
                          <a:latin typeface="Muli" pitchFamily="2" charset="77"/>
                        </a:rPr>
                        <a:t>Using the power point slide, discuss the meaning of the spelling list this week. Get children to come out and underline the /ow/ or /u/ sound in each word. Notice that most often the sound comes in the middle of the word.</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700" b="0" i="0" dirty="0">
                          <a:latin typeface="Muli" pitchFamily="2" charset="77"/>
                        </a:rPr>
                        <a:t>Get children to work in small groups, one child picks one of the spelling list words and writes the first letter on a mini whiteboard, then passes the board to their left, the next child writes the next letter of the word and so on until the word is complete. </a:t>
                      </a:r>
                    </a:p>
                    <a:p>
                      <a:endParaRPr lang="en-GB" sz="1700" b="0" i="0" dirty="0">
                        <a:latin typeface="Muli" pitchFamily="2" charset="77"/>
                      </a:endParaRPr>
                    </a:p>
                    <a:p>
                      <a:r>
                        <a:rPr lang="en-GB" sz="1700" b="0" i="0" dirty="0">
                          <a:latin typeface="Muli" pitchFamily="2" charset="77"/>
                        </a:rPr>
                        <a:t>The child that writes the final letter checks the spelling is correct and then picks another word from the board to start again.</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mouth</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around</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found</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sound</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hound</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young</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19171902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200329"/>
          </a:xfrm>
          <a:prstGeom prst="rect">
            <a:avLst/>
          </a:prstGeom>
          <a:noFill/>
        </p:spPr>
        <p:txBody>
          <a:bodyPr wrap="square" rtlCol="0">
            <a:spAutoFit/>
          </a:bodyPr>
          <a:lstStyle/>
          <a:p>
            <a:r>
              <a:rPr lang="en-GB" sz="2400" dirty="0">
                <a:latin typeface="OpenDyslexicAlta" pitchFamily="2" charset="77"/>
              </a:rPr>
              <a:t>Discuss the meanings of the words below and then ask children to come out and underline the /ow/or /u/ sound in each word</a:t>
            </a:r>
          </a:p>
        </p:txBody>
      </p:sp>
      <p:graphicFrame>
        <p:nvGraphicFramePr>
          <p:cNvPr id="10" name="Table 9">
            <a:extLst>
              <a:ext uri="{FF2B5EF4-FFF2-40B4-BE49-F238E27FC236}">
                <a16:creationId xmlns:a16="http://schemas.microsoft.com/office/drawing/2014/main" id="{BFAC6E7F-720F-4390-ABC9-C2CA66AED426}"/>
              </a:ext>
            </a:extLst>
          </p:cNvPr>
          <p:cNvGraphicFramePr>
            <a:graphicFrameLocks noGrp="1"/>
          </p:cNvGraphicFramePr>
          <p:nvPr/>
        </p:nvGraphicFramePr>
        <p:xfrm>
          <a:off x="428101" y="2469909"/>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GB" sz="3600" b="0" i="0">
                          <a:latin typeface="OpenDyslexicAlta" pitchFamily="2" charset="77"/>
                        </a:rPr>
                      </a:br>
                      <a:r>
                        <a:rPr lang="en-GB" sz="3600" b="0" i="0">
                          <a:latin typeface="OpenDyslexicAlta" pitchFamily="2" charset="77"/>
                        </a:rPr>
                        <a:t>mouth</a:t>
                      </a:r>
                    </a:p>
                  </a:txBody>
                  <a:tcPr/>
                </a:tc>
                <a:tc>
                  <a:txBody>
                    <a:bodyPr/>
                    <a:lstStyle/>
                    <a:p>
                      <a:pPr algn="ctr"/>
                      <a:br>
                        <a:rPr lang="en-GB" sz="3600" b="0" i="0">
                          <a:latin typeface="OpenDyslexicAlta" pitchFamily="2" charset="77"/>
                        </a:rPr>
                      </a:br>
                      <a:r>
                        <a:rPr lang="en-GB" sz="3600" b="0" i="0">
                          <a:latin typeface="OpenDyslexicAlta" pitchFamily="2" charset="77"/>
                        </a:rPr>
                        <a:t>around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GB" sz="3600" b="0" i="0" dirty="0">
                          <a:latin typeface="OpenDyslexicAlta" pitchFamily="2" charset="77"/>
                        </a:rPr>
                      </a:br>
                      <a:r>
                        <a:rPr lang="en-GB" sz="3600" b="0" i="0" dirty="0">
                          <a:latin typeface="OpenDyslexicAlta" pitchFamily="2" charset="77"/>
                        </a:rPr>
                        <a:t>found</a:t>
                      </a:r>
                    </a:p>
                    <a:p>
                      <a:pPr algn="ctr"/>
                      <a:endParaRPr lang="en-GB" sz="3600" b="0" i="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a:latin typeface="OpenDyslexicAlta" pitchFamily="2" charset="77"/>
                        </a:rPr>
                        <a:t>sound</a:t>
                      </a:r>
                    </a:p>
                    <a:p>
                      <a:pPr algn="ctr"/>
                      <a:endParaRPr lang="en-GB" sz="3600" b="0" i="0">
                        <a:latin typeface="OpenDyslexicAlta" pitchFamily="2" charset="77"/>
                      </a:endParaRPr>
                    </a:p>
                  </a:txBody>
                  <a:tcPr/>
                </a:tc>
                <a:tc>
                  <a:txBody>
                    <a:bodyPr/>
                    <a:lstStyle/>
                    <a:p>
                      <a:pPr algn="ctr"/>
                      <a:endParaRPr lang="en-GB" sz="3600" b="0" i="0" dirty="0">
                        <a:latin typeface="OpenDyslexicAlta" pitchFamily="2" charset="77"/>
                      </a:endParaRPr>
                    </a:p>
                    <a:p>
                      <a:pPr algn="ctr"/>
                      <a:r>
                        <a:rPr lang="en-GB" sz="3600" b="0" i="0" dirty="0">
                          <a:latin typeface="OpenDyslexicAlta" pitchFamily="2" charset="77"/>
                        </a:rPr>
                        <a:t>hound</a:t>
                      </a:r>
                    </a:p>
                  </a:txBody>
                  <a:tcPr/>
                </a:tc>
                <a:extLst>
                  <a:ext uri="{0D108BD9-81ED-4DB2-BD59-A6C34878D82A}">
                    <a16:rowId xmlns:a16="http://schemas.microsoft.com/office/drawing/2014/main" val="2756955956"/>
                  </a:ext>
                </a:extLst>
              </a:tr>
              <a:tr h="1037038">
                <a:tc>
                  <a:txBody>
                    <a:bodyPr/>
                    <a:lstStyle/>
                    <a:p>
                      <a:pPr algn="ctr"/>
                      <a:br>
                        <a:rPr lang="en-GB" sz="3600" b="0" i="0" dirty="0">
                          <a:latin typeface="OpenDyslexicAlta" pitchFamily="2" charset="77"/>
                        </a:rPr>
                      </a:br>
                      <a:r>
                        <a:rPr lang="en-GB" sz="3600" b="0" i="0" dirty="0">
                          <a:latin typeface="OpenDyslexicAlta" pitchFamily="2" charset="77"/>
                        </a:rPr>
                        <a:t>touch</a:t>
                      </a:r>
                    </a:p>
                  </a:txBody>
                  <a:tcPr/>
                </a:tc>
                <a:tc>
                  <a:txBody>
                    <a:bodyPr/>
                    <a:lstStyle/>
                    <a:p>
                      <a:pPr algn="ctr"/>
                      <a:br>
                        <a:rPr lang="en-GB" sz="3600" b="0" i="0" dirty="0">
                          <a:latin typeface="OpenDyslexicAlta" pitchFamily="2" charset="77"/>
                        </a:rPr>
                      </a:br>
                      <a:r>
                        <a:rPr lang="en-GB" sz="3600" b="0" i="0" dirty="0">
                          <a:latin typeface="OpenDyslexicAlta" pitchFamily="2" charset="77"/>
                        </a:rPr>
                        <a:t>double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dirty="0">
                          <a:latin typeface="OpenDyslexicAlta" pitchFamily="2" charset="77"/>
                        </a:rPr>
                        <a:t>country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dirty="0">
                          <a:latin typeface="OpenDyslexicAlta" pitchFamily="2" charset="77"/>
                        </a:rPr>
                        <a:t>trouble</a:t>
                      </a:r>
                    </a:p>
                    <a:p>
                      <a:pPr algn="ctr"/>
                      <a:endParaRPr lang="en-GB" sz="3600" b="0" i="0" dirty="0">
                        <a:latin typeface="OpenDyslexicAlta" pitchFamily="2" charset="77"/>
                      </a:endParaRPr>
                    </a:p>
                  </a:txBody>
                  <a:tcPr/>
                </a:tc>
                <a:tc>
                  <a:txBody>
                    <a:bodyPr/>
                    <a:lstStyle/>
                    <a:p>
                      <a:pPr algn="ctr"/>
                      <a:endParaRPr lang="en-GB" sz="3600" b="0" i="0" dirty="0">
                        <a:latin typeface="OpenDyslexicAlta" pitchFamily="2" charset="77"/>
                      </a:endParaRPr>
                    </a:p>
                    <a:p>
                      <a:pPr algn="ctr"/>
                      <a:r>
                        <a:rPr lang="en-GB" sz="3600" b="0" i="0" dirty="0">
                          <a:latin typeface="OpenDyslexicAlta" pitchFamily="2" charset="77"/>
                        </a:rPr>
                        <a:t>young</a:t>
                      </a: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36112451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428101" y="497872"/>
            <a:ext cx="8581292" cy="1200329"/>
          </a:xfrm>
          <a:prstGeom prst="rect">
            <a:avLst/>
          </a:prstGeom>
          <a:noFill/>
        </p:spPr>
        <p:txBody>
          <a:bodyPr wrap="square" rtlCol="0">
            <a:spAutoFit/>
          </a:bodyPr>
          <a:lstStyle/>
          <a:p>
            <a:r>
              <a:rPr lang="en-GB" sz="2400">
                <a:latin typeface="OpenDyslexicAlta" pitchFamily="2" charset="77"/>
              </a:rPr>
              <a:t>Discuss the meanings of the words below and then ask children to come out and underline the /ow/ sound in each word</a:t>
            </a:r>
          </a:p>
        </p:txBody>
      </p:sp>
      <p:sp>
        <p:nvSpPr>
          <p:cNvPr id="3" name="TextBox 2">
            <a:extLst>
              <a:ext uri="{FF2B5EF4-FFF2-40B4-BE49-F238E27FC236}">
                <a16:creationId xmlns:a16="http://schemas.microsoft.com/office/drawing/2014/main" id="{615C8B4E-3A13-4A36-81EA-59ACD8BAE5E7}"/>
              </a:ext>
            </a:extLst>
          </p:cNvPr>
          <p:cNvSpPr txBox="1"/>
          <p:nvPr/>
        </p:nvSpPr>
        <p:spPr>
          <a:xfrm>
            <a:off x="624840" y="213360"/>
            <a:ext cx="1737360" cy="369332"/>
          </a:xfrm>
          <a:prstGeom prst="rect">
            <a:avLst/>
          </a:prstGeom>
          <a:noFill/>
        </p:spPr>
        <p:txBody>
          <a:bodyPr wrap="square" rtlCol="0">
            <a:spAutoFit/>
          </a:bodyPr>
          <a:lstStyle/>
          <a:p>
            <a:r>
              <a:rPr lang="en-GB">
                <a:solidFill>
                  <a:srgbClr val="FF3860"/>
                </a:solidFill>
                <a:latin typeface="Muli" panose="020B0604020202020204" charset="0"/>
              </a:rPr>
              <a:t>Answers</a:t>
            </a:r>
            <a:r>
              <a:rPr lang="en-GB"/>
              <a:t>:</a:t>
            </a:r>
          </a:p>
        </p:txBody>
      </p:sp>
      <p:graphicFrame>
        <p:nvGraphicFramePr>
          <p:cNvPr id="5" name="Table 4">
            <a:extLst>
              <a:ext uri="{FF2B5EF4-FFF2-40B4-BE49-F238E27FC236}">
                <a16:creationId xmlns:a16="http://schemas.microsoft.com/office/drawing/2014/main" id="{7D1F5EBC-A2B7-2746-9527-DF33770A5038}"/>
              </a:ext>
            </a:extLst>
          </p:cNvPr>
          <p:cNvGraphicFramePr>
            <a:graphicFrameLocks noGrp="1"/>
          </p:cNvGraphicFramePr>
          <p:nvPr/>
        </p:nvGraphicFramePr>
        <p:xfrm>
          <a:off x="428101" y="2469909"/>
          <a:ext cx="11335797" cy="3474720"/>
        </p:xfrm>
        <a:graphic>
          <a:graphicData uri="http://schemas.openxmlformats.org/drawingml/2006/table">
            <a:tbl>
              <a:tblPr firstRow="1" bandRow="1">
                <a:tableStyleId>{5940675A-B579-460E-94D1-54222C63F5DA}</a:tableStyleId>
              </a:tblPr>
              <a:tblGrid>
                <a:gridCol w="2318241">
                  <a:extLst>
                    <a:ext uri="{9D8B030D-6E8A-4147-A177-3AD203B41FA5}">
                      <a16:colId xmlns:a16="http://schemas.microsoft.com/office/drawing/2014/main" val="3529516601"/>
                    </a:ext>
                  </a:extLst>
                </a:gridCol>
                <a:gridCol w="2141552">
                  <a:extLst>
                    <a:ext uri="{9D8B030D-6E8A-4147-A177-3AD203B41FA5}">
                      <a16:colId xmlns:a16="http://schemas.microsoft.com/office/drawing/2014/main" val="345942729"/>
                    </a:ext>
                  </a:extLst>
                </a:gridCol>
                <a:gridCol w="2229897">
                  <a:extLst>
                    <a:ext uri="{9D8B030D-6E8A-4147-A177-3AD203B41FA5}">
                      <a16:colId xmlns:a16="http://schemas.microsoft.com/office/drawing/2014/main" val="185187011"/>
                    </a:ext>
                  </a:extLst>
                </a:gridCol>
                <a:gridCol w="2229897">
                  <a:extLst>
                    <a:ext uri="{9D8B030D-6E8A-4147-A177-3AD203B41FA5}">
                      <a16:colId xmlns:a16="http://schemas.microsoft.com/office/drawing/2014/main" val="3871539845"/>
                    </a:ext>
                  </a:extLst>
                </a:gridCol>
                <a:gridCol w="2416210">
                  <a:extLst>
                    <a:ext uri="{9D8B030D-6E8A-4147-A177-3AD203B41FA5}">
                      <a16:colId xmlns:a16="http://schemas.microsoft.com/office/drawing/2014/main" val="4212918643"/>
                    </a:ext>
                  </a:extLst>
                </a:gridCol>
              </a:tblGrid>
              <a:tr h="967821">
                <a:tc>
                  <a:txBody>
                    <a:bodyPr/>
                    <a:lstStyle/>
                    <a:p>
                      <a:pPr algn="ctr" fontAlgn="t"/>
                      <a:br>
                        <a:rPr lang="en-GB" sz="3600" b="0" i="0" dirty="0">
                          <a:latin typeface="OpenDyslexicAlta" pitchFamily="2" charset="77"/>
                        </a:rPr>
                      </a:br>
                      <a:r>
                        <a:rPr lang="en-GB" sz="3600" b="0" i="0" dirty="0">
                          <a:latin typeface="OpenDyslexicAlta" pitchFamily="2" charset="77"/>
                        </a:rPr>
                        <a:t>m</a:t>
                      </a:r>
                      <a:r>
                        <a:rPr lang="en-GB" sz="3600" b="0" i="0" u="sng" dirty="0">
                          <a:solidFill>
                            <a:srgbClr val="FF3860"/>
                          </a:solidFill>
                          <a:latin typeface="OpenDyslexicAlta" pitchFamily="2" charset="77"/>
                        </a:rPr>
                        <a:t>ou</a:t>
                      </a:r>
                      <a:r>
                        <a:rPr lang="en-GB" sz="3600" b="0" i="0" dirty="0">
                          <a:latin typeface="OpenDyslexicAlta" pitchFamily="2" charset="77"/>
                        </a:rPr>
                        <a:t>th</a:t>
                      </a:r>
                    </a:p>
                  </a:txBody>
                  <a:tcPr/>
                </a:tc>
                <a:tc>
                  <a:txBody>
                    <a:bodyPr/>
                    <a:lstStyle/>
                    <a:p>
                      <a:pPr algn="ctr"/>
                      <a:br>
                        <a:rPr lang="en-GB" sz="3600" b="0" i="0" dirty="0">
                          <a:latin typeface="OpenDyslexicAlta" pitchFamily="2" charset="77"/>
                        </a:rPr>
                      </a:br>
                      <a:r>
                        <a:rPr lang="en-GB" sz="3600" b="0" i="0" dirty="0">
                          <a:latin typeface="OpenDyslexicAlta" pitchFamily="2" charset="77"/>
                        </a:rPr>
                        <a:t>ar</a:t>
                      </a:r>
                      <a:r>
                        <a:rPr lang="en-GB" sz="3600" b="0" i="0" u="sng" kern="1200" dirty="0">
                          <a:solidFill>
                            <a:srgbClr val="FF3860"/>
                          </a:solidFill>
                          <a:latin typeface="OpenDyslexicAlta" pitchFamily="2" charset="77"/>
                          <a:ea typeface="+mn-ea"/>
                          <a:cs typeface="+mn-cs"/>
                        </a:rPr>
                        <a:t>ou</a:t>
                      </a:r>
                      <a:r>
                        <a:rPr lang="en-GB" sz="3600" b="0" i="0" dirty="0">
                          <a:latin typeface="OpenDyslexicAlta" pitchFamily="2" charset="77"/>
                        </a:rPr>
                        <a:t>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GB" sz="3600" b="0" i="0" dirty="0">
                          <a:latin typeface="OpenDyslexicAlta" pitchFamily="2" charset="77"/>
                        </a:rPr>
                      </a:br>
                      <a:r>
                        <a:rPr lang="en-GB" sz="3600" b="0" i="0" dirty="0">
                          <a:latin typeface="OpenDyslexicAlta" pitchFamily="2" charset="77"/>
                        </a:rPr>
                        <a:t>f</a:t>
                      </a:r>
                      <a:r>
                        <a:rPr lang="en-GB" sz="3600" b="0" i="0" u="sng" kern="1200" dirty="0">
                          <a:solidFill>
                            <a:srgbClr val="FF3860"/>
                          </a:solidFill>
                          <a:latin typeface="OpenDyslexicAlta" pitchFamily="2" charset="77"/>
                          <a:ea typeface="+mn-ea"/>
                          <a:cs typeface="+mn-cs"/>
                        </a:rPr>
                        <a:t>ou</a:t>
                      </a:r>
                      <a:r>
                        <a:rPr lang="en-GB" sz="3600" b="0" i="0" dirty="0">
                          <a:latin typeface="OpenDyslexicAlta" pitchFamily="2" charset="77"/>
                        </a:rPr>
                        <a:t>nd</a:t>
                      </a:r>
                    </a:p>
                    <a:p>
                      <a:pPr algn="ctr"/>
                      <a:endParaRPr lang="en-GB" sz="3600" b="0" i="0" dirty="0">
                        <a:latin typeface="OpenDyslexicAlta"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dirty="0">
                          <a:latin typeface="OpenDyslexicAlta" pitchFamily="2" charset="77"/>
                        </a:rPr>
                        <a:t>s</a:t>
                      </a:r>
                      <a:r>
                        <a:rPr lang="en-GB" sz="3600" b="0" i="0" u="sng" kern="1200" dirty="0">
                          <a:solidFill>
                            <a:srgbClr val="FF3860"/>
                          </a:solidFill>
                          <a:latin typeface="OpenDyslexicAlta" pitchFamily="2" charset="77"/>
                          <a:ea typeface="+mn-ea"/>
                          <a:cs typeface="+mn-cs"/>
                        </a:rPr>
                        <a:t>ou</a:t>
                      </a:r>
                      <a:r>
                        <a:rPr lang="en-GB" sz="3600" b="0" i="0" dirty="0">
                          <a:latin typeface="OpenDyslexicAlta" pitchFamily="2" charset="77"/>
                        </a:rPr>
                        <a:t>nd</a:t>
                      </a:r>
                    </a:p>
                    <a:p>
                      <a:pPr algn="ctr"/>
                      <a:endParaRPr lang="en-GB" sz="3600" b="0" i="0" dirty="0">
                        <a:latin typeface="OpenDyslexicAlta" pitchFamily="2" charset="77"/>
                      </a:endParaRPr>
                    </a:p>
                  </a:txBody>
                  <a:tcPr/>
                </a:tc>
                <a:tc>
                  <a:txBody>
                    <a:bodyPr/>
                    <a:lstStyle/>
                    <a:p>
                      <a:pPr algn="ctr"/>
                      <a:endParaRPr lang="en-GB" sz="3600" b="0" i="0" dirty="0">
                        <a:latin typeface="OpenDyslexicAlta" pitchFamily="2" charset="77"/>
                      </a:endParaRPr>
                    </a:p>
                    <a:p>
                      <a:pPr algn="ctr"/>
                      <a:r>
                        <a:rPr lang="en-GB" sz="3600" b="0" i="0" dirty="0">
                          <a:latin typeface="OpenDyslexicAlta" pitchFamily="2" charset="77"/>
                        </a:rPr>
                        <a:t>h</a:t>
                      </a:r>
                      <a:r>
                        <a:rPr lang="en-GB" sz="3600" b="0" i="0" u="sng" kern="1200" dirty="0">
                          <a:solidFill>
                            <a:srgbClr val="FF3860"/>
                          </a:solidFill>
                          <a:latin typeface="OpenDyslexicAlta" pitchFamily="2" charset="77"/>
                          <a:ea typeface="+mn-ea"/>
                          <a:cs typeface="+mn-cs"/>
                        </a:rPr>
                        <a:t>ou</a:t>
                      </a:r>
                      <a:r>
                        <a:rPr lang="en-GB" sz="3600" b="0" i="0" dirty="0">
                          <a:latin typeface="OpenDyslexicAlta" pitchFamily="2" charset="77"/>
                        </a:rPr>
                        <a:t>nd</a:t>
                      </a:r>
                    </a:p>
                  </a:txBody>
                  <a:tcPr/>
                </a:tc>
                <a:extLst>
                  <a:ext uri="{0D108BD9-81ED-4DB2-BD59-A6C34878D82A}">
                    <a16:rowId xmlns:a16="http://schemas.microsoft.com/office/drawing/2014/main" val="2756955956"/>
                  </a:ext>
                </a:extLst>
              </a:tr>
              <a:tr h="1037038">
                <a:tc>
                  <a:txBody>
                    <a:bodyPr/>
                    <a:lstStyle/>
                    <a:p>
                      <a:pPr algn="ctr"/>
                      <a:br>
                        <a:rPr lang="en-GB" sz="3600" b="0" i="0" dirty="0">
                          <a:latin typeface="OpenDyslexicAlta" pitchFamily="2" charset="77"/>
                        </a:rPr>
                      </a:br>
                      <a:r>
                        <a:rPr lang="en-GB" sz="3600" b="0" i="0" dirty="0">
                          <a:latin typeface="OpenDyslexicAlta" pitchFamily="2" charset="77"/>
                        </a:rPr>
                        <a:t>t</a:t>
                      </a:r>
                      <a:r>
                        <a:rPr lang="en-GB" sz="3600" b="0" i="0" u="sng" kern="1200" dirty="0">
                          <a:solidFill>
                            <a:srgbClr val="FF3860"/>
                          </a:solidFill>
                          <a:latin typeface="OpenDyslexicAlta" pitchFamily="2" charset="77"/>
                          <a:ea typeface="+mn-ea"/>
                          <a:cs typeface="+mn-cs"/>
                        </a:rPr>
                        <a:t>ou</a:t>
                      </a:r>
                      <a:r>
                        <a:rPr lang="en-GB" sz="3600" b="0" i="0" dirty="0">
                          <a:latin typeface="OpenDyslexicAlta" pitchFamily="2" charset="77"/>
                        </a:rPr>
                        <a:t>ch</a:t>
                      </a:r>
                    </a:p>
                  </a:txBody>
                  <a:tcPr/>
                </a:tc>
                <a:tc>
                  <a:txBody>
                    <a:bodyPr/>
                    <a:lstStyle/>
                    <a:p>
                      <a:pPr algn="ctr"/>
                      <a:br>
                        <a:rPr lang="en-GB" sz="3600" b="0" i="0" dirty="0">
                          <a:latin typeface="OpenDyslexicAlta" pitchFamily="2" charset="77"/>
                        </a:rPr>
                      </a:br>
                      <a:r>
                        <a:rPr lang="en-GB" sz="3600" b="0" i="0" dirty="0">
                          <a:latin typeface="OpenDyslexicAlta" pitchFamily="2" charset="77"/>
                        </a:rPr>
                        <a:t>d</a:t>
                      </a:r>
                      <a:r>
                        <a:rPr lang="en-GB" sz="3600" b="0" i="0" u="sng" kern="1200" dirty="0">
                          <a:solidFill>
                            <a:srgbClr val="FF3860"/>
                          </a:solidFill>
                          <a:latin typeface="OpenDyslexicAlta" pitchFamily="2" charset="77"/>
                          <a:ea typeface="+mn-ea"/>
                          <a:cs typeface="+mn-cs"/>
                        </a:rPr>
                        <a:t>ou</a:t>
                      </a:r>
                      <a:r>
                        <a:rPr lang="en-GB" sz="3600" b="0" i="0" dirty="0">
                          <a:latin typeface="OpenDyslexicAlta" pitchFamily="2" charset="77"/>
                        </a:rPr>
                        <a:t>ble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dirty="0">
                          <a:latin typeface="OpenDyslexicAlta" pitchFamily="2" charset="77"/>
                        </a:rPr>
                        <a:t>c</a:t>
                      </a:r>
                      <a:r>
                        <a:rPr lang="en-GB" sz="3600" b="0" i="0" u="sng" kern="1200" dirty="0">
                          <a:solidFill>
                            <a:srgbClr val="FF3860"/>
                          </a:solidFill>
                          <a:latin typeface="OpenDyslexicAlta" pitchFamily="2" charset="77"/>
                          <a:ea typeface="+mn-ea"/>
                          <a:cs typeface="+mn-cs"/>
                        </a:rPr>
                        <a:t>ou</a:t>
                      </a:r>
                      <a:r>
                        <a:rPr lang="en-GB" sz="3600" b="0" i="0" dirty="0">
                          <a:latin typeface="OpenDyslexicAlta" pitchFamily="2" charset="77"/>
                        </a:rPr>
                        <a:t>ntry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i="0" dirty="0">
                        <a:latin typeface="OpenDyslexicAlta"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0" i="0" dirty="0">
                          <a:latin typeface="OpenDyslexicAlta" pitchFamily="2" charset="77"/>
                        </a:rPr>
                        <a:t>tr</a:t>
                      </a:r>
                      <a:r>
                        <a:rPr lang="en-GB" sz="3600" b="0" i="0" u="sng" kern="1200" dirty="0">
                          <a:solidFill>
                            <a:srgbClr val="FF3860"/>
                          </a:solidFill>
                          <a:latin typeface="OpenDyslexicAlta" pitchFamily="2" charset="77"/>
                          <a:ea typeface="+mn-ea"/>
                          <a:cs typeface="+mn-cs"/>
                        </a:rPr>
                        <a:t>ou</a:t>
                      </a:r>
                      <a:r>
                        <a:rPr lang="en-GB" sz="3600" b="0" i="0" dirty="0">
                          <a:latin typeface="OpenDyslexicAlta" pitchFamily="2" charset="77"/>
                        </a:rPr>
                        <a:t>ble</a:t>
                      </a:r>
                    </a:p>
                    <a:p>
                      <a:pPr algn="ctr"/>
                      <a:endParaRPr lang="en-GB" sz="3600" b="0" i="0" dirty="0">
                        <a:latin typeface="OpenDyslexicAlta" pitchFamily="2" charset="77"/>
                      </a:endParaRPr>
                    </a:p>
                  </a:txBody>
                  <a:tcPr/>
                </a:tc>
                <a:tc>
                  <a:txBody>
                    <a:bodyPr/>
                    <a:lstStyle/>
                    <a:p>
                      <a:pPr algn="ctr"/>
                      <a:endParaRPr lang="en-GB" sz="3600" b="0" i="0" dirty="0">
                        <a:latin typeface="OpenDyslexicAlta" pitchFamily="2" charset="77"/>
                      </a:endParaRPr>
                    </a:p>
                    <a:p>
                      <a:pPr algn="ctr"/>
                      <a:r>
                        <a:rPr lang="en-GB" sz="3600" b="0" i="0" dirty="0">
                          <a:latin typeface="OpenDyslexicAlta" pitchFamily="2" charset="77"/>
                        </a:rPr>
                        <a:t>y</a:t>
                      </a:r>
                      <a:r>
                        <a:rPr lang="en-GB" sz="3600" b="0" i="0" u="sng" kern="1200" dirty="0">
                          <a:solidFill>
                            <a:srgbClr val="FF3860"/>
                          </a:solidFill>
                          <a:latin typeface="OpenDyslexicAlta" pitchFamily="2" charset="77"/>
                          <a:ea typeface="+mn-ea"/>
                          <a:cs typeface="+mn-cs"/>
                        </a:rPr>
                        <a:t>ou</a:t>
                      </a:r>
                      <a:r>
                        <a:rPr lang="en-GB" sz="3600" b="0" i="0" dirty="0">
                          <a:latin typeface="OpenDyslexicAlta" pitchFamily="2" charset="77"/>
                        </a:rPr>
                        <a:t>ng</a:t>
                      </a:r>
                    </a:p>
                  </a:txBody>
                  <a:tcPr/>
                </a:tc>
                <a:extLst>
                  <a:ext uri="{0D108BD9-81ED-4DB2-BD59-A6C34878D82A}">
                    <a16:rowId xmlns:a16="http://schemas.microsoft.com/office/drawing/2014/main" val="2964611663"/>
                  </a:ext>
                </a:extLst>
              </a:tr>
            </a:tbl>
          </a:graphicData>
        </a:graphic>
      </p:graphicFrame>
    </p:spTree>
    <p:extLst>
      <p:ext uri="{BB962C8B-B14F-4D97-AF65-F5344CB8AC3E}">
        <p14:creationId xmlns:p14="http://schemas.microsoft.com/office/powerpoint/2010/main" val="2622590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The /ow/ and /u/ sound spelled ‘</a:t>
                      </a:r>
                      <a:r>
                        <a:rPr lang="en-GB" sz="1400" b="0" i="0" baseline="0" dirty="0" err="1">
                          <a:solidFill>
                            <a:schemeClr val="tx1"/>
                          </a:solidFill>
                          <a:latin typeface="Muli" pitchFamily="2" charset="77"/>
                        </a:rPr>
                        <a:t>ou</a:t>
                      </a:r>
                      <a:r>
                        <a:rPr lang="en-GB" sz="1400" b="0" i="0" baseline="0" dirty="0">
                          <a:solidFill>
                            <a:schemeClr val="tx1"/>
                          </a:solidFill>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solidFill>
                          <a:schemeClr val="tx1"/>
                        </a:solidFill>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solidFill>
                          <a:schemeClr val="accent6">
                            <a:lumMod val="75000"/>
                          </a:schemeClr>
                        </a:solidFill>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409335474"/>
                    </a:ext>
                  </a:extLst>
                </a:gridCol>
                <a:gridCol w="1858433">
                  <a:extLst>
                    <a:ext uri="{9D8B030D-6E8A-4147-A177-3AD203B41FA5}">
                      <a16:colId xmlns:a16="http://schemas.microsoft.com/office/drawing/2014/main" val="35591152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3</a:t>
                      </a:r>
                      <a:r>
                        <a:rPr lang="en-GB" b="0" i="0" baseline="30000">
                          <a:latin typeface="OpenDyslexicAlta" pitchFamily="2" charset="77"/>
                          <a:ea typeface="OpenDyslexic" charset="0"/>
                          <a:cs typeface="OpenDyslexic" charset="0"/>
                        </a:rPr>
                        <a:t>rd</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mouth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found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hound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touch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double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country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trouble</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young</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54922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dirty="0">
                          <a:latin typeface="Muli" pitchFamily="2" charset="77"/>
                        </a:rPr>
                        <a:t>Stage: 1</a:t>
                      </a:r>
                    </a:p>
                  </a:txBody>
                  <a:tcPr/>
                </a:tc>
                <a:tc rowSpan="2">
                  <a:txBody>
                    <a:bodyPr/>
                    <a:lstStyle/>
                    <a:p>
                      <a:r>
                        <a:rPr lang="en-GB" sz="1400" dirty="0">
                          <a:latin typeface="Muli" pitchFamily="2" charset="77"/>
                        </a:rPr>
                        <a:t>Words ending with the /f/, /l/, /s/, /z/ or /k/ sound in English almost always have double consonant.</a:t>
                      </a:r>
                    </a:p>
                    <a:p>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0" name="Rounded Rectangle 9"/>
          <p:cNvSpPr/>
          <p:nvPr/>
        </p:nvSpPr>
        <p:spPr>
          <a:xfrm>
            <a:off x="3042148" y="1597761"/>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puff</a:t>
            </a:r>
          </a:p>
        </p:txBody>
      </p:sp>
      <p:sp>
        <p:nvSpPr>
          <p:cNvPr id="26" name="Rounded Rectangle 25">
            <a:extLst>
              <a:ext uri="{FF2B5EF4-FFF2-40B4-BE49-F238E27FC236}">
                <a16:creationId xmlns:a16="http://schemas.microsoft.com/office/drawing/2014/main" id="{B3C3F432-3334-0C45-A207-A009F8C9C6BF}"/>
              </a:ext>
            </a:extLst>
          </p:cNvPr>
          <p:cNvSpPr/>
          <p:nvPr/>
        </p:nvSpPr>
        <p:spPr>
          <a:xfrm>
            <a:off x="6573078" y="3817439"/>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fluff</a:t>
            </a:r>
          </a:p>
        </p:txBody>
      </p:sp>
      <p:sp>
        <p:nvSpPr>
          <p:cNvPr id="27" name="Rounded Rectangle 26">
            <a:extLst>
              <a:ext uri="{FF2B5EF4-FFF2-40B4-BE49-F238E27FC236}">
                <a16:creationId xmlns:a16="http://schemas.microsoft.com/office/drawing/2014/main" id="{ABD28859-43B0-4449-90DF-9B9D60AE73AB}"/>
              </a:ext>
            </a:extLst>
          </p:cNvPr>
          <p:cNvSpPr/>
          <p:nvPr/>
        </p:nvSpPr>
        <p:spPr>
          <a:xfrm>
            <a:off x="1862705" y="4497375"/>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bell</a:t>
            </a:r>
          </a:p>
        </p:txBody>
      </p:sp>
      <p:sp>
        <p:nvSpPr>
          <p:cNvPr id="28" name="Rounded Rectangle 27">
            <a:extLst>
              <a:ext uri="{FF2B5EF4-FFF2-40B4-BE49-F238E27FC236}">
                <a16:creationId xmlns:a16="http://schemas.microsoft.com/office/drawing/2014/main" id="{00787047-F1A2-0447-9EC3-E7FE97A2B4BB}"/>
              </a:ext>
            </a:extLst>
          </p:cNvPr>
          <p:cNvSpPr/>
          <p:nvPr/>
        </p:nvSpPr>
        <p:spPr>
          <a:xfrm>
            <a:off x="8889670" y="1829604"/>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doll</a:t>
            </a:r>
          </a:p>
        </p:txBody>
      </p:sp>
      <p:sp>
        <p:nvSpPr>
          <p:cNvPr id="29" name="Rounded Rectangle 28">
            <a:extLst>
              <a:ext uri="{FF2B5EF4-FFF2-40B4-BE49-F238E27FC236}">
                <a16:creationId xmlns:a16="http://schemas.microsoft.com/office/drawing/2014/main" id="{C3473567-A9CC-044E-B194-2D8DD070F578}"/>
              </a:ext>
            </a:extLst>
          </p:cNvPr>
          <p:cNvSpPr/>
          <p:nvPr/>
        </p:nvSpPr>
        <p:spPr>
          <a:xfrm>
            <a:off x="3413209" y="3376557"/>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grass</a:t>
            </a:r>
          </a:p>
        </p:txBody>
      </p:sp>
      <p:sp>
        <p:nvSpPr>
          <p:cNvPr id="31" name="Rounded Rectangle 30">
            <a:extLst>
              <a:ext uri="{FF2B5EF4-FFF2-40B4-BE49-F238E27FC236}">
                <a16:creationId xmlns:a16="http://schemas.microsoft.com/office/drawing/2014/main" id="{17501D02-DAE5-E14C-AA61-5D9284E2F072}"/>
              </a:ext>
            </a:extLst>
          </p:cNvPr>
          <p:cNvSpPr/>
          <p:nvPr/>
        </p:nvSpPr>
        <p:spPr>
          <a:xfrm>
            <a:off x="8988286" y="3288175"/>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kiss</a:t>
            </a:r>
          </a:p>
        </p:txBody>
      </p:sp>
      <p:sp>
        <p:nvSpPr>
          <p:cNvPr id="32" name="Rounded Rectangle 31">
            <a:extLst>
              <a:ext uri="{FF2B5EF4-FFF2-40B4-BE49-F238E27FC236}">
                <a16:creationId xmlns:a16="http://schemas.microsoft.com/office/drawing/2014/main" id="{D1A9AA59-EF9C-7249-9A13-F84E0500DB7E}"/>
              </a:ext>
            </a:extLst>
          </p:cNvPr>
          <p:cNvSpPr/>
          <p:nvPr/>
        </p:nvSpPr>
        <p:spPr>
          <a:xfrm>
            <a:off x="4505740" y="4920271"/>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buzz</a:t>
            </a:r>
          </a:p>
        </p:txBody>
      </p:sp>
      <p:sp>
        <p:nvSpPr>
          <p:cNvPr id="33" name="Rounded Rectangle 32">
            <a:extLst>
              <a:ext uri="{FF2B5EF4-FFF2-40B4-BE49-F238E27FC236}">
                <a16:creationId xmlns:a16="http://schemas.microsoft.com/office/drawing/2014/main" id="{7CF9969C-9370-9E49-8045-E9125558553E}"/>
              </a:ext>
            </a:extLst>
          </p:cNvPr>
          <p:cNvSpPr/>
          <p:nvPr/>
        </p:nvSpPr>
        <p:spPr>
          <a:xfrm>
            <a:off x="7854452" y="5028396"/>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fizz</a:t>
            </a:r>
          </a:p>
        </p:txBody>
      </p:sp>
      <p:sp>
        <p:nvSpPr>
          <p:cNvPr id="34" name="Rounded Rectangle 33">
            <a:extLst>
              <a:ext uri="{FF2B5EF4-FFF2-40B4-BE49-F238E27FC236}">
                <a16:creationId xmlns:a16="http://schemas.microsoft.com/office/drawing/2014/main" id="{63C6EBE2-0449-994F-A21C-E827D723B6FF}"/>
              </a:ext>
            </a:extLst>
          </p:cNvPr>
          <p:cNvSpPr/>
          <p:nvPr/>
        </p:nvSpPr>
        <p:spPr>
          <a:xfrm>
            <a:off x="983479" y="2505619"/>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clock</a:t>
            </a:r>
          </a:p>
        </p:txBody>
      </p:sp>
      <p:sp>
        <p:nvSpPr>
          <p:cNvPr id="38" name="Rounded Rectangle 37">
            <a:extLst>
              <a:ext uri="{FF2B5EF4-FFF2-40B4-BE49-F238E27FC236}">
                <a16:creationId xmlns:a16="http://schemas.microsoft.com/office/drawing/2014/main" id="{2AE9085B-1E36-DF4D-987D-783CB42FEF60}"/>
              </a:ext>
            </a:extLst>
          </p:cNvPr>
          <p:cNvSpPr/>
          <p:nvPr/>
        </p:nvSpPr>
        <p:spPr>
          <a:xfrm>
            <a:off x="5882695" y="2263511"/>
            <a:ext cx="1758452" cy="6799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latin typeface="OpenDyslexicAlta" pitchFamily="2" charset="77"/>
              </a:rPr>
              <a:t>back</a:t>
            </a:r>
          </a:p>
        </p:txBody>
      </p:sp>
    </p:spTree>
    <p:extLst>
      <p:ext uri="{BB962C8B-B14F-4D97-AF65-F5344CB8AC3E}">
        <p14:creationId xmlns:p14="http://schemas.microsoft.com/office/powerpoint/2010/main" val="40892138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mouth</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around</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found</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sound</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hound</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young</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The /ow/ and /u/ sound spelled ‘</a:t>
                      </a:r>
                      <a:r>
                        <a:rPr lang="en-GB" sz="1400" b="0" i="0" baseline="0" dirty="0" err="1">
                          <a:solidFill>
                            <a:schemeClr val="tx1"/>
                          </a:solidFill>
                          <a:latin typeface="Muli" pitchFamily="2" charset="77"/>
                        </a:rPr>
                        <a:t>ou</a:t>
                      </a:r>
                      <a:r>
                        <a:rPr lang="en-GB" sz="1400" b="0" i="0" baseline="0" dirty="0">
                          <a:solidFill>
                            <a:schemeClr val="tx1"/>
                          </a:solidFill>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solidFill>
                          <a:schemeClr val="tx1"/>
                        </a:solidFill>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13" name="Rectangle 12"/>
          <p:cNvSpPr/>
          <p:nvPr/>
        </p:nvSpPr>
        <p:spPr>
          <a:xfrm>
            <a:off x="3634796" y="1313575"/>
            <a:ext cx="7549978" cy="369332"/>
          </a:xfrm>
          <a:prstGeom prst="rect">
            <a:avLst/>
          </a:prstGeom>
        </p:spPr>
        <p:txBody>
          <a:bodyPr wrap="square">
            <a:spAutoFit/>
          </a:bodyPr>
          <a:lstStyle/>
          <a:p>
            <a:pPr algn="ctr"/>
            <a:r>
              <a:rPr lang="en-GB">
                <a:latin typeface="OpenDyslexicAlta" pitchFamily="2" charset="77"/>
                <a:ea typeface="OpenDyslexic" charset="0"/>
                <a:cs typeface="OpenDyslexic" charset="0"/>
              </a:rPr>
              <a:t>Find and unscramble your spellings in the grids.</a:t>
            </a:r>
          </a:p>
        </p:txBody>
      </p:sp>
      <p:graphicFrame>
        <p:nvGraphicFramePr>
          <p:cNvPr id="31" name="Table 30">
            <a:extLst>
              <a:ext uri="{FF2B5EF4-FFF2-40B4-BE49-F238E27FC236}">
                <a16:creationId xmlns:a16="http://schemas.microsoft.com/office/drawing/2014/main" id="{7950B8A8-F20B-7541-9B5F-4C1092118AC3}"/>
              </a:ext>
            </a:extLst>
          </p:cNvPr>
          <p:cNvGraphicFramePr>
            <a:graphicFrameLocks noGrp="1"/>
          </p:cNvGraphicFramePr>
          <p:nvPr/>
        </p:nvGraphicFramePr>
        <p:xfrm>
          <a:off x="3901373" y="3018676"/>
          <a:ext cx="2920425" cy="1141574"/>
        </p:xfrm>
        <a:graphic>
          <a:graphicData uri="http://schemas.openxmlformats.org/drawingml/2006/table">
            <a:tbl>
              <a:tblPr firstRow="1" bandRow="1">
                <a:tableStyleId>{5940675A-B579-460E-94D1-54222C63F5DA}</a:tableStyleId>
              </a:tblPr>
              <a:tblGrid>
                <a:gridCol w="584085">
                  <a:extLst>
                    <a:ext uri="{9D8B030D-6E8A-4147-A177-3AD203B41FA5}">
                      <a16:colId xmlns:a16="http://schemas.microsoft.com/office/drawing/2014/main" val="20000"/>
                    </a:ext>
                  </a:extLst>
                </a:gridCol>
                <a:gridCol w="584085">
                  <a:extLst>
                    <a:ext uri="{9D8B030D-6E8A-4147-A177-3AD203B41FA5}">
                      <a16:colId xmlns:a16="http://schemas.microsoft.com/office/drawing/2014/main" val="20001"/>
                    </a:ext>
                  </a:extLst>
                </a:gridCol>
                <a:gridCol w="584085">
                  <a:extLst>
                    <a:ext uri="{9D8B030D-6E8A-4147-A177-3AD203B41FA5}">
                      <a16:colId xmlns:a16="http://schemas.microsoft.com/office/drawing/2014/main" val="20002"/>
                    </a:ext>
                  </a:extLst>
                </a:gridCol>
                <a:gridCol w="584085">
                  <a:extLst>
                    <a:ext uri="{9D8B030D-6E8A-4147-A177-3AD203B41FA5}">
                      <a16:colId xmlns:a16="http://schemas.microsoft.com/office/drawing/2014/main" val="20003"/>
                    </a:ext>
                  </a:extLst>
                </a:gridCol>
                <a:gridCol w="584085">
                  <a:extLst>
                    <a:ext uri="{9D8B030D-6E8A-4147-A177-3AD203B41FA5}">
                      <a16:colId xmlns:a16="http://schemas.microsoft.com/office/drawing/2014/main" val="20004"/>
                    </a:ext>
                  </a:extLst>
                </a:gridCol>
              </a:tblGrid>
              <a:tr h="570787">
                <a:tc>
                  <a:txBody>
                    <a:bodyPr/>
                    <a:lstStyle/>
                    <a:p>
                      <a:pPr algn="ctr"/>
                      <a:r>
                        <a:rPr lang="en-GB" sz="2400" b="0" i="0" dirty="0">
                          <a:latin typeface="OpenDyslexicAlta" pitchFamily="2" charset="77"/>
                          <a:ea typeface="OpenDyslexic" charset="0"/>
                          <a:cs typeface="OpenDyslexic" charset="0"/>
                        </a:rPr>
                        <a:t>u</a:t>
                      </a:r>
                    </a:p>
                  </a:txBody>
                  <a:tcPr/>
                </a:tc>
                <a:tc>
                  <a:txBody>
                    <a:bodyPr/>
                    <a:lstStyle/>
                    <a:p>
                      <a:pPr algn="ctr"/>
                      <a:r>
                        <a:rPr lang="en-GB" sz="2400" b="0" i="0" dirty="0">
                          <a:latin typeface="OpenDyslexicAlta" pitchFamily="2" charset="77"/>
                          <a:ea typeface="OpenDyslexic" charset="0"/>
                          <a:cs typeface="OpenDyslexic" charset="0"/>
                        </a:rPr>
                        <a:t>h</a:t>
                      </a:r>
                    </a:p>
                  </a:txBody>
                  <a:tcPr/>
                </a:tc>
                <a:tc>
                  <a:txBody>
                    <a:bodyPr/>
                    <a:lstStyle/>
                    <a:p>
                      <a:pPr algn="ctr"/>
                      <a:r>
                        <a:rPr lang="en-GB" sz="2400" b="0" i="0" dirty="0">
                          <a:latin typeface="OpenDyslexicAlta" pitchFamily="2" charset="77"/>
                          <a:ea typeface="OpenDyslexic" charset="0"/>
                          <a:cs typeface="OpenDyslexic" charset="0"/>
                        </a:rPr>
                        <a:t>t</a:t>
                      </a:r>
                    </a:p>
                  </a:txBody>
                  <a:tcPr/>
                </a:tc>
                <a:tc>
                  <a:txBody>
                    <a:bodyPr/>
                    <a:lstStyle/>
                    <a:p>
                      <a:pPr algn="ctr"/>
                      <a:r>
                        <a:rPr lang="en-GB" sz="2400" b="0" i="0" dirty="0">
                          <a:latin typeface="OpenDyslexicAlta" pitchFamily="2" charset="77"/>
                          <a:ea typeface="OpenDyslexic" charset="0"/>
                          <a:cs typeface="OpenDyslexic" charset="0"/>
                        </a:rPr>
                        <a:t>c</a:t>
                      </a:r>
                    </a:p>
                  </a:txBody>
                  <a:tcPr/>
                </a:tc>
                <a:tc>
                  <a:txBody>
                    <a:bodyPr/>
                    <a:lstStyle/>
                    <a:p>
                      <a:pPr algn="ctr"/>
                      <a:r>
                        <a:rPr lang="en-GB" sz="2400" b="0" i="0" dirty="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70787">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32" name="Table 31">
            <a:extLst>
              <a:ext uri="{FF2B5EF4-FFF2-40B4-BE49-F238E27FC236}">
                <a16:creationId xmlns:a16="http://schemas.microsoft.com/office/drawing/2014/main" id="{4D504894-8113-224D-BCA9-F74ECDED07D6}"/>
              </a:ext>
            </a:extLst>
          </p:cNvPr>
          <p:cNvGraphicFramePr>
            <a:graphicFrameLocks noGrp="1"/>
          </p:cNvGraphicFramePr>
          <p:nvPr/>
        </p:nvGraphicFramePr>
        <p:xfrm>
          <a:off x="3901373" y="5615442"/>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1180">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a:solidFill>
                          <a:srgbClr val="FF3860"/>
                        </a:solidFill>
                        <a:latin typeface="OpenDyslexicAlta" pitchFamily="2" charset="77"/>
                        <a:ea typeface="OpenDyslexic" charset="0"/>
                        <a:cs typeface="OpenDyslexic" charset="0"/>
                      </a:endParaRPr>
                    </a:p>
                  </a:txBody>
                  <a:tcPr/>
                </a:tc>
                <a:tc>
                  <a:txBody>
                    <a:bodyPr/>
                    <a:lstStyle/>
                    <a:p>
                      <a:pPr algn="ctr"/>
                      <a:endParaRPr lang="en-GB" sz="2400" b="0" i="0">
                        <a:solidFill>
                          <a:srgbClr val="FF3860"/>
                        </a:solidFill>
                        <a:latin typeface="OpenDyslexicAlta" pitchFamily="2" charset="77"/>
                        <a:ea typeface="OpenDyslexic" charset="0"/>
                        <a:cs typeface="OpenDyslexic" charset="0"/>
                      </a:endParaRPr>
                    </a:p>
                  </a:txBody>
                  <a:tcPr/>
                </a:tc>
                <a:tc>
                  <a:txBody>
                    <a:bodyPr/>
                    <a:lstStyle/>
                    <a:p>
                      <a:pPr algn="ctr"/>
                      <a:endParaRPr lang="en-GB" sz="2400" b="0" i="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33" name="Table 32">
            <a:extLst>
              <a:ext uri="{FF2B5EF4-FFF2-40B4-BE49-F238E27FC236}">
                <a16:creationId xmlns:a16="http://schemas.microsoft.com/office/drawing/2014/main" id="{B4B145B4-24FD-3349-A2A8-145DAC7E8C40}"/>
              </a:ext>
            </a:extLst>
          </p:cNvPr>
          <p:cNvGraphicFramePr>
            <a:graphicFrameLocks noGrp="1"/>
          </p:cNvGraphicFramePr>
          <p:nvPr/>
        </p:nvGraphicFramePr>
        <p:xfrm>
          <a:off x="7512309" y="1759738"/>
          <a:ext cx="3286320" cy="1074646"/>
        </p:xfrm>
        <a:graphic>
          <a:graphicData uri="http://schemas.openxmlformats.org/drawingml/2006/table">
            <a:tbl>
              <a:tblPr firstRow="1" bandRow="1">
                <a:tableStyleId>{5940675A-B579-460E-94D1-54222C63F5DA}</a:tableStyleId>
              </a:tblPr>
              <a:tblGrid>
                <a:gridCol w="547720">
                  <a:extLst>
                    <a:ext uri="{9D8B030D-6E8A-4147-A177-3AD203B41FA5}">
                      <a16:colId xmlns:a16="http://schemas.microsoft.com/office/drawing/2014/main" val="20000"/>
                    </a:ext>
                  </a:extLst>
                </a:gridCol>
                <a:gridCol w="547720">
                  <a:extLst>
                    <a:ext uri="{9D8B030D-6E8A-4147-A177-3AD203B41FA5}">
                      <a16:colId xmlns:a16="http://schemas.microsoft.com/office/drawing/2014/main" val="20001"/>
                    </a:ext>
                  </a:extLst>
                </a:gridCol>
                <a:gridCol w="547720">
                  <a:extLst>
                    <a:ext uri="{9D8B030D-6E8A-4147-A177-3AD203B41FA5}">
                      <a16:colId xmlns:a16="http://schemas.microsoft.com/office/drawing/2014/main" val="20002"/>
                    </a:ext>
                  </a:extLst>
                </a:gridCol>
                <a:gridCol w="547720">
                  <a:extLst>
                    <a:ext uri="{9D8B030D-6E8A-4147-A177-3AD203B41FA5}">
                      <a16:colId xmlns:a16="http://schemas.microsoft.com/office/drawing/2014/main" val="20003"/>
                    </a:ext>
                  </a:extLst>
                </a:gridCol>
                <a:gridCol w="547720">
                  <a:extLst>
                    <a:ext uri="{9D8B030D-6E8A-4147-A177-3AD203B41FA5}">
                      <a16:colId xmlns:a16="http://schemas.microsoft.com/office/drawing/2014/main" val="20004"/>
                    </a:ext>
                  </a:extLst>
                </a:gridCol>
                <a:gridCol w="547720">
                  <a:extLst>
                    <a:ext uri="{9D8B030D-6E8A-4147-A177-3AD203B41FA5}">
                      <a16:colId xmlns:a16="http://schemas.microsoft.com/office/drawing/2014/main" val="20005"/>
                    </a:ext>
                  </a:extLst>
                </a:gridCol>
              </a:tblGrid>
              <a:tr h="537323">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7323">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34" name="Table 33">
            <a:extLst>
              <a:ext uri="{FF2B5EF4-FFF2-40B4-BE49-F238E27FC236}">
                <a16:creationId xmlns:a16="http://schemas.microsoft.com/office/drawing/2014/main" id="{9B9831A5-3A03-7142-AA51-BD7B6BEEEBEE}"/>
              </a:ext>
            </a:extLst>
          </p:cNvPr>
          <p:cNvGraphicFramePr>
            <a:graphicFrameLocks noGrp="1"/>
          </p:cNvGraphicFramePr>
          <p:nvPr/>
        </p:nvGraphicFramePr>
        <p:xfrm>
          <a:off x="4107186" y="1756562"/>
          <a:ext cx="2971455" cy="1124628"/>
        </p:xfrm>
        <a:graphic>
          <a:graphicData uri="http://schemas.openxmlformats.org/drawingml/2006/table">
            <a:tbl>
              <a:tblPr firstRow="1" bandRow="1">
                <a:tableStyleId>{5940675A-B579-460E-94D1-54222C63F5DA}</a:tableStyleId>
              </a:tblPr>
              <a:tblGrid>
                <a:gridCol w="594291">
                  <a:extLst>
                    <a:ext uri="{9D8B030D-6E8A-4147-A177-3AD203B41FA5}">
                      <a16:colId xmlns:a16="http://schemas.microsoft.com/office/drawing/2014/main" val="20000"/>
                    </a:ext>
                  </a:extLst>
                </a:gridCol>
                <a:gridCol w="594291">
                  <a:extLst>
                    <a:ext uri="{9D8B030D-6E8A-4147-A177-3AD203B41FA5}">
                      <a16:colId xmlns:a16="http://schemas.microsoft.com/office/drawing/2014/main" val="20001"/>
                    </a:ext>
                  </a:extLst>
                </a:gridCol>
                <a:gridCol w="594291">
                  <a:extLst>
                    <a:ext uri="{9D8B030D-6E8A-4147-A177-3AD203B41FA5}">
                      <a16:colId xmlns:a16="http://schemas.microsoft.com/office/drawing/2014/main" val="20002"/>
                    </a:ext>
                  </a:extLst>
                </a:gridCol>
                <a:gridCol w="594291">
                  <a:extLst>
                    <a:ext uri="{9D8B030D-6E8A-4147-A177-3AD203B41FA5}">
                      <a16:colId xmlns:a16="http://schemas.microsoft.com/office/drawing/2014/main" val="20003"/>
                    </a:ext>
                  </a:extLst>
                </a:gridCol>
                <a:gridCol w="594291">
                  <a:extLst>
                    <a:ext uri="{9D8B030D-6E8A-4147-A177-3AD203B41FA5}">
                      <a16:colId xmlns:a16="http://schemas.microsoft.com/office/drawing/2014/main" val="20004"/>
                    </a:ext>
                  </a:extLst>
                </a:gridCol>
              </a:tblGrid>
              <a:tr h="562314">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m</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62314">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35" name="Table 34">
            <a:extLst>
              <a:ext uri="{FF2B5EF4-FFF2-40B4-BE49-F238E27FC236}">
                <a16:creationId xmlns:a16="http://schemas.microsoft.com/office/drawing/2014/main" id="{D1E9C11D-C1A3-E74E-A66A-94DC772861C1}"/>
              </a:ext>
            </a:extLst>
          </p:cNvPr>
          <p:cNvGraphicFramePr>
            <a:graphicFrameLocks noGrp="1"/>
          </p:cNvGraphicFramePr>
          <p:nvPr/>
        </p:nvGraphicFramePr>
        <p:xfrm>
          <a:off x="7078641" y="3026414"/>
          <a:ext cx="3561649" cy="1188376"/>
        </p:xfrm>
        <a:graphic>
          <a:graphicData uri="http://schemas.openxmlformats.org/drawingml/2006/table">
            <a:tbl>
              <a:tblPr firstRow="1" bandRow="1">
                <a:tableStyleId>{5940675A-B579-460E-94D1-54222C63F5DA}</a:tableStyleId>
              </a:tblPr>
              <a:tblGrid>
                <a:gridCol w="508807">
                  <a:extLst>
                    <a:ext uri="{9D8B030D-6E8A-4147-A177-3AD203B41FA5}">
                      <a16:colId xmlns:a16="http://schemas.microsoft.com/office/drawing/2014/main" val="20000"/>
                    </a:ext>
                  </a:extLst>
                </a:gridCol>
                <a:gridCol w="508807">
                  <a:extLst>
                    <a:ext uri="{9D8B030D-6E8A-4147-A177-3AD203B41FA5}">
                      <a16:colId xmlns:a16="http://schemas.microsoft.com/office/drawing/2014/main" val="20001"/>
                    </a:ext>
                  </a:extLst>
                </a:gridCol>
                <a:gridCol w="508807">
                  <a:extLst>
                    <a:ext uri="{9D8B030D-6E8A-4147-A177-3AD203B41FA5}">
                      <a16:colId xmlns:a16="http://schemas.microsoft.com/office/drawing/2014/main" val="20002"/>
                    </a:ext>
                  </a:extLst>
                </a:gridCol>
                <a:gridCol w="508807">
                  <a:extLst>
                    <a:ext uri="{9D8B030D-6E8A-4147-A177-3AD203B41FA5}">
                      <a16:colId xmlns:a16="http://schemas.microsoft.com/office/drawing/2014/main" val="20003"/>
                    </a:ext>
                  </a:extLst>
                </a:gridCol>
                <a:gridCol w="508807">
                  <a:extLst>
                    <a:ext uri="{9D8B030D-6E8A-4147-A177-3AD203B41FA5}">
                      <a16:colId xmlns:a16="http://schemas.microsoft.com/office/drawing/2014/main" val="20004"/>
                    </a:ext>
                  </a:extLst>
                </a:gridCol>
                <a:gridCol w="508807">
                  <a:extLst>
                    <a:ext uri="{9D8B030D-6E8A-4147-A177-3AD203B41FA5}">
                      <a16:colId xmlns:a16="http://schemas.microsoft.com/office/drawing/2014/main" val="20005"/>
                    </a:ext>
                  </a:extLst>
                </a:gridCol>
                <a:gridCol w="508807">
                  <a:extLst>
                    <a:ext uri="{9D8B030D-6E8A-4147-A177-3AD203B41FA5}">
                      <a16:colId xmlns:a16="http://schemas.microsoft.com/office/drawing/2014/main" val="2475613848"/>
                    </a:ext>
                  </a:extLst>
                </a:gridCol>
              </a:tblGrid>
              <a:tr h="594188">
                <a:tc>
                  <a:txBody>
                    <a:bodyPr/>
                    <a:lstStyle/>
                    <a:p>
                      <a:pPr algn="ctr"/>
                      <a:r>
                        <a:rPr lang="en-GB" sz="2400" b="0" i="0" dirty="0">
                          <a:latin typeface="OpenDyslexicAlta" pitchFamily="2" charset="77"/>
                          <a:ea typeface="OpenDyslexic" charset="0"/>
                          <a:cs typeface="OpenDyslexic" charset="0"/>
                        </a:rPr>
                        <a:t>r</a:t>
                      </a:r>
                    </a:p>
                  </a:txBody>
                  <a:tcPr/>
                </a:tc>
                <a:tc>
                  <a:txBody>
                    <a:bodyPr/>
                    <a:lstStyle/>
                    <a:p>
                      <a:pPr algn="ctr"/>
                      <a:r>
                        <a:rPr lang="en-GB" sz="2400" b="0" i="0" dirty="0">
                          <a:latin typeface="OpenDyslexicAlta" pitchFamily="2" charset="77"/>
                          <a:ea typeface="OpenDyslexic" charset="0"/>
                          <a:cs typeface="OpenDyslexic" charset="0"/>
                        </a:rPr>
                        <a:t>t</a:t>
                      </a:r>
                    </a:p>
                  </a:txBody>
                  <a:tcPr/>
                </a:tc>
                <a:tc>
                  <a:txBody>
                    <a:bodyPr/>
                    <a:lstStyle/>
                    <a:p>
                      <a:pPr algn="ctr"/>
                      <a:r>
                        <a:rPr lang="en-GB" sz="2400" b="0" i="0" dirty="0">
                          <a:latin typeface="OpenDyslexicAlta" pitchFamily="2" charset="77"/>
                          <a:ea typeface="OpenDyslexic" charset="0"/>
                          <a:cs typeface="OpenDyslexic" charset="0"/>
                        </a:rPr>
                        <a:t>u</a:t>
                      </a:r>
                    </a:p>
                  </a:txBody>
                  <a:tcPr/>
                </a:tc>
                <a:tc>
                  <a:txBody>
                    <a:bodyPr/>
                    <a:lstStyle/>
                    <a:p>
                      <a:pPr algn="ctr"/>
                      <a:r>
                        <a:rPr lang="en-GB" sz="2400" b="0" i="0" dirty="0">
                          <a:latin typeface="OpenDyslexicAlta" pitchFamily="2" charset="77"/>
                          <a:ea typeface="OpenDyslexic" charset="0"/>
                          <a:cs typeface="OpenDyslexic" charset="0"/>
                        </a:rPr>
                        <a:t>b</a:t>
                      </a:r>
                    </a:p>
                  </a:txBody>
                  <a:tcPr/>
                </a:tc>
                <a:tc>
                  <a:txBody>
                    <a:bodyPr/>
                    <a:lstStyle/>
                    <a:p>
                      <a:pPr algn="ctr"/>
                      <a:r>
                        <a:rPr lang="en-GB" sz="2400" b="0" i="0" dirty="0">
                          <a:latin typeface="OpenDyslexicAlta" pitchFamily="2" charset="77"/>
                          <a:ea typeface="OpenDyslexic" charset="0"/>
                          <a:cs typeface="OpenDyslexic" charset="0"/>
                        </a:rPr>
                        <a:t>e</a:t>
                      </a:r>
                    </a:p>
                  </a:txBody>
                  <a:tcPr/>
                </a:tc>
                <a:tc>
                  <a:txBody>
                    <a:bodyPr/>
                    <a:lstStyle/>
                    <a:p>
                      <a:pPr algn="ctr"/>
                      <a:r>
                        <a:rPr lang="en-GB" sz="2400" b="0" i="0" dirty="0">
                          <a:latin typeface="OpenDyslexicAlta" pitchFamily="2" charset="77"/>
                          <a:ea typeface="OpenDyslexic" charset="0"/>
                          <a:cs typeface="OpenDyslexic" charset="0"/>
                        </a:rPr>
                        <a:t>o</a:t>
                      </a:r>
                    </a:p>
                  </a:txBody>
                  <a:tcPr/>
                </a:tc>
                <a:tc>
                  <a:txBody>
                    <a:bodyPr/>
                    <a:lstStyle/>
                    <a:p>
                      <a:pPr algn="ctr"/>
                      <a:r>
                        <a:rPr lang="en-GB" sz="2400" b="0" i="0" dirty="0">
                          <a:latin typeface="OpenDyslexicAlta" pitchFamily="2" charset="77"/>
                          <a:ea typeface="OpenDyslexic" charset="0"/>
                          <a:cs typeface="OpenDyslexic" charset="0"/>
                        </a:rPr>
                        <a:t>l</a:t>
                      </a:r>
                    </a:p>
                  </a:txBody>
                  <a:tcPr/>
                </a:tc>
                <a:extLst>
                  <a:ext uri="{0D108BD9-81ED-4DB2-BD59-A6C34878D82A}">
                    <a16:rowId xmlns:a16="http://schemas.microsoft.com/office/drawing/2014/main" val="10000"/>
                  </a:ext>
                </a:extLst>
              </a:tr>
              <a:tr h="594188">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36" name="Table 35">
            <a:extLst>
              <a:ext uri="{FF2B5EF4-FFF2-40B4-BE49-F238E27FC236}">
                <a16:creationId xmlns:a16="http://schemas.microsoft.com/office/drawing/2014/main" id="{71EAC1BA-BCAB-9248-BDF9-13474149FF55}"/>
              </a:ext>
            </a:extLst>
          </p:cNvPr>
          <p:cNvGraphicFramePr>
            <a:graphicFrameLocks noGrp="1"/>
          </p:cNvGraphicFramePr>
          <p:nvPr/>
        </p:nvGraphicFramePr>
        <p:xfrm>
          <a:off x="3434694" y="437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f</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31180">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37" name="Table 36">
            <a:extLst>
              <a:ext uri="{FF2B5EF4-FFF2-40B4-BE49-F238E27FC236}">
                <a16:creationId xmlns:a16="http://schemas.microsoft.com/office/drawing/2014/main" id="{C392DCAA-A38B-7A41-A7EA-AABA3718A295}"/>
              </a:ext>
            </a:extLst>
          </p:cNvPr>
          <p:cNvGraphicFramePr>
            <a:graphicFrameLocks noGrp="1"/>
          </p:cNvGraphicFramePr>
          <p:nvPr/>
        </p:nvGraphicFramePr>
        <p:xfrm>
          <a:off x="6096000" y="4378606"/>
          <a:ext cx="2787648" cy="1062360"/>
        </p:xfrm>
        <a:graphic>
          <a:graphicData uri="http://schemas.openxmlformats.org/drawingml/2006/table">
            <a:tbl>
              <a:tblPr firstRow="1" bandRow="1">
                <a:tableStyleId>{5940675A-B579-460E-94D1-54222C63F5DA}</a:tableStyleId>
              </a:tblPr>
              <a:tblGrid>
                <a:gridCol w="464608">
                  <a:extLst>
                    <a:ext uri="{9D8B030D-6E8A-4147-A177-3AD203B41FA5}">
                      <a16:colId xmlns:a16="http://schemas.microsoft.com/office/drawing/2014/main" val="20000"/>
                    </a:ext>
                  </a:extLst>
                </a:gridCol>
                <a:gridCol w="464608">
                  <a:extLst>
                    <a:ext uri="{9D8B030D-6E8A-4147-A177-3AD203B41FA5}">
                      <a16:colId xmlns:a16="http://schemas.microsoft.com/office/drawing/2014/main" val="20001"/>
                    </a:ext>
                  </a:extLst>
                </a:gridCol>
                <a:gridCol w="464608">
                  <a:extLst>
                    <a:ext uri="{9D8B030D-6E8A-4147-A177-3AD203B41FA5}">
                      <a16:colId xmlns:a16="http://schemas.microsoft.com/office/drawing/2014/main" val="20002"/>
                    </a:ext>
                  </a:extLst>
                </a:gridCol>
                <a:gridCol w="464608">
                  <a:extLst>
                    <a:ext uri="{9D8B030D-6E8A-4147-A177-3AD203B41FA5}">
                      <a16:colId xmlns:a16="http://schemas.microsoft.com/office/drawing/2014/main" val="20003"/>
                    </a:ext>
                  </a:extLst>
                </a:gridCol>
                <a:gridCol w="464608">
                  <a:extLst>
                    <a:ext uri="{9D8B030D-6E8A-4147-A177-3AD203B41FA5}">
                      <a16:colId xmlns:a16="http://schemas.microsoft.com/office/drawing/2014/main" val="20004"/>
                    </a:ext>
                  </a:extLst>
                </a:gridCol>
                <a:gridCol w="464608">
                  <a:extLst>
                    <a:ext uri="{9D8B030D-6E8A-4147-A177-3AD203B41FA5}">
                      <a16:colId xmlns:a16="http://schemas.microsoft.com/office/drawing/2014/main" val="2148378521"/>
                    </a:ext>
                  </a:extLst>
                </a:gridCol>
              </a:tblGrid>
              <a:tr h="531180">
                <a:tc>
                  <a:txBody>
                    <a:bodyPr/>
                    <a:lstStyle/>
                    <a:p>
                      <a:pPr algn="ctr"/>
                      <a:r>
                        <a:rPr lang="en-GB" sz="2400" b="0" i="0" dirty="0">
                          <a:latin typeface="OpenDyslexicAlta" pitchFamily="2" charset="77"/>
                          <a:ea typeface="OpenDyslexic" charset="0"/>
                          <a:cs typeface="OpenDyslexic" charset="0"/>
                        </a:rPr>
                        <a:t>d</a:t>
                      </a:r>
                    </a:p>
                  </a:txBody>
                  <a:tcPr/>
                </a:tc>
                <a:tc>
                  <a:txBody>
                    <a:bodyPr/>
                    <a:lstStyle/>
                    <a:p>
                      <a:pPr algn="ctr"/>
                      <a:r>
                        <a:rPr lang="en-GB" sz="2400" b="0" i="0" dirty="0">
                          <a:latin typeface="OpenDyslexicAlta" pitchFamily="2" charset="77"/>
                          <a:ea typeface="OpenDyslexic" charset="0"/>
                          <a:cs typeface="OpenDyslexic" charset="0"/>
                        </a:rPr>
                        <a:t>e</a:t>
                      </a:r>
                    </a:p>
                  </a:txBody>
                  <a:tcPr/>
                </a:tc>
                <a:tc>
                  <a:txBody>
                    <a:bodyPr/>
                    <a:lstStyle/>
                    <a:p>
                      <a:pPr algn="ctr"/>
                      <a:r>
                        <a:rPr lang="en-GB" sz="2400" b="0" i="0" dirty="0">
                          <a:latin typeface="OpenDyslexicAlta" pitchFamily="2" charset="77"/>
                          <a:ea typeface="OpenDyslexic" charset="0"/>
                          <a:cs typeface="OpenDyslexic" charset="0"/>
                        </a:rPr>
                        <a:t>l</a:t>
                      </a:r>
                    </a:p>
                  </a:txBody>
                  <a:tcPr/>
                </a:tc>
                <a:tc>
                  <a:txBody>
                    <a:bodyPr/>
                    <a:lstStyle/>
                    <a:p>
                      <a:pPr algn="ctr"/>
                      <a:r>
                        <a:rPr lang="en-GB" sz="2400" b="0" i="0" dirty="0">
                          <a:latin typeface="OpenDyslexicAlta" pitchFamily="2" charset="77"/>
                          <a:ea typeface="OpenDyslexic" charset="0"/>
                          <a:cs typeface="OpenDyslexic" charset="0"/>
                        </a:rPr>
                        <a:t>u</a:t>
                      </a:r>
                    </a:p>
                  </a:txBody>
                  <a:tcPr/>
                </a:tc>
                <a:tc>
                  <a:txBody>
                    <a:bodyPr/>
                    <a:lstStyle/>
                    <a:p>
                      <a:pPr algn="ctr"/>
                      <a:r>
                        <a:rPr lang="en-GB" sz="2400" b="0" i="0" dirty="0">
                          <a:latin typeface="OpenDyslexicAlta" pitchFamily="2" charset="77"/>
                          <a:ea typeface="OpenDyslexic" charset="0"/>
                          <a:cs typeface="OpenDyslexic" charset="0"/>
                        </a:rPr>
                        <a:t>o</a:t>
                      </a:r>
                    </a:p>
                  </a:txBody>
                  <a:tcPr/>
                </a:tc>
                <a:tc>
                  <a:txBody>
                    <a:bodyPr/>
                    <a:lstStyle/>
                    <a:p>
                      <a:pPr algn="ctr"/>
                      <a:r>
                        <a:rPr lang="en-GB" sz="2400" b="0" i="0" dirty="0">
                          <a:latin typeface="OpenDyslexicAlta" pitchFamily="2" charset="77"/>
                          <a:ea typeface="OpenDyslexic" charset="0"/>
                          <a:cs typeface="OpenDyslexic" charset="0"/>
                        </a:rPr>
                        <a:t>b</a:t>
                      </a:r>
                    </a:p>
                  </a:txBody>
                  <a:tcPr/>
                </a:tc>
                <a:extLst>
                  <a:ext uri="{0D108BD9-81ED-4DB2-BD59-A6C34878D82A}">
                    <a16:rowId xmlns:a16="http://schemas.microsoft.com/office/drawing/2014/main" val="10000"/>
                  </a:ext>
                </a:extLst>
              </a:tr>
              <a:tr h="531180">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38" name="Table 37">
            <a:extLst>
              <a:ext uri="{FF2B5EF4-FFF2-40B4-BE49-F238E27FC236}">
                <a16:creationId xmlns:a16="http://schemas.microsoft.com/office/drawing/2014/main" id="{074D9C1B-DCFD-3E48-8EE9-864DE3869BFF}"/>
              </a:ext>
            </a:extLst>
          </p:cNvPr>
          <p:cNvGraphicFramePr>
            <a:graphicFrameLocks noGrp="1"/>
          </p:cNvGraphicFramePr>
          <p:nvPr/>
        </p:nvGraphicFramePr>
        <p:xfrm>
          <a:off x="8996794" y="4353261"/>
          <a:ext cx="2890405" cy="1062360"/>
        </p:xfrm>
        <a:graphic>
          <a:graphicData uri="http://schemas.openxmlformats.org/drawingml/2006/table">
            <a:tbl>
              <a:tblPr firstRow="1" bandRow="1">
                <a:tableStyleId>{5940675A-B579-460E-94D1-54222C63F5DA}</a:tableStyleId>
              </a:tblPr>
              <a:tblGrid>
                <a:gridCol w="412915">
                  <a:extLst>
                    <a:ext uri="{9D8B030D-6E8A-4147-A177-3AD203B41FA5}">
                      <a16:colId xmlns:a16="http://schemas.microsoft.com/office/drawing/2014/main" val="20000"/>
                    </a:ext>
                  </a:extLst>
                </a:gridCol>
                <a:gridCol w="412915">
                  <a:extLst>
                    <a:ext uri="{9D8B030D-6E8A-4147-A177-3AD203B41FA5}">
                      <a16:colId xmlns:a16="http://schemas.microsoft.com/office/drawing/2014/main" val="20001"/>
                    </a:ext>
                  </a:extLst>
                </a:gridCol>
                <a:gridCol w="412915">
                  <a:extLst>
                    <a:ext uri="{9D8B030D-6E8A-4147-A177-3AD203B41FA5}">
                      <a16:colId xmlns:a16="http://schemas.microsoft.com/office/drawing/2014/main" val="20002"/>
                    </a:ext>
                  </a:extLst>
                </a:gridCol>
                <a:gridCol w="412915">
                  <a:extLst>
                    <a:ext uri="{9D8B030D-6E8A-4147-A177-3AD203B41FA5}">
                      <a16:colId xmlns:a16="http://schemas.microsoft.com/office/drawing/2014/main" val="20003"/>
                    </a:ext>
                  </a:extLst>
                </a:gridCol>
                <a:gridCol w="412915">
                  <a:extLst>
                    <a:ext uri="{9D8B030D-6E8A-4147-A177-3AD203B41FA5}">
                      <a16:colId xmlns:a16="http://schemas.microsoft.com/office/drawing/2014/main" val="20004"/>
                    </a:ext>
                  </a:extLst>
                </a:gridCol>
                <a:gridCol w="412915">
                  <a:extLst>
                    <a:ext uri="{9D8B030D-6E8A-4147-A177-3AD203B41FA5}">
                      <a16:colId xmlns:a16="http://schemas.microsoft.com/office/drawing/2014/main" val="898653203"/>
                    </a:ext>
                  </a:extLst>
                </a:gridCol>
                <a:gridCol w="412915">
                  <a:extLst>
                    <a:ext uri="{9D8B030D-6E8A-4147-A177-3AD203B41FA5}">
                      <a16:colId xmlns:a16="http://schemas.microsoft.com/office/drawing/2014/main" val="4166823846"/>
                    </a:ext>
                  </a:extLst>
                </a:gridCol>
              </a:tblGrid>
              <a:tr h="531180">
                <a:tc>
                  <a:txBody>
                    <a:bodyPr/>
                    <a:lstStyle/>
                    <a:p>
                      <a:pPr algn="ctr"/>
                      <a:r>
                        <a:rPr lang="en-GB" sz="2400" b="0" i="0" dirty="0">
                          <a:latin typeface="OpenDyslexicAlta" pitchFamily="2" charset="77"/>
                          <a:ea typeface="OpenDyslexic" charset="0"/>
                          <a:cs typeface="OpenDyslexic" charset="0"/>
                        </a:rPr>
                        <a:t>n</a:t>
                      </a:r>
                    </a:p>
                  </a:txBody>
                  <a:tcPr/>
                </a:tc>
                <a:tc>
                  <a:txBody>
                    <a:bodyPr/>
                    <a:lstStyle/>
                    <a:p>
                      <a:pPr algn="ctr"/>
                      <a:r>
                        <a:rPr lang="en-GB" sz="2400" b="0" i="0" dirty="0">
                          <a:latin typeface="OpenDyslexicAlta" pitchFamily="2" charset="77"/>
                          <a:ea typeface="OpenDyslexic" charset="0"/>
                          <a:cs typeface="OpenDyslexic" charset="0"/>
                        </a:rPr>
                        <a:t>c</a:t>
                      </a:r>
                    </a:p>
                  </a:txBody>
                  <a:tcPr/>
                </a:tc>
                <a:tc>
                  <a:txBody>
                    <a:bodyPr/>
                    <a:lstStyle/>
                    <a:p>
                      <a:pPr algn="ctr"/>
                      <a:r>
                        <a:rPr lang="en-GB" sz="2400" b="0" i="0" dirty="0">
                          <a:latin typeface="OpenDyslexicAlta" pitchFamily="2" charset="77"/>
                          <a:ea typeface="OpenDyslexic" charset="0"/>
                          <a:cs typeface="OpenDyslexic" charset="0"/>
                        </a:rPr>
                        <a:t>y</a:t>
                      </a:r>
                    </a:p>
                  </a:txBody>
                  <a:tcPr/>
                </a:tc>
                <a:tc>
                  <a:txBody>
                    <a:bodyPr/>
                    <a:lstStyle/>
                    <a:p>
                      <a:pPr algn="ctr"/>
                      <a:r>
                        <a:rPr lang="en-GB" sz="2400" b="0" i="0" dirty="0">
                          <a:latin typeface="OpenDyslexicAlta" pitchFamily="2" charset="77"/>
                          <a:ea typeface="OpenDyslexic" charset="0"/>
                          <a:cs typeface="OpenDyslexic" charset="0"/>
                        </a:rPr>
                        <a:t>o</a:t>
                      </a:r>
                    </a:p>
                  </a:txBody>
                  <a:tcPr/>
                </a:tc>
                <a:tc>
                  <a:txBody>
                    <a:bodyPr/>
                    <a:lstStyle/>
                    <a:p>
                      <a:pPr algn="ctr"/>
                      <a:r>
                        <a:rPr lang="en-GB" sz="2400" b="0" i="0" dirty="0">
                          <a:latin typeface="OpenDyslexicAlta" pitchFamily="2" charset="77"/>
                          <a:ea typeface="OpenDyslexic" charset="0"/>
                          <a:cs typeface="OpenDyslexic" charset="0"/>
                        </a:rPr>
                        <a:t>t</a:t>
                      </a:r>
                    </a:p>
                  </a:txBody>
                  <a:tcPr/>
                </a:tc>
                <a:tc>
                  <a:txBody>
                    <a:bodyPr/>
                    <a:lstStyle/>
                    <a:p>
                      <a:pPr algn="ctr"/>
                      <a:r>
                        <a:rPr lang="en-GB" sz="2400" b="0" i="0" dirty="0">
                          <a:latin typeface="OpenDyslexicAlta" pitchFamily="2" charset="77"/>
                          <a:ea typeface="OpenDyslexic" charset="0"/>
                          <a:cs typeface="OpenDyslexic" charset="0"/>
                        </a:rPr>
                        <a:t>u</a:t>
                      </a:r>
                    </a:p>
                  </a:txBody>
                  <a:tcPr/>
                </a:tc>
                <a:tc>
                  <a:txBody>
                    <a:bodyPr/>
                    <a:lstStyle/>
                    <a:p>
                      <a:pPr algn="ctr"/>
                      <a:r>
                        <a:rPr lang="en-GB" sz="2400" b="0" i="0" dirty="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r h="531180">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39" name="Table 38">
            <a:extLst>
              <a:ext uri="{FF2B5EF4-FFF2-40B4-BE49-F238E27FC236}">
                <a16:creationId xmlns:a16="http://schemas.microsoft.com/office/drawing/2014/main" id="{F0F43F66-3A22-0240-A395-4BD4AD843E33}"/>
              </a:ext>
            </a:extLst>
          </p:cNvPr>
          <p:cNvGraphicFramePr>
            <a:graphicFrameLocks noGrp="1"/>
          </p:cNvGraphicFramePr>
          <p:nvPr/>
        </p:nvGraphicFramePr>
        <p:xfrm>
          <a:off x="6641352" y="560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h</a:t>
                      </a:r>
                    </a:p>
                  </a:txBody>
                  <a:tcPr/>
                </a:tc>
                <a:extLst>
                  <a:ext uri="{0D108BD9-81ED-4DB2-BD59-A6C34878D82A}">
                    <a16:rowId xmlns:a16="http://schemas.microsoft.com/office/drawing/2014/main" val="10000"/>
                  </a:ext>
                </a:extLst>
              </a:tr>
              <a:tr h="531180">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a:solidFill>
                          <a:srgbClr val="FF3860"/>
                        </a:solidFill>
                        <a:latin typeface="OpenDyslexicAlta" pitchFamily="2" charset="77"/>
                        <a:ea typeface="OpenDyslexic" charset="0"/>
                        <a:cs typeface="OpenDyslexic" charset="0"/>
                      </a:endParaRPr>
                    </a:p>
                  </a:txBody>
                  <a:tcPr/>
                </a:tc>
                <a:tc>
                  <a:txBody>
                    <a:bodyPr/>
                    <a:lstStyle/>
                    <a:p>
                      <a:pPr algn="ctr"/>
                      <a:endParaRPr lang="en-GB" sz="2400" b="0" i="0">
                        <a:solidFill>
                          <a:srgbClr val="FF3860"/>
                        </a:solidFill>
                        <a:latin typeface="OpenDyslexicAlta" pitchFamily="2" charset="77"/>
                        <a:ea typeface="OpenDyslexic" charset="0"/>
                        <a:cs typeface="OpenDyslexic" charset="0"/>
                      </a:endParaRPr>
                    </a:p>
                  </a:txBody>
                  <a:tcPr/>
                </a:tc>
                <a:tc>
                  <a:txBody>
                    <a:bodyPr/>
                    <a:lstStyle/>
                    <a:p>
                      <a:pPr algn="ctr"/>
                      <a:endParaRPr lang="en-GB" sz="2400" b="0" i="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graphicFrame>
        <p:nvGraphicFramePr>
          <p:cNvPr id="40" name="Table 39">
            <a:extLst>
              <a:ext uri="{FF2B5EF4-FFF2-40B4-BE49-F238E27FC236}">
                <a16:creationId xmlns:a16="http://schemas.microsoft.com/office/drawing/2014/main" id="{A111A80F-E109-204C-8F22-DCF838E8ABAF}"/>
              </a:ext>
            </a:extLst>
          </p:cNvPr>
          <p:cNvGraphicFramePr>
            <a:graphicFrameLocks noGrp="1"/>
          </p:cNvGraphicFramePr>
          <p:nvPr/>
        </p:nvGraphicFramePr>
        <p:xfrm>
          <a:off x="9460487" y="5622815"/>
          <a:ext cx="2426710" cy="1062360"/>
        </p:xfrm>
        <a:graphic>
          <a:graphicData uri="http://schemas.openxmlformats.org/drawingml/2006/table">
            <a:tbl>
              <a:tblPr firstRow="1" bandRow="1">
                <a:tableStyleId>{5940675A-B579-460E-94D1-54222C63F5DA}</a:tableStyleId>
              </a:tblPr>
              <a:tblGrid>
                <a:gridCol w="485342">
                  <a:extLst>
                    <a:ext uri="{9D8B030D-6E8A-4147-A177-3AD203B41FA5}">
                      <a16:colId xmlns:a16="http://schemas.microsoft.com/office/drawing/2014/main" val="20000"/>
                    </a:ext>
                  </a:extLst>
                </a:gridCol>
                <a:gridCol w="485342">
                  <a:extLst>
                    <a:ext uri="{9D8B030D-6E8A-4147-A177-3AD203B41FA5}">
                      <a16:colId xmlns:a16="http://schemas.microsoft.com/office/drawing/2014/main" val="20001"/>
                    </a:ext>
                  </a:extLst>
                </a:gridCol>
                <a:gridCol w="485342">
                  <a:extLst>
                    <a:ext uri="{9D8B030D-6E8A-4147-A177-3AD203B41FA5}">
                      <a16:colId xmlns:a16="http://schemas.microsoft.com/office/drawing/2014/main" val="20002"/>
                    </a:ext>
                  </a:extLst>
                </a:gridCol>
                <a:gridCol w="485342">
                  <a:extLst>
                    <a:ext uri="{9D8B030D-6E8A-4147-A177-3AD203B41FA5}">
                      <a16:colId xmlns:a16="http://schemas.microsoft.com/office/drawing/2014/main" val="20003"/>
                    </a:ext>
                  </a:extLst>
                </a:gridCol>
                <a:gridCol w="485342">
                  <a:extLst>
                    <a:ext uri="{9D8B030D-6E8A-4147-A177-3AD203B41FA5}">
                      <a16:colId xmlns:a16="http://schemas.microsoft.com/office/drawing/2014/main" val="4231973821"/>
                    </a:ext>
                  </a:extLst>
                </a:gridCol>
              </a:tblGrid>
              <a:tr h="531180">
                <a:tc>
                  <a:txBody>
                    <a:bodyPr/>
                    <a:lstStyle/>
                    <a:p>
                      <a:pPr algn="ctr"/>
                      <a:r>
                        <a:rPr lang="en-GB" sz="2400" b="0" i="0" dirty="0">
                          <a:latin typeface="OpenDyslexicAlta" pitchFamily="2" charset="77"/>
                          <a:ea typeface="OpenDyslexic" charset="0"/>
                          <a:cs typeface="OpenDyslexic" charset="0"/>
                        </a:rPr>
                        <a:t>n</a:t>
                      </a:r>
                    </a:p>
                  </a:txBody>
                  <a:tcPr/>
                </a:tc>
                <a:tc>
                  <a:txBody>
                    <a:bodyPr/>
                    <a:lstStyle/>
                    <a:p>
                      <a:pPr algn="ctr"/>
                      <a:r>
                        <a:rPr lang="en-GB" sz="2400" b="0" i="0" dirty="0">
                          <a:latin typeface="OpenDyslexicAlta" pitchFamily="2" charset="77"/>
                          <a:ea typeface="OpenDyslexic" charset="0"/>
                          <a:cs typeface="OpenDyslexic" charset="0"/>
                        </a:rPr>
                        <a:t>o</a:t>
                      </a:r>
                    </a:p>
                  </a:txBody>
                  <a:tcPr/>
                </a:tc>
                <a:tc>
                  <a:txBody>
                    <a:bodyPr/>
                    <a:lstStyle/>
                    <a:p>
                      <a:pPr algn="ctr"/>
                      <a:r>
                        <a:rPr lang="en-GB" sz="2400" b="0" i="0" dirty="0">
                          <a:latin typeface="OpenDyslexicAlta" pitchFamily="2" charset="77"/>
                          <a:ea typeface="OpenDyslexic" charset="0"/>
                          <a:cs typeface="OpenDyslexic" charset="0"/>
                        </a:rPr>
                        <a:t>g</a:t>
                      </a:r>
                    </a:p>
                  </a:txBody>
                  <a:tcPr/>
                </a:tc>
                <a:tc>
                  <a:txBody>
                    <a:bodyPr/>
                    <a:lstStyle/>
                    <a:p>
                      <a:pPr algn="ctr"/>
                      <a:r>
                        <a:rPr lang="en-GB" sz="2400" b="0" i="0" dirty="0">
                          <a:latin typeface="OpenDyslexicAlta" pitchFamily="2" charset="77"/>
                          <a:ea typeface="OpenDyslexic" charset="0"/>
                          <a:cs typeface="OpenDyslexic" charset="0"/>
                        </a:rPr>
                        <a:t>y</a:t>
                      </a:r>
                    </a:p>
                  </a:txBody>
                  <a:tcPr/>
                </a:tc>
                <a:tc>
                  <a:txBody>
                    <a:bodyPr/>
                    <a:lstStyle/>
                    <a:p>
                      <a:pPr algn="ctr"/>
                      <a:r>
                        <a:rPr lang="en-GB" sz="2400" b="0" i="0" dirty="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31180">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tc>
                  <a:txBody>
                    <a:bodyPr/>
                    <a:lstStyle/>
                    <a:p>
                      <a:pPr algn="ctr"/>
                      <a:endParaRPr lang="en-GB" sz="2400"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92316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mouth</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around</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found</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sound</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hound</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touch</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double</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country</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trouble</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young</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dirty="0">
                          <a:solidFill>
                            <a:schemeClr val="tx1"/>
                          </a:solidFill>
                          <a:latin typeface="Muli" pitchFamily="2" charset="77"/>
                        </a:rPr>
                        <a:t>The /ow/ and /u/ sound spelled ‘</a:t>
                      </a:r>
                      <a:r>
                        <a:rPr lang="en-GB" sz="1400" b="0" i="0" baseline="0" dirty="0" err="1">
                          <a:solidFill>
                            <a:schemeClr val="tx1"/>
                          </a:solidFill>
                          <a:latin typeface="Muli" pitchFamily="2" charset="77"/>
                        </a:rPr>
                        <a:t>ou</a:t>
                      </a:r>
                      <a:r>
                        <a:rPr lang="en-GB" sz="1400" b="0" i="0" baseline="0" dirty="0">
                          <a:solidFill>
                            <a:schemeClr val="tx1"/>
                          </a:solidFill>
                          <a:latin typeface="Muli" pitchFamily="2" charset="77"/>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solidFill>
                          <a:schemeClr val="tx1"/>
                        </a:solidFill>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3901373" y="3018676"/>
          <a:ext cx="2920425" cy="1141574"/>
        </p:xfrm>
        <a:graphic>
          <a:graphicData uri="http://schemas.openxmlformats.org/drawingml/2006/table">
            <a:tbl>
              <a:tblPr firstRow="1" bandRow="1">
                <a:tableStyleId>{5940675A-B579-460E-94D1-54222C63F5DA}</a:tableStyleId>
              </a:tblPr>
              <a:tblGrid>
                <a:gridCol w="584085">
                  <a:extLst>
                    <a:ext uri="{9D8B030D-6E8A-4147-A177-3AD203B41FA5}">
                      <a16:colId xmlns:a16="http://schemas.microsoft.com/office/drawing/2014/main" val="20000"/>
                    </a:ext>
                  </a:extLst>
                </a:gridCol>
                <a:gridCol w="584085">
                  <a:extLst>
                    <a:ext uri="{9D8B030D-6E8A-4147-A177-3AD203B41FA5}">
                      <a16:colId xmlns:a16="http://schemas.microsoft.com/office/drawing/2014/main" val="20001"/>
                    </a:ext>
                  </a:extLst>
                </a:gridCol>
                <a:gridCol w="584085">
                  <a:extLst>
                    <a:ext uri="{9D8B030D-6E8A-4147-A177-3AD203B41FA5}">
                      <a16:colId xmlns:a16="http://schemas.microsoft.com/office/drawing/2014/main" val="20002"/>
                    </a:ext>
                  </a:extLst>
                </a:gridCol>
                <a:gridCol w="584085">
                  <a:extLst>
                    <a:ext uri="{9D8B030D-6E8A-4147-A177-3AD203B41FA5}">
                      <a16:colId xmlns:a16="http://schemas.microsoft.com/office/drawing/2014/main" val="20003"/>
                    </a:ext>
                  </a:extLst>
                </a:gridCol>
                <a:gridCol w="584085">
                  <a:extLst>
                    <a:ext uri="{9D8B030D-6E8A-4147-A177-3AD203B41FA5}">
                      <a16:colId xmlns:a16="http://schemas.microsoft.com/office/drawing/2014/main" val="20004"/>
                    </a:ext>
                  </a:extLst>
                </a:gridCol>
              </a:tblGrid>
              <a:tr h="570787">
                <a:tc>
                  <a:txBody>
                    <a:bodyPr/>
                    <a:lstStyle/>
                    <a:p>
                      <a:pPr algn="ctr"/>
                      <a:r>
                        <a:rPr lang="en-GB" sz="2400" b="0" i="0" dirty="0">
                          <a:latin typeface="OpenDyslexicAlta" pitchFamily="2" charset="77"/>
                          <a:ea typeface="OpenDyslexic" charset="0"/>
                          <a:cs typeface="OpenDyslexic" charset="0"/>
                        </a:rPr>
                        <a:t>u</a:t>
                      </a:r>
                    </a:p>
                  </a:txBody>
                  <a:tcPr/>
                </a:tc>
                <a:tc>
                  <a:txBody>
                    <a:bodyPr/>
                    <a:lstStyle/>
                    <a:p>
                      <a:pPr algn="ctr"/>
                      <a:r>
                        <a:rPr lang="en-GB" sz="2400" b="0" i="0" dirty="0">
                          <a:latin typeface="OpenDyslexicAlta" pitchFamily="2" charset="77"/>
                          <a:ea typeface="OpenDyslexic" charset="0"/>
                          <a:cs typeface="OpenDyslexic" charset="0"/>
                        </a:rPr>
                        <a:t>h</a:t>
                      </a:r>
                    </a:p>
                  </a:txBody>
                  <a:tcPr/>
                </a:tc>
                <a:tc>
                  <a:txBody>
                    <a:bodyPr/>
                    <a:lstStyle/>
                    <a:p>
                      <a:pPr algn="ctr"/>
                      <a:r>
                        <a:rPr lang="en-GB" sz="2400" b="0" i="0" dirty="0">
                          <a:latin typeface="OpenDyslexicAlta" pitchFamily="2" charset="77"/>
                          <a:ea typeface="OpenDyslexic" charset="0"/>
                          <a:cs typeface="OpenDyslexic" charset="0"/>
                        </a:rPr>
                        <a:t>t</a:t>
                      </a:r>
                    </a:p>
                  </a:txBody>
                  <a:tcPr/>
                </a:tc>
                <a:tc>
                  <a:txBody>
                    <a:bodyPr/>
                    <a:lstStyle/>
                    <a:p>
                      <a:pPr algn="ctr"/>
                      <a:r>
                        <a:rPr lang="en-GB" sz="2400" b="0" i="0" dirty="0">
                          <a:latin typeface="OpenDyslexicAlta" pitchFamily="2" charset="77"/>
                          <a:ea typeface="OpenDyslexic" charset="0"/>
                          <a:cs typeface="OpenDyslexic" charset="0"/>
                        </a:rPr>
                        <a:t>c</a:t>
                      </a:r>
                    </a:p>
                  </a:txBody>
                  <a:tcPr/>
                </a:tc>
                <a:tc>
                  <a:txBody>
                    <a:bodyPr/>
                    <a:lstStyle/>
                    <a:p>
                      <a:pPr algn="ctr"/>
                      <a:r>
                        <a:rPr lang="en-GB" sz="2400" b="0" i="0" dirty="0">
                          <a:latin typeface="OpenDyslexicAlta" pitchFamily="2" charset="77"/>
                          <a:ea typeface="OpenDyslexic" charset="0"/>
                          <a:cs typeface="OpenDyslexic" charset="0"/>
                        </a:rPr>
                        <a:t>o</a:t>
                      </a:r>
                    </a:p>
                  </a:txBody>
                  <a:tcPr/>
                </a:tc>
                <a:extLst>
                  <a:ext uri="{0D108BD9-81ED-4DB2-BD59-A6C34878D82A}">
                    <a16:rowId xmlns:a16="http://schemas.microsoft.com/office/drawing/2014/main" val="10000"/>
                  </a:ext>
                </a:extLst>
              </a:tr>
              <a:tr h="570787">
                <a:tc>
                  <a:txBody>
                    <a:bodyPr/>
                    <a:lstStyle/>
                    <a:p>
                      <a:pPr algn="ctr"/>
                      <a:r>
                        <a:rPr lang="en-GB" sz="2400" b="0" i="0" dirty="0">
                          <a:solidFill>
                            <a:srgbClr val="FF3860"/>
                          </a:solidFill>
                          <a:latin typeface="OpenDyslexicAlta" pitchFamily="2" charset="77"/>
                          <a:ea typeface="OpenDyslexic" charset="0"/>
                          <a:cs typeface="OpenDyslexic" charset="0"/>
                        </a:rPr>
                        <a:t>t</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o</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u</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c</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h</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3901373" y="5615442"/>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s</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s</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7512309" y="1759738"/>
          <a:ext cx="3286320" cy="1074646"/>
        </p:xfrm>
        <a:graphic>
          <a:graphicData uri="http://schemas.openxmlformats.org/drawingml/2006/table">
            <a:tbl>
              <a:tblPr firstRow="1" bandRow="1">
                <a:tableStyleId>{5940675A-B579-460E-94D1-54222C63F5DA}</a:tableStyleId>
              </a:tblPr>
              <a:tblGrid>
                <a:gridCol w="547720">
                  <a:extLst>
                    <a:ext uri="{9D8B030D-6E8A-4147-A177-3AD203B41FA5}">
                      <a16:colId xmlns:a16="http://schemas.microsoft.com/office/drawing/2014/main" val="20000"/>
                    </a:ext>
                  </a:extLst>
                </a:gridCol>
                <a:gridCol w="547720">
                  <a:extLst>
                    <a:ext uri="{9D8B030D-6E8A-4147-A177-3AD203B41FA5}">
                      <a16:colId xmlns:a16="http://schemas.microsoft.com/office/drawing/2014/main" val="20001"/>
                    </a:ext>
                  </a:extLst>
                </a:gridCol>
                <a:gridCol w="547720">
                  <a:extLst>
                    <a:ext uri="{9D8B030D-6E8A-4147-A177-3AD203B41FA5}">
                      <a16:colId xmlns:a16="http://schemas.microsoft.com/office/drawing/2014/main" val="20002"/>
                    </a:ext>
                  </a:extLst>
                </a:gridCol>
                <a:gridCol w="547720">
                  <a:extLst>
                    <a:ext uri="{9D8B030D-6E8A-4147-A177-3AD203B41FA5}">
                      <a16:colId xmlns:a16="http://schemas.microsoft.com/office/drawing/2014/main" val="20003"/>
                    </a:ext>
                  </a:extLst>
                </a:gridCol>
                <a:gridCol w="547720">
                  <a:extLst>
                    <a:ext uri="{9D8B030D-6E8A-4147-A177-3AD203B41FA5}">
                      <a16:colId xmlns:a16="http://schemas.microsoft.com/office/drawing/2014/main" val="20004"/>
                    </a:ext>
                  </a:extLst>
                </a:gridCol>
                <a:gridCol w="547720">
                  <a:extLst>
                    <a:ext uri="{9D8B030D-6E8A-4147-A177-3AD203B41FA5}">
                      <a16:colId xmlns:a16="http://schemas.microsoft.com/office/drawing/2014/main" val="20005"/>
                    </a:ext>
                  </a:extLst>
                </a:gridCol>
              </a:tblGrid>
              <a:tr h="537323">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a</a:t>
                      </a:r>
                    </a:p>
                  </a:txBody>
                  <a:tcPr/>
                </a:tc>
                <a:tc>
                  <a:txBody>
                    <a:bodyPr/>
                    <a:lstStyle/>
                    <a:p>
                      <a:pPr algn="ctr"/>
                      <a:r>
                        <a:rPr lang="en-GB" sz="2400" b="0" i="0">
                          <a:latin typeface="OpenDyslexicAlta" pitchFamily="2" charset="77"/>
                          <a:ea typeface="OpenDyslexic" charset="0"/>
                          <a:cs typeface="OpenDyslexic" charset="0"/>
                        </a:rPr>
                        <a:t>r</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extLst>
                  <a:ext uri="{0D108BD9-81ED-4DB2-BD59-A6C34878D82A}">
                    <a16:rowId xmlns:a16="http://schemas.microsoft.com/office/drawing/2014/main" val="10000"/>
                  </a:ext>
                </a:extLst>
              </a:tr>
              <a:tr h="537323">
                <a:tc>
                  <a:txBody>
                    <a:bodyPr/>
                    <a:lstStyle/>
                    <a:p>
                      <a:pPr algn="ctr"/>
                      <a:r>
                        <a:rPr lang="en-GB" sz="2400" b="0" i="0">
                          <a:solidFill>
                            <a:srgbClr val="FF3860"/>
                          </a:solidFill>
                          <a:latin typeface="OpenDyslexicAlta" pitchFamily="2" charset="77"/>
                          <a:ea typeface="OpenDyslexic" charset="0"/>
                          <a:cs typeface="OpenDyslexic" charset="0"/>
                        </a:rPr>
                        <a:t>a</a:t>
                      </a:r>
                    </a:p>
                  </a:txBody>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sp>
        <p:nvSpPr>
          <p:cNvPr id="13" name="Rectangle 12"/>
          <p:cNvSpPr/>
          <p:nvPr/>
        </p:nvSpPr>
        <p:spPr>
          <a:xfrm>
            <a:off x="3634796" y="1313575"/>
            <a:ext cx="7549978" cy="369332"/>
          </a:xfrm>
          <a:prstGeom prst="rect">
            <a:avLst/>
          </a:prstGeom>
        </p:spPr>
        <p:txBody>
          <a:bodyPr wrap="square">
            <a:spAutoFit/>
          </a:bodyPr>
          <a:lstStyle/>
          <a:p>
            <a:pPr algn="ctr"/>
            <a:r>
              <a:rPr lang="en-GB">
                <a:latin typeface="OpenDyslexicAlta" pitchFamily="2" charset="77"/>
                <a:ea typeface="OpenDyslexic" charset="0"/>
                <a:cs typeface="OpenDyslexic" charset="0"/>
              </a:rPr>
              <a:t>Find and unscramble your spellings in the grids.</a:t>
            </a:r>
          </a:p>
        </p:txBody>
      </p:sp>
      <p:graphicFrame>
        <p:nvGraphicFramePr>
          <p:cNvPr id="14" name="Table 13"/>
          <p:cNvGraphicFramePr>
            <a:graphicFrameLocks noGrp="1"/>
          </p:cNvGraphicFramePr>
          <p:nvPr/>
        </p:nvGraphicFramePr>
        <p:xfrm>
          <a:off x="4107186" y="1756562"/>
          <a:ext cx="2971455" cy="1124628"/>
        </p:xfrm>
        <a:graphic>
          <a:graphicData uri="http://schemas.openxmlformats.org/drawingml/2006/table">
            <a:tbl>
              <a:tblPr firstRow="1" bandRow="1">
                <a:tableStyleId>{5940675A-B579-460E-94D1-54222C63F5DA}</a:tableStyleId>
              </a:tblPr>
              <a:tblGrid>
                <a:gridCol w="594291">
                  <a:extLst>
                    <a:ext uri="{9D8B030D-6E8A-4147-A177-3AD203B41FA5}">
                      <a16:colId xmlns:a16="http://schemas.microsoft.com/office/drawing/2014/main" val="20000"/>
                    </a:ext>
                  </a:extLst>
                </a:gridCol>
                <a:gridCol w="594291">
                  <a:extLst>
                    <a:ext uri="{9D8B030D-6E8A-4147-A177-3AD203B41FA5}">
                      <a16:colId xmlns:a16="http://schemas.microsoft.com/office/drawing/2014/main" val="20001"/>
                    </a:ext>
                  </a:extLst>
                </a:gridCol>
                <a:gridCol w="594291">
                  <a:extLst>
                    <a:ext uri="{9D8B030D-6E8A-4147-A177-3AD203B41FA5}">
                      <a16:colId xmlns:a16="http://schemas.microsoft.com/office/drawing/2014/main" val="20002"/>
                    </a:ext>
                  </a:extLst>
                </a:gridCol>
                <a:gridCol w="594291">
                  <a:extLst>
                    <a:ext uri="{9D8B030D-6E8A-4147-A177-3AD203B41FA5}">
                      <a16:colId xmlns:a16="http://schemas.microsoft.com/office/drawing/2014/main" val="20003"/>
                    </a:ext>
                  </a:extLst>
                </a:gridCol>
                <a:gridCol w="594291">
                  <a:extLst>
                    <a:ext uri="{9D8B030D-6E8A-4147-A177-3AD203B41FA5}">
                      <a16:colId xmlns:a16="http://schemas.microsoft.com/office/drawing/2014/main" val="20004"/>
                    </a:ext>
                  </a:extLst>
                </a:gridCol>
              </a:tblGrid>
              <a:tr h="562314">
                <a:tc>
                  <a:txBody>
                    <a:bodyPr/>
                    <a:lstStyle/>
                    <a:p>
                      <a:pPr algn="ctr"/>
                      <a:r>
                        <a:rPr lang="en-GB" sz="2400" b="0" i="0">
                          <a:latin typeface="OpenDyslexicAlta" pitchFamily="2" charset="77"/>
                          <a:ea typeface="OpenDyslexic" charset="0"/>
                          <a:cs typeface="OpenDyslexic" charset="0"/>
                        </a:rPr>
                        <a:t>h</a:t>
                      </a:r>
                    </a:p>
                  </a:txBody>
                  <a:tcPr/>
                </a:tc>
                <a:tc>
                  <a:txBody>
                    <a:bodyPr/>
                    <a:lstStyle/>
                    <a:p>
                      <a:pPr algn="ctr"/>
                      <a:r>
                        <a:rPr lang="en-GB" sz="2400" b="0" i="0">
                          <a:latin typeface="OpenDyslexicAlta" pitchFamily="2" charset="77"/>
                          <a:ea typeface="OpenDyslexic" charset="0"/>
                          <a:cs typeface="OpenDyslexic" charset="0"/>
                        </a:rPr>
                        <a:t>t</a:t>
                      </a:r>
                    </a:p>
                  </a:txBody>
                  <a:tcPr/>
                </a:tc>
                <a:tc>
                  <a:txBody>
                    <a:bodyPr/>
                    <a:lstStyle/>
                    <a:p>
                      <a:pPr algn="ctr"/>
                      <a:r>
                        <a:rPr lang="en-GB" sz="2400" b="0" i="0">
                          <a:latin typeface="OpenDyslexicAlta" pitchFamily="2" charset="77"/>
                          <a:ea typeface="OpenDyslexic" charset="0"/>
                          <a:cs typeface="OpenDyslexic" charset="0"/>
                        </a:rPr>
                        <a:t>m</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62314">
                <a:tc>
                  <a:txBody>
                    <a:bodyPr/>
                    <a:lstStyle/>
                    <a:p>
                      <a:pPr algn="ctr"/>
                      <a:r>
                        <a:rPr lang="en-GB" sz="2400" b="0" i="0">
                          <a:solidFill>
                            <a:srgbClr val="FF3860"/>
                          </a:solidFill>
                          <a:latin typeface="OpenDyslexicAlta" pitchFamily="2" charset="77"/>
                          <a:ea typeface="OpenDyslexic" charset="0"/>
                          <a:cs typeface="OpenDyslexic" charset="0"/>
                        </a:rPr>
                        <a:t>m</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tc>
                <a:tc>
                  <a:txBody>
                    <a:bodyPr/>
                    <a:lstStyle/>
                    <a:p>
                      <a:pPr algn="ctr"/>
                      <a:r>
                        <a:rPr lang="en-GB" sz="2400" b="0" i="0">
                          <a:solidFill>
                            <a:srgbClr val="FF3860"/>
                          </a:solidFill>
                          <a:latin typeface="OpenDyslexicAlta" pitchFamily="2" charset="77"/>
                          <a:ea typeface="OpenDyslexic" charset="0"/>
                          <a:cs typeface="OpenDyslexic" charset="0"/>
                        </a:rPr>
                        <a:t>h</a:t>
                      </a:r>
                    </a:p>
                  </a:txBody>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nvGraphicFramePr>
        <p:xfrm>
          <a:off x="7078641" y="3026414"/>
          <a:ext cx="3561649" cy="1188376"/>
        </p:xfrm>
        <a:graphic>
          <a:graphicData uri="http://schemas.openxmlformats.org/drawingml/2006/table">
            <a:tbl>
              <a:tblPr firstRow="1" bandRow="1">
                <a:tableStyleId>{5940675A-B579-460E-94D1-54222C63F5DA}</a:tableStyleId>
              </a:tblPr>
              <a:tblGrid>
                <a:gridCol w="508807">
                  <a:extLst>
                    <a:ext uri="{9D8B030D-6E8A-4147-A177-3AD203B41FA5}">
                      <a16:colId xmlns:a16="http://schemas.microsoft.com/office/drawing/2014/main" val="20000"/>
                    </a:ext>
                  </a:extLst>
                </a:gridCol>
                <a:gridCol w="508807">
                  <a:extLst>
                    <a:ext uri="{9D8B030D-6E8A-4147-A177-3AD203B41FA5}">
                      <a16:colId xmlns:a16="http://schemas.microsoft.com/office/drawing/2014/main" val="20001"/>
                    </a:ext>
                  </a:extLst>
                </a:gridCol>
                <a:gridCol w="508807">
                  <a:extLst>
                    <a:ext uri="{9D8B030D-6E8A-4147-A177-3AD203B41FA5}">
                      <a16:colId xmlns:a16="http://schemas.microsoft.com/office/drawing/2014/main" val="20002"/>
                    </a:ext>
                  </a:extLst>
                </a:gridCol>
                <a:gridCol w="508807">
                  <a:extLst>
                    <a:ext uri="{9D8B030D-6E8A-4147-A177-3AD203B41FA5}">
                      <a16:colId xmlns:a16="http://schemas.microsoft.com/office/drawing/2014/main" val="20003"/>
                    </a:ext>
                  </a:extLst>
                </a:gridCol>
                <a:gridCol w="508807">
                  <a:extLst>
                    <a:ext uri="{9D8B030D-6E8A-4147-A177-3AD203B41FA5}">
                      <a16:colId xmlns:a16="http://schemas.microsoft.com/office/drawing/2014/main" val="20004"/>
                    </a:ext>
                  </a:extLst>
                </a:gridCol>
                <a:gridCol w="508807">
                  <a:extLst>
                    <a:ext uri="{9D8B030D-6E8A-4147-A177-3AD203B41FA5}">
                      <a16:colId xmlns:a16="http://schemas.microsoft.com/office/drawing/2014/main" val="20005"/>
                    </a:ext>
                  </a:extLst>
                </a:gridCol>
                <a:gridCol w="508807">
                  <a:extLst>
                    <a:ext uri="{9D8B030D-6E8A-4147-A177-3AD203B41FA5}">
                      <a16:colId xmlns:a16="http://schemas.microsoft.com/office/drawing/2014/main" val="2475613848"/>
                    </a:ext>
                  </a:extLst>
                </a:gridCol>
              </a:tblGrid>
              <a:tr h="594188">
                <a:tc>
                  <a:txBody>
                    <a:bodyPr/>
                    <a:lstStyle/>
                    <a:p>
                      <a:pPr algn="ctr"/>
                      <a:r>
                        <a:rPr lang="en-GB" sz="2400" b="0" i="0" dirty="0">
                          <a:latin typeface="OpenDyslexicAlta" pitchFamily="2" charset="77"/>
                          <a:ea typeface="OpenDyslexic" charset="0"/>
                          <a:cs typeface="OpenDyslexic" charset="0"/>
                        </a:rPr>
                        <a:t>r</a:t>
                      </a:r>
                    </a:p>
                  </a:txBody>
                  <a:tcPr/>
                </a:tc>
                <a:tc>
                  <a:txBody>
                    <a:bodyPr/>
                    <a:lstStyle/>
                    <a:p>
                      <a:pPr algn="ctr"/>
                      <a:r>
                        <a:rPr lang="en-GB" sz="2400" b="0" i="0" dirty="0">
                          <a:latin typeface="OpenDyslexicAlta" pitchFamily="2" charset="77"/>
                          <a:ea typeface="OpenDyslexic" charset="0"/>
                          <a:cs typeface="OpenDyslexic" charset="0"/>
                        </a:rPr>
                        <a:t>t</a:t>
                      </a:r>
                    </a:p>
                  </a:txBody>
                  <a:tcPr/>
                </a:tc>
                <a:tc>
                  <a:txBody>
                    <a:bodyPr/>
                    <a:lstStyle/>
                    <a:p>
                      <a:pPr algn="ctr"/>
                      <a:r>
                        <a:rPr lang="en-GB" sz="2400" b="0" i="0" dirty="0">
                          <a:latin typeface="OpenDyslexicAlta" pitchFamily="2" charset="77"/>
                          <a:ea typeface="OpenDyslexic" charset="0"/>
                          <a:cs typeface="OpenDyslexic" charset="0"/>
                        </a:rPr>
                        <a:t>u</a:t>
                      </a:r>
                    </a:p>
                  </a:txBody>
                  <a:tcPr/>
                </a:tc>
                <a:tc>
                  <a:txBody>
                    <a:bodyPr/>
                    <a:lstStyle/>
                    <a:p>
                      <a:pPr algn="ctr"/>
                      <a:r>
                        <a:rPr lang="en-GB" sz="2400" b="0" i="0" dirty="0">
                          <a:latin typeface="OpenDyslexicAlta" pitchFamily="2" charset="77"/>
                          <a:ea typeface="OpenDyslexic" charset="0"/>
                          <a:cs typeface="OpenDyslexic" charset="0"/>
                        </a:rPr>
                        <a:t>b</a:t>
                      </a:r>
                    </a:p>
                  </a:txBody>
                  <a:tcPr/>
                </a:tc>
                <a:tc>
                  <a:txBody>
                    <a:bodyPr/>
                    <a:lstStyle/>
                    <a:p>
                      <a:pPr algn="ctr"/>
                      <a:r>
                        <a:rPr lang="en-GB" sz="2400" b="0" i="0" dirty="0">
                          <a:latin typeface="OpenDyslexicAlta" pitchFamily="2" charset="77"/>
                          <a:ea typeface="OpenDyslexic" charset="0"/>
                          <a:cs typeface="OpenDyslexic" charset="0"/>
                        </a:rPr>
                        <a:t>e</a:t>
                      </a:r>
                    </a:p>
                  </a:txBody>
                  <a:tcPr/>
                </a:tc>
                <a:tc>
                  <a:txBody>
                    <a:bodyPr/>
                    <a:lstStyle/>
                    <a:p>
                      <a:pPr algn="ctr"/>
                      <a:r>
                        <a:rPr lang="en-GB" sz="2400" b="0" i="0" dirty="0">
                          <a:latin typeface="OpenDyslexicAlta" pitchFamily="2" charset="77"/>
                          <a:ea typeface="OpenDyslexic" charset="0"/>
                          <a:cs typeface="OpenDyslexic" charset="0"/>
                        </a:rPr>
                        <a:t>o</a:t>
                      </a:r>
                    </a:p>
                  </a:txBody>
                  <a:tcPr/>
                </a:tc>
                <a:tc>
                  <a:txBody>
                    <a:bodyPr/>
                    <a:lstStyle/>
                    <a:p>
                      <a:pPr algn="ctr"/>
                      <a:r>
                        <a:rPr lang="en-GB" sz="2400" b="0" i="0" dirty="0">
                          <a:latin typeface="OpenDyslexicAlta" pitchFamily="2" charset="77"/>
                          <a:ea typeface="OpenDyslexic" charset="0"/>
                          <a:cs typeface="OpenDyslexic" charset="0"/>
                        </a:rPr>
                        <a:t>l</a:t>
                      </a:r>
                    </a:p>
                  </a:txBody>
                  <a:tcPr/>
                </a:tc>
                <a:extLst>
                  <a:ext uri="{0D108BD9-81ED-4DB2-BD59-A6C34878D82A}">
                    <a16:rowId xmlns:a16="http://schemas.microsoft.com/office/drawing/2014/main" val="10000"/>
                  </a:ext>
                </a:extLst>
              </a:tr>
              <a:tr h="594188">
                <a:tc>
                  <a:txBody>
                    <a:bodyPr/>
                    <a:lstStyle/>
                    <a:p>
                      <a:pPr algn="ctr"/>
                      <a:r>
                        <a:rPr lang="en-GB" sz="2400" b="0" i="0" dirty="0">
                          <a:solidFill>
                            <a:srgbClr val="FF3860"/>
                          </a:solidFill>
                          <a:latin typeface="OpenDyslexicAlta" pitchFamily="2" charset="77"/>
                          <a:ea typeface="OpenDyslexic" charset="0"/>
                          <a:cs typeface="OpenDyslexic" charset="0"/>
                        </a:rPr>
                        <a:t>t</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o</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u</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b</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l</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extLst>
                  <a:ext uri="{0D108BD9-81ED-4DB2-BD59-A6C34878D82A}">
                    <a16:rowId xmlns:a16="http://schemas.microsoft.com/office/drawing/2014/main" val="10001"/>
                  </a:ext>
                </a:extLst>
              </a:tr>
            </a:tbl>
          </a:graphicData>
        </a:graphic>
      </p:graphicFrame>
      <p:graphicFrame>
        <p:nvGraphicFramePr>
          <p:cNvPr id="17" name="Table 16"/>
          <p:cNvGraphicFramePr>
            <a:graphicFrameLocks noGrp="1"/>
          </p:cNvGraphicFramePr>
          <p:nvPr/>
        </p:nvGraphicFramePr>
        <p:xfrm>
          <a:off x="3434694" y="437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f</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f</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nvGraphicFramePr>
        <p:xfrm>
          <a:off x="6096000" y="4378606"/>
          <a:ext cx="2787648" cy="1062360"/>
        </p:xfrm>
        <a:graphic>
          <a:graphicData uri="http://schemas.openxmlformats.org/drawingml/2006/table">
            <a:tbl>
              <a:tblPr firstRow="1" bandRow="1">
                <a:tableStyleId>{5940675A-B579-460E-94D1-54222C63F5DA}</a:tableStyleId>
              </a:tblPr>
              <a:tblGrid>
                <a:gridCol w="464608">
                  <a:extLst>
                    <a:ext uri="{9D8B030D-6E8A-4147-A177-3AD203B41FA5}">
                      <a16:colId xmlns:a16="http://schemas.microsoft.com/office/drawing/2014/main" val="20000"/>
                    </a:ext>
                  </a:extLst>
                </a:gridCol>
                <a:gridCol w="464608">
                  <a:extLst>
                    <a:ext uri="{9D8B030D-6E8A-4147-A177-3AD203B41FA5}">
                      <a16:colId xmlns:a16="http://schemas.microsoft.com/office/drawing/2014/main" val="20001"/>
                    </a:ext>
                  </a:extLst>
                </a:gridCol>
                <a:gridCol w="464608">
                  <a:extLst>
                    <a:ext uri="{9D8B030D-6E8A-4147-A177-3AD203B41FA5}">
                      <a16:colId xmlns:a16="http://schemas.microsoft.com/office/drawing/2014/main" val="20002"/>
                    </a:ext>
                  </a:extLst>
                </a:gridCol>
                <a:gridCol w="464608">
                  <a:extLst>
                    <a:ext uri="{9D8B030D-6E8A-4147-A177-3AD203B41FA5}">
                      <a16:colId xmlns:a16="http://schemas.microsoft.com/office/drawing/2014/main" val="20003"/>
                    </a:ext>
                  </a:extLst>
                </a:gridCol>
                <a:gridCol w="464608">
                  <a:extLst>
                    <a:ext uri="{9D8B030D-6E8A-4147-A177-3AD203B41FA5}">
                      <a16:colId xmlns:a16="http://schemas.microsoft.com/office/drawing/2014/main" val="20004"/>
                    </a:ext>
                  </a:extLst>
                </a:gridCol>
                <a:gridCol w="464608">
                  <a:extLst>
                    <a:ext uri="{9D8B030D-6E8A-4147-A177-3AD203B41FA5}">
                      <a16:colId xmlns:a16="http://schemas.microsoft.com/office/drawing/2014/main" val="2148378521"/>
                    </a:ext>
                  </a:extLst>
                </a:gridCol>
              </a:tblGrid>
              <a:tr h="531180">
                <a:tc>
                  <a:txBody>
                    <a:bodyPr/>
                    <a:lstStyle/>
                    <a:p>
                      <a:pPr algn="ctr"/>
                      <a:r>
                        <a:rPr lang="en-GB" sz="2400" b="0" i="0" dirty="0">
                          <a:latin typeface="OpenDyslexicAlta" pitchFamily="2" charset="77"/>
                          <a:ea typeface="OpenDyslexic" charset="0"/>
                          <a:cs typeface="OpenDyslexic" charset="0"/>
                        </a:rPr>
                        <a:t>d</a:t>
                      </a:r>
                    </a:p>
                  </a:txBody>
                  <a:tcPr/>
                </a:tc>
                <a:tc>
                  <a:txBody>
                    <a:bodyPr/>
                    <a:lstStyle/>
                    <a:p>
                      <a:pPr algn="ctr"/>
                      <a:r>
                        <a:rPr lang="en-GB" sz="2400" b="0" i="0" dirty="0">
                          <a:latin typeface="OpenDyslexicAlta" pitchFamily="2" charset="77"/>
                          <a:ea typeface="OpenDyslexic" charset="0"/>
                          <a:cs typeface="OpenDyslexic" charset="0"/>
                        </a:rPr>
                        <a:t>e</a:t>
                      </a:r>
                    </a:p>
                  </a:txBody>
                  <a:tcPr/>
                </a:tc>
                <a:tc>
                  <a:txBody>
                    <a:bodyPr/>
                    <a:lstStyle/>
                    <a:p>
                      <a:pPr algn="ctr"/>
                      <a:r>
                        <a:rPr lang="en-GB" sz="2400" b="0" i="0" dirty="0">
                          <a:latin typeface="OpenDyslexicAlta" pitchFamily="2" charset="77"/>
                          <a:ea typeface="OpenDyslexic" charset="0"/>
                          <a:cs typeface="OpenDyslexic" charset="0"/>
                        </a:rPr>
                        <a:t>l</a:t>
                      </a:r>
                    </a:p>
                  </a:txBody>
                  <a:tcPr/>
                </a:tc>
                <a:tc>
                  <a:txBody>
                    <a:bodyPr/>
                    <a:lstStyle/>
                    <a:p>
                      <a:pPr algn="ctr"/>
                      <a:r>
                        <a:rPr lang="en-GB" sz="2400" b="0" i="0" dirty="0">
                          <a:latin typeface="OpenDyslexicAlta" pitchFamily="2" charset="77"/>
                          <a:ea typeface="OpenDyslexic" charset="0"/>
                          <a:cs typeface="OpenDyslexic" charset="0"/>
                        </a:rPr>
                        <a:t>u</a:t>
                      </a:r>
                    </a:p>
                  </a:txBody>
                  <a:tcPr/>
                </a:tc>
                <a:tc>
                  <a:txBody>
                    <a:bodyPr/>
                    <a:lstStyle/>
                    <a:p>
                      <a:pPr algn="ctr"/>
                      <a:r>
                        <a:rPr lang="en-GB" sz="2400" b="0" i="0" dirty="0">
                          <a:latin typeface="OpenDyslexicAlta" pitchFamily="2" charset="77"/>
                          <a:ea typeface="OpenDyslexic" charset="0"/>
                          <a:cs typeface="OpenDyslexic" charset="0"/>
                        </a:rPr>
                        <a:t>o</a:t>
                      </a:r>
                    </a:p>
                  </a:txBody>
                  <a:tcPr/>
                </a:tc>
                <a:tc>
                  <a:txBody>
                    <a:bodyPr/>
                    <a:lstStyle/>
                    <a:p>
                      <a:pPr algn="ctr"/>
                      <a:r>
                        <a:rPr lang="en-GB" sz="2400" b="0" i="0" dirty="0">
                          <a:latin typeface="OpenDyslexicAlta" pitchFamily="2" charset="77"/>
                          <a:ea typeface="OpenDyslexic" charset="0"/>
                          <a:cs typeface="OpenDyslexic" charset="0"/>
                        </a:rPr>
                        <a:t>b</a:t>
                      </a:r>
                    </a:p>
                  </a:txBody>
                  <a:tcPr/>
                </a:tc>
                <a:extLst>
                  <a:ext uri="{0D108BD9-81ED-4DB2-BD59-A6C34878D82A}">
                    <a16:rowId xmlns:a16="http://schemas.microsoft.com/office/drawing/2014/main" val="10000"/>
                  </a:ext>
                </a:extLst>
              </a:tr>
              <a:tr h="531180">
                <a:tc>
                  <a:txBody>
                    <a:bodyPr/>
                    <a:lstStyle/>
                    <a:p>
                      <a:pPr algn="ctr"/>
                      <a:r>
                        <a:rPr lang="en-GB" sz="2400" b="0" i="0" dirty="0">
                          <a:solidFill>
                            <a:srgbClr val="FF3860"/>
                          </a:solidFill>
                          <a:latin typeface="OpenDyslexicAlta" pitchFamily="2" charset="77"/>
                          <a:ea typeface="OpenDyslexic" charset="0"/>
                          <a:cs typeface="OpenDyslexic" charset="0"/>
                        </a:rPr>
                        <a:t>d</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o</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u</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b</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l</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e</a:t>
                      </a:r>
                    </a:p>
                  </a:txBody>
                  <a:tcPr/>
                </a:tc>
                <a:extLst>
                  <a:ext uri="{0D108BD9-81ED-4DB2-BD59-A6C34878D82A}">
                    <a16:rowId xmlns:a16="http://schemas.microsoft.com/office/drawing/2014/main" val="10001"/>
                  </a:ext>
                </a:extLst>
              </a:tr>
            </a:tbl>
          </a:graphicData>
        </a:graphic>
      </p:graphicFrame>
      <p:graphicFrame>
        <p:nvGraphicFramePr>
          <p:cNvPr id="19" name="Table 18"/>
          <p:cNvGraphicFramePr>
            <a:graphicFrameLocks noGrp="1"/>
          </p:cNvGraphicFramePr>
          <p:nvPr/>
        </p:nvGraphicFramePr>
        <p:xfrm>
          <a:off x="8996794" y="4353261"/>
          <a:ext cx="2890405" cy="1062360"/>
        </p:xfrm>
        <a:graphic>
          <a:graphicData uri="http://schemas.openxmlformats.org/drawingml/2006/table">
            <a:tbl>
              <a:tblPr firstRow="1" bandRow="1">
                <a:tableStyleId>{5940675A-B579-460E-94D1-54222C63F5DA}</a:tableStyleId>
              </a:tblPr>
              <a:tblGrid>
                <a:gridCol w="412915">
                  <a:extLst>
                    <a:ext uri="{9D8B030D-6E8A-4147-A177-3AD203B41FA5}">
                      <a16:colId xmlns:a16="http://schemas.microsoft.com/office/drawing/2014/main" val="20000"/>
                    </a:ext>
                  </a:extLst>
                </a:gridCol>
                <a:gridCol w="412915">
                  <a:extLst>
                    <a:ext uri="{9D8B030D-6E8A-4147-A177-3AD203B41FA5}">
                      <a16:colId xmlns:a16="http://schemas.microsoft.com/office/drawing/2014/main" val="20001"/>
                    </a:ext>
                  </a:extLst>
                </a:gridCol>
                <a:gridCol w="412915">
                  <a:extLst>
                    <a:ext uri="{9D8B030D-6E8A-4147-A177-3AD203B41FA5}">
                      <a16:colId xmlns:a16="http://schemas.microsoft.com/office/drawing/2014/main" val="20002"/>
                    </a:ext>
                  </a:extLst>
                </a:gridCol>
                <a:gridCol w="412915">
                  <a:extLst>
                    <a:ext uri="{9D8B030D-6E8A-4147-A177-3AD203B41FA5}">
                      <a16:colId xmlns:a16="http://schemas.microsoft.com/office/drawing/2014/main" val="20003"/>
                    </a:ext>
                  </a:extLst>
                </a:gridCol>
                <a:gridCol w="412915">
                  <a:extLst>
                    <a:ext uri="{9D8B030D-6E8A-4147-A177-3AD203B41FA5}">
                      <a16:colId xmlns:a16="http://schemas.microsoft.com/office/drawing/2014/main" val="20004"/>
                    </a:ext>
                  </a:extLst>
                </a:gridCol>
                <a:gridCol w="412915">
                  <a:extLst>
                    <a:ext uri="{9D8B030D-6E8A-4147-A177-3AD203B41FA5}">
                      <a16:colId xmlns:a16="http://schemas.microsoft.com/office/drawing/2014/main" val="898653203"/>
                    </a:ext>
                  </a:extLst>
                </a:gridCol>
                <a:gridCol w="412915">
                  <a:extLst>
                    <a:ext uri="{9D8B030D-6E8A-4147-A177-3AD203B41FA5}">
                      <a16:colId xmlns:a16="http://schemas.microsoft.com/office/drawing/2014/main" val="4166823846"/>
                    </a:ext>
                  </a:extLst>
                </a:gridCol>
              </a:tblGrid>
              <a:tr h="531180">
                <a:tc>
                  <a:txBody>
                    <a:bodyPr/>
                    <a:lstStyle/>
                    <a:p>
                      <a:pPr algn="ctr"/>
                      <a:r>
                        <a:rPr lang="en-GB" sz="2400" b="0" i="0" dirty="0">
                          <a:latin typeface="OpenDyslexicAlta" pitchFamily="2" charset="77"/>
                          <a:ea typeface="OpenDyslexic" charset="0"/>
                          <a:cs typeface="OpenDyslexic" charset="0"/>
                        </a:rPr>
                        <a:t>n</a:t>
                      </a:r>
                    </a:p>
                  </a:txBody>
                  <a:tcPr/>
                </a:tc>
                <a:tc>
                  <a:txBody>
                    <a:bodyPr/>
                    <a:lstStyle/>
                    <a:p>
                      <a:pPr algn="ctr"/>
                      <a:r>
                        <a:rPr lang="en-GB" sz="2400" b="0" i="0" dirty="0">
                          <a:latin typeface="OpenDyslexicAlta" pitchFamily="2" charset="77"/>
                          <a:ea typeface="OpenDyslexic" charset="0"/>
                          <a:cs typeface="OpenDyslexic" charset="0"/>
                        </a:rPr>
                        <a:t>c</a:t>
                      </a:r>
                    </a:p>
                  </a:txBody>
                  <a:tcPr/>
                </a:tc>
                <a:tc>
                  <a:txBody>
                    <a:bodyPr/>
                    <a:lstStyle/>
                    <a:p>
                      <a:pPr algn="ctr"/>
                      <a:r>
                        <a:rPr lang="en-GB" sz="2400" b="0" i="0" dirty="0">
                          <a:latin typeface="OpenDyslexicAlta" pitchFamily="2" charset="77"/>
                          <a:ea typeface="OpenDyslexic" charset="0"/>
                          <a:cs typeface="OpenDyslexic" charset="0"/>
                        </a:rPr>
                        <a:t>y</a:t>
                      </a:r>
                    </a:p>
                  </a:txBody>
                  <a:tcPr/>
                </a:tc>
                <a:tc>
                  <a:txBody>
                    <a:bodyPr/>
                    <a:lstStyle/>
                    <a:p>
                      <a:pPr algn="ctr"/>
                      <a:r>
                        <a:rPr lang="en-GB" sz="2400" b="0" i="0" dirty="0">
                          <a:latin typeface="OpenDyslexicAlta" pitchFamily="2" charset="77"/>
                          <a:ea typeface="OpenDyslexic" charset="0"/>
                          <a:cs typeface="OpenDyslexic" charset="0"/>
                        </a:rPr>
                        <a:t>o</a:t>
                      </a:r>
                    </a:p>
                  </a:txBody>
                  <a:tcPr/>
                </a:tc>
                <a:tc>
                  <a:txBody>
                    <a:bodyPr/>
                    <a:lstStyle/>
                    <a:p>
                      <a:pPr algn="ctr"/>
                      <a:r>
                        <a:rPr lang="en-GB" sz="2400" b="0" i="0" dirty="0">
                          <a:latin typeface="OpenDyslexicAlta" pitchFamily="2" charset="77"/>
                          <a:ea typeface="OpenDyslexic" charset="0"/>
                          <a:cs typeface="OpenDyslexic" charset="0"/>
                        </a:rPr>
                        <a:t>t</a:t>
                      </a:r>
                    </a:p>
                  </a:txBody>
                  <a:tcPr/>
                </a:tc>
                <a:tc>
                  <a:txBody>
                    <a:bodyPr/>
                    <a:lstStyle/>
                    <a:p>
                      <a:pPr algn="ctr"/>
                      <a:r>
                        <a:rPr lang="en-GB" sz="2400" b="0" i="0" dirty="0">
                          <a:latin typeface="OpenDyslexicAlta" pitchFamily="2" charset="77"/>
                          <a:ea typeface="OpenDyslexic" charset="0"/>
                          <a:cs typeface="OpenDyslexic" charset="0"/>
                        </a:rPr>
                        <a:t>u</a:t>
                      </a:r>
                    </a:p>
                  </a:txBody>
                  <a:tcPr/>
                </a:tc>
                <a:tc>
                  <a:txBody>
                    <a:bodyPr/>
                    <a:lstStyle/>
                    <a:p>
                      <a:pPr algn="ctr"/>
                      <a:r>
                        <a:rPr lang="en-GB" sz="2400" b="0" i="0" dirty="0">
                          <a:latin typeface="OpenDyslexicAlta" pitchFamily="2" charset="77"/>
                          <a:ea typeface="OpenDyslexic" charset="0"/>
                          <a:cs typeface="OpenDyslexic" charset="0"/>
                        </a:rPr>
                        <a:t>r</a:t>
                      </a:r>
                    </a:p>
                  </a:txBody>
                  <a:tcPr/>
                </a:tc>
                <a:extLst>
                  <a:ext uri="{0D108BD9-81ED-4DB2-BD59-A6C34878D82A}">
                    <a16:rowId xmlns:a16="http://schemas.microsoft.com/office/drawing/2014/main" val="10000"/>
                  </a:ext>
                </a:extLst>
              </a:tr>
              <a:tr h="531180">
                <a:tc>
                  <a:txBody>
                    <a:bodyPr/>
                    <a:lstStyle/>
                    <a:p>
                      <a:pPr algn="ctr"/>
                      <a:r>
                        <a:rPr lang="en-GB" sz="2400" b="0" i="0" dirty="0">
                          <a:solidFill>
                            <a:srgbClr val="FF3860"/>
                          </a:solidFill>
                          <a:latin typeface="OpenDyslexicAlta" pitchFamily="2" charset="77"/>
                          <a:ea typeface="OpenDyslexic" charset="0"/>
                          <a:cs typeface="OpenDyslexic" charset="0"/>
                        </a:rPr>
                        <a:t>c</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o</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u</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n</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t</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r</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y</a:t>
                      </a:r>
                    </a:p>
                  </a:txBody>
                  <a:tcPr/>
                </a:tc>
                <a:extLst>
                  <a:ext uri="{0D108BD9-81ED-4DB2-BD59-A6C34878D82A}">
                    <a16:rowId xmlns:a16="http://schemas.microsoft.com/office/drawing/2014/main" val="10001"/>
                  </a:ext>
                </a:extLst>
              </a:tr>
            </a:tbl>
          </a:graphicData>
        </a:graphic>
      </p:graphicFrame>
      <p:graphicFrame>
        <p:nvGraphicFramePr>
          <p:cNvPr id="20" name="Table 19"/>
          <p:cNvGraphicFramePr>
            <a:graphicFrameLocks noGrp="1"/>
          </p:cNvGraphicFramePr>
          <p:nvPr/>
        </p:nvGraphicFramePr>
        <p:xfrm>
          <a:off x="6641352" y="5608606"/>
          <a:ext cx="2571545" cy="1062360"/>
        </p:xfrm>
        <a:graphic>
          <a:graphicData uri="http://schemas.openxmlformats.org/drawingml/2006/table">
            <a:tbl>
              <a:tblPr firstRow="1" bandRow="1">
                <a:tableStyleId>{5940675A-B579-460E-94D1-54222C63F5DA}</a:tableStyleId>
              </a:tblPr>
              <a:tblGrid>
                <a:gridCol w="514309">
                  <a:extLst>
                    <a:ext uri="{9D8B030D-6E8A-4147-A177-3AD203B41FA5}">
                      <a16:colId xmlns:a16="http://schemas.microsoft.com/office/drawing/2014/main" val="20000"/>
                    </a:ext>
                  </a:extLst>
                </a:gridCol>
                <a:gridCol w="514309">
                  <a:extLst>
                    <a:ext uri="{9D8B030D-6E8A-4147-A177-3AD203B41FA5}">
                      <a16:colId xmlns:a16="http://schemas.microsoft.com/office/drawing/2014/main" val="20001"/>
                    </a:ext>
                  </a:extLst>
                </a:gridCol>
                <a:gridCol w="514309">
                  <a:extLst>
                    <a:ext uri="{9D8B030D-6E8A-4147-A177-3AD203B41FA5}">
                      <a16:colId xmlns:a16="http://schemas.microsoft.com/office/drawing/2014/main" val="20002"/>
                    </a:ext>
                  </a:extLst>
                </a:gridCol>
                <a:gridCol w="514309">
                  <a:extLst>
                    <a:ext uri="{9D8B030D-6E8A-4147-A177-3AD203B41FA5}">
                      <a16:colId xmlns:a16="http://schemas.microsoft.com/office/drawing/2014/main" val="20003"/>
                    </a:ext>
                  </a:extLst>
                </a:gridCol>
                <a:gridCol w="514309">
                  <a:extLst>
                    <a:ext uri="{9D8B030D-6E8A-4147-A177-3AD203B41FA5}">
                      <a16:colId xmlns:a16="http://schemas.microsoft.com/office/drawing/2014/main" val="20004"/>
                    </a:ext>
                  </a:extLst>
                </a:gridCol>
              </a:tblGrid>
              <a:tr h="531180">
                <a:tc>
                  <a:txBody>
                    <a:bodyPr/>
                    <a:lstStyle/>
                    <a:p>
                      <a:pPr algn="ctr"/>
                      <a:r>
                        <a:rPr lang="en-GB" sz="2400" b="0" i="0">
                          <a:latin typeface="OpenDyslexicAlta" pitchFamily="2" charset="77"/>
                          <a:ea typeface="OpenDyslexic" charset="0"/>
                          <a:cs typeface="OpenDyslexic" charset="0"/>
                        </a:rPr>
                        <a:t>n</a:t>
                      </a:r>
                    </a:p>
                  </a:txBody>
                  <a:tcPr/>
                </a:tc>
                <a:tc>
                  <a:txBody>
                    <a:bodyPr/>
                    <a:lstStyle/>
                    <a:p>
                      <a:pPr algn="ctr"/>
                      <a:r>
                        <a:rPr lang="en-GB" sz="2400" b="0" i="0">
                          <a:latin typeface="OpenDyslexicAlta" pitchFamily="2" charset="77"/>
                          <a:ea typeface="OpenDyslexic" charset="0"/>
                          <a:cs typeface="OpenDyslexic" charset="0"/>
                        </a:rPr>
                        <a:t>u</a:t>
                      </a:r>
                    </a:p>
                  </a:txBody>
                  <a:tcPr/>
                </a:tc>
                <a:tc>
                  <a:txBody>
                    <a:bodyPr/>
                    <a:lstStyle/>
                    <a:p>
                      <a:pPr algn="ctr"/>
                      <a:r>
                        <a:rPr lang="en-GB" sz="2400" b="0" i="0">
                          <a:latin typeface="OpenDyslexicAlta" pitchFamily="2" charset="77"/>
                          <a:ea typeface="OpenDyslexic" charset="0"/>
                          <a:cs typeface="OpenDyslexic" charset="0"/>
                        </a:rPr>
                        <a:t>d</a:t>
                      </a:r>
                    </a:p>
                  </a:txBody>
                  <a:tcPr/>
                </a:tc>
                <a:tc>
                  <a:txBody>
                    <a:bodyPr/>
                    <a:lstStyle/>
                    <a:p>
                      <a:pPr algn="ctr"/>
                      <a:r>
                        <a:rPr lang="en-GB" sz="2400" b="0" i="0">
                          <a:latin typeface="OpenDyslexicAlta" pitchFamily="2" charset="77"/>
                          <a:ea typeface="OpenDyslexic" charset="0"/>
                          <a:cs typeface="OpenDyslexic" charset="0"/>
                        </a:rPr>
                        <a:t>o</a:t>
                      </a:r>
                    </a:p>
                  </a:txBody>
                  <a:tcPr/>
                </a:tc>
                <a:tc>
                  <a:txBody>
                    <a:bodyPr/>
                    <a:lstStyle/>
                    <a:p>
                      <a:pPr algn="ctr"/>
                      <a:r>
                        <a:rPr lang="en-GB" sz="2400" b="0" i="0">
                          <a:latin typeface="OpenDyslexicAlta" pitchFamily="2" charset="77"/>
                          <a:ea typeface="OpenDyslexic" charset="0"/>
                          <a:cs typeface="OpenDyslexic" charset="0"/>
                        </a:rPr>
                        <a:t>h</a:t>
                      </a:r>
                    </a:p>
                  </a:txBody>
                  <a:tcPr/>
                </a:tc>
                <a:extLst>
                  <a:ext uri="{0D108BD9-81ED-4DB2-BD59-A6C34878D82A}">
                    <a16:rowId xmlns:a16="http://schemas.microsoft.com/office/drawing/2014/main" val="10000"/>
                  </a:ext>
                </a:extLst>
              </a:tr>
              <a:tr h="531180">
                <a:tc>
                  <a:txBody>
                    <a:bodyPr/>
                    <a:lstStyle/>
                    <a:p>
                      <a:pPr algn="ctr"/>
                      <a:r>
                        <a:rPr lang="en-GB" sz="2400" b="0" i="0">
                          <a:solidFill>
                            <a:srgbClr val="FF3860"/>
                          </a:solidFill>
                          <a:latin typeface="OpenDyslexicAlta" pitchFamily="2" charset="77"/>
                          <a:ea typeface="OpenDyslexic" charset="0"/>
                          <a:cs typeface="OpenDyslexic" charset="0"/>
                        </a:rPr>
                        <a:t>h</a:t>
                      </a:r>
                    </a:p>
                  </a:txBody>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tc>
                <a:tc>
                  <a:txBody>
                    <a:bodyPr/>
                    <a:lstStyle/>
                    <a:p>
                      <a:pPr algn="ctr"/>
                      <a:r>
                        <a:rPr lang="en-GB" sz="2400" b="0" i="0">
                          <a:solidFill>
                            <a:srgbClr val="FF3860"/>
                          </a:solidFill>
                          <a:latin typeface="OpenDyslexicAlta" pitchFamily="2" charset="77"/>
                          <a:ea typeface="OpenDyslexic" charset="0"/>
                          <a:cs typeface="OpenDyslexic" charset="0"/>
                        </a:rPr>
                        <a:t>u</a:t>
                      </a:r>
                    </a:p>
                  </a:txBody>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tc>
                <a:tc>
                  <a:txBody>
                    <a:bodyPr/>
                    <a:lstStyle/>
                    <a:p>
                      <a:pPr algn="ctr"/>
                      <a:r>
                        <a:rPr lang="en-GB" sz="2400" b="0" i="0">
                          <a:solidFill>
                            <a:srgbClr val="FF3860"/>
                          </a:solidFill>
                          <a:latin typeface="OpenDyslexicAlta" pitchFamily="2" charset="77"/>
                          <a:ea typeface="OpenDyslexic" charset="0"/>
                          <a:cs typeface="OpenDyslexic" charset="0"/>
                        </a:rPr>
                        <a:t>d</a:t>
                      </a:r>
                    </a:p>
                  </a:txBody>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nvGraphicFramePr>
        <p:xfrm>
          <a:off x="9460487" y="5622815"/>
          <a:ext cx="2426710" cy="1062360"/>
        </p:xfrm>
        <a:graphic>
          <a:graphicData uri="http://schemas.openxmlformats.org/drawingml/2006/table">
            <a:tbl>
              <a:tblPr firstRow="1" bandRow="1">
                <a:tableStyleId>{5940675A-B579-460E-94D1-54222C63F5DA}</a:tableStyleId>
              </a:tblPr>
              <a:tblGrid>
                <a:gridCol w="485342">
                  <a:extLst>
                    <a:ext uri="{9D8B030D-6E8A-4147-A177-3AD203B41FA5}">
                      <a16:colId xmlns:a16="http://schemas.microsoft.com/office/drawing/2014/main" val="20000"/>
                    </a:ext>
                  </a:extLst>
                </a:gridCol>
                <a:gridCol w="485342">
                  <a:extLst>
                    <a:ext uri="{9D8B030D-6E8A-4147-A177-3AD203B41FA5}">
                      <a16:colId xmlns:a16="http://schemas.microsoft.com/office/drawing/2014/main" val="20001"/>
                    </a:ext>
                  </a:extLst>
                </a:gridCol>
                <a:gridCol w="485342">
                  <a:extLst>
                    <a:ext uri="{9D8B030D-6E8A-4147-A177-3AD203B41FA5}">
                      <a16:colId xmlns:a16="http://schemas.microsoft.com/office/drawing/2014/main" val="20002"/>
                    </a:ext>
                  </a:extLst>
                </a:gridCol>
                <a:gridCol w="485342">
                  <a:extLst>
                    <a:ext uri="{9D8B030D-6E8A-4147-A177-3AD203B41FA5}">
                      <a16:colId xmlns:a16="http://schemas.microsoft.com/office/drawing/2014/main" val="20003"/>
                    </a:ext>
                  </a:extLst>
                </a:gridCol>
                <a:gridCol w="485342">
                  <a:extLst>
                    <a:ext uri="{9D8B030D-6E8A-4147-A177-3AD203B41FA5}">
                      <a16:colId xmlns:a16="http://schemas.microsoft.com/office/drawing/2014/main" val="4231973821"/>
                    </a:ext>
                  </a:extLst>
                </a:gridCol>
              </a:tblGrid>
              <a:tr h="531180">
                <a:tc>
                  <a:txBody>
                    <a:bodyPr/>
                    <a:lstStyle/>
                    <a:p>
                      <a:pPr algn="ctr"/>
                      <a:r>
                        <a:rPr lang="en-GB" sz="2400" b="0" i="0" dirty="0">
                          <a:latin typeface="OpenDyslexicAlta" pitchFamily="2" charset="77"/>
                          <a:ea typeface="OpenDyslexic" charset="0"/>
                          <a:cs typeface="OpenDyslexic" charset="0"/>
                        </a:rPr>
                        <a:t>n</a:t>
                      </a:r>
                    </a:p>
                  </a:txBody>
                  <a:tcPr/>
                </a:tc>
                <a:tc>
                  <a:txBody>
                    <a:bodyPr/>
                    <a:lstStyle/>
                    <a:p>
                      <a:pPr algn="ctr"/>
                      <a:r>
                        <a:rPr lang="en-GB" sz="2400" b="0" i="0" dirty="0">
                          <a:latin typeface="OpenDyslexicAlta" pitchFamily="2" charset="77"/>
                          <a:ea typeface="OpenDyslexic" charset="0"/>
                          <a:cs typeface="OpenDyslexic" charset="0"/>
                        </a:rPr>
                        <a:t>o</a:t>
                      </a:r>
                    </a:p>
                  </a:txBody>
                  <a:tcPr/>
                </a:tc>
                <a:tc>
                  <a:txBody>
                    <a:bodyPr/>
                    <a:lstStyle/>
                    <a:p>
                      <a:pPr algn="ctr"/>
                      <a:r>
                        <a:rPr lang="en-GB" sz="2400" b="0" i="0" dirty="0">
                          <a:latin typeface="OpenDyslexicAlta" pitchFamily="2" charset="77"/>
                          <a:ea typeface="OpenDyslexic" charset="0"/>
                          <a:cs typeface="OpenDyslexic" charset="0"/>
                        </a:rPr>
                        <a:t>g</a:t>
                      </a:r>
                    </a:p>
                  </a:txBody>
                  <a:tcPr/>
                </a:tc>
                <a:tc>
                  <a:txBody>
                    <a:bodyPr/>
                    <a:lstStyle/>
                    <a:p>
                      <a:pPr algn="ctr"/>
                      <a:r>
                        <a:rPr lang="en-GB" sz="2400" b="0" i="0" dirty="0">
                          <a:latin typeface="OpenDyslexicAlta" pitchFamily="2" charset="77"/>
                          <a:ea typeface="OpenDyslexic" charset="0"/>
                          <a:cs typeface="OpenDyslexic" charset="0"/>
                        </a:rPr>
                        <a:t>y</a:t>
                      </a:r>
                    </a:p>
                  </a:txBody>
                  <a:tcPr/>
                </a:tc>
                <a:tc>
                  <a:txBody>
                    <a:bodyPr/>
                    <a:lstStyle/>
                    <a:p>
                      <a:pPr algn="ctr"/>
                      <a:r>
                        <a:rPr lang="en-GB" sz="2400" b="0" i="0" dirty="0">
                          <a:latin typeface="OpenDyslexicAlta" pitchFamily="2" charset="77"/>
                          <a:ea typeface="OpenDyslexic" charset="0"/>
                          <a:cs typeface="OpenDyslexic" charset="0"/>
                        </a:rPr>
                        <a:t>u</a:t>
                      </a:r>
                    </a:p>
                  </a:txBody>
                  <a:tcPr/>
                </a:tc>
                <a:extLst>
                  <a:ext uri="{0D108BD9-81ED-4DB2-BD59-A6C34878D82A}">
                    <a16:rowId xmlns:a16="http://schemas.microsoft.com/office/drawing/2014/main" val="10000"/>
                  </a:ext>
                </a:extLst>
              </a:tr>
              <a:tr h="531180">
                <a:tc>
                  <a:txBody>
                    <a:bodyPr/>
                    <a:lstStyle/>
                    <a:p>
                      <a:pPr algn="ctr"/>
                      <a:r>
                        <a:rPr lang="en-GB" sz="2400" b="0" i="0" dirty="0">
                          <a:solidFill>
                            <a:srgbClr val="FF3860"/>
                          </a:solidFill>
                          <a:latin typeface="OpenDyslexicAlta" pitchFamily="2" charset="77"/>
                          <a:ea typeface="OpenDyslexic" charset="0"/>
                          <a:cs typeface="OpenDyslexic" charset="0"/>
                        </a:rPr>
                        <a:t>y</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o</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u</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n</a:t>
                      </a:r>
                    </a:p>
                  </a:txBody>
                  <a:tcPr/>
                </a:tc>
                <a:tc>
                  <a:txBody>
                    <a:bodyPr/>
                    <a:lstStyle/>
                    <a:p>
                      <a:pPr algn="ctr"/>
                      <a:r>
                        <a:rPr lang="en-GB" sz="2400" b="0" i="0" dirty="0">
                          <a:solidFill>
                            <a:srgbClr val="FF3860"/>
                          </a:solidFill>
                          <a:latin typeface="OpenDyslexicAlta" pitchFamily="2" charset="77"/>
                          <a:ea typeface="OpenDyslexic" charset="0"/>
                          <a:cs typeface="OpenDyslexic" charset="0"/>
                        </a:rPr>
                        <a:t>g</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63214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a:t>Spelling Rule: The /i/ sound spelled with a ‘y.’</a:t>
            </a:r>
          </a:p>
          <a:p>
            <a:pPr>
              <a:lnSpc>
                <a:spcPct val="150000"/>
              </a:lnSpc>
            </a:pPr>
            <a:endParaRPr lang="en-GB"/>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a:t>3</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a:t>
            </a:r>
          </a:p>
        </p:txBody>
      </p:sp>
    </p:spTree>
    <p:extLst>
      <p:ext uri="{BB962C8B-B14F-4D97-AF65-F5344CB8AC3E}">
        <p14:creationId xmlns:p14="http://schemas.microsoft.com/office/powerpoint/2010/main" val="809155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a:t>3</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a:xfrm>
            <a:off x="1662545" y="354130"/>
            <a:ext cx="7900555" cy="867834"/>
          </a:xfrm>
        </p:spPr>
        <p:txBody>
          <a:bodyPr/>
          <a:lstStyle/>
          <a:p>
            <a:r>
              <a:rPr lang="en-GB"/>
              <a:t>The /i/ sound spelled with a ‘y’.</a:t>
            </a:r>
          </a:p>
          <a:p>
            <a:endParaRPr lang="en-GB"/>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a:latin typeface="Muli" pitchFamily="2" charset="77"/>
                        </a:rPr>
                        <a:t>Introduction</a:t>
                      </a:r>
                    </a:p>
                  </a:txBody>
                  <a:tcPr/>
                </a:tc>
                <a:tc>
                  <a:txBody>
                    <a:bodyPr/>
                    <a:lstStyle/>
                    <a:p>
                      <a:r>
                        <a:rPr lang="en-GB" sz="1700" b="0" i="0">
                          <a:latin typeface="Muli" pitchFamily="2" charset="77"/>
                        </a:rPr>
                        <a:t>Some words contain an /i/ sound which is written with a /y/ instead on an ‘i’.  Very often the ‘y’ is the second letter of the word but not always.</a:t>
                      </a:r>
                    </a:p>
                  </a:txBody>
                  <a:tcPr/>
                </a:tc>
                <a:extLst>
                  <a:ext uri="{0D108BD9-81ED-4DB2-BD59-A6C34878D82A}">
                    <a16:rowId xmlns:a16="http://schemas.microsoft.com/office/drawing/2014/main" val="10000"/>
                  </a:ext>
                </a:extLst>
              </a:tr>
              <a:tr h="2141030">
                <a:tc>
                  <a:txBody>
                    <a:bodyPr/>
                    <a:lstStyle/>
                    <a:p>
                      <a:r>
                        <a:rPr lang="en-GB" sz="1700" b="0" i="0">
                          <a:latin typeface="Muli" pitchFamily="2" charset="77"/>
                        </a:rPr>
                        <a:t>Main Teaching Activity </a:t>
                      </a:r>
                    </a:p>
                  </a:txBody>
                  <a:tcPr/>
                </a:tc>
                <a:tc>
                  <a:txBody>
                    <a:bodyPr/>
                    <a:lstStyle/>
                    <a:p>
                      <a:r>
                        <a:rPr lang="en-GB" sz="1700" b="0" i="0" baseline="0">
                          <a:latin typeface="Muli" pitchFamily="2" charset="77"/>
                        </a:rPr>
                        <a:t>Using the power point slide, get children to split their whiteboard with a line down the middle. Then they can sort the words on the slide in to words that use an ‘i’ for the /i/ sound and words that use a ‘y’ for it. </a:t>
                      </a:r>
                    </a:p>
                    <a:p>
                      <a:endParaRPr lang="en-GB" sz="1700" b="0" i="0" baseline="0">
                        <a:latin typeface="Muli" pitchFamily="2" charset="77"/>
                      </a:endParaRPr>
                    </a:p>
                    <a:p>
                      <a:r>
                        <a:rPr lang="en-GB" sz="1700" b="0" i="0" baseline="0">
                          <a:latin typeface="Muli" pitchFamily="2" charset="77"/>
                        </a:rPr>
                        <a:t>Discuss the results and look at misconceptions.</a:t>
                      </a:r>
                    </a:p>
                  </a:txBody>
                  <a:tcPr/>
                </a:tc>
                <a:extLst>
                  <a:ext uri="{0D108BD9-81ED-4DB2-BD59-A6C34878D82A}">
                    <a16:rowId xmlns:a16="http://schemas.microsoft.com/office/drawing/2014/main" val="10001"/>
                  </a:ext>
                </a:extLst>
              </a:tr>
              <a:tr h="1946800">
                <a:tc>
                  <a:txBody>
                    <a:bodyPr/>
                    <a:lstStyle/>
                    <a:p>
                      <a:r>
                        <a:rPr lang="en-GB" sz="1700" b="0" i="0">
                          <a:latin typeface="Muli" pitchFamily="2" charset="77"/>
                        </a:rPr>
                        <a:t>Independent Activity</a:t>
                      </a:r>
                    </a:p>
                  </a:txBody>
                  <a:tcPr/>
                </a:tc>
                <a:tc>
                  <a:txBody>
                    <a:bodyPr/>
                    <a:lstStyle/>
                    <a:p>
                      <a:r>
                        <a:rPr lang="en-GB" sz="1700" b="0" i="0">
                          <a:latin typeface="Muli" pitchFamily="2" charset="77"/>
                        </a:rPr>
                        <a:t>Using the power point slide, ask children to choose five of the words in their spelling list and write a sentence containing the chosen word. For a bonus point they can try and accurately include two of the words in one sentence!</a:t>
                      </a:r>
                    </a:p>
                    <a:p>
                      <a:endParaRPr lang="en-GB" sz="1700" b="0" i="0">
                        <a:latin typeface="Muli" pitchFamily="2" charset="77"/>
                      </a:endParaRPr>
                    </a:p>
                    <a:p>
                      <a:r>
                        <a:rPr lang="en-GB" sz="1700" b="0" i="0">
                          <a:latin typeface="Muli" pitchFamily="2" charset="77"/>
                        </a:rPr>
                        <a:t>Share sentences with the class.</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903598268"/>
                  </a:ext>
                </a:extLst>
              </a:tr>
              <a:tr h="457200">
                <a:tc>
                  <a:txBody>
                    <a:bodyPr/>
                    <a:lstStyle/>
                    <a:p>
                      <a:r>
                        <a:rPr lang="en-GB" b="0" i="0">
                          <a:latin typeface="OpenDyslexicAlta" pitchFamily="2" charset="77"/>
                          <a:ea typeface="OpenDyslexic" charset="0"/>
                          <a:cs typeface="OpenDyslexic" charset="0"/>
                        </a:rPr>
                        <a:t>gym</a:t>
                      </a:r>
                    </a:p>
                  </a:txBody>
                  <a:tcPr/>
                </a:tc>
                <a:extLst>
                  <a:ext uri="{0D108BD9-81ED-4DB2-BD59-A6C34878D82A}">
                    <a16:rowId xmlns:a16="http://schemas.microsoft.com/office/drawing/2014/main" val="2347286984"/>
                  </a:ext>
                </a:extLst>
              </a:tr>
              <a:tr h="457200">
                <a:tc>
                  <a:txBody>
                    <a:bodyPr/>
                    <a:lstStyle/>
                    <a:p>
                      <a:r>
                        <a:rPr lang="en-GB" b="0" i="0">
                          <a:latin typeface="OpenDyslexicAlta" pitchFamily="2" charset="77"/>
                          <a:ea typeface="OpenDyslexic" charset="0"/>
                          <a:cs typeface="OpenDyslexic" charset="0"/>
                        </a:rPr>
                        <a:t>myth</a:t>
                      </a:r>
                    </a:p>
                  </a:txBody>
                  <a:tcPr/>
                </a:tc>
                <a:extLst>
                  <a:ext uri="{0D108BD9-81ED-4DB2-BD59-A6C34878D82A}">
                    <a16:rowId xmlns:a16="http://schemas.microsoft.com/office/drawing/2014/main" val="3918063391"/>
                  </a:ext>
                </a:extLst>
              </a:tr>
              <a:tr h="457200">
                <a:tc>
                  <a:txBody>
                    <a:bodyPr/>
                    <a:lstStyle/>
                    <a:p>
                      <a:r>
                        <a:rPr lang="en-GB" b="0" i="0">
                          <a:latin typeface="OpenDyslexicAlta" pitchFamily="2" charset="77"/>
                          <a:ea typeface="OpenDyslexic" charset="0"/>
                          <a:cs typeface="OpenDyslexic" charset="0"/>
                        </a:rPr>
                        <a:t>Egypt</a:t>
                      </a:r>
                    </a:p>
                  </a:txBody>
                  <a:tcPr/>
                </a:tc>
                <a:extLst>
                  <a:ext uri="{0D108BD9-81ED-4DB2-BD59-A6C34878D82A}">
                    <a16:rowId xmlns:a16="http://schemas.microsoft.com/office/drawing/2014/main" val="3898942181"/>
                  </a:ext>
                </a:extLst>
              </a:tr>
              <a:tr h="457200">
                <a:tc>
                  <a:txBody>
                    <a:bodyPr/>
                    <a:lstStyle/>
                    <a:p>
                      <a:r>
                        <a:rPr lang="en-GB" b="0" i="0">
                          <a:latin typeface="OpenDyslexicAlta" pitchFamily="2" charset="77"/>
                          <a:ea typeface="OpenDyslexic" charset="0"/>
                          <a:cs typeface="OpenDyslexic" charset="0"/>
                        </a:rPr>
                        <a:t>pyramid</a:t>
                      </a:r>
                    </a:p>
                  </a:txBody>
                  <a:tcPr/>
                </a:tc>
                <a:extLst>
                  <a:ext uri="{0D108BD9-81ED-4DB2-BD59-A6C34878D82A}">
                    <a16:rowId xmlns:a16="http://schemas.microsoft.com/office/drawing/2014/main" val="3950875640"/>
                  </a:ext>
                </a:extLst>
              </a:tr>
              <a:tr h="457200">
                <a:tc>
                  <a:txBody>
                    <a:bodyPr/>
                    <a:lstStyle/>
                    <a:p>
                      <a:r>
                        <a:rPr lang="en-GB" b="0" i="0">
                          <a:latin typeface="OpenDyslexicAlta" pitchFamily="2" charset="77"/>
                          <a:ea typeface="OpenDyslexic" charset="0"/>
                          <a:cs typeface="OpenDyslexic" charset="0"/>
                        </a:rPr>
                        <a:t>mystery</a:t>
                      </a:r>
                    </a:p>
                  </a:txBody>
                  <a:tcPr/>
                </a:tc>
                <a:extLst>
                  <a:ext uri="{0D108BD9-81ED-4DB2-BD59-A6C34878D82A}">
                    <a16:rowId xmlns:a16="http://schemas.microsoft.com/office/drawing/2014/main" val="3767402431"/>
                  </a:ext>
                </a:extLst>
              </a:tr>
              <a:tr h="457200">
                <a:tc>
                  <a:txBody>
                    <a:bodyPr/>
                    <a:lstStyle/>
                    <a:p>
                      <a:r>
                        <a:rPr lang="en-GB" b="0" i="0">
                          <a:latin typeface="OpenDyslexicAlta" pitchFamily="2" charset="77"/>
                          <a:ea typeface="OpenDyslexic" charset="0"/>
                          <a:cs typeface="OpenDyslexic" charset="0"/>
                        </a:rPr>
                        <a:t>symbol</a:t>
                      </a:r>
                    </a:p>
                  </a:txBody>
                  <a:tcPr/>
                </a:tc>
                <a:extLst>
                  <a:ext uri="{0D108BD9-81ED-4DB2-BD59-A6C34878D82A}">
                    <a16:rowId xmlns:a16="http://schemas.microsoft.com/office/drawing/2014/main" val="2809935397"/>
                  </a:ext>
                </a:extLst>
              </a:tr>
              <a:tr h="457200">
                <a:tc>
                  <a:txBody>
                    <a:bodyPr/>
                    <a:lstStyle/>
                    <a:p>
                      <a:r>
                        <a:rPr lang="en-GB" b="0" i="0">
                          <a:latin typeface="OpenDyslexicAlta" pitchFamily="2" charset="77"/>
                          <a:ea typeface="OpenDyslexic" charset="0"/>
                          <a:cs typeface="OpenDyslexic" charset="0"/>
                        </a:rPr>
                        <a:t>synonym</a:t>
                      </a:r>
                    </a:p>
                  </a:txBody>
                  <a:tcPr/>
                </a:tc>
                <a:extLst>
                  <a:ext uri="{0D108BD9-81ED-4DB2-BD59-A6C34878D82A}">
                    <a16:rowId xmlns:a16="http://schemas.microsoft.com/office/drawing/2014/main" val="112119554"/>
                  </a:ext>
                </a:extLst>
              </a:tr>
              <a:tr h="457200">
                <a:tc>
                  <a:txBody>
                    <a:bodyPr/>
                    <a:lstStyle/>
                    <a:p>
                      <a:r>
                        <a:rPr lang="en-GB" b="0" i="0">
                          <a:latin typeface="OpenDyslexicAlta" pitchFamily="2" charset="77"/>
                          <a:ea typeface="OpenDyslexic" charset="0"/>
                          <a:cs typeface="OpenDyslexic" charset="0"/>
                        </a:rPr>
                        <a:t>lyrics</a:t>
                      </a:r>
                    </a:p>
                  </a:txBody>
                  <a:tcPr/>
                </a:tc>
                <a:extLst>
                  <a:ext uri="{0D108BD9-81ED-4DB2-BD59-A6C34878D82A}">
                    <a16:rowId xmlns:a16="http://schemas.microsoft.com/office/drawing/2014/main" val="2209898552"/>
                  </a:ext>
                </a:extLst>
              </a:tr>
              <a:tr h="457200">
                <a:tc>
                  <a:txBody>
                    <a:bodyPr/>
                    <a:lstStyle/>
                    <a:p>
                      <a:r>
                        <a:rPr lang="en-GB" b="0" i="0">
                          <a:latin typeface="OpenDyslexicAlta" pitchFamily="2" charset="77"/>
                          <a:ea typeface="OpenDyslexic" charset="0"/>
                          <a:cs typeface="OpenDyslexic" charset="0"/>
                        </a:rPr>
                        <a:t>system</a:t>
                      </a:r>
                    </a:p>
                  </a:txBody>
                  <a:tcPr/>
                </a:tc>
                <a:extLst>
                  <a:ext uri="{0D108BD9-81ED-4DB2-BD59-A6C34878D82A}">
                    <a16:rowId xmlns:a16="http://schemas.microsoft.com/office/drawing/2014/main" val="98554686"/>
                  </a:ext>
                </a:extLst>
              </a:tr>
              <a:tr h="457200">
                <a:tc>
                  <a:txBody>
                    <a:bodyPr/>
                    <a:lstStyle/>
                    <a:p>
                      <a:r>
                        <a:rPr lang="en-GB" b="0" i="0">
                          <a:latin typeface="OpenDyslexicAlta" pitchFamily="2" charset="77"/>
                          <a:ea typeface="OpenDyslexic" charset="0"/>
                          <a:cs typeface="OpenDyslexic" charset="0"/>
                        </a:rPr>
                        <a:t>gymnastics</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3651624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311499" y="403186"/>
            <a:ext cx="9282374" cy="1325563"/>
          </a:xfrm>
        </p:spPr>
        <p:txBody>
          <a:bodyPr>
            <a:normAutofit/>
          </a:bodyPr>
          <a:lstStyle/>
          <a:p>
            <a:r>
              <a:rPr lang="en-GB" sz="2400"/>
              <a:t>Sort the spellings in to two boxes. Words with an /i/ sound that are spelled with an ‘i’ and words with an /i/ sound that are spelled with a ‘y’.</a:t>
            </a:r>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61372" y="4339768"/>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ox Cardboard Cardboard Box Packing Recycl">
            <a:extLst>
              <a:ext uri="{FF2B5EF4-FFF2-40B4-BE49-F238E27FC236}">
                <a16:creationId xmlns:a16="http://schemas.microsoft.com/office/drawing/2014/main" id="{8918D522-8D5A-4404-98F6-CA9FB32ACE7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11808" y="4339768"/>
            <a:ext cx="3524587" cy="1890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2562822" y="5583594"/>
            <a:ext cx="1983105" cy="646331"/>
          </a:xfrm>
          <a:prstGeom prst="rect">
            <a:avLst/>
          </a:prstGeom>
          <a:noFill/>
        </p:spPr>
        <p:txBody>
          <a:bodyPr wrap="square" rtlCol="0">
            <a:spAutoFit/>
          </a:bodyPr>
          <a:lstStyle/>
          <a:p>
            <a:pPr algn="ctr"/>
            <a:r>
              <a:rPr lang="en-GB">
                <a:latin typeface="OpenDyslexicAlta" pitchFamily="2" charset="77"/>
              </a:rPr>
              <a:t>/i/ spelled with an ‘i’</a:t>
            </a:r>
          </a:p>
        </p:txBody>
      </p:sp>
      <p:sp>
        <p:nvSpPr>
          <p:cNvPr id="9" name="TextBox 8">
            <a:extLst>
              <a:ext uri="{FF2B5EF4-FFF2-40B4-BE49-F238E27FC236}">
                <a16:creationId xmlns:a16="http://schemas.microsoft.com/office/drawing/2014/main" id="{DA07C5AD-C2F7-4B3F-9348-4A45F11668BD}"/>
              </a:ext>
            </a:extLst>
          </p:cNvPr>
          <p:cNvSpPr txBox="1"/>
          <p:nvPr/>
        </p:nvSpPr>
        <p:spPr>
          <a:xfrm>
            <a:off x="7460501" y="5583593"/>
            <a:ext cx="1983105" cy="646331"/>
          </a:xfrm>
          <a:prstGeom prst="rect">
            <a:avLst/>
          </a:prstGeom>
          <a:noFill/>
        </p:spPr>
        <p:txBody>
          <a:bodyPr wrap="square" rtlCol="0">
            <a:spAutoFit/>
          </a:bodyPr>
          <a:lstStyle/>
          <a:p>
            <a:pPr algn="ctr"/>
            <a:r>
              <a:rPr lang="en-GB">
                <a:latin typeface="OpenDyslexicAlta" pitchFamily="2" charset="77"/>
              </a:rPr>
              <a:t>/i/ spelled with a ‘y’</a:t>
            </a:r>
          </a:p>
        </p:txBody>
      </p:sp>
      <p:graphicFrame>
        <p:nvGraphicFramePr>
          <p:cNvPr id="7" name="Table 6">
            <a:extLst>
              <a:ext uri="{FF2B5EF4-FFF2-40B4-BE49-F238E27FC236}">
                <a16:creationId xmlns:a16="http://schemas.microsoft.com/office/drawing/2014/main" id="{9AD3FF3E-916E-4D1F-B921-3FABAD059AEE}"/>
              </a:ext>
            </a:extLst>
          </p:cNvPr>
          <p:cNvGraphicFramePr>
            <a:graphicFrameLocks noGrp="1"/>
          </p:cNvGraphicFramePr>
          <p:nvPr/>
        </p:nvGraphicFramePr>
        <p:xfrm>
          <a:off x="706120" y="2092853"/>
          <a:ext cx="10779762" cy="1518708"/>
        </p:xfrm>
        <a:graphic>
          <a:graphicData uri="http://schemas.openxmlformats.org/drawingml/2006/table">
            <a:tbl>
              <a:tblPr firstRow="1" bandRow="1">
                <a:tableStyleId>{5940675A-B579-460E-94D1-54222C63F5DA}</a:tableStyleId>
              </a:tblPr>
              <a:tblGrid>
                <a:gridCol w="1796627">
                  <a:extLst>
                    <a:ext uri="{9D8B030D-6E8A-4147-A177-3AD203B41FA5}">
                      <a16:colId xmlns:a16="http://schemas.microsoft.com/office/drawing/2014/main" val="2909748005"/>
                    </a:ext>
                  </a:extLst>
                </a:gridCol>
                <a:gridCol w="1796627">
                  <a:extLst>
                    <a:ext uri="{9D8B030D-6E8A-4147-A177-3AD203B41FA5}">
                      <a16:colId xmlns:a16="http://schemas.microsoft.com/office/drawing/2014/main" val="1553862251"/>
                    </a:ext>
                  </a:extLst>
                </a:gridCol>
                <a:gridCol w="1796627">
                  <a:extLst>
                    <a:ext uri="{9D8B030D-6E8A-4147-A177-3AD203B41FA5}">
                      <a16:colId xmlns:a16="http://schemas.microsoft.com/office/drawing/2014/main" val="151636795"/>
                    </a:ext>
                  </a:extLst>
                </a:gridCol>
                <a:gridCol w="1796627">
                  <a:extLst>
                    <a:ext uri="{9D8B030D-6E8A-4147-A177-3AD203B41FA5}">
                      <a16:colId xmlns:a16="http://schemas.microsoft.com/office/drawing/2014/main" val="2741658550"/>
                    </a:ext>
                  </a:extLst>
                </a:gridCol>
                <a:gridCol w="1796627">
                  <a:extLst>
                    <a:ext uri="{9D8B030D-6E8A-4147-A177-3AD203B41FA5}">
                      <a16:colId xmlns:a16="http://schemas.microsoft.com/office/drawing/2014/main" val="3738969676"/>
                    </a:ext>
                  </a:extLst>
                </a:gridCol>
                <a:gridCol w="1796627">
                  <a:extLst>
                    <a:ext uri="{9D8B030D-6E8A-4147-A177-3AD203B41FA5}">
                      <a16:colId xmlns:a16="http://schemas.microsoft.com/office/drawing/2014/main" val="3685015701"/>
                    </a:ext>
                  </a:extLst>
                </a:gridCol>
              </a:tblGrid>
              <a:tr h="759354">
                <a:tc>
                  <a:txBody>
                    <a:bodyPr/>
                    <a:lstStyle/>
                    <a:p>
                      <a:pPr algn="ctr"/>
                      <a:r>
                        <a:rPr lang="en-GB" sz="2200" b="0" i="0">
                          <a:latin typeface="OpenDyslexicAlta" pitchFamily="2" charset="77"/>
                        </a:rPr>
                        <a:t>him</a:t>
                      </a:r>
                    </a:p>
                  </a:txBody>
                  <a:tcPr anchor="ctr"/>
                </a:tc>
                <a:tc>
                  <a:txBody>
                    <a:bodyPr/>
                    <a:lstStyle/>
                    <a:p>
                      <a:pPr algn="ctr"/>
                      <a:r>
                        <a:rPr lang="en-GB" sz="2200" b="0" i="0">
                          <a:latin typeface="OpenDyslexicAlta" pitchFamily="2" charset="77"/>
                        </a:rPr>
                        <a:t>gym</a:t>
                      </a:r>
                    </a:p>
                  </a:txBody>
                  <a:tcPr anchor="ctr"/>
                </a:tc>
                <a:tc>
                  <a:txBody>
                    <a:bodyPr/>
                    <a:lstStyle/>
                    <a:p>
                      <a:pPr algn="ctr"/>
                      <a:r>
                        <a:rPr lang="en-GB" sz="2200" b="0" i="0">
                          <a:latin typeface="OpenDyslexicAlta" pitchFamily="2" charset="77"/>
                        </a:rPr>
                        <a:t>hippy</a:t>
                      </a:r>
                    </a:p>
                  </a:txBody>
                  <a:tcPr anchor="ctr"/>
                </a:tc>
                <a:tc>
                  <a:txBody>
                    <a:bodyPr/>
                    <a:lstStyle/>
                    <a:p>
                      <a:pPr algn="ctr"/>
                      <a:r>
                        <a:rPr lang="en-GB" sz="2200" b="0" i="0">
                          <a:latin typeface="OpenDyslexicAlta" pitchFamily="2" charset="77"/>
                        </a:rPr>
                        <a:t>pyramid</a:t>
                      </a:r>
                    </a:p>
                  </a:txBody>
                  <a:tcPr anchor="ctr"/>
                </a:tc>
                <a:tc>
                  <a:txBody>
                    <a:bodyPr/>
                    <a:lstStyle/>
                    <a:p>
                      <a:pPr algn="ctr"/>
                      <a:r>
                        <a:rPr lang="en-GB" sz="2200" b="0" i="0">
                          <a:latin typeface="OpenDyslexicAlta" pitchFamily="2" charset="77"/>
                        </a:rPr>
                        <a:t>skim</a:t>
                      </a:r>
                    </a:p>
                  </a:txBody>
                  <a:tcPr anchor="ctr"/>
                </a:tc>
                <a:tc>
                  <a:txBody>
                    <a:bodyPr/>
                    <a:lstStyle/>
                    <a:p>
                      <a:pPr algn="ctr"/>
                      <a:r>
                        <a:rPr lang="en-GB" sz="2200" b="0" i="0">
                          <a:latin typeface="OpenDyslexicAlta" pitchFamily="2" charset="77"/>
                        </a:rPr>
                        <a:t>system</a:t>
                      </a:r>
                    </a:p>
                  </a:txBody>
                  <a:tcPr anchor="ctr"/>
                </a:tc>
                <a:extLst>
                  <a:ext uri="{0D108BD9-81ED-4DB2-BD59-A6C34878D82A}">
                    <a16:rowId xmlns:a16="http://schemas.microsoft.com/office/drawing/2014/main" val="3036658332"/>
                  </a:ext>
                </a:extLst>
              </a:tr>
              <a:tr h="759354">
                <a:tc>
                  <a:txBody>
                    <a:bodyPr/>
                    <a:lstStyle/>
                    <a:p>
                      <a:pPr algn="ctr"/>
                      <a:r>
                        <a:rPr lang="en-GB" sz="2200" b="0" i="0">
                          <a:latin typeface="OpenDyslexicAlta" pitchFamily="2" charset="77"/>
                        </a:rPr>
                        <a:t>impossible</a:t>
                      </a:r>
                    </a:p>
                  </a:txBody>
                  <a:tcPr anchor="ctr"/>
                </a:tc>
                <a:tc>
                  <a:txBody>
                    <a:bodyPr/>
                    <a:lstStyle/>
                    <a:p>
                      <a:pPr algn="ctr"/>
                      <a:r>
                        <a:rPr lang="en-GB" sz="2200" b="0" i="0">
                          <a:latin typeface="OpenDyslexicAlta" pitchFamily="2" charset="77"/>
                        </a:rPr>
                        <a:t>oxygen</a:t>
                      </a:r>
                    </a:p>
                  </a:txBody>
                  <a:tcPr anchor="ctr"/>
                </a:tc>
                <a:tc>
                  <a:txBody>
                    <a:bodyPr/>
                    <a:lstStyle/>
                    <a:p>
                      <a:pPr algn="ctr"/>
                      <a:r>
                        <a:rPr lang="en-GB" sz="2200" b="0" i="0">
                          <a:latin typeface="OpenDyslexicAlta" pitchFamily="2" charset="77"/>
                        </a:rPr>
                        <a:t>fringe</a:t>
                      </a:r>
                    </a:p>
                  </a:txBody>
                  <a:tcPr anchor="ctr"/>
                </a:tc>
                <a:tc>
                  <a:txBody>
                    <a:bodyPr/>
                    <a:lstStyle/>
                    <a:p>
                      <a:pPr algn="ctr"/>
                      <a:r>
                        <a:rPr lang="en-GB" sz="2200" b="0" i="0">
                          <a:latin typeface="OpenDyslexicAlta" pitchFamily="2" charset="77"/>
                        </a:rPr>
                        <a:t>mystery</a:t>
                      </a:r>
                    </a:p>
                  </a:txBody>
                  <a:tcPr anchor="ctr"/>
                </a:tc>
                <a:tc>
                  <a:txBody>
                    <a:bodyPr/>
                    <a:lstStyle/>
                    <a:p>
                      <a:pPr algn="ctr"/>
                      <a:r>
                        <a:rPr lang="en-GB" sz="2200" b="0" i="0">
                          <a:latin typeface="OpenDyslexicAlta" pitchFamily="2" charset="77"/>
                        </a:rPr>
                        <a:t>lyric</a:t>
                      </a:r>
                    </a:p>
                  </a:txBody>
                  <a:tcPr anchor="ctr"/>
                </a:tc>
                <a:tc>
                  <a:txBody>
                    <a:bodyPr/>
                    <a:lstStyle/>
                    <a:p>
                      <a:pPr algn="ctr"/>
                      <a:r>
                        <a:rPr lang="en-GB" sz="2200" b="0" i="0">
                          <a:latin typeface="OpenDyslexicAlta" pitchFamily="2" charset="77"/>
                        </a:rPr>
                        <a:t>imposter</a:t>
                      </a:r>
                    </a:p>
                  </a:txBody>
                  <a:tcPr anchor="ctr"/>
                </a:tc>
                <a:extLst>
                  <a:ext uri="{0D108BD9-81ED-4DB2-BD59-A6C34878D82A}">
                    <a16:rowId xmlns:a16="http://schemas.microsoft.com/office/drawing/2014/main" val="590146265"/>
                  </a:ext>
                </a:extLst>
              </a:tr>
            </a:tbl>
          </a:graphicData>
        </a:graphic>
      </p:graphicFrame>
    </p:spTree>
    <p:extLst>
      <p:ext uri="{BB962C8B-B14F-4D97-AF65-F5344CB8AC3E}">
        <p14:creationId xmlns:p14="http://schemas.microsoft.com/office/powerpoint/2010/main" val="6721666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CD98-A614-4EFB-8598-48B5B1B6826B}"/>
              </a:ext>
            </a:extLst>
          </p:cNvPr>
          <p:cNvSpPr>
            <a:spLocks noGrp="1"/>
          </p:cNvSpPr>
          <p:nvPr>
            <p:ph type="title"/>
          </p:nvPr>
        </p:nvSpPr>
        <p:spPr>
          <a:xfrm>
            <a:off x="311499" y="403186"/>
            <a:ext cx="9282374" cy="1325563"/>
          </a:xfrm>
        </p:spPr>
        <p:txBody>
          <a:bodyPr>
            <a:normAutofit/>
          </a:bodyPr>
          <a:lstStyle/>
          <a:p>
            <a:r>
              <a:rPr lang="en-GB" sz="2400"/>
              <a:t>Sort the spellings in to two boxes. Words with an /i/ sound that are spelled with an ‘i’ and words with an /i/ sound that are spelled with a ‘y’.</a:t>
            </a:r>
          </a:p>
        </p:txBody>
      </p:sp>
      <p:pic>
        <p:nvPicPr>
          <p:cNvPr id="1026" name="Picture 2" descr="Box Cardboard Cardboard Box Packing Recycl">
            <a:extLst>
              <a:ext uri="{FF2B5EF4-FFF2-40B4-BE49-F238E27FC236}">
                <a16:creationId xmlns:a16="http://schemas.microsoft.com/office/drawing/2014/main" id="{DCF495B5-AB20-43D5-A144-26D25332E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61372" y="4339768"/>
            <a:ext cx="3524587" cy="18901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ox Cardboard Cardboard Box Packing Recycl">
            <a:extLst>
              <a:ext uri="{FF2B5EF4-FFF2-40B4-BE49-F238E27FC236}">
                <a16:creationId xmlns:a16="http://schemas.microsoft.com/office/drawing/2014/main" id="{8918D522-8D5A-4404-98F6-CA9FB32ACE7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11808" y="4339768"/>
            <a:ext cx="3524587" cy="18901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BE7785-3E35-4915-86B3-B7ED19F2C03F}"/>
              </a:ext>
            </a:extLst>
          </p:cNvPr>
          <p:cNvSpPr txBox="1"/>
          <p:nvPr/>
        </p:nvSpPr>
        <p:spPr>
          <a:xfrm>
            <a:off x="2562822" y="5583594"/>
            <a:ext cx="1983105" cy="646331"/>
          </a:xfrm>
          <a:prstGeom prst="rect">
            <a:avLst/>
          </a:prstGeom>
          <a:noFill/>
        </p:spPr>
        <p:txBody>
          <a:bodyPr wrap="square" rtlCol="0">
            <a:spAutoFit/>
          </a:bodyPr>
          <a:lstStyle/>
          <a:p>
            <a:pPr algn="ctr"/>
            <a:r>
              <a:rPr lang="en-GB">
                <a:latin typeface="OpenDyslexicAlta" pitchFamily="2" charset="77"/>
              </a:rPr>
              <a:t>/i/ spelled with an ‘i’</a:t>
            </a:r>
          </a:p>
        </p:txBody>
      </p:sp>
      <p:sp>
        <p:nvSpPr>
          <p:cNvPr id="9" name="TextBox 8">
            <a:extLst>
              <a:ext uri="{FF2B5EF4-FFF2-40B4-BE49-F238E27FC236}">
                <a16:creationId xmlns:a16="http://schemas.microsoft.com/office/drawing/2014/main" id="{DA07C5AD-C2F7-4B3F-9348-4A45F11668BD}"/>
              </a:ext>
            </a:extLst>
          </p:cNvPr>
          <p:cNvSpPr txBox="1"/>
          <p:nvPr/>
        </p:nvSpPr>
        <p:spPr>
          <a:xfrm>
            <a:off x="7460501" y="5583593"/>
            <a:ext cx="1983105" cy="646331"/>
          </a:xfrm>
          <a:prstGeom prst="rect">
            <a:avLst/>
          </a:prstGeom>
          <a:noFill/>
        </p:spPr>
        <p:txBody>
          <a:bodyPr wrap="square" rtlCol="0">
            <a:spAutoFit/>
          </a:bodyPr>
          <a:lstStyle/>
          <a:p>
            <a:pPr algn="ctr"/>
            <a:r>
              <a:rPr lang="en-GB">
                <a:latin typeface="OpenDyslexicAlta" pitchFamily="2" charset="77"/>
              </a:rPr>
              <a:t>/i/ spelled with a ‘y’</a:t>
            </a:r>
          </a:p>
        </p:txBody>
      </p:sp>
      <p:graphicFrame>
        <p:nvGraphicFramePr>
          <p:cNvPr id="7" name="Table 6">
            <a:extLst>
              <a:ext uri="{FF2B5EF4-FFF2-40B4-BE49-F238E27FC236}">
                <a16:creationId xmlns:a16="http://schemas.microsoft.com/office/drawing/2014/main" id="{9AD3FF3E-916E-4D1F-B921-3FABAD059AEE}"/>
              </a:ext>
            </a:extLst>
          </p:cNvPr>
          <p:cNvGraphicFramePr>
            <a:graphicFrameLocks noGrp="1"/>
          </p:cNvGraphicFramePr>
          <p:nvPr/>
        </p:nvGraphicFramePr>
        <p:xfrm>
          <a:off x="706120" y="2092853"/>
          <a:ext cx="10779762" cy="1518708"/>
        </p:xfrm>
        <a:graphic>
          <a:graphicData uri="http://schemas.openxmlformats.org/drawingml/2006/table">
            <a:tbl>
              <a:tblPr firstRow="1" bandRow="1">
                <a:tableStyleId>{5940675A-B579-460E-94D1-54222C63F5DA}</a:tableStyleId>
              </a:tblPr>
              <a:tblGrid>
                <a:gridCol w="1823720">
                  <a:extLst>
                    <a:ext uri="{9D8B030D-6E8A-4147-A177-3AD203B41FA5}">
                      <a16:colId xmlns:a16="http://schemas.microsoft.com/office/drawing/2014/main" val="2909748005"/>
                    </a:ext>
                  </a:extLst>
                </a:gridCol>
                <a:gridCol w="1769534">
                  <a:extLst>
                    <a:ext uri="{9D8B030D-6E8A-4147-A177-3AD203B41FA5}">
                      <a16:colId xmlns:a16="http://schemas.microsoft.com/office/drawing/2014/main" val="1553862251"/>
                    </a:ext>
                  </a:extLst>
                </a:gridCol>
                <a:gridCol w="1796627">
                  <a:extLst>
                    <a:ext uri="{9D8B030D-6E8A-4147-A177-3AD203B41FA5}">
                      <a16:colId xmlns:a16="http://schemas.microsoft.com/office/drawing/2014/main" val="151636795"/>
                    </a:ext>
                  </a:extLst>
                </a:gridCol>
                <a:gridCol w="1796627">
                  <a:extLst>
                    <a:ext uri="{9D8B030D-6E8A-4147-A177-3AD203B41FA5}">
                      <a16:colId xmlns:a16="http://schemas.microsoft.com/office/drawing/2014/main" val="2741658550"/>
                    </a:ext>
                  </a:extLst>
                </a:gridCol>
                <a:gridCol w="1796627">
                  <a:extLst>
                    <a:ext uri="{9D8B030D-6E8A-4147-A177-3AD203B41FA5}">
                      <a16:colId xmlns:a16="http://schemas.microsoft.com/office/drawing/2014/main" val="3738969676"/>
                    </a:ext>
                  </a:extLst>
                </a:gridCol>
                <a:gridCol w="1796627">
                  <a:extLst>
                    <a:ext uri="{9D8B030D-6E8A-4147-A177-3AD203B41FA5}">
                      <a16:colId xmlns:a16="http://schemas.microsoft.com/office/drawing/2014/main" val="3685015701"/>
                    </a:ext>
                  </a:extLst>
                </a:gridCol>
              </a:tblGrid>
              <a:tr h="759354">
                <a:tc>
                  <a:txBody>
                    <a:bodyPr/>
                    <a:lstStyle/>
                    <a:p>
                      <a:pPr algn="ctr"/>
                      <a:r>
                        <a:rPr lang="en-GB" sz="2200" b="0" i="0">
                          <a:latin typeface="OpenDyslexicAlta" pitchFamily="2" charset="77"/>
                        </a:rPr>
                        <a:t>him</a:t>
                      </a:r>
                    </a:p>
                  </a:txBody>
                  <a:tcPr/>
                </a:tc>
                <a:tc>
                  <a:txBody>
                    <a:bodyPr/>
                    <a:lstStyle/>
                    <a:p>
                      <a:pPr algn="ctr"/>
                      <a:r>
                        <a:rPr lang="en-GB" sz="2200" b="0" i="0">
                          <a:latin typeface="OpenDyslexicAlta" pitchFamily="2" charset="77"/>
                        </a:rPr>
                        <a:t>gym</a:t>
                      </a:r>
                    </a:p>
                  </a:txBody>
                  <a:tcPr/>
                </a:tc>
                <a:tc>
                  <a:txBody>
                    <a:bodyPr/>
                    <a:lstStyle/>
                    <a:p>
                      <a:pPr algn="ctr"/>
                      <a:r>
                        <a:rPr lang="en-GB" sz="2200" b="0" i="0">
                          <a:latin typeface="OpenDyslexicAlta" pitchFamily="2" charset="77"/>
                        </a:rPr>
                        <a:t>hippy</a:t>
                      </a:r>
                    </a:p>
                  </a:txBody>
                  <a:tcPr/>
                </a:tc>
                <a:tc>
                  <a:txBody>
                    <a:bodyPr/>
                    <a:lstStyle/>
                    <a:p>
                      <a:pPr algn="ctr"/>
                      <a:r>
                        <a:rPr lang="en-GB" sz="2200" b="0" i="0">
                          <a:latin typeface="OpenDyslexicAlta" pitchFamily="2" charset="77"/>
                        </a:rPr>
                        <a:t>pyramid</a:t>
                      </a:r>
                    </a:p>
                  </a:txBody>
                  <a:tcPr/>
                </a:tc>
                <a:tc>
                  <a:txBody>
                    <a:bodyPr/>
                    <a:lstStyle/>
                    <a:p>
                      <a:pPr algn="ctr"/>
                      <a:r>
                        <a:rPr lang="en-GB" sz="2200" b="0" i="0">
                          <a:latin typeface="OpenDyslexicAlta" pitchFamily="2" charset="77"/>
                        </a:rPr>
                        <a:t>skim</a:t>
                      </a:r>
                    </a:p>
                  </a:txBody>
                  <a:tcPr/>
                </a:tc>
                <a:tc>
                  <a:txBody>
                    <a:bodyPr/>
                    <a:lstStyle/>
                    <a:p>
                      <a:pPr algn="ctr"/>
                      <a:r>
                        <a:rPr lang="en-GB" sz="2200" b="0" i="0">
                          <a:latin typeface="OpenDyslexicAlta" pitchFamily="2" charset="77"/>
                        </a:rPr>
                        <a:t>system</a:t>
                      </a:r>
                    </a:p>
                  </a:txBody>
                  <a:tcPr/>
                </a:tc>
                <a:extLst>
                  <a:ext uri="{0D108BD9-81ED-4DB2-BD59-A6C34878D82A}">
                    <a16:rowId xmlns:a16="http://schemas.microsoft.com/office/drawing/2014/main" val="3036658332"/>
                  </a:ext>
                </a:extLst>
              </a:tr>
              <a:tr h="759354">
                <a:tc>
                  <a:txBody>
                    <a:bodyPr/>
                    <a:lstStyle/>
                    <a:p>
                      <a:pPr algn="ctr"/>
                      <a:r>
                        <a:rPr lang="en-GB" sz="2200" b="0" i="0">
                          <a:latin typeface="OpenDyslexicAlta" pitchFamily="2" charset="77"/>
                        </a:rPr>
                        <a:t>impossible</a:t>
                      </a:r>
                    </a:p>
                  </a:txBody>
                  <a:tcPr/>
                </a:tc>
                <a:tc>
                  <a:txBody>
                    <a:bodyPr/>
                    <a:lstStyle/>
                    <a:p>
                      <a:pPr algn="ctr"/>
                      <a:r>
                        <a:rPr lang="en-GB" sz="2200" b="0" i="0">
                          <a:latin typeface="OpenDyslexicAlta" pitchFamily="2" charset="77"/>
                        </a:rPr>
                        <a:t>oxygen</a:t>
                      </a:r>
                    </a:p>
                  </a:txBody>
                  <a:tcPr/>
                </a:tc>
                <a:tc>
                  <a:txBody>
                    <a:bodyPr/>
                    <a:lstStyle/>
                    <a:p>
                      <a:pPr algn="ctr"/>
                      <a:r>
                        <a:rPr lang="en-GB" sz="2200" b="0" i="0">
                          <a:latin typeface="OpenDyslexicAlta" pitchFamily="2" charset="77"/>
                        </a:rPr>
                        <a:t>fringe</a:t>
                      </a:r>
                    </a:p>
                  </a:txBody>
                  <a:tcPr/>
                </a:tc>
                <a:tc>
                  <a:txBody>
                    <a:bodyPr/>
                    <a:lstStyle/>
                    <a:p>
                      <a:pPr algn="ctr"/>
                      <a:r>
                        <a:rPr lang="en-GB" sz="2200" b="0" i="0">
                          <a:latin typeface="OpenDyslexicAlta" pitchFamily="2" charset="77"/>
                        </a:rPr>
                        <a:t>mystery</a:t>
                      </a:r>
                    </a:p>
                  </a:txBody>
                  <a:tcPr/>
                </a:tc>
                <a:tc>
                  <a:txBody>
                    <a:bodyPr/>
                    <a:lstStyle/>
                    <a:p>
                      <a:pPr algn="ctr"/>
                      <a:r>
                        <a:rPr lang="en-GB" sz="2200" b="0" i="0">
                          <a:latin typeface="OpenDyslexicAlta" pitchFamily="2" charset="77"/>
                        </a:rPr>
                        <a:t>lyric</a:t>
                      </a:r>
                    </a:p>
                  </a:txBody>
                  <a:tcPr/>
                </a:tc>
                <a:tc>
                  <a:txBody>
                    <a:bodyPr/>
                    <a:lstStyle/>
                    <a:p>
                      <a:pPr algn="ctr"/>
                      <a:r>
                        <a:rPr lang="en-GB" sz="2200" b="0" i="0">
                          <a:latin typeface="OpenDyslexicAlta" pitchFamily="2" charset="77"/>
                        </a:rPr>
                        <a:t>imposter</a:t>
                      </a:r>
                    </a:p>
                  </a:txBody>
                  <a:tcPr/>
                </a:tc>
                <a:extLst>
                  <a:ext uri="{0D108BD9-81ED-4DB2-BD59-A6C34878D82A}">
                    <a16:rowId xmlns:a16="http://schemas.microsoft.com/office/drawing/2014/main" val="590146265"/>
                  </a:ext>
                </a:extLst>
              </a:tr>
            </a:tbl>
          </a:graphicData>
        </a:graphic>
      </p:graphicFrame>
      <p:sp>
        <p:nvSpPr>
          <p:cNvPr id="3" name="TextBox 2">
            <a:extLst>
              <a:ext uri="{FF2B5EF4-FFF2-40B4-BE49-F238E27FC236}">
                <a16:creationId xmlns:a16="http://schemas.microsoft.com/office/drawing/2014/main" id="{6A962F60-19C0-4632-9E68-D02C78A344FC}"/>
              </a:ext>
            </a:extLst>
          </p:cNvPr>
          <p:cNvSpPr txBox="1"/>
          <p:nvPr/>
        </p:nvSpPr>
        <p:spPr>
          <a:xfrm>
            <a:off x="441960" y="182880"/>
            <a:ext cx="1981200" cy="369332"/>
          </a:xfrm>
          <a:prstGeom prst="rect">
            <a:avLst/>
          </a:prstGeom>
          <a:noFill/>
        </p:spPr>
        <p:txBody>
          <a:bodyPr wrap="square" rtlCol="0">
            <a:spAutoFit/>
          </a:bodyPr>
          <a:lstStyle/>
          <a:p>
            <a:r>
              <a:rPr lang="en-GB">
                <a:solidFill>
                  <a:srgbClr val="FF3860"/>
                </a:solidFill>
                <a:latin typeface="Muli" panose="020B0604020202020204" charset="0"/>
              </a:rPr>
              <a:t>Answers: </a:t>
            </a:r>
          </a:p>
        </p:txBody>
      </p:sp>
      <p:sp>
        <p:nvSpPr>
          <p:cNvPr id="5" name="Rectangle 4">
            <a:extLst>
              <a:ext uri="{FF2B5EF4-FFF2-40B4-BE49-F238E27FC236}">
                <a16:creationId xmlns:a16="http://schemas.microsoft.com/office/drawing/2014/main" id="{9C197C28-99CF-4614-9042-4E3707DA9016}"/>
              </a:ext>
            </a:extLst>
          </p:cNvPr>
          <p:cNvSpPr/>
          <p:nvPr/>
        </p:nvSpPr>
        <p:spPr>
          <a:xfrm>
            <a:off x="2423160" y="3975665"/>
            <a:ext cx="614271" cy="369332"/>
          </a:xfrm>
          <a:prstGeom prst="rect">
            <a:avLst/>
          </a:prstGeom>
        </p:spPr>
        <p:txBody>
          <a:bodyPr wrap="none">
            <a:spAutoFit/>
          </a:bodyPr>
          <a:lstStyle/>
          <a:p>
            <a:pPr algn="ctr"/>
            <a:r>
              <a:rPr lang="en-GB">
                <a:solidFill>
                  <a:srgbClr val="FF3860"/>
                </a:solidFill>
                <a:latin typeface="OpenDyslexicAlta" pitchFamily="2" charset="77"/>
              </a:rPr>
              <a:t>him</a:t>
            </a:r>
          </a:p>
        </p:txBody>
      </p:sp>
      <p:sp>
        <p:nvSpPr>
          <p:cNvPr id="8" name="Rectangle 7">
            <a:extLst>
              <a:ext uri="{FF2B5EF4-FFF2-40B4-BE49-F238E27FC236}">
                <a16:creationId xmlns:a16="http://schemas.microsoft.com/office/drawing/2014/main" id="{53E81E4E-8B6D-4A93-B167-9BCAD4FD2643}"/>
              </a:ext>
            </a:extLst>
          </p:cNvPr>
          <p:cNvSpPr/>
          <p:nvPr/>
        </p:nvSpPr>
        <p:spPr>
          <a:xfrm>
            <a:off x="7460501" y="3989119"/>
            <a:ext cx="715260" cy="369332"/>
          </a:xfrm>
          <a:prstGeom prst="rect">
            <a:avLst/>
          </a:prstGeom>
        </p:spPr>
        <p:txBody>
          <a:bodyPr wrap="none">
            <a:spAutoFit/>
          </a:bodyPr>
          <a:lstStyle/>
          <a:p>
            <a:pPr algn="ctr"/>
            <a:r>
              <a:rPr lang="en-GB">
                <a:solidFill>
                  <a:srgbClr val="FF3860"/>
                </a:solidFill>
                <a:latin typeface="OpenDyslexicAlta" pitchFamily="2" charset="77"/>
              </a:rPr>
              <a:t>gym</a:t>
            </a:r>
          </a:p>
        </p:txBody>
      </p:sp>
      <p:sp>
        <p:nvSpPr>
          <p:cNvPr id="10" name="Rectangle 9">
            <a:extLst>
              <a:ext uri="{FF2B5EF4-FFF2-40B4-BE49-F238E27FC236}">
                <a16:creationId xmlns:a16="http://schemas.microsoft.com/office/drawing/2014/main" id="{EEF6A6EA-C6E3-44EB-A625-4B7B5EB8652B}"/>
              </a:ext>
            </a:extLst>
          </p:cNvPr>
          <p:cNvSpPr/>
          <p:nvPr/>
        </p:nvSpPr>
        <p:spPr>
          <a:xfrm>
            <a:off x="3299219" y="3804453"/>
            <a:ext cx="854721" cy="369332"/>
          </a:xfrm>
          <a:prstGeom prst="rect">
            <a:avLst/>
          </a:prstGeom>
        </p:spPr>
        <p:txBody>
          <a:bodyPr wrap="none">
            <a:spAutoFit/>
          </a:bodyPr>
          <a:lstStyle/>
          <a:p>
            <a:pPr algn="ctr"/>
            <a:r>
              <a:rPr lang="en-GB">
                <a:solidFill>
                  <a:srgbClr val="FF3860"/>
                </a:solidFill>
                <a:latin typeface="OpenDyslexicAlta" pitchFamily="2" charset="77"/>
              </a:rPr>
              <a:t>hippy</a:t>
            </a:r>
          </a:p>
        </p:txBody>
      </p:sp>
      <p:sp>
        <p:nvSpPr>
          <p:cNvPr id="11" name="Rectangle 10">
            <a:extLst>
              <a:ext uri="{FF2B5EF4-FFF2-40B4-BE49-F238E27FC236}">
                <a16:creationId xmlns:a16="http://schemas.microsoft.com/office/drawing/2014/main" id="{CFC7B00F-8DA9-40EF-8A63-ACC12955A92E}"/>
              </a:ext>
            </a:extLst>
          </p:cNvPr>
          <p:cNvSpPr/>
          <p:nvPr/>
        </p:nvSpPr>
        <p:spPr>
          <a:xfrm>
            <a:off x="8261872" y="3804453"/>
            <a:ext cx="1181734" cy="369332"/>
          </a:xfrm>
          <a:prstGeom prst="rect">
            <a:avLst/>
          </a:prstGeom>
        </p:spPr>
        <p:txBody>
          <a:bodyPr wrap="none">
            <a:spAutoFit/>
          </a:bodyPr>
          <a:lstStyle/>
          <a:p>
            <a:pPr algn="ctr"/>
            <a:r>
              <a:rPr lang="en-GB">
                <a:solidFill>
                  <a:srgbClr val="FF3860"/>
                </a:solidFill>
                <a:latin typeface="OpenDyslexicAlta" pitchFamily="2" charset="77"/>
              </a:rPr>
              <a:t>pyramid</a:t>
            </a:r>
          </a:p>
        </p:txBody>
      </p:sp>
      <p:sp>
        <p:nvSpPr>
          <p:cNvPr id="12" name="Rectangle 11">
            <a:extLst>
              <a:ext uri="{FF2B5EF4-FFF2-40B4-BE49-F238E27FC236}">
                <a16:creationId xmlns:a16="http://schemas.microsoft.com/office/drawing/2014/main" id="{A69C48CB-535E-4EC7-89A3-E2A14F35DD1E}"/>
              </a:ext>
            </a:extLst>
          </p:cNvPr>
          <p:cNvSpPr/>
          <p:nvPr/>
        </p:nvSpPr>
        <p:spPr>
          <a:xfrm>
            <a:off x="4225696" y="3777767"/>
            <a:ext cx="748923" cy="369332"/>
          </a:xfrm>
          <a:prstGeom prst="rect">
            <a:avLst/>
          </a:prstGeom>
        </p:spPr>
        <p:txBody>
          <a:bodyPr wrap="none">
            <a:spAutoFit/>
          </a:bodyPr>
          <a:lstStyle/>
          <a:p>
            <a:pPr algn="ctr"/>
            <a:r>
              <a:rPr lang="en-GB">
                <a:solidFill>
                  <a:srgbClr val="FF3860"/>
                </a:solidFill>
                <a:latin typeface="OpenDyslexicAlta" pitchFamily="2" charset="77"/>
              </a:rPr>
              <a:t>skim</a:t>
            </a:r>
          </a:p>
        </p:txBody>
      </p:sp>
      <p:sp>
        <p:nvSpPr>
          <p:cNvPr id="13" name="Rectangle 12">
            <a:extLst>
              <a:ext uri="{FF2B5EF4-FFF2-40B4-BE49-F238E27FC236}">
                <a16:creationId xmlns:a16="http://schemas.microsoft.com/office/drawing/2014/main" id="{741412B3-208B-4144-A4C3-356DCDB9FD19}"/>
              </a:ext>
            </a:extLst>
          </p:cNvPr>
          <p:cNvSpPr/>
          <p:nvPr/>
        </p:nvSpPr>
        <p:spPr>
          <a:xfrm>
            <a:off x="9593873" y="3887445"/>
            <a:ext cx="1087157" cy="369332"/>
          </a:xfrm>
          <a:prstGeom prst="rect">
            <a:avLst/>
          </a:prstGeom>
        </p:spPr>
        <p:txBody>
          <a:bodyPr wrap="none">
            <a:spAutoFit/>
          </a:bodyPr>
          <a:lstStyle/>
          <a:p>
            <a:pPr algn="ctr"/>
            <a:r>
              <a:rPr lang="en-GB">
                <a:solidFill>
                  <a:srgbClr val="FF3860"/>
                </a:solidFill>
                <a:latin typeface="OpenDyslexicAlta" pitchFamily="2" charset="77"/>
              </a:rPr>
              <a:t>system</a:t>
            </a:r>
          </a:p>
        </p:txBody>
      </p:sp>
      <p:sp>
        <p:nvSpPr>
          <p:cNvPr id="14" name="Rectangle 13">
            <a:extLst>
              <a:ext uri="{FF2B5EF4-FFF2-40B4-BE49-F238E27FC236}">
                <a16:creationId xmlns:a16="http://schemas.microsoft.com/office/drawing/2014/main" id="{24C39ECD-B633-4831-ADC1-05C07BE16B61}"/>
              </a:ext>
            </a:extLst>
          </p:cNvPr>
          <p:cNvSpPr/>
          <p:nvPr/>
        </p:nvSpPr>
        <p:spPr>
          <a:xfrm>
            <a:off x="986708" y="4228623"/>
            <a:ext cx="1468671" cy="369332"/>
          </a:xfrm>
          <a:prstGeom prst="rect">
            <a:avLst/>
          </a:prstGeom>
        </p:spPr>
        <p:txBody>
          <a:bodyPr wrap="none">
            <a:spAutoFit/>
          </a:bodyPr>
          <a:lstStyle/>
          <a:p>
            <a:pPr algn="ctr"/>
            <a:r>
              <a:rPr lang="en-GB">
                <a:solidFill>
                  <a:srgbClr val="FF3860"/>
                </a:solidFill>
                <a:latin typeface="OpenDyslexicAlta" pitchFamily="2" charset="77"/>
              </a:rPr>
              <a:t>impossible</a:t>
            </a:r>
          </a:p>
        </p:txBody>
      </p:sp>
      <p:sp>
        <p:nvSpPr>
          <p:cNvPr id="15" name="Rectangle 14">
            <a:extLst>
              <a:ext uri="{FF2B5EF4-FFF2-40B4-BE49-F238E27FC236}">
                <a16:creationId xmlns:a16="http://schemas.microsoft.com/office/drawing/2014/main" id="{38ED0DA8-CFA0-491C-AE13-CF6645F22196}"/>
              </a:ext>
            </a:extLst>
          </p:cNvPr>
          <p:cNvSpPr/>
          <p:nvPr/>
        </p:nvSpPr>
        <p:spPr>
          <a:xfrm>
            <a:off x="10389108" y="4421437"/>
            <a:ext cx="1096774" cy="369332"/>
          </a:xfrm>
          <a:prstGeom prst="rect">
            <a:avLst/>
          </a:prstGeom>
        </p:spPr>
        <p:txBody>
          <a:bodyPr wrap="none">
            <a:spAutoFit/>
          </a:bodyPr>
          <a:lstStyle/>
          <a:p>
            <a:pPr algn="ctr"/>
            <a:r>
              <a:rPr lang="en-GB">
                <a:solidFill>
                  <a:srgbClr val="FF3860"/>
                </a:solidFill>
                <a:latin typeface="OpenDyslexicAlta" pitchFamily="2" charset="77"/>
              </a:rPr>
              <a:t>oxygen</a:t>
            </a:r>
          </a:p>
        </p:txBody>
      </p:sp>
      <p:sp>
        <p:nvSpPr>
          <p:cNvPr id="16" name="Rectangle 15">
            <a:extLst>
              <a:ext uri="{FF2B5EF4-FFF2-40B4-BE49-F238E27FC236}">
                <a16:creationId xmlns:a16="http://schemas.microsoft.com/office/drawing/2014/main" id="{E2828701-2C92-4022-ABF3-F86FC2325C42}"/>
              </a:ext>
            </a:extLst>
          </p:cNvPr>
          <p:cNvSpPr/>
          <p:nvPr/>
        </p:nvSpPr>
        <p:spPr>
          <a:xfrm>
            <a:off x="5131563" y="3831514"/>
            <a:ext cx="910826" cy="369332"/>
          </a:xfrm>
          <a:prstGeom prst="rect">
            <a:avLst/>
          </a:prstGeom>
        </p:spPr>
        <p:txBody>
          <a:bodyPr wrap="none">
            <a:spAutoFit/>
          </a:bodyPr>
          <a:lstStyle/>
          <a:p>
            <a:pPr algn="ctr"/>
            <a:r>
              <a:rPr lang="en-GB">
                <a:solidFill>
                  <a:srgbClr val="FF3860"/>
                </a:solidFill>
                <a:latin typeface="OpenDyslexicAlta" pitchFamily="2" charset="77"/>
              </a:rPr>
              <a:t>fringe</a:t>
            </a:r>
          </a:p>
        </p:txBody>
      </p:sp>
      <p:sp>
        <p:nvSpPr>
          <p:cNvPr id="17" name="Rectangle 16">
            <a:extLst>
              <a:ext uri="{FF2B5EF4-FFF2-40B4-BE49-F238E27FC236}">
                <a16:creationId xmlns:a16="http://schemas.microsoft.com/office/drawing/2014/main" id="{B619269C-55F2-4B7B-9C38-4AC1E4BE8FB3}"/>
              </a:ext>
            </a:extLst>
          </p:cNvPr>
          <p:cNvSpPr/>
          <p:nvPr/>
        </p:nvSpPr>
        <p:spPr>
          <a:xfrm>
            <a:off x="10260868" y="5066653"/>
            <a:ext cx="1225014" cy="369332"/>
          </a:xfrm>
          <a:prstGeom prst="rect">
            <a:avLst/>
          </a:prstGeom>
        </p:spPr>
        <p:txBody>
          <a:bodyPr wrap="none">
            <a:spAutoFit/>
          </a:bodyPr>
          <a:lstStyle/>
          <a:p>
            <a:pPr algn="ctr"/>
            <a:r>
              <a:rPr lang="en-GB">
                <a:solidFill>
                  <a:srgbClr val="FF3860"/>
                </a:solidFill>
                <a:latin typeface="OpenDyslexicAlta" pitchFamily="2" charset="77"/>
              </a:rPr>
              <a:t>mystery</a:t>
            </a:r>
          </a:p>
        </p:txBody>
      </p:sp>
      <p:sp>
        <p:nvSpPr>
          <p:cNvPr id="18" name="Rectangle 17">
            <a:extLst>
              <a:ext uri="{FF2B5EF4-FFF2-40B4-BE49-F238E27FC236}">
                <a16:creationId xmlns:a16="http://schemas.microsoft.com/office/drawing/2014/main" id="{5060E515-1632-4F34-9FC6-136D5695D50C}"/>
              </a:ext>
            </a:extLst>
          </p:cNvPr>
          <p:cNvSpPr/>
          <p:nvPr/>
        </p:nvSpPr>
        <p:spPr>
          <a:xfrm>
            <a:off x="10681030" y="3903381"/>
            <a:ext cx="724877" cy="369332"/>
          </a:xfrm>
          <a:prstGeom prst="rect">
            <a:avLst/>
          </a:prstGeom>
        </p:spPr>
        <p:txBody>
          <a:bodyPr wrap="none">
            <a:spAutoFit/>
          </a:bodyPr>
          <a:lstStyle/>
          <a:p>
            <a:pPr algn="ctr"/>
            <a:r>
              <a:rPr lang="en-GB">
                <a:solidFill>
                  <a:srgbClr val="FF3860"/>
                </a:solidFill>
                <a:latin typeface="OpenDyslexicAlta" pitchFamily="2" charset="77"/>
              </a:rPr>
              <a:t>lyric</a:t>
            </a:r>
          </a:p>
        </p:txBody>
      </p:sp>
      <p:sp>
        <p:nvSpPr>
          <p:cNvPr id="19" name="Rectangle 18">
            <a:extLst>
              <a:ext uri="{FF2B5EF4-FFF2-40B4-BE49-F238E27FC236}">
                <a16:creationId xmlns:a16="http://schemas.microsoft.com/office/drawing/2014/main" id="{5249E1D6-3B3C-4082-AF87-ECCA0C10947A}"/>
              </a:ext>
            </a:extLst>
          </p:cNvPr>
          <p:cNvSpPr/>
          <p:nvPr/>
        </p:nvSpPr>
        <p:spPr>
          <a:xfrm>
            <a:off x="1013228" y="4890176"/>
            <a:ext cx="1274708" cy="369332"/>
          </a:xfrm>
          <a:prstGeom prst="rect">
            <a:avLst/>
          </a:prstGeom>
        </p:spPr>
        <p:txBody>
          <a:bodyPr wrap="none">
            <a:spAutoFit/>
          </a:bodyPr>
          <a:lstStyle/>
          <a:p>
            <a:pPr algn="ctr"/>
            <a:r>
              <a:rPr lang="en-GB">
                <a:solidFill>
                  <a:srgbClr val="FF3860"/>
                </a:solidFill>
                <a:latin typeface="OpenDyslexicAlta" pitchFamily="2" charset="77"/>
              </a:rPr>
              <a:t>imposter</a:t>
            </a:r>
          </a:p>
        </p:txBody>
      </p:sp>
      <p:cxnSp>
        <p:nvCxnSpPr>
          <p:cNvPr id="21" name="Straight Arrow Connector 20">
            <a:extLst>
              <a:ext uri="{FF2B5EF4-FFF2-40B4-BE49-F238E27FC236}">
                <a16:creationId xmlns:a16="http://schemas.microsoft.com/office/drawing/2014/main" id="{5354C8F4-7CC6-D549-A837-0EADEC686030}"/>
              </a:ext>
            </a:extLst>
          </p:cNvPr>
          <p:cNvCxnSpPr>
            <a:cxnSpLocks/>
          </p:cNvCxnSpPr>
          <p:nvPr/>
        </p:nvCxnSpPr>
        <p:spPr>
          <a:xfrm flipV="1">
            <a:off x="2287936" y="4890176"/>
            <a:ext cx="749495" cy="176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7C718CB-60B7-4C43-AFDE-353842445387}"/>
              </a:ext>
            </a:extLst>
          </p:cNvPr>
          <p:cNvCxnSpPr>
            <a:cxnSpLocks/>
          </p:cNvCxnSpPr>
          <p:nvPr/>
        </p:nvCxnSpPr>
        <p:spPr>
          <a:xfrm>
            <a:off x="2455379" y="4421437"/>
            <a:ext cx="843840" cy="3693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60A5E40-244C-9645-BA9C-7A1D17FFFF75}"/>
              </a:ext>
            </a:extLst>
          </p:cNvPr>
          <p:cNvCxnSpPr>
            <a:cxnSpLocks/>
          </p:cNvCxnSpPr>
          <p:nvPr/>
        </p:nvCxnSpPr>
        <p:spPr>
          <a:xfrm>
            <a:off x="2909455" y="4256777"/>
            <a:ext cx="700644" cy="533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ACFB883-9EC6-E44F-8CDB-520859E7A6DC}"/>
              </a:ext>
            </a:extLst>
          </p:cNvPr>
          <p:cNvCxnSpPr>
            <a:cxnSpLocks/>
            <a:stCxn id="10" idx="2"/>
          </p:cNvCxnSpPr>
          <p:nvPr/>
        </p:nvCxnSpPr>
        <p:spPr>
          <a:xfrm>
            <a:off x="3726580" y="4173785"/>
            <a:ext cx="204152" cy="6169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8624B60-309B-4243-BC8D-FDD0B14B40AC}"/>
              </a:ext>
            </a:extLst>
          </p:cNvPr>
          <p:cNvCxnSpPr/>
          <p:nvPr/>
        </p:nvCxnSpPr>
        <p:spPr>
          <a:xfrm flipH="1">
            <a:off x="4378036" y="3989119"/>
            <a:ext cx="353464" cy="801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3FB68A03-2B26-A548-9AB0-13740C06A176}"/>
              </a:ext>
            </a:extLst>
          </p:cNvPr>
          <p:cNvCxnSpPr/>
          <p:nvPr/>
        </p:nvCxnSpPr>
        <p:spPr>
          <a:xfrm flipH="1">
            <a:off x="4731500" y="4147099"/>
            <a:ext cx="685627" cy="643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1386542-92F2-BD40-81E0-C813FE12B763}"/>
              </a:ext>
            </a:extLst>
          </p:cNvPr>
          <p:cNvCxnSpPr>
            <a:stCxn id="8" idx="2"/>
          </p:cNvCxnSpPr>
          <p:nvPr/>
        </p:nvCxnSpPr>
        <p:spPr>
          <a:xfrm>
            <a:off x="7818131" y="4358451"/>
            <a:ext cx="702414" cy="5317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2FA6A8-F2AE-4B43-B6C2-7E899F60C8DD}"/>
              </a:ext>
            </a:extLst>
          </p:cNvPr>
          <p:cNvCxnSpPr/>
          <p:nvPr/>
        </p:nvCxnSpPr>
        <p:spPr>
          <a:xfrm flipH="1">
            <a:off x="8853055" y="4147099"/>
            <a:ext cx="110836" cy="7430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EE4F488-F2DD-344F-B0F2-22E014CBAE12}"/>
              </a:ext>
            </a:extLst>
          </p:cNvPr>
          <p:cNvCxnSpPr>
            <a:cxnSpLocks/>
          </p:cNvCxnSpPr>
          <p:nvPr/>
        </p:nvCxnSpPr>
        <p:spPr>
          <a:xfrm flipH="1">
            <a:off x="9132125" y="4228623"/>
            <a:ext cx="771940" cy="562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04F0C84-BD19-A441-B636-F39138CFC584}"/>
              </a:ext>
            </a:extLst>
          </p:cNvPr>
          <p:cNvCxnSpPr>
            <a:cxnSpLocks/>
          </p:cNvCxnSpPr>
          <p:nvPr/>
        </p:nvCxnSpPr>
        <p:spPr>
          <a:xfrm flipH="1">
            <a:off x="9443606" y="4597955"/>
            <a:ext cx="945502" cy="2922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4900533-4B65-BF4A-9854-5239D3E6D927}"/>
              </a:ext>
            </a:extLst>
          </p:cNvPr>
          <p:cNvCxnSpPr/>
          <p:nvPr/>
        </p:nvCxnSpPr>
        <p:spPr>
          <a:xfrm flipH="1" flipV="1">
            <a:off x="9282545" y="4890176"/>
            <a:ext cx="978323" cy="3693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7588A92-29E7-584B-BDED-746B271B6440}"/>
              </a:ext>
            </a:extLst>
          </p:cNvPr>
          <p:cNvCxnSpPr>
            <a:cxnSpLocks/>
          </p:cNvCxnSpPr>
          <p:nvPr/>
        </p:nvCxnSpPr>
        <p:spPr>
          <a:xfrm flipH="1">
            <a:off x="9282545" y="4210675"/>
            <a:ext cx="1330172" cy="5800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7379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rgbClr val="8FAADC"/>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gym</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myth</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Egypt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pyramid</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mystery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symbol</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synonym</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lyrics</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system</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gymnastics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5207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r>
                        <a:rPr lang="en-GB" sz="1400" b="0" i="0">
                          <a:latin typeface="Muli" pitchFamily="2" charset="77"/>
                        </a:rPr>
                        <a:t>Spelling rule: The /i/ sound spelled with a ‘y.’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a:latin typeface="Muli" pitchFamily="2" charset="77"/>
                        </a:rPr>
                        <a:t>Name:</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p>
                      <a:endParaRPr lang="en-GB" sz="1400" dirty="0">
                        <a:latin typeface="Muli" pitchFamily="2" charset="77"/>
                      </a:endParaRP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ounded Rectangle 2"/>
          <p:cNvSpPr/>
          <p:nvPr/>
        </p:nvSpPr>
        <p:spPr>
          <a:xfrm>
            <a:off x="3477295" y="2076689"/>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6" name="Rounded Rectangle 5"/>
          <p:cNvSpPr/>
          <p:nvPr/>
        </p:nvSpPr>
        <p:spPr>
          <a:xfrm>
            <a:off x="5149399" y="2072018"/>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7" name="Rounded Rectangle 6"/>
          <p:cNvSpPr/>
          <p:nvPr/>
        </p:nvSpPr>
        <p:spPr>
          <a:xfrm>
            <a:off x="3477295" y="3016047"/>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8" name="Rounded Rectangle 7"/>
          <p:cNvSpPr/>
          <p:nvPr/>
        </p:nvSpPr>
        <p:spPr>
          <a:xfrm>
            <a:off x="5149400" y="3012933"/>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9" name="Rounded Rectangle 8"/>
          <p:cNvSpPr/>
          <p:nvPr/>
        </p:nvSpPr>
        <p:spPr>
          <a:xfrm>
            <a:off x="3477296" y="3955405"/>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0" name="Rounded Rectangle 9"/>
          <p:cNvSpPr/>
          <p:nvPr/>
        </p:nvSpPr>
        <p:spPr>
          <a:xfrm>
            <a:off x="5149402" y="3955405"/>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1" name="Rounded Rectangle 10"/>
          <p:cNvSpPr/>
          <p:nvPr/>
        </p:nvSpPr>
        <p:spPr>
          <a:xfrm>
            <a:off x="3477296" y="4894763"/>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2" name="Rounded Rectangle 11"/>
          <p:cNvSpPr/>
          <p:nvPr/>
        </p:nvSpPr>
        <p:spPr>
          <a:xfrm>
            <a:off x="5149403" y="4894763"/>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3" name="Rounded Rectangle 12"/>
          <p:cNvSpPr/>
          <p:nvPr/>
        </p:nvSpPr>
        <p:spPr>
          <a:xfrm>
            <a:off x="3477296" y="5808364"/>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sp>
        <p:nvSpPr>
          <p:cNvPr id="14" name="Rounded Rectangle 13"/>
          <p:cNvSpPr/>
          <p:nvPr/>
        </p:nvSpPr>
        <p:spPr>
          <a:xfrm>
            <a:off x="5149403" y="5808364"/>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uli" pitchFamily="2" charset="77"/>
            </a:endParaRPr>
          </a:p>
        </p:txBody>
      </p:sp>
      <p:cxnSp>
        <p:nvCxnSpPr>
          <p:cNvPr id="16" name="Straight Connector 15"/>
          <p:cNvCxnSpPr>
            <a:stCxn id="3" idx="3"/>
            <a:endCxn id="6" idx="1"/>
          </p:cNvCxnSpPr>
          <p:nvPr/>
        </p:nvCxnSpPr>
        <p:spPr>
          <a:xfrm flipV="1">
            <a:off x="4855334" y="2482534"/>
            <a:ext cx="294065" cy="46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flipV="1">
            <a:off x="4855334" y="3423449"/>
            <a:ext cx="294066" cy="3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10" idx="1"/>
          </p:cNvCxnSpPr>
          <p:nvPr/>
        </p:nvCxnSpPr>
        <p:spPr>
          <a:xfrm>
            <a:off x="4855335" y="4365921"/>
            <a:ext cx="2940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12" idx="1"/>
          </p:cNvCxnSpPr>
          <p:nvPr/>
        </p:nvCxnSpPr>
        <p:spPr>
          <a:xfrm>
            <a:off x="4855335" y="5305279"/>
            <a:ext cx="2940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14" idx="1"/>
          </p:cNvCxnSpPr>
          <p:nvPr/>
        </p:nvCxnSpPr>
        <p:spPr>
          <a:xfrm>
            <a:off x="4855335" y="6218880"/>
            <a:ext cx="294068"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66912" y="1841027"/>
            <a:ext cx="1181734" cy="307777"/>
          </a:xfrm>
          <a:prstGeom prst="rect">
            <a:avLst/>
          </a:prstGeom>
          <a:noFill/>
        </p:spPr>
        <p:txBody>
          <a:bodyPr wrap="none" rtlCol="0">
            <a:spAutoFit/>
          </a:bodyPr>
          <a:lstStyle/>
          <a:p>
            <a:r>
              <a:rPr lang="en-GB" sz="1400">
                <a:latin typeface="OpenDyslexicAlta" pitchFamily="2" charset="77"/>
                <a:ea typeface="OpenDyslexic" charset="0"/>
                <a:cs typeface="OpenDyslexic" charset="0"/>
              </a:rPr>
              <a:t>Your word</a:t>
            </a:r>
          </a:p>
        </p:txBody>
      </p:sp>
      <p:sp>
        <p:nvSpPr>
          <p:cNvPr id="44" name="TextBox 43"/>
          <p:cNvSpPr txBox="1"/>
          <p:nvPr/>
        </p:nvSpPr>
        <p:spPr>
          <a:xfrm>
            <a:off x="7687644" y="1825560"/>
            <a:ext cx="1548757" cy="307777"/>
          </a:xfrm>
          <a:prstGeom prst="rect">
            <a:avLst/>
          </a:prstGeom>
          <a:noFill/>
        </p:spPr>
        <p:txBody>
          <a:bodyPr wrap="none" rtlCol="0">
            <a:spAutoFit/>
          </a:bodyPr>
          <a:lstStyle/>
          <a:p>
            <a:r>
              <a:rPr lang="en-GB" sz="1400">
                <a:latin typeface="OpenDyslexicAlta" pitchFamily="2" charset="77"/>
                <a:ea typeface="OpenDyslexic" charset="0"/>
                <a:cs typeface="OpenDyslexic" charset="0"/>
              </a:rPr>
              <a:t>Your sentence</a:t>
            </a:r>
          </a:p>
        </p:txBody>
      </p:sp>
      <p:sp>
        <p:nvSpPr>
          <p:cNvPr id="45" name="TextBox 44"/>
          <p:cNvSpPr txBox="1"/>
          <p:nvPr/>
        </p:nvSpPr>
        <p:spPr>
          <a:xfrm>
            <a:off x="5149403" y="1431514"/>
            <a:ext cx="6298336" cy="523220"/>
          </a:xfrm>
          <a:prstGeom prst="rect">
            <a:avLst/>
          </a:prstGeom>
          <a:noFill/>
        </p:spPr>
        <p:txBody>
          <a:bodyPr wrap="square" rtlCol="0">
            <a:spAutoFit/>
          </a:bodyPr>
          <a:lstStyle/>
          <a:p>
            <a:pPr algn="ctr"/>
            <a:r>
              <a:rPr lang="en-GB" sz="1400">
                <a:latin typeface="OpenDyslexicAlta" pitchFamily="2" charset="77"/>
                <a:ea typeface="OpenDyslexic" charset="0"/>
                <a:cs typeface="OpenDyslexic" charset="0"/>
              </a:rPr>
              <a:t>Copy down five of the words in your spelling list and write a sentence containing it.</a:t>
            </a:r>
          </a:p>
        </p:txBody>
      </p:sp>
    </p:spTree>
    <p:extLst>
      <p:ext uri="{BB962C8B-B14F-4D97-AF65-F5344CB8AC3E}">
        <p14:creationId xmlns:p14="http://schemas.microsoft.com/office/powerpoint/2010/main" val="14484176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797930644"/>
                    </a:ext>
                  </a:extLst>
                </a:gridCol>
                <a:gridCol w="1858433">
                  <a:extLst>
                    <a:ext uri="{9D8B030D-6E8A-4147-A177-3AD203B41FA5}">
                      <a16:colId xmlns:a16="http://schemas.microsoft.com/office/drawing/2014/main" val="4045409917"/>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1</a:t>
                      </a:r>
                      <a:r>
                        <a:rPr lang="en-GB" b="0" i="0" baseline="30000">
                          <a:latin typeface="OpenDyslexicAlta" pitchFamily="2" charset="77"/>
                          <a:ea typeface="OpenDyslexic" charset="0"/>
                          <a:cs typeface="OpenDyslexic" charset="0"/>
                        </a:rPr>
                        <a:t>st</a:t>
                      </a:r>
                      <a:r>
                        <a:rPr lang="en-GB" b="0" i="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a:latin typeface="OpenDyslexicAlta" pitchFamily="2" charset="77"/>
                          <a:ea typeface="OpenDyslexic" charset="0"/>
                          <a:cs typeface="OpenDyslexic" charset="0"/>
                        </a:rPr>
                        <a:t>2</a:t>
                      </a:r>
                      <a:r>
                        <a:rPr lang="en-GB" b="0" i="0" baseline="30000">
                          <a:latin typeface="OpenDyslexicAlta" pitchFamily="2" charset="77"/>
                          <a:ea typeface="OpenDyslexic" charset="0"/>
                          <a:cs typeface="OpenDyslexic" charset="0"/>
                        </a:rPr>
                        <a:t>nd</a:t>
                      </a:r>
                      <a:r>
                        <a:rPr lang="en-GB" b="0" i="0" baseline="0">
                          <a:latin typeface="OpenDyslexicAlta" pitchFamily="2" charset="77"/>
                          <a:ea typeface="OpenDyslexic" charset="0"/>
                          <a:cs typeface="OpenDyslexic" charset="0"/>
                        </a:rPr>
                        <a:t> Attempt</a:t>
                      </a:r>
                      <a:endParaRPr lang="en-GB"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gym</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myth</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Egypt</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pyramid</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mystery</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symbol</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synonym</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lyrics</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system</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gymnastics</a:t>
                      </a: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a:latin typeface="Muli" pitchFamily="2" charset="77"/>
                        </a:rPr>
                        <a:t>Spelling</a:t>
                      </a:r>
                      <a:r>
                        <a:rPr lang="en-GB" sz="1400" baseline="0">
                          <a:latin typeface="Muli" pitchFamily="2" charset="77"/>
                        </a:rPr>
                        <a:t> Rule: The /i/ sound spelled with a ‘y.’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a:latin typeface="Muli" pitchFamily="2" charset="77"/>
                      </a:endParaRPr>
                    </a:p>
                    <a:p>
                      <a:r>
                        <a:rPr lang="en-GB" sz="1400" baseline="0">
                          <a:latin typeface="Muli" pitchFamily="2" charset="77"/>
                        </a:rPr>
                        <a:t>Name:</a:t>
                      </a:r>
                      <a:endParaRPr lang="en-GB" sz="140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459861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gym</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myth</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Egypt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pyramid</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mystery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symbol</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synonym</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lyrics</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system</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gymnastics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latin typeface="Muli" pitchFamily="2" charset="77"/>
                        </a:rPr>
                        <a:t>The /i/ sound spelled with a ‘y.’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a:latin typeface="Muli" pitchFamily="2" charset="77"/>
                      </a:endParaRPr>
                    </a:p>
                    <a:p>
                      <a:r>
                        <a:rPr lang="en-GB" sz="1400" b="0" i="0" baseline="0">
                          <a:latin typeface="Muli" pitchFamily="2" charset="77"/>
                        </a:rPr>
                        <a:t>Name:</a:t>
                      </a:r>
                      <a:endParaRPr lang="en-GB" sz="1400" b="0" i="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614477" y="1396998"/>
          <a:ext cx="5529523" cy="5165930"/>
        </p:xfrm>
        <a:graphic>
          <a:graphicData uri="http://schemas.openxmlformats.org/drawingml/2006/table">
            <a:tbl>
              <a:tblPr firstRow="1" bandRow="1">
                <a:tableStyleId>{5940675A-B579-460E-94D1-54222C63F5DA}</a:tableStyleId>
              </a:tblPr>
              <a:tblGrid>
                <a:gridCol w="423029">
                  <a:extLst>
                    <a:ext uri="{9D8B030D-6E8A-4147-A177-3AD203B41FA5}">
                      <a16:colId xmlns:a16="http://schemas.microsoft.com/office/drawing/2014/main" val="20000"/>
                    </a:ext>
                  </a:extLst>
                </a:gridCol>
                <a:gridCol w="423029">
                  <a:extLst>
                    <a:ext uri="{9D8B030D-6E8A-4147-A177-3AD203B41FA5}">
                      <a16:colId xmlns:a16="http://schemas.microsoft.com/office/drawing/2014/main" val="20001"/>
                    </a:ext>
                  </a:extLst>
                </a:gridCol>
                <a:gridCol w="423029">
                  <a:extLst>
                    <a:ext uri="{9D8B030D-6E8A-4147-A177-3AD203B41FA5}">
                      <a16:colId xmlns:a16="http://schemas.microsoft.com/office/drawing/2014/main" val="20002"/>
                    </a:ext>
                  </a:extLst>
                </a:gridCol>
                <a:gridCol w="423029">
                  <a:extLst>
                    <a:ext uri="{9D8B030D-6E8A-4147-A177-3AD203B41FA5}">
                      <a16:colId xmlns:a16="http://schemas.microsoft.com/office/drawing/2014/main" val="20003"/>
                    </a:ext>
                  </a:extLst>
                </a:gridCol>
                <a:gridCol w="423029">
                  <a:extLst>
                    <a:ext uri="{9D8B030D-6E8A-4147-A177-3AD203B41FA5}">
                      <a16:colId xmlns:a16="http://schemas.microsoft.com/office/drawing/2014/main" val="20004"/>
                    </a:ext>
                  </a:extLst>
                </a:gridCol>
                <a:gridCol w="423029">
                  <a:extLst>
                    <a:ext uri="{9D8B030D-6E8A-4147-A177-3AD203B41FA5}">
                      <a16:colId xmlns:a16="http://schemas.microsoft.com/office/drawing/2014/main" val="20005"/>
                    </a:ext>
                  </a:extLst>
                </a:gridCol>
                <a:gridCol w="423029">
                  <a:extLst>
                    <a:ext uri="{9D8B030D-6E8A-4147-A177-3AD203B41FA5}">
                      <a16:colId xmlns:a16="http://schemas.microsoft.com/office/drawing/2014/main" val="20006"/>
                    </a:ext>
                  </a:extLst>
                </a:gridCol>
                <a:gridCol w="423029">
                  <a:extLst>
                    <a:ext uri="{9D8B030D-6E8A-4147-A177-3AD203B41FA5}">
                      <a16:colId xmlns:a16="http://schemas.microsoft.com/office/drawing/2014/main" val="20007"/>
                    </a:ext>
                  </a:extLst>
                </a:gridCol>
                <a:gridCol w="423029">
                  <a:extLst>
                    <a:ext uri="{9D8B030D-6E8A-4147-A177-3AD203B41FA5}">
                      <a16:colId xmlns:a16="http://schemas.microsoft.com/office/drawing/2014/main" val="20008"/>
                    </a:ext>
                  </a:extLst>
                </a:gridCol>
                <a:gridCol w="423029">
                  <a:extLst>
                    <a:ext uri="{9D8B030D-6E8A-4147-A177-3AD203B41FA5}">
                      <a16:colId xmlns:a16="http://schemas.microsoft.com/office/drawing/2014/main" val="20009"/>
                    </a:ext>
                  </a:extLst>
                </a:gridCol>
                <a:gridCol w="423029">
                  <a:extLst>
                    <a:ext uri="{9D8B030D-6E8A-4147-A177-3AD203B41FA5}">
                      <a16:colId xmlns:a16="http://schemas.microsoft.com/office/drawing/2014/main" val="20010"/>
                    </a:ext>
                  </a:extLst>
                </a:gridCol>
                <a:gridCol w="423029">
                  <a:extLst>
                    <a:ext uri="{9D8B030D-6E8A-4147-A177-3AD203B41FA5}">
                      <a16:colId xmlns:a16="http://schemas.microsoft.com/office/drawing/2014/main" val="20011"/>
                    </a:ext>
                  </a:extLst>
                </a:gridCol>
                <a:gridCol w="453175">
                  <a:extLst>
                    <a:ext uri="{9D8B030D-6E8A-4147-A177-3AD203B41FA5}">
                      <a16:colId xmlns:a16="http://schemas.microsoft.com/office/drawing/2014/main" val="20012"/>
                    </a:ext>
                  </a:extLst>
                </a:gridCol>
              </a:tblGrid>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0"/>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y</a:t>
                      </a:r>
                    </a:p>
                  </a:txBody>
                  <a:tcPr>
                    <a:solidFill>
                      <a:schemeClr val="bg1"/>
                    </a:solidFill>
                  </a:tcPr>
                </a:tc>
                <a:tc>
                  <a:txBody>
                    <a:bodyPr/>
                    <a:lstStyle/>
                    <a:p>
                      <a:pPr algn="ctr"/>
                      <a:r>
                        <a:rPr lang="en-GB" sz="2400" b="0" i="0">
                          <a:latin typeface="OpenDyslexicAlta" pitchFamily="2" charset="77"/>
                          <a:ea typeface="OpenDyslexic" charset="0"/>
                          <a:cs typeface="OpenDyslexic" charset="0"/>
                        </a:rPr>
                        <a:t>r</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d</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g</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1"/>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2"/>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n</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3"/>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s</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t</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extLst>
                  <a:ext uri="{0D108BD9-81ED-4DB2-BD59-A6C34878D82A}">
                    <a16:rowId xmlns:a16="http://schemas.microsoft.com/office/drawing/2014/main" val="10004"/>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s</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5"/>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b</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6"/>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i</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extLst>
                  <a:ext uri="{0D108BD9-81ED-4DB2-BD59-A6C34878D82A}">
                    <a16:rowId xmlns:a16="http://schemas.microsoft.com/office/drawing/2014/main" val="10007"/>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c</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8"/>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y</a:t>
                      </a:r>
                    </a:p>
                  </a:txBody>
                  <a:tcPr>
                    <a:solidFill>
                      <a:schemeClr val="bg1"/>
                    </a:solidFill>
                  </a:tcPr>
                </a:tc>
                <a:tc>
                  <a:txBody>
                    <a:bodyPr/>
                    <a:lstStyle/>
                    <a:p>
                      <a:pPr algn="ctr"/>
                      <a:r>
                        <a:rPr lang="en-GB" sz="2400" b="0" i="0">
                          <a:latin typeface="OpenDyslexicAlta" pitchFamily="2" charset="77"/>
                          <a:ea typeface="OpenDyslexic" charset="0"/>
                          <a:cs typeface="OpenDyslexic" charset="0"/>
                        </a:rPr>
                        <a:t>r</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9"/>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10"/>
                  </a:ext>
                </a:extLst>
              </a:tr>
            </a:tbl>
          </a:graphicData>
        </a:graphic>
      </p:graphicFrame>
      <p:sp>
        <p:nvSpPr>
          <p:cNvPr id="7" name="TextBox 6"/>
          <p:cNvSpPr txBox="1"/>
          <p:nvPr/>
        </p:nvSpPr>
        <p:spPr>
          <a:xfrm>
            <a:off x="9324869" y="1961936"/>
            <a:ext cx="2411605" cy="1938992"/>
          </a:xfrm>
          <a:prstGeom prst="rect">
            <a:avLst/>
          </a:prstGeom>
          <a:noFill/>
          <a:ln>
            <a:solidFill>
              <a:schemeClr val="tx1"/>
            </a:solidFill>
          </a:ln>
        </p:spPr>
        <p:txBody>
          <a:bodyPr wrap="square" rtlCol="0">
            <a:spAutoFit/>
          </a:bodyPr>
          <a:lstStyle/>
          <a:p>
            <a:r>
              <a:rPr lang="en-GB" sz="2000">
                <a:latin typeface="OpenDyslexicAlta" pitchFamily="2" charset="77"/>
                <a:ea typeface="OpenDyslexic" charset="0"/>
                <a:cs typeface="OpenDyslexic" charset="0"/>
              </a:rPr>
              <a:t>Use your spellings, and the letters in the crossword, to work out the missing words. </a:t>
            </a:r>
          </a:p>
        </p:txBody>
      </p:sp>
    </p:spTree>
    <p:extLst>
      <p:ext uri="{BB962C8B-B14F-4D97-AF65-F5344CB8AC3E}">
        <p14:creationId xmlns:p14="http://schemas.microsoft.com/office/powerpoint/2010/main" val="8806187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a:latin typeface="OpenDyslexicAlta" pitchFamily="2" charset="77"/>
                          <a:ea typeface="OpenDyslexic" charset="0"/>
                          <a:cs typeface="OpenDyslexic" charset="0"/>
                        </a:rPr>
                        <a:t>Spellings</a:t>
                      </a:r>
                    </a:p>
                  </a:txBody>
                  <a:tcPr>
                    <a:solidFill>
                      <a:schemeClr val="accent5">
                        <a:lumMod val="60000"/>
                        <a:lumOff val="40000"/>
                      </a:schemeClr>
                    </a:solidFill>
                  </a:tcPr>
                </a:tc>
                <a:extLst>
                  <a:ext uri="{0D108BD9-81ED-4DB2-BD59-A6C34878D82A}">
                    <a16:rowId xmlns:a16="http://schemas.microsoft.com/office/drawing/2014/main" val="10000"/>
                  </a:ext>
                </a:extLst>
              </a:tr>
              <a:tr h="457200">
                <a:tc>
                  <a:txBody>
                    <a:bodyPr/>
                    <a:lstStyle/>
                    <a:p>
                      <a:r>
                        <a:rPr lang="en-GB" b="0" i="0">
                          <a:latin typeface="OpenDyslexicAlta" pitchFamily="2" charset="77"/>
                          <a:ea typeface="OpenDyslexic" charset="0"/>
                          <a:cs typeface="OpenDyslexic" charset="0"/>
                        </a:rPr>
                        <a:t>gym</a:t>
                      </a:r>
                    </a:p>
                  </a:txBody>
                  <a:tcPr/>
                </a:tc>
                <a:extLst>
                  <a:ext uri="{0D108BD9-81ED-4DB2-BD59-A6C34878D82A}">
                    <a16:rowId xmlns:a16="http://schemas.microsoft.com/office/drawing/2014/main" val="10001"/>
                  </a:ext>
                </a:extLst>
              </a:tr>
              <a:tr h="457200">
                <a:tc>
                  <a:txBody>
                    <a:bodyPr/>
                    <a:lstStyle/>
                    <a:p>
                      <a:r>
                        <a:rPr lang="en-GB" b="0" i="0">
                          <a:latin typeface="OpenDyslexicAlta" pitchFamily="2" charset="77"/>
                          <a:ea typeface="OpenDyslexic" charset="0"/>
                          <a:cs typeface="OpenDyslexic" charset="0"/>
                        </a:rPr>
                        <a:t>myth</a:t>
                      </a:r>
                    </a:p>
                  </a:txBody>
                  <a:tcPr/>
                </a:tc>
                <a:extLst>
                  <a:ext uri="{0D108BD9-81ED-4DB2-BD59-A6C34878D82A}">
                    <a16:rowId xmlns:a16="http://schemas.microsoft.com/office/drawing/2014/main" val="10002"/>
                  </a:ext>
                </a:extLst>
              </a:tr>
              <a:tr h="457200">
                <a:tc>
                  <a:txBody>
                    <a:bodyPr/>
                    <a:lstStyle/>
                    <a:p>
                      <a:r>
                        <a:rPr lang="en-GB" b="0" i="0">
                          <a:latin typeface="OpenDyslexicAlta" pitchFamily="2" charset="77"/>
                          <a:ea typeface="OpenDyslexic" charset="0"/>
                          <a:cs typeface="OpenDyslexic" charset="0"/>
                        </a:rPr>
                        <a:t>Egypt</a:t>
                      </a:r>
                    </a:p>
                  </a:txBody>
                  <a:tcPr/>
                </a:tc>
                <a:extLst>
                  <a:ext uri="{0D108BD9-81ED-4DB2-BD59-A6C34878D82A}">
                    <a16:rowId xmlns:a16="http://schemas.microsoft.com/office/drawing/2014/main" val="10003"/>
                  </a:ext>
                </a:extLst>
              </a:tr>
              <a:tr h="457200">
                <a:tc>
                  <a:txBody>
                    <a:bodyPr/>
                    <a:lstStyle/>
                    <a:p>
                      <a:r>
                        <a:rPr lang="en-GB" b="0" i="0">
                          <a:latin typeface="OpenDyslexicAlta" pitchFamily="2" charset="77"/>
                          <a:ea typeface="OpenDyslexic" charset="0"/>
                          <a:cs typeface="OpenDyslexic" charset="0"/>
                        </a:rPr>
                        <a:t>pyramid</a:t>
                      </a:r>
                    </a:p>
                  </a:txBody>
                  <a:tcPr/>
                </a:tc>
                <a:extLst>
                  <a:ext uri="{0D108BD9-81ED-4DB2-BD59-A6C34878D82A}">
                    <a16:rowId xmlns:a16="http://schemas.microsoft.com/office/drawing/2014/main" val="10004"/>
                  </a:ext>
                </a:extLst>
              </a:tr>
              <a:tr h="457200">
                <a:tc>
                  <a:txBody>
                    <a:bodyPr/>
                    <a:lstStyle/>
                    <a:p>
                      <a:r>
                        <a:rPr lang="en-GB" b="0" i="0">
                          <a:latin typeface="OpenDyslexicAlta" pitchFamily="2" charset="77"/>
                          <a:ea typeface="OpenDyslexic" charset="0"/>
                          <a:cs typeface="OpenDyslexic" charset="0"/>
                        </a:rPr>
                        <a:t>mystery</a:t>
                      </a:r>
                    </a:p>
                  </a:txBody>
                  <a:tcPr/>
                </a:tc>
                <a:extLst>
                  <a:ext uri="{0D108BD9-81ED-4DB2-BD59-A6C34878D82A}">
                    <a16:rowId xmlns:a16="http://schemas.microsoft.com/office/drawing/2014/main" val="10005"/>
                  </a:ext>
                </a:extLst>
              </a:tr>
              <a:tr h="457200">
                <a:tc>
                  <a:txBody>
                    <a:bodyPr/>
                    <a:lstStyle/>
                    <a:p>
                      <a:r>
                        <a:rPr lang="en-GB" b="0" i="0">
                          <a:latin typeface="OpenDyslexicAlta" pitchFamily="2" charset="77"/>
                          <a:ea typeface="OpenDyslexic" charset="0"/>
                          <a:cs typeface="OpenDyslexic" charset="0"/>
                        </a:rPr>
                        <a:t>symbol</a:t>
                      </a:r>
                    </a:p>
                  </a:txBody>
                  <a:tcPr/>
                </a:tc>
                <a:extLst>
                  <a:ext uri="{0D108BD9-81ED-4DB2-BD59-A6C34878D82A}">
                    <a16:rowId xmlns:a16="http://schemas.microsoft.com/office/drawing/2014/main" val="10006"/>
                  </a:ext>
                </a:extLst>
              </a:tr>
              <a:tr h="457200">
                <a:tc>
                  <a:txBody>
                    <a:bodyPr/>
                    <a:lstStyle/>
                    <a:p>
                      <a:r>
                        <a:rPr lang="en-GB" b="0" i="0">
                          <a:latin typeface="OpenDyslexicAlta" pitchFamily="2" charset="77"/>
                          <a:ea typeface="OpenDyslexic" charset="0"/>
                          <a:cs typeface="OpenDyslexic" charset="0"/>
                        </a:rPr>
                        <a:t>synonym</a:t>
                      </a:r>
                    </a:p>
                  </a:txBody>
                  <a:tcPr/>
                </a:tc>
                <a:extLst>
                  <a:ext uri="{0D108BD9-81ED-4DB2-BD59-A6C34878D82A}">
                    <a16:rowId xmlns:a16="http://schemas.microsoft.com/office/drawing/2014/main" val="10007"/>
                  </a:ext>
                </a:extLst>
              </a:tr>
              <a:tr h="457200">
                <a:tc>
                  <a:txBody>
                    <a:bodyPr/>
                    <a:lstStyle/>
                    <a:p>
                      <a:r>
                        <a:rPr lang="en-GB" b="0" i="0">
                          <a:latin typeface="OpenDyslexicAlta" pitchFamily="2" charset="77"/>
                          <a:ea typeface="OpenDyslexic" charset="0"/>
                          <a:cs typeface="OpenDyslexic" charset="0"/>
                        </a:rPr>
                        <a:t>lyrics</a:t>
                      </a:r>
                    </a:p>
                  </a:txBody>
                  <a:tcPr/>
                </a:tc>
                <a:extLst>
                  <a:ext uri="{0D108BD9-81ED-4DB2-BD59-A6C34878D82A}">
                    <a16:rowId xmlns:a16="http://schemas.microsoft.com/office/drawing/2014/main" val="10008"/>
                  </a:ext>
                </a:extLst>
              </a:tr>
              <a:tr h="457200">
                <a:tc>
                  <a:txBody>
                    <a:bodyPr/>
                    <a:lstStyle/>
                    <a:p>
                      <a:r>
                        <a:rPr lang="en-GB" b="0" i="0">
                          <a:latin typeface="OpenDyslexicAlta" pitchFamily="2" charset="77"/>
                          <a:ea typeface="OpenDyslexic" charset="0"/>
                          <a:cs typeface="OpenDyslexic" charset="0"/>
                        </a:rPr>
                        <a:t>system</a:t>
                      </a:r>
                    </a:p>
                  </a:txBody>
                  <a:tcPr/>
                </a:tc>
                <a:extLst>
                  <a:ext uri="{0D108BD9-81ED-4DB2-BD59-A6C34878D82A}">
                    <a16:rowId xmlns:a16="http://schemas.microsoft.com/office/drawing/2014/main" val="10009"/>
                  </a:ext>
                </a:extLst>
              </a:tr>
              <a:tr h="457200">
                <a:tc>
                  <a:txBody>
                    <a:bodyPr/>
                    <a:lstStyle/>
                    <a:p>
                      <a:r>
                        <a:rPr lang="en-GB" b="0" i="0">
                          <a:latin typeface="OpenDyslexicAlta" pitchFamily="2" charset="77"/>
                          <a:ea typeface="OpenDyslexic" charset="0"/>
                          <a:cs typeface="OpenDyslexic" charset="0"/>
                        </a:rPr>
                        <a:t>gymnastics</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a:latin typeface="Muli" pitchFamily="2" charset="77"/>
                        </a:rPr>
                        <a:t>Stage: 3</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i="0" baseline="0">
                          <a:latin typeface="Muli" pitchFamily="2" charset="77"/>
                        </a:rPr>
                        <a:t>The /</a:t>
                      </a:r>
                      <a:r>
                        <a:rPr lang="en-GB" sz="1400" b="0" i="0" baseline="0" err="1">
                          <a:latin typeface="Muli" pitchFamily="2" charset="77"/>
                        </a:rPr>
                        <a:t>i</a:t>
                      </a:r>
                      <a:r>
                        <a:rPr lang="en-GB" sz="1400" b="0" i="0" baseline="0">
                          <a:latin typeface="Muli" pitchFamily="2" charset="77"/>
                        </a:rPr>
                        <a:t>/ sound spelled with a ‘y.’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baseline="0">
                        <a:latin typeface="Muli" pitchFamily="2" charset="77"/>
                      </a:endParaRPr>
                    </a:p>
                    <a:p>
                      <a:r>
                        <a:rPr lang="en-GB" sz="1400" b="0" i="0" baseline="0">
                          <a:solidFill>
                            <a:srgbClr val="FF3860"/>
                          </a:solidFill>
                          <a:latin typeface="Muli" pitchFamily="2" charset="77"/>
                        </a:rPr>
                        <a:t>Answers: </a:t>
                      </a:r>
                      <a:endParaRPr lang="en-GB" sz="1400" b="0" i="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nvGraphicFramePr>
        <p:xfrm>
          <a:off x="3614477" y="1396998"/>
          <a:ext cx="5529523" cy="5165930"/>
        </p:xfrm>
        <a:graphic>
          <a:graphicData uri="http://schemas.openxmlformats.org/drawingml/2006/table">
            <a:tbl>
              <a:tblPr firstRow="1" bandRow="1">
                <a:tableStyleId>{5940675A-B579-460E-94D1-54222C63F5DA}</a:tableStyleId>
              </a:tblPr>
              <a:tblGrid>
                <a:gridCol w="423029">
                  <a:extLst>
                    <a:ext uri="{9D8B030D-6E8A-4147-A177-3AD203B41FA5}">
                      <a16:colId xmlns:a16="http://schemas.microsoft.com/office/drawing/2014/main" val="20000"/>
                    </a:ext>
                  </a:extLst>
                </a:gridCol>
                <a:gridCol w="423029">
                  <a:extLst>
                    <a:ext uri="{9D8B030D-6E8A-4147-A177-3AD203B41FA5}">
                      <a16:colId xmlns:a16="http://schemas.microsoft.com/office/drawing/2014/main" val="20001"/>
                    </a:ext>
                  </a:extLst>
                </a:gridCol>
                <a:gridCol w="423029">
                  <a:extLst>
                    <a:ext uri="{9D8B030D-6E8A-4147-A177-3AD203B41FA5}">
                      <a16:colId xmlns:a16="http://schemas.microsoft.com/office/drawing/2014/main" val="20002"/>
                    </a:ext>
                  </a:extLst>
                </a:gridCol>
                <a:gridCol w="423029">
                  <a:extLst>
                    <a:ext uri="{9D8B030D-6E8A-4147-A177-3AD203B41FA5}">
                      <a16:colId xmlns:a16="http://schemas.microsoft.com/office/drawing/2014/main" val="20003"/>
                    </a:ext>
                  </a:extLst>
                </a:gridCol>
                <a:gridCol w="423029">
                  <a:extLst>
                    <a:ext uri="{9D8B030D-6E8A-4147-A177-3AD203B41FA5}">
                      <a16:colId xmlns:a16="http://schemas.microsoft.com/office/drawing/2014/main" val="20004"/>
                    </a:ext>
                  </a:extLst>
                </a:gridCol>
                <a:gridCol w="423029">
                  <a:extLst>
                    <a:ext uri="{9D8B030D-6E8A-4147-A177-3AD203B41FA5}">
                      <a16:colId xmlns:a16="http://schemas.microsoft.com/office/drawing/2014/main" val="20005"/>
                    </a:ext>
                  </a:extLst>
                </a:gridCol>
                <a:gridCol w="423029">
                  <a:extLst>
                    <a:ext uri="{9D8B030D-6E8A-4147-A177-3AD203B41FA5}">
                      <a16:colId xmlns:a16="http://schemas.microsoft.com/office/drawing/2014/main" val="20006"/>
                    </a:ext>
                  </a:extLst>
                </a:gridCol>
                <a:gridCol w="423029">
                  <a:extLst>
                    <a:ext uri="{9D8B030D-6E8A-4147-A177-3AD203B41FA5}">
                      <a16:colId xmlns:a16="http://schemas.microsoft.com/office/drawing/2014/main" val="20007"/>
                    </a:ext>
                  </a:extLst>
                </a:gridCol>
                <a:gridCol w="423029">
                  <a:extLst>
                    <a:ext uri="{9D8B030D-6E8A-4147-A177-3AD203B41FA5}">
                      <a16:colId xmlns:a16="http://schemas.microsoft.com/office/drawing/2014/main" val="20008"/>
                    </a:ext>
                  </a:extLst>
                </a:gridCol>
                <a:gridCol w="423029">
                  <a:extLst>
                    <a:ext uri="{9D8B030D-6E8A-4147-A177-3AD203B41FA5}">
                      <a16:colId xmlns:a16="http://schemas.microsoft.com/office/drawing/2014/main" val="20009"/>
                    </a:ext>
                  </a:extLst>
                </a:gridCol>
                <a:gridCol w="423029">
                  <a:extLst>
                    <a:ext uri="{9D8B030D-6E8A-4147-A177-3AD203B41FA5}">
                      <a16:colId xmlns:a16="http://schemas.microsoft.com/office/drawing/2014/main" val="20010"/>
                    </a:ext>
                  </a:extLst>
                </a:gridCol>
                <a:gridCol w="423029">
                  <a:extLst>
                    <a:ext uri="{9D8B030D-6E8A-4147-A177-3AD203B41FA5}">
                      <a16:colId xmlns:a16="http://schemas.microsoft.com/office/drawing/2014/main" val="20011"/>
                    </a:ext>
                  </a:extLst>
                </a:gridCol>
                <a:gridCol w="453175">
                  <a:extLst>
                    <a:ext uri="{9D8B030D-6E8A-4147-A177-3AD203B41FA5}">
                      <a16:colId xmlns:a16="http://schemas.microsoft.com/office/drawing/2014/main" val="20012"/>
                    </a:ext>
                  </a:extLst>
                </a:gridCol>
              </a:tblGrid>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g</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E</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0"/>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p</a:t>
                      </a:r>
                    </a:p>
                  </a:txBody>
                  <a:tcPr>
                    <a:solidFill>
                      <a:schemeClr val="bg1"/>
                    </a:solidFill>
                  </a:tcPr>
                </a:tc>
                <a:tc>
                  <a:txBody>
                    <a:bodyPr/>
                    <a:lstStyle/>
                    <a:p>
                      <a:pPr algn="ctr"/>
                      <a:r>
                        <a:rPr lang="en-GB" sz="2400" b="0" i="0">
                          <a:latin typeface="OpenDyslexicAlta" pitchFamily="2" charset="77"/>
                          <a:ea typeface="OpenDyslexic" charset="0"/>
                          <a:cs typeface="OpenDyslexic" charset="0"/>
                        </a:rPr>
                        <a:t>y</a:t>
                      </a:r>
                    </a:p>
                  </a:txBody>
                  <a:tcPr>
                    <a:solidFill>
                      <a:schemeClr val="bg1"/>
                    </a:solidFill>
                  </a:tcPr>
                </a:tc>
                <a:tc>
                  <a:txBody>
                    <a:bodyPr/>
                    <a:lstStyle/>
                    <a:p>
                      <a:pPr algn="ctr"/>
                      <a:r>
                        <a:rPr lang="en-GB" sz="2400" b="0" i="0">
                          <a:latin typeface="OpenDyslexicAlta" pitchFamily="2" charset="77"/>
                          <a:ea typeface="OpenDyslexic" charset="0"/>
                          <a:cs typeface="OpenDyslexic" charset="0"/>
                        </a:rPr>
                        <a:t>r</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a</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m</a:t>
                      </a:r>
                    </a:p>
                  </a:txBody>
                  <a:tcPr>
                    <a:solidFill>
                      <a:schemeClr val="bg1"/>
                    </a:solidFill>
                  </a:tcPr>
                </a:tc>
                <a:tc>
                  <a:txBody>
                    <a:bodyPr/>
                    <a:lstStyle/>
                    <a:p>
                      <a:pPr algn="ctr"/>
                      <a:r>
                        <a:rPr lang="en-GB" sz="2400" b="0" i="0" err="1">
                          <a:solidFill>
                            <a:srgbClr val="FF3860"/>
                          </a:solidFill>
                          <a:latin typeface="OpenDyslexicAlta" pitchFamily="2" charset="77"/>
                          <a:ea typeface="OpenDyslexic" charset="0"/>
                          <a:cs typeface="OpenDyslexic" charset="0"/>
                        </a:rPr>
                        <a:t>i</a:t>
                      </a:r>
                      <a:endParaRPr lang="en-GB" sz="2400" b="0" i="0">
                        <a:solidFill>
                          <a:srgbClr val="FF3860"/>
                        </a:solidFill>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latin typeface="OpenDyslexicAlta" pitchFamily="2" charset="77"/>
                          <a:ea typeface="OpenDyslexic" charset="0"/>
                          <a:cs typeface="OpenDyslexic" charset="0"/>
                        </a:rPr>
                        <a:t>d</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g</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y</a:t>
                      </a:r>
                    </a:p>
                  </a:txBody>
                  <a:tcPr>
                    <a:solidFill>
                      <a:schemeClr val="bg1"/>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extLst>
                  <a:ext uri="{0D108BD9-81ED-4DB2-BD59-A6C34878D82A}">
                    <a16:rowId xmlns:a16="http://schemas.microsoft.com/office/drawing/2014/main" val="10001"/>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m</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y</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2"/>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s</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n</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p</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3"/>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y</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a</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s</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y</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s</a:t>
                      </a:r>
                    </a:p>
                  </a:txBody>
                  <a:tcPr>
                    <a:solidFill>
                      <a:schemeClr val="bg1"/>
                    </a:solidFill>
                  </a:tcPr>
                </a:tc>
                <a:tc>
                  <a:txBody>
                    <a:bodyPr/>
                    <a:lstStyle/>
                    <a:p>
                      <a:pPr algn="ctr"/>
                      <a:r>
                        <a:rPr lang="en-GB" sz="2400" b="0" i="0">
                          <a:latin typeface="OpenDyslexicAlta" pitchFamily="2" charset="77"/>
                          <a:ea typeface="OpenDyslexic" charset="0"/>
                          <a:cs typeface="OpenDyslexic" charset="0"/>
                        </a:rPr>
                        <a:t>t</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e</a:t>
                      </a:r>
                    </a:p>
                  </a:txBody>
                  <a:tcPr>
                    <a:solidFill>
                      <a:schemeClr val="bg1"/>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extLst>
                  <a:ext uri="{0D108BD9-81ED-4DB2-BD59-A6C34878D82A}">
                    <a16:rowId xmlns:a16="http://schemas.microsoft.com/office/drawing/2014/main" val="10004"/>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y</a:t>
                      </a:r>
                    </a:p>
                  </a:txBody>
                  <a:tcPr>
                    <a:solidFill>
                      <a:schemeClr val="bg1"/>
                    </a:solidFill>
                  </a:tcPr>
                </a:tc>
                <a:tc>
                  <a:txBody>
                    <a:bodyPr/>
                    <a:lstStyle/>
                    <a:p>
                      <a:pPr algn="ctr"/>
                      <a:r>
                        <a:rPr lang="en-GB" sz="2400" b="0" i="0">
                          <a:latin typeface="OpenDyslexicAlta" pitchFamily="2" charset="77"/>
                          <a:ea typeface="OpenDyslexic" charset="0"/>
                          <a:cs typeface="OpenDyslexic" charset="0"/>
                        </a:rPr>
                        <a:t>s</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e</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r</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y</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y</a:t>
                      </a:r>
                    </a:p>
                  </a:txBody>
                  <a:tcPr>
                    <a:solidFill>
                      <a:schemeClr val="bg1"/>
                    </a:solidFill>
                  </a:tcPr>
                </a:tc>
                <a:extLst>
                  <a:ext uri="{0D108BD9-81ED-4DB2-BD59-A6C34878D82A}">
                    <a16:rowId xmlns:a16="http://schemas.microsoft.com/office/drawing/2014/main" val="10005"/>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b</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solidFill>
                      <a:schemeClr val="bg1"/>
                    </a:solidFill>
                  </a:tcPr>
                </a:tc>
                <a:extLst>
                  <a:ext uri="{0D108BD9-81ED-4DB2-BD59-A6C34878D82A}">
                    <a16:rowId xmlns:a16="http://schemas.microsoft.com/office/drawing/2014/main" val="10006"/>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i</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o</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t</a:t>
                      </a:r>
                    </a:p>
                  </a:txBody>
                  <a:tcPr>
                    <a:solidFill>
                      <a:schemeClr val="bg1"/>
                    </a:solidFill>
                  </a:tcPr>
                </a:tc>
                <a:extLst>
                  <a:ext uri="{0D108BD9-81ED-4DB2-BD59-A6C34878D82A}">
                    <a16:rowId xmlns:a16="http://schemas.microsoft.com/office/drawing/2014/main" val="10007"/>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l</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c</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n</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8"/>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s</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solidFill>
                            <a:srgbClr val="FF3860"/>
                          </a:solidFill>
                          <a:latin typeface="OpenDyslexicAlta" pitchFamily="2" charset="77"/>
                          <a:ea typeface="OpenDyslexic" charset="0"/>
                          <a:cs typeface="OpenDyslexic" charset="0"/>
                        </a:rPr>
                        <a:t>l</a:t>
                      </a:r>
                    </a:p>
                  </a:txBody>
                  <a:tcPr>
                    <a:solidFill>
                      <a:schemeClr val="bg1"/>
                    </a:solidFill>
                  </a:tcPr>
                </a:tc>
                <a:tc>
                  <a:txBody>
                    <a:bodyPr/>
                    <a:lstStyle/>
                    <a:p>
                      <a:pPr algn="ctr"/>
                      <a:r>
                        <a:rPr lang="en-GB" sz="2400" b="0" i="0">
                          <a:latin typeface="OpenDyslexicAlta" pitchFamily="2" charset="77"/>
                          <a:ea typeface="OpenDyslexic" charset="0"/>
                          <a:cs typeface="OpenDyslexic" charset="0"/>
                        </a:rPr>
                        <a:t>y</a:t>
                      </a:r>
                    </a:p>
                  </a:txBody>
                  <a:tcPr>
                    <a:solidFill>
                      <a:schemeClr val="bg1"/>
                    </a:solidFill>
                  </a:tcPr>
                </a:tc>
                <a:tc>
                  <a:txBody>
                    <a:bodyPr/>
                    <a:lstStyle/>
                    <a:p>
                      <a:pPr algn="ctr"/>
                      <a:r>
                        <a:rPr lang="en-GB" sz="2400" b="0" i="0">
                          <a:latin typeface="OpenDyslexicAlta" pitchFamily="2" charset="77"/>
                          <a:ea typeface="OpenDyslexic" charset="0"/>
                          <a:cs typeface="OpenDyslexic" charset="0"/>
                        </a:rPr>
                        <a:t>r</a:t>
                      </a:r>
                    </a:p>
                  </a:txBody>
                  <a:tcPr>
                    <a:solidFill>
                      <a:schemeClr val="bg1"/>
                    </a:solidFill>
                  </a:tcPr>
                </a:tc>
                <a:tc>
                  <a:txBody>
                    <a:bodyPr/>
                    <a:lstStyle/>
                    <a:p>
                      <a:pPr algn="ctr"/>
                      <a:r>
                        <a:rPr lang="en-GB" sz="2400" b="0" i="0" err="1">
                          <a:solidFill>
                            <a:srgbClr val="FF3860"/>
                          </a:solidFill>
                          <a:latin typeface="OpenDyslexicAlta" pitchFamily="2" charset="77"/>
                          <a:ea typeface="OpenDyslexic" charset="0"/>
                          <a:cs typeface="OpenDyslexic" charset="0"/>
                        </a:rPr>
                        <a:t>i</a:t>
                      </a:r>
                      <a:endParaRPr lang="en-GB" sz="2400" b="0" i="0">
                        <a:solidFill>
                          <a:srgbClr val="FF3860"/>
                        </a:solidFill>
                        <a:latin typeface="OpenDyslexicAlta" pitchFamily="2" charset="77"/>
                        <a:ea typeface="OpenDyslexic" charset="0"/>
                        <a:cs typeface="OpenDyslexic" charset="0"/>
                      </a:endParaRP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c</a:t>
                      </a:r>
                    </a:p>
                  </a:txBody>
                  <a:tcPr>
                    <a:solidFill>
                      <a:schemeClr val="bg1"/>
                    </a:solidFill>
                  </a:tcPr>
                </a:tc>
                <a:tc>
                  <a:txBody>
                    <a:bodyPr/>
                    <a:lstStyle/>
                    <a:p>
                      <a:pPr algn="ctr"/>
                      <a:r>
                        <a:rPr lang="en-GB" sz="2400" b="0" i="0">
                          <a:solidFill>
                            <a:srgbClr val="FF3860"/>
                          </a:solidFill>
                          <a:latin typeface="OpenDyslexicAlta" pitchFamily="2" charset="77"/>
                          <a:ea typeface="OpenDyslexic" charset="0"/>
                          <a:cs typeface="OpenDyslexic" charset="0"/>
                        </a:rPr>
                        <a:t>s</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09"/>
                  </a:ext>
                </a:extLst>
              </a:tr>
              <a:tr h="469630">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r>
                        <a:rPr lang="en-GB" sz="2400" b="0" i="0">
                          <a:latin typeface="OpenDyslexicAlta" pitchFamily="2" charset="77"/>
                          <a:ea typeface="OpenDyslexic" charset="0"/>
                          <a:cs typeface="OpenDyslexic" charset="0"/>
                        </a:rPr>
                        <a:t>m</a:t>
                      </a:r>
                    </a:p>
                  </a:txBody>
                  <a:tcPr>
                    <a:solidFill>
                      <a:schemeClr val="bg1"/>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tc>
                  <a:txBody>
                    <a:bodyPr/>
                    <a:lstStyle/>
                    <a:p>
                      <a:pPr algn="ctr"/>
                      <a:endParaRPr lang="en-GB" sz="2400" b="0" i="0">
                        <a:latin typeface="OpenDyslexicAlta" pitchFamily="2" charset="77"/>
                        <a:ea typeface="OpenDyslexic" charset="0"/>
                        <a:cs typeface="OpenDyslexic" charset="0"/>
                      </a:endParaRPr>
                    </a:p>
                  </a:txBody>
                  <a:tcPr>
                    <a:solidFill>
                      <a:schemeClr val="accent5">
                        <a:lumMod val="60000"/>
                        <a:lumOff val="40000"/>
                      </a:schemeClr>
                    </a:solidFill>
                  </a:tcPr>
                </a:tc>
                <a:extLst>
                  <a:ext uri="{0D108BD9-81ED-4DB2-BD59-A6C34878D82A}">
                    <a16:rowId xmlns:a16="http://schemas.microsoft.com/office/drawing/2014/main" val="10010"/>
                  </a:ext>
                </a:extLst>
              </a:tr>
            </a:tbl>
          </a:graphicData>
        </a:graphic>
      </p:graphicFrame>
      <p:sp>
        <p:nvSpPr>
          <p:cNvPr id="7" name="TextBox 6"/>
          <p:cNvSpPr txBox="1"/>
          <p:nvPr/>
        </p:nvSpPr>
        <p:spPr>
          <a:xfrm>
            <a:off x="9324869" y="1961936"/>
            <a:ext cx="2411605" cy="1938992"/>
          </a:xfrm>
          <a:prstGeom prst="rect">
            <a:avLst/>
          </a:prstGeom>
          <a:noFill/>
          <a:ln>
            <a:solidFill>
              <a:schemeClr val="tx1"/>
            </a:solidFill>
          </a:ln>
        </p:spPr>
        <p:txBody>
          <a:bodyPr wrap="square" rtlCol="0">
            <a:spAutoFit/>
          </a:bodyPr>
          <a:lstStyle/>
          <a:p>
            <a:r>
              <a:rPr lang="en-GB" sz="2000">
                <a:latin typeface="OpenDyslexicAlta" pitchFamily="2" charset="77"/>
                <a:ea typeface="OpenDyslexic" charset="0"/>
                <a:cs typeface="OpenDyslexic" charset="0"/>
              </a:rPr>
              <a:t>Use your spellings, and the letters in the crossword, to work out the missing words. </a:t>
            </a:r>
          </a:p>
        </p:txBody>
      </p:sp>
    </p:spTree>
    <p:extLst>
      <p:ext uri="{BB962C8B-B14F-4D97-AF65-F5344CB8AC3E}">
        <p14:creationId xmlns:p14="http://schemas.microsoft.com/office/powerpoint/2010/main" val="2214935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325734"/>
            <a:ext cx="10515600" cy="1325563"/>
          </a:xfrm>
        </p:spPr>
        <p:txBody>
          <a:bodyPr>
            <a:normAutofit/>
          </a:bodyPr>
          <a:lstStyle/>
          <a:p>
            <a:pPr algn="l"/>
            <a:r>
              <a:rPr lang="en-GB" b="1" dirty="0"/>
              <a:t>A </a:t>
            </a:r>
            <a:r>
              <a:rPr lang="en-GB" b="1" dirty="0">
                <a:latin typeface="Calibri" panose="020F0502020204030204" pitchFamily="34" charset="0"/>
                <a:cs typeface="Calibri" panose="020F0502020204030204" pitchFamily="34" charset="0"/>
              </a:rPr>
              <a:t>_______</a:t>
            </a:r>
            <a:r>
              <a:rPr lang="en-GB" b="1" dirty="0"/>
              <a:t> of smoke came from the train.</a:t>
            </a:r>
            <a:endParaRPr lang="en-GB" dirty="0"/>
          </a:p>
        </p:txBody>
      </p:sp>
      <p:pic>
        <p:nvPicPr>
          <p:cNvPr id="5" name="Picture 4">
            <a:extLst>
              <a:ext uri="{FF2B5EF4-FFF2-40B4-BE49-F238E27FC236}">
                <a16:creationId xmlns:a16="http://schemas.microsoft.com/office/drawing/2014/main" id="{364617E0-84E5-364A-B7EB-80A87DCA02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4262" y="2733260"/>
            <a:ext cx="3363475" cy="2993493"/>
          </a:xfrm>
          <a:prstGeom prst="rect">
            <a:avLst/>
          </a:prstGeom>
        </p:spPr>
      </p:pic>
    </p:spTree>
    <p:extLst>
      <p:ext uri="{BB962C8B-B14F-4D97-AF65-F5344CB8AC3E}">
        <p14:creationId xmlns:p14="http://schemas.microsoft.com/office/powerpoint/2010/main" val="4515266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63A8EC4-655D-4546-A0AE-0671AEC23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9CD1B6FD-11D7-3849-9417-35B746722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66750"/>
            <a:ext cx="12192000" cy="6191250"/>
          </a:xfrm>
          <a:prstGeom prst="rect">
            <a:avLst/>
          </a:prstGeom>
        </p:spPr>
      </p:pic>
      <p:sp>
        <p:nvSpPr>
          <p:cNvPr id="13" name="TextBox 12">
            <a:extLst>
              <a:ext uri="{FF2B5EF4-FFF2-40B4-BE49-F238E27FC236}">
                <a16:creationId xmlns:a16="http://schemas.microsoft.com/office/drawing/2014/main" id="{700D2F8C-5C7E-D541-9EDA-A4DF2C2E2FEE}"/>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scheme are copyright © Education Shed Inc. and may not be redistributed without permission. </a:t>
            </a:r>
          </a:p>
        </p:txBody>
      </p:sp>
      <p:pic>
        <p:nvPicPr>
          <p:cNvPr id="29" name="Picture 28">
            <a:extLst>
              <a:ext uri="{FF2B5EF4-FFF2-40B4-BE49-F238E27FC236}">
                <a16:creationId xmlns:a16="http://schemas.microsoft.com/office/drawing/2014/main" id="{A62ED2B2-06CE-9849-84DD-DCF1DC2D3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4922612"/>
            <a:ext cx="3983736" cy="875215"/>
          </a:xfrm>
          <a:prstGeom prst="rect">
            <a:avLst/>
          </a:prstGeom>
        </p:spPr>
      </p:pic>
      <p:sp>
        <p:nvSpPr>
          <p:cNvPr id="12" name="TextBox 11">
            <a:extLst>
              <a:ext uri="{FF2B5EF4-FFF2-40B4-BE49-F238E27FC236}">
                <a16:creationId xmlns:a16="http://schemas.microsoft.com/office/drawing/2014/main" id="{0564A0E0-D230-8641-90BC-831B53681AAE}"/>
              </a:ext>
            </a:extLst>
          </p:cNvPr>
          <p:cNvSpPr txBox="1"/>
          <p:nvPr/>
        </p:nvSpPr>
        <p:spPr>
          <a:xfrm>
            <a:off x="4267201" y="5025808"/>
            <a:ext cx="3983736" cy="523220"/>
          </a:xfrm>
          <a:prstGeom prst="rect">
            <a:avLst/>
          </a:prstGeom>
          <a:noFill/>
        </p:spPr>
        <p:txBody>
          <a:bodyPr wrap="square" rtlCol="0">
            <a:spAutoFit/>
          </a:bodyPr>
          <a:lstStyle/>
          <a:p>
            <a:pPr algn="ctr"/>
            <a:r>
              <a:rPr lang="en-GB" sz="2800" dirty="0">
                <a:solidFill>
                  <a:schemeClr val="bg1"/>
                </a:solidFill>
                <a:effectLst>
                  <a:outerShdw blurRad="50800" dist="50800" dir="5400000" algn="ctr" rotWithShape="0">
                    <a:schemeClr val="tx1">
                      <a:alpha val="39000"/>
                    </a:schemeClr>
                  </a:outerShdw>
                </a:effectLst>
                <a:latin typeface="Cookies" pitchFamily="2" charset="0"/>
              </a:rPr>
              <a:t>Stage 4</a:t>
            </a:r>
          </a:p>
        </p:txBody>
      </p:sp>
      <p:pic>
        <p:nvPicPr>
          <p:cNvPr id="31" name="Picture 30">
            <a:extLst>
              <a:ext uri="{FF2B5EF4-FFF2-40B4-BE49-F238E27FC236}">
                <a16:creationId xmlns:a16="http://schemas.microsoft.com/office/drawing/2014/main" id="{816E7DB3-0D9A-8D4E-A1D6-E5CC49A337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187" y="735105"/>
            <a:ext cx="6731762" cy="1166349"/>
          </a:xfrm>
          <a:prstGeom prst="rect">
            <a:avLst/>
          </a:prstGeom>
        </p:spPr>
      </p:pic>
      <p:sp>
        <p:nvSpPr>
          <p:cNvPr id="8" name="TextBox 7">
            <a:extLst>
              <a:ext uri="{FF2B5EF4-FFF2-40B4-BE49-F238E27FC236}">
                <a16:creationId xmlns:a16="http://schemas.microsoft.com/office/drawing/2014/main" id="{972B53D9-579C-7642-97A4-2763353E325B}"/>
              </a:ext>
            </a:extLst>
          </p:cNvPr>
          <p:cNvSpPr txBox="1"/>
          <p:nvPr/>
        </p:nvSpPr>
        <p:spPr>
          <a:xfrm>
            <a:off x="3698856" y="1910135"/>
            <a:ext cx="5120424" cy="523220"/>
          </a:xfrm>
          <a:prstGeom prst="rect">
            <a:avLst/>
          </a:prstGeom>
          <a:noFill/>
          <a:effectLst>
            <a:outerShdw blurRad="50800" dist="12700" dir="5400000" algn="ctr" rotWithShape="0">
              <a:srgbClr val="000000">
                <a:alpha val="49000"/>
              </a:srgbClr>
            </a:outerShdw>
          </a:effectLst>
        </p:spPr>
        <p:txBody>
          <a:bodyPr wrap="square" rtlCol="0">
            <a:spAutoFit/>
          </a:bodyPr>
          <a:lstStyle/>
          <a:p>
            <a:pPr algn="ctr"/>
            <a:r>
              <a:rPr lang="en-GB" sz="2800" dirty="0">
                <a:solidFill>
                  <a:schemeClr val="bg1"/>
                </a:solidFill>
                <a:latin typeface="Muli" pitchFamily="2" charset="77"/>
              </a:rPr>
              <a:t>Spelling Curriculum</a:t>
            </a:r>
          </a:p>
        </p:txBody>
      </p:sp>
    </p:spTree>
    <p:extLst>
      <p:ext uri="{BB962C8B-B14F-4D97-AF65-F5344CB8AC3E}">
        <p14:creationId xmlns:p14="http://schemas.microsoft.com/office/powerpoint/2010/main" val="7947717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4</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95400"/>
            <a:ext cx="10515600" cy="5317068"/>
          </a:xfrm>
        </p:spPr>
        <p:txBody>
          <a:bodyPr numCol="2" spcCol="180000">
            <a:noAutofit/>
          </a:bodyPr>
          <a:lstStyle/>
          <a:p>
            <a:pPr marL="514350" indent="-514350">
              <a:buFont typeface="+mj-lt"/>
              <a:buAutoNum type="arabicPeriod"/>
            </a:pPr>
            <a:r>
              <a:rPr lang="en-GB" sz="700" dirty="0">
                <a:latin typeface="Muli" pitchFamily="2" charset="77"/>
              </a:rPr>
              <a:t>Homophones</a:t>
            </a:r>
          </a:p>
          <a:p>
            <a:pPr marL="514350" indent="-514350">
              <a:buFont typeface="+mj-lt"/>
              <a:buAutoNum type="arabicPeriod"/>
            </a:pPr>
            <a:r>
              <a:rPr lang="en-GB" sz="700" dirty="0">
                <a:latin typeface="Muli" pitchFamily="2" charset="77"/>
              </a:rPr>
              <a:t>The /s/ sound spelled c before ’</a:t>
            </a:r>
            <a:r>
              <a:rPr lang="en-GB" sz="700" dirty="0" err="1">
                <a:latin typeface="Muli" pitchFamily="2" charset="77"/>
              </a:rPr>
              <a:t>i</a:t>
            </a:r>
            <a:r>
              <a:rPr lang="en-GB" sz="700" dirty="0">
                <a:latin typeface="Muli" pitchFamily="2" charset="77"/>
              </a:rPr>
              <a:t>’ and ‘e’.</a:t>
            </a:r>
          </a:p>
          <a:p>
            <a:pPr marL="514350" indent="-514350">
              <a:buFont typeface="+mj-lt"/>
              <a:buAutoNum type="arabicPeriod"/>
            </a:pPr>
            <a:r>
              <a:rPr lang="en-GB" sz="700" dirty="0">
                <a:latin typeface="Muli" pitchFamily="2" charset="77"/>
              </a:rPr>
              <a:t>Prefixes – ’super-’ ‘anti-’, ‘auto-’ and ‘bi-’</a:t>
            </a:r>
          </a:p>
          <a:p>
            <a:pPr marL="514350" indent="-514350">
              <a:buFont typeface="+mj-lt"/>
              <a:buAutoNum type="arabicPeriod"/>
            </a:pPr>
            <a:r>
              <a:rPr lang="en-GB" sz="700" dirty="0">
                <a:latin typeface="Muli" pitchFamily="2" charset="77"/>
              </a:rPr>
              <a:t>Challenge Words</a:t>
            </a:r>
            <a:endParaRPr lang="en-GB" sz="750" dirty="0">
              <a:latin typeface="Muli" pitchFamily="2" charset="77"/>
            </a:endParaRPr>
          </a:p>
          <a:p>
            <a:pPr marL="514350" indent="-514350">
              <a:buFont typeface="+mj-lt"/>
              <a:buAutoNum type="arabicPeriod"/>
            </a:pPr>
            <a:r>
              <a:rPr lang="en-GB" sz="750" dirty="0">
                <a:latin typeface="Muli" pitchFamily="2" charset="77"/>
              </a:rPr>
              <a:t>Words ending in ‘-</a:t>
            </a:r>
            <a:r>
              <a:rPr lang="en-GB" sz="750" dirty="0" err="1">
                <a:latin typeface="Muli" pitchFamily="2" charset="77"/>
              </a:rPr>
              <a:t>ious</a:t>
            </a:r>
            <a:r>
              <a:rPr lang="en-GB" sz="750" dirty="0">
                <a:latin typeface="Muli" pitchFamily="2" charset="77"/>
              </a:rPr>
              <a:t>.’</a:t>
            </a:r>
          </a:p>
          <a:p>
            <a:pPr marL="514350" indent="-514350">
              <a:buFont typeface="+mj-lt"/>
              <a:buAutoNum type="arabicPeriod"/>
            </a:pPr>
            <a:r>
              <a:rPr lang="en-GB" sz="750" dirty="0">
                <a:latin typeface="Muli" pitchFamily="2" charset="77"/>
              </a:rPr>
              <a:t>Words ending in ‘–</a:t>
            </a:r>
            <a:r>
              <a:rPr lang="en-GB" sz="750" dirty="0" err="1">
                <a:latin typeface="Muli" pitchFamily="2" charset="77"/>
              </a:rPr>
              <a:t>cious</a:t>
            </a:r>
            <a:r>
              <a:rPr lang="en-GB" sz="750" dirty="0">
                <a:latin typeface="Muli" pitchFamily="2" charset="77"/>
              </a:rPr>
              <a:t>.’  If the root word ends in –</a:t>
            </a:r>
            <a:r>
              <a:rPr lang="en-GB" sz="750" dirty="0" err="1">
                <a:latin typeface="Muli" pitchFamily="2" charset="77"/>
              </a:rPr>
              <a:t>ce</a:t>
            </a:r>
            <a:r>
              <a:rPr lang="en-GB" sz="750" dirty="0">
                <a:latin typeface="Muli" pitchFamily="2" charset="77"/>
              </a:rPr>
              <a:t> the sound is usually spelled ‘-</a:t>
            </a:r>
            <a:r>
              <a:rPr lang="en-GB" sz="750" dirty="0" err="1">
                <a:latin typeface="Muli" pitchFamily="2" charset="77"/>
              </a:rPr>
              <a:t>cious</a:t>
            </a:r>
            <a:r>
              <a:rPr lang="en-GB" sz="750" dirty="0">
                <a:latin typeface="Muli" pitchFamily="2" charset="77"/>
              </a:rPr>
              <a:t>.’</a:t>
            </a:r>
          </a:p>
          <a:p>
            <a:pPr marL="514350" indent="-514350">
              <a:buFont typeface="+mj-lt"/>
              <a:buAutoNum type="arabicPeriod"/>
            </a:pPr>
            <a:r>
              <a:rPr lang="en-GB" sz="750" dirty="0">
                <a:latin typeface="Muli" pitchFamily="2" charset="77"/>
              </a:rPr>
              <a:t>Ending ‘-</a:t>
            </a:r>
            <a:r>
              <a:rPr lang="en-GB" sz="750" dirty="0" err="1">
                <a:latin typeface="Muli" pitchFamily="2" charset="77"/>
              </a:rPr>
              <a:t>cial</a:t>
            </a:r>
            <a:r>
              <a:rPr lang="en-GB" sz="750" dirty="0">
                <a:latin typeface="Muli" pitchFamily="2" charset="77"/>
              </a:rPr>
              <a:t>’ and ‘-</a:t>
            </a:r>
            <a:r>
              <a:rPr lang="en-GB" sz="750" dirty="0" err="1">
                <a:latin typeface="Muli" pitchFamily="2" charset="77"/>
              </a:rPr>
              <a:t>tial</a:t>
            </a:r>
            <a:r>
              <a:rPr lang="en-GB" sz="750" dirty="0">
                <a:latin typeface="Muli" pitchFamily="2" charset="77"/>
              </a:rPr>
              <a:t>.’  After a vowel ‘-</a:t>
            </a:r>
            <a:r>
              <a:rPr lang="en-GB" sz="750" dirty="0" err="1">
                <a:latin typeface="Muli" pitchFamily="2" charset="77"/>
              </a:rPr>
              <a:t>cial</a:t>
            </a:r>
            <a:r>
              <a:rPr lang="en-GB" sz="750" dirty="0">
                <a:latin typeface="Muli" pitchFamily="2" charset="77"/>
              </a:rPr>
              <a:t>’ is most common and ‘-</a:t>
            </a:r>
            <a:r>
              <a:rPr lang="en-GB" sz="750" dirty="0" err="1">
                <a:latin typeface="Muli" pitchFamily="2" charset="77"/>
              </a:rPr>
              <a:t>itial</a:t>
            </a:r>
            <a:r>
              <a:rPr lang="en-GB" sz="750" dirty="0">
                <a:latin typeface="Muli" pitchFamily="2" charset="77"/>
              </a:rPr>
              <a:t>’ after a consonant.  But there are many exceptions. </a:t>
            </a:r>
          </a:p>
          <a:p>
            <a:pPr marL="514350" indent="-514350">
              <a:buFont typeface="+mj-lt"/>
              <a:buAutoNum type="arabicPeriod"/>
            </a:pPr>
            <a:r>
              <a:rPr lang="en-GB" sz="750" dirty="0">
                <a:latin typeface="Muli" pitchFamily="2" charset="77"/>
              </a:rPr>
              <a:t>Ending ‘-</a:t>
            </a:r>
            <a:r>
              <a:rPr lang="en-GB" sz="750" dirty="0" err="1">
                <a:latin typeface="Muli" pitchFamily="2" charset="77"/>
              </a:rPr>
              <a:t>cial</a:t>
            </a:r>
            <a:r>
              <a:rPr lang="en-GB" sz="750" dirty="0">
                <a:latin typeface="Muli" pitchFamily="2" charset="77"/>
              </a:rPr>
              <a:t>’ and ‘-</a:t>
            </a:r>
            <a:r>
              <a:rPr lang="en-GB" sz="750" dirty="0" err="1">
                <a:latin typeface="Muli" pitchFamily="2" charset="77"/>
              </a:rPr>
              <a:t>tial</a:t>
            </a:r>
            <a:r>
              <a:rPr lang="en-GB" sz="750" dirty="0">
                <a:latin typeface="Muli" pitchFamily="2" charset="77"/>
              </a:rPr>
              <a:t>.’  After a vowel ‘-</a:t>
            </a:r>
            <a:r>
              <a:rPr lang="en-GB" sz="750" dirty="0" err="1">
                <a:latin typeface="Muli" pitchFamily="2" charset="77"/>
              </a:rPr>
              <a:t>cial</a:t>
            </a:r>
            <a:r>
              <a:rPr lang="en-GB" sz="750" dirty="0">
                <a:latin typeface="Muli" pitchFamily="2" charset="77"/>
              </a:rPr>
              <a:t>’ is most common and ‘-</a:t>
            </a:r>
            <a:r>
              <a:rPr lang="en-GB" sz="750" dirty="0" err="1">
                <a:latin typeface="Muli" pitchFamily="2" charset="77"/>
              </a:rPr>
              <a:t>itial</a:t>
            </a:r>
            <a:r>
              <a:rPr lang="en-GB" sz="750" dirty="0">
                <a:latin typeface="Muli" pitchFamily="2" charset="77"/>
              </a:rPr>
              <a:t>’ after a consonant.  But there are many exceptions. </a:t>
            </a:r>
          </a:p>
          <a:p>
            <a:pPr marL="514350" indent="-514350">
              <a:buFont typeface="+mj-lt"/>
              <a:buAutoNum type="arabicPeriod"/>
            </a:pPr>
            <a:r>
              <a:rPr lang="en-GB" sz="750" dirty="0">
                <a:latin typeface="Muli" pitchFamily="2" charset="77"/>
              </a:rPr>
              <a:t>Ending ‘-</a:t>
            </a:r>
            <a:r>
              <a:rPr lang="en-GB" sz="750" dirty="0" err="1">
                <a:latin typeface="Muli" pitchFamily="2" charset="77"/>
              </a:rPr>
              <a:t>cial</a:t>
            </a:r>
            <a:r>
              <a:rPr lang="en-GB" sz="750" dirty="0">
                <a:latin typeface="Muli" pitchFamily="2" charset="77"/>
              </a:rPr>
              <a:t>’ and ‘-</a:t>
            </a:r>
            <a:r>
              <a:rPr lang="en-GB" sz="750" dirty="0" err="1">
                <a:latin typeface="Muli" pitchFamily="2" charset="77"/>
              </a:rPr>
              <a:t>tial</a:t>
            </a:r>
            <a:r>
              <a:rPr lang="en-GB" sz="750" dirty="0">
                <a:latin typeface="Muli" pitchFamily="2" charset="77"/>
              </a:rPr>
              <a:t>.’  After a vowel ‘-</a:t>
            </a:r>
            <a:r>
              <a:rPr lang="en-GB" sz="750" dirty="0" err="1">
                <a:latin typeface="Muli" pitchFamily="2" charset="77"/>
              </a:rPr>
              <a:t>cial</a:t>
            </a:r>
            <a:r>
              <a:rPr lang="en-GB" sz="750" dirty="0">
                <a:latin typeface="Muli" pitchFamily="2" charset="77"/>
              </a:rPr>
              <a:t>’ is most common and ‘-</a:t>
            </a:r>
            <a:r>
              <a:rPr lang="en-GB" sz="750" dirty="0" err="1">
                <a:latin typeface="Muli" pitchFamily="2" charset="77"/>
              </a:rPr>
              <a:t>itial</a:t>
            </a:r>
            <a:r>
              <a:rPr lang="en-GB" sz="750" dirty="0">
                <a:latin typeface="Muli" pitchFamily="2" charset="77"/>
              </a:rPr>
              <a:t>’ after a consonant.  But there are many exceptions. </a:t>
            </a:r>
          </a:p>
          <a:p>
            <a:pPr marL="514350" indent="-514350">
              <a:buFont typeface="+mj-lt"/>
              <a:buAutoNum type="arabicPeriod"/>
            </a:pPr>
            <a:r>
              <a:rPr lang="en-GB" sz="750" dirty="0">
                <a:latin typeface="Muli" pitchFamily="2" charset="77"/>
              </a:rPr>
              <a:t>Challenge words</a:t>
            </a:r>
          </a:p>
          <a:p>
            <a:pPr marL="514350" indent="-514350">
              <a:buFont typeface="+mj-lt"/>
              <a:buAutoNum type="arabicPeriod"/>
            </a:pPr>
            <a:r>
              <a:rPr lang="en-GB" sz="750" dirty="0">
                <a:latin typeface="Muli" pitchFamily="2" charset="77"/>
              </a:rPr>
              <a:t>Words ending in ‘-ant.’  ‘-ant’ Is used if there is an ‘a’ or ‘ay’ sound in the right place. </a:t>
            </a:r>
          </a:p>
          <a:p>
            <a:pPr marL="514350" indent="-514350">
              <a:buFont typeface="+mj-lt"/>
              <a:buAutoNum type="arabicPeriod"/>
            </a:pPr>
            <a:r>
              <a:rPr lang="en-GB" sz="750" dirty="0">
                <a:latin typeface="Muli" pitchFamily="2" charset="77"/>
              </a:rPr>
              <a:t>Words ending in ‘-</a:t>
            </a:r>
            <a:r>
              <a:rPr lang="en-GB" sz="750" dirty="0" err="1">
                <a:latin typeface="Muli" pitchFamily="2" charset="77"/>
              </a:rPr>
              <a:t>ance</a:t>
            </a:r>
            <a:r>
              <a:rPr lang="en-GB" sz="750" dirty="0">
                <a:latin typeface="Muli" pitchFamily="2" charset="77"/>
              </a:rPr>
              <a:t>.’  ‘-</a:t>
            </a:r>
            <a:r>
              <a:rPr lang="en-GB" sz="750" dirty="0" err="1">
                <a:latin typeface="Muli" pitchFamily="2" charset="77"/>
              </a:rPr>
              <a:t>ance</a:t>
            </a:r>
            <a:r>
              <a:rPr lang="en-GB" sz="750" dirty="0">
                <a:latin typeface="Muli" pitchFamily="2" charset="77"/>
              </a:rPr>
              <a:t>’ Is used if there is an ‘a’ or ‘ay’ sound in the right place. </a:t>
            </a:r>
          </a:p>
          <a:p>
            <a:pPr marL="514350" indent="-514350">
              <a:buFont typeface="+mj-lt"/>
              <a:buAutoNum type="arabicPeriod"/>
            </a:pPr>
            <a:r>
              <a:rPr lang="en-GB" sz="750" dirty="0">
                <a:latin typeface="Muli" pitchFamily="2" charset="77"/>
              </a:rPr>
              <a:t>Use –</a:t>
            </a:r>
            <a:r>
              <a:rPr lang="en-GB" sz="750" dirty="0" err="1">
                <a:latin typeface="Muli" pitchFamily="2" charset="77"/>
              </a:rPr>
              <a:t>ent</a:t>
            </a:r>
            <a:r>
              <a:rPr lang="en-GB" sz="750" dirty="0">
                <a:latin typeface="Muli" pitchFamily="2" charset="77"/>
              </a:rPr>
              <a:t> and -</a:t>
            </a:r>
            <a:r>
              <a:rPr lang="en-GB" sz="750" dirty="0" err="1">
                <a:latin typeface="Muli" pitchFamily="2" charset="77"/>
              </a:rPr>
              <a:t>ence</a:t>
            </a:r>
            <a:r>
              <a:rPr lang="en-GB" sz="750" dirty="0">
                <a:latin typeface="Muli" pitchFamily="2" charset="77"/>
              </a:rPr>
              <a:t>  after soft c (/s/ sound), soft g (/j/ sound) and qu.  There many exceptions to this rule. </a:t>
            </a:r>
          </a:p>
          <a:p>
            <a:pPr marL="514350" indent="-514350">
              <a:buFont typeface="+mj-lt"/>
              <a:buAutoNum type="arabicPeriod"/>
            </a:pPr>
            <a:r>
              <a:rPr lang="en-GB" sz="750" dirty="0">
                <a:latin typeface="Muli" pitchFamily="2" charset="77"/>
              </a:rPr>
              <a:t> Words ending in ‘-able’ and ‘-</a:t>
            </a:r>
            <a:r>
              <a:rPr lang="en-GB" sz="750" dirty="0" err="1">
                <a:latin typeface="Muli" pitchFamily="2" charset="77"/>
              </a:rPr>
              <a:t>ible</a:t>
            </a:r>
            <a:r>
              <a:rPr lang="en-GB" sz="750" dirty="0">
                <a:latin typeface="Muli" pitchFamily="2" charset="77"/>
              </a:rPr>
              <a:t>.’  ‘-able’ is used where there is a related word ending ‘-</a:t>
            </a:r>
            <a:r>
              <a:rPr lang="en-GB" sz="750" dirty="0" err="1">
                <a:latin typeface="Muli" pitchFamily="2" charset="77"/>
              </a:rPr>
              <a:t>ation</a:t>
            </a:r>
            <a:r>
              <a:rPr lang="en-GB" sz="750" dirty="0">
                <a:latin typeface="Muli" pitchFamily="2" charset="77"/>
              </a:rPr>
              <a:t>.’</a:t>
            </a:r>
          </a:p>
          <a:p>
            <a:pPr marL="514350" indent="-514350">
              <a:buFont typeface="+mj-lt"/>
              <a:buAutoNum type="arabicPeriod"/>
            </a:pPr>
            <a:r>
              <a:rPr lang="en-GB" sz="750" dirty="0">
                <a:latin typeface="Muli" pitchFamily="2" charset="77"/>
              </a:rPr>
              <a:t>Words ending in ‘-ably’ and ‘-</a:t>
            </a:r>
            <a:r>
              <a:rPr lang="en-GB" sz="750" dirty="0" err="1">
                <a:latin typeface="Muli" pitchFamily="2" charset="77"/>
              </a:rPr>
              <a:t>ibly</a:t>
            </a:r>
            <a:r>
              <a:rPr lang="en-GB" sz="750" dirty="0">
                <a:latin typeface="Muli" pitchFamily="2" charset="77"/>
              </a:rPr>
              <a:t>.’  The ‘-able’ ending is usually but not always used if a complete root word can be heard before it.    ‘y’ endings comply with previously learned rules and is replaced with ‘</a:t>
            </a:r>
            <a:r>
              <a:rPr lang="en-GB" sz="750" dirty="0" err="1">
                <a:latin typeface="Muli" pitchFamily="2" charset="77"/>
              </a:rPr>
              <a:t>i</a:t>
            </a:r>
            <a:r>
              <a:rPr lang="en-GB" sz="750" dirty="0">
                <a:latin typeface="Muli" pitchFamily="2" charset="77"/>
              </a:rPr>
              <a:t>’ as in rely &gt; reliably </a:t>
            </a:r>
          </a:p>
          <a:p>
            <a:pPr marL="514350" indent="-514350">
              <a:buFont typeface="+mj-lt"/>
              <a:buAutoNum type="arabicPeriod"/>
            </a:pPr>
            <a:r>
              <a:rPr lang="en-GB" sz="750" dirty="0">
                <a:latin typeface="Muli" pitchFamily="2" charset="77"/>
              </a:rPr>
              <a:t>Challenge Words </a:t>
            </a:r>
          </a:p>
          <a:p>
            <a:pPr marL="514350" indent="-514350">
              <a:buFont typeface="+mj-lt"/>
              <a:buAutoNum type="arabicPeriod"/>
            </a:pPr>
            <a:r>
              <a:rPr lang="en-GB" sz="750" dirty="0">
                <a:latin typeface="Muli" pitchFamily="2" charset="77"/>
              </a:rPr>
              <a:t> Words ending in ‘-able.’  If this is being added to a root word ending in –</a:t>
            </a:r>
            <a:r>
              <a:rPr lang="en-GB" sz="750" dirty="0" err="1">
                <a:latin typeface="Muli" pitchFamily="2" charset="77"/>
              </a:rPr>
              <a:t>ce</a:t>
            </a:r>
            <a:r>
              <a:rPr lang="en-GB" sz="750" dirty="0">
                <a:latin typeface="Muli" pitchFamily="2" charset="77"/>
              </a:rPr>
              <a:t> or –</a:t>
            </a:r>
            <a:r>
              <a:rPr lang="en-GB" sz="750" dirty="0" err="1">
                <a:latin typeface="Muli" pitchFamily="2" charset="77"/>
              </a:rPr>
              <a:t>ge</a:t>
            </a:r>
            <a:r>
              <a:rPr lang="en-GB" sz="750" dirty="0">
                <a:latin typeface="Muli" pitchFamily="2" charset="77"/>
              </a:rPr>
              <a:t> then the e after the c or g is kept other wise they would be said with their hard sounds as in cap and gap. </a:t>
            </a:r>
          </a:p>
          <a:p>
            <a:pPr marL="514350" indent="-514350">
              <a:buFont typeface="+mj-lt"/>
              <a:buAutoNum type="arabicPeriod"/>
            </a:pPr>
            <a:r>
              <a:rPr lang="en-GB" sz="750" dirty="0">
                <a:latin typeface="Muli" pitchFamily="2" charset="77"/>
              </a:rPr>
              <a:t>Adverbs of time (temporal adverbs) these are words to develop chronology in writing. </a:t>
            </a:r>
          </a:p>
          <a:p>
            <a:pPr marL="514350" indent="-514350">
              <a:buFont typeface="+mj-lt"/>
              <a:buAutoNum type="arabicPeriod"/>
            </a:pPr>
            <a:r>
              <a:rPr lang="en-GB" sz="750" dirty="0">
                <a:latin typeface="Muli" pitchFamily="2" charset="77"/>
              </a:rPr>
              <a:t> Adding suffixes beginning with vowel letters to words ending in –</a:t>
            </a:r>
            <a:r>
              <a:rPr lang="en-GB" sz="750" dirty="0" err="1">
                <a:latin typeface="Muli" pitchFamily="2" charset="77"/>
              </a:rPr>
              <a:t>fer</a:t>
            </a:r>
            <a:r>
              <a:rPr lang="en-GB" sz="750" dirty="0">
                <a:latin typeface="Muli" pitchFamily="2" charset="77"/>
              </a:rPr>
              <a:t>. The r is doubled if the –</a:t>
            </a:r>
            <a:r>
              <a:rPr lang="en-GB" sz="750" dirty="0" err="1">
                <a:latin typeface="Muli" pitchFamily="2" charset="77"/>
              </a:rPr>
              <a:t>fer</a:t>
            </a:r>
            <a:r>
              <a:rPr lang="en-GB" sz="750" dirty="0">
                <a:latin typeface="Muli" pitchFamily="2" charset="77"/>
              </a:rPr>
              <a:t> is still stressed when the ending is added. If the –</a:t>
            </a:r>
            <a:r>
              <a:rPr lang="en-GB" sz="750" dirty="0" err="1">
                <a:latin typeface="Muli" pitchFamily="2" charset="77"/>
              </a:rPr>
              <a:t>fer</a:t>
            </a:r>
            <a:r>
              <a:rPr lang="en-GB" sz="750" dirty="0">
                <a:latin typeface="Muli" pitchFamily="2" charset="77"/>
              </a:rPr>
              <a:t> is not stressed then the r isn’t doubled. </a:t>
            </a:r>
          </a:p>
          <a:p>
            <a:pPr marL="514350" indent="-514350">
              <a:buFont typeface="+mj-lt"/>
              <a:buAutoNum type="arabicPeriod"/>
            </a:pPr>
            <a:r>
              <a:rPr lang="en-GB" sz="750" dirty="0">
                <a:latin typeface="Muli" pitchFamily="2" charset="77"/>
              </a:rPr>
              <a:t>Words with ‘silent’ letters at the start. </a:t>
            </a:r>
          </a:p>
          <a:p>
            <a:pPr marL="514350" indent="-514350">
              <a:buFont typeface="+mj-lt"/>
              <a:buAutoNum type="arabicPeriod"/>
            </a:pPr>
            <a:r>
              <a:rPr lang="en-GB" sz="750" dirty="0">
                <a:latin typeface="Muli" pitchFamily="2" charset="77"/>
              </a:rPr>
              <a:t> Words with ‘silent’ letters (i.e. letters whose presence cannot be predicted from the pronunciation of the word)</a:t>
            </a:r>
          </a:p>
          <a:p>
            <a:pPr marL="514350" indent="-514350">
              <a:buFont typeface="+mj-lt"/>
              <a:buAutoNum type="arabicPeriod"/>
            </a:pPr>
            <a:r>
              <a:rPr lang="en-GB" sz="750" dirty="0">
                <a:latin typeface="Muli" pitchFamily="2" charset="77"/>
              </a:rPr>
              <a:t>Challenge Words</a:t>
            </a:r>
          </a:p>
          <a:p>
            <a:pPr marL="514350" indent="-514350">
              <a:buFont typeface="+mj-lt"/>
              <a:buAutoNum type="arabicPeriod"/>
            </a:pPr>
            <a:r>
              <a:rPr lang="en-GB" sz="750" dirty="0">
                <a:latin typeface="Muli" pitchFamily="2" charset="77"/>
              </a:rPr>
              <a:t> Words spelled with ’</a:t>
            </a:r>
            <a:r>
              <a:rPr lang="en-GB" sz="750" dirty="0" err="1">
                <a:latin typeface="Muli" pitchFamily="2" charset="77"/>
              </a:rPr>
              <a:t>ie</a:t>
            </a:r>
            <a:r>
              <a:rPr lang="en-GB" sz="750" dirty="0">
                <a:latin typeface="Muli" pitchFamily="2" charset="77"/>
              </a:rPr>
              <a:t>’ after c.</a:t>
            </a:r>
          </a:p>
          <a:p>
            <a:pPr marL="514350" indent="-514350">
              <a:buFont typeface="+mj-lt"/>
              <a:buAutoNum type="arabicPeriod"/>
            </a:pPr>
            <a:r>
              <a:rPr lang="en-GB" sz="750" dirty="0">
                <a:latin typeface="Muli" pitchFamily="2" charset="77"/>
              </a:rPr>
              <a:t> Words with the ‘</a:t>
            </a:r>
            <a:r>
              <a:rPr lang="en-GB" sz="750" dirty="0" err="1">
                <a:latin typeface="Muli" pitchFamily="2" charset="77"/>
              </a:rPr>
              <a:t>ee</a:t>
            </a:r>
            <a:r>
              <a:rPr lang="en-GB" sz="750" dirty="0">
                <a:latin typeface="Muli" pitchFamily="2" charset="77"/>
              </a:rPr>
              <a:t>’ sound spelled </a:t>
            </a:r>
            <a:r>
              <a:rPr lang="en-GB" sz="750" dirty="0" err="1">
                <a:latin typeface="Muli" pitchFamily="2" charset="77"/>
              </a:rPr>
              <a:t>ei</a:t>
            </a:r>
            <a:r>
              <a:rPr lang="en-GB" sz="750" dirty="0">
                <a:latin typeface="Muli" pitchFamily="2" charset="77"/>
              </a:rPr>
              <a:t> after c. The ‘</a:t>
            </a:r>
            <a:r>
              <a:rPr lang="en-GB" sz="750" dirty="0" err="1">
                <a:latin typeface="Muli" pitchFamily="2" charset="77"/>
              </a:rPr>
              <a:t>i</a:t>
            </a:r>
            <a:r>
              <a:rPr lang="en-GB" sz="750" dirty="0">
                <a:latin typeface="Muli" pitchFamily="2" charset="77"/>
              </a:rPr>
              <a:t> before e except after c’ rule applies to words where the sound spelled by </a:t>
            </a:r>
            <a:r>
              <a:rPr lang="en-GB" sz="750" dirty="0" err="1">
                <a:latin typeface="Muli" pitchFamily="2" charset="77"/>
              </a:rPr>
              <a:t>ei</a:t>
            </a:r>
            <a:r>
              <a:rPr lang="en-GB" sz="750" dirty="0">
                <a:latin typeface="Muli" pitchFamily="2" charset="77"/>
              </a:rPr>
              <a:t> is /</a:t>
            </a:r>
            <a:r>
              <a:rPr lang="en-GB" sz="750" dirty="0" err="1">
                <a:latin typeface="Muli" pitchFamily="2" charset="77"/>
              </a:rPr>
              <a:t>ee</a:t>
            </a:r>
            <a:r>
              <a:rPr lang="en-GB" sz="750" dirty="0">
                <a:latin typeface="Muli" pitchFamily="2" charset="77"/>
              </a:rPr>
              <a:t>/  However there are exceptions like those in the spellings.</a:t>
            </a:r>
          </a:p>
          <a:p>
            <a:pPr marL="514350" indent="-514350">
              <a:buFont typeface="+mj-lt"/>
              <a:buAutoNum type="arabicPeriod"/>
            </a:pPr>
            <a:r>
              <a:rPr lang="en-GB" sz="750" dirty="0">
                <a:latin typeface="Muli" pitchFamily="2" charset="77"/>
              </a:rPr>
              <a:t> Words containing the letter string ‘</a:t>
            </a:r>
            <a:r>
              <a:rPr lang="en-GB" sz="750" dirty="0" err="1">
                <a:latin typeface="Muli" pitchFamily="2" charset="77"/>
              </a:rPr>
              <a:t>ough</a:t>
            </a:r>
            <a:r>
              <a:rPr lang="en-GB" sz="750" dirty="0">
                <a:latin typeface="Muli" pitchFamily="2" charset="77"/>
              </a:rPr>
              <a:t>’ where the sound is /aw/.</a:t>
            </a:r>
          </a:p>
          <a:p>
            <a:pPr marL="514350" indent="-514350">
              <a:buFont typeface="+mj-lt"/>
              <a:buAutoNum type="arabicPeriod"/>
            </a:pPr>
            <a:r>
              <a:rPr lang="en-GB" sz="750" dirty="0">
                <a:latin typeface="Muli" pitchFamily="2" charset="77"/>
              </a:rPr>
              <a:t> Words containing the letter string ’</a:t>
            </a:r>
            <a:r>
              <a:rPr lang="en-GB" sz="750" dirty="0" err="1">
                <a:latin typeface="Muli" pitchFamily="2" charset="77"/>
              </a:rPr>
              <a:t>ough</a:t>
            </a:r>
            <a:r>
              <a:rPr lang="en-GB" sz="750" dirty="0">
                <a:latin typeface="Muli" pitchFamily="2" charset="77"/>
              </a:rPr>
              <a:t>’ where the sound is /o/ as in boat or ‘ow’ as in cow. </a:t>
            </a:r>
          </a:p>
          <a:p>
            <a:pPr marL="514350" indent="-514350">
              <a:buFont typeface="+mj-lt"/>
              <a:buAutoNum type="arabicPeriod"/>
            </a:pPr>
            <a:r>
              <a:rPr lang="en-GB" sz="750" dirty="0">
                <a:latin typeface="Muli" pitchFamily="2" charset="77"/>
              </a:rPr>
              <a:t>Adverbs of possibility. These words show the possibility that something has of occurring.</a:t>
            </a:r>
          </a:p>
          <a:p>
            <a:pPr marL="514350" indent="-514350">
              <a:buFont typeface="+mj-lt"/>
              <a:buAutoNum type="arabicPeriod"/>
            </a:pPr>
            <a:r>
              <a:rPr lang="en-GB" sz="750" dirty="0">
                <a:latin typeface="Muli" pitchFamily="2" charset="77"/>
              </a:rPr>
              <a:t>Challenge Words</a:t>
            </a:r>
          </a:p>
          <a:p>
            <a:pPr marL="514350" indent="-514350">
              <a:buFont typeface="+mj-lt"/>
              <a:buAutoNum type="arabicPeriod"/>
            </a:pPr>
            <a:r>
              <a:rPr lang="en-GB" sz="750" dirty="0">
                <a:latin typeface="Muli" pitchFamily="2" charset="77"/>
              </a:rPr>
              <a:t> These words are homophones or near homophones.  They have the same pronunciation but different spellings and/or meanings. </a:t>
            </a:r>
          </a:p>
          <a:p>
            <a:pPr marL="514350" indent="-514350">
              <a:buFont typeface="+mj-lt"/>
              <a:buAutoNum type="arabicPeriod"/>
            </a:pPr>
            <a:r>
              <a:rPr lang="en-GB" sz="750" dirty="0">
                <a:latin typeface="Muli" pitchFamily="2" charset="77"/>
              </a:rPr>
              <a:t>These words are homophones or near homophones.  They have the same pronunciation but different spellings and/or meanings. </a:t>
            </a:r>
          </a:p>
          <a:p>
            <a:pPr marL="514350" indent="-514350">
              <a:buFont typeface="+mj-lt"/>
              <a:buAutoNum type="arabicPeriod"/>
            </a:pPr>
            <a:r>
              <a:rPr lang="en-GB" sz="750" dirty="0">
                <a:latin typeface="Muli" pitchFamily="2" charset="77"/>
              </a:rPr>
              <a:t>These words are homophones or near homophones.  They have the same pronunciation but different spellings and/or meanings. </a:t>
            </a:r>
          </a:p>
          <a:p>
            <a:pPr marL="514350" indent="-514350">
              <a:buFont typeface="+mj-lt"/>
              <a:buAutoNum type="arabicPeriod"/>
            </a:pPr>
            <a:r>
              <a:rPr lang="en-GB" sz="750" dirty="0">
                <a:latin typeface="Muli" pitchFamily="2" charset="77"/>
              </a:rPr>
              <a:t>These words are homophones or near homophones.  They have the same pronunciation but different spellings and/or meanings. </a:t>
            </a:r>
          </a:p>
          <a:p>
            <a:pPr marL="514350" indent="-514350">
              <a:buFont typeface="+mj-lt"/>
              <a:buAutoNum type="arabicPeriod"/>
            </a:pPr>
            <a:r>
              <a:rPr lang="en-GB" sz="750" dirty="0">
                <a:latin typeface="Muli" pitchFamily="2" charset="77"/>
              </a:rPr>
              <a:t>These words are homophones or near homophones.  They have the same pronunciation but different spellings and/or meanings. </a:t>
            </a:r>
          </a:p>
          <a:p>
            <a:pPr marL="514350" indent="-514350">
              <a:buFont typeface="+mj-lt"/>
              <a:buAutoNum type="arabicPeriod"/>
            </a:pPr>
            <a:r>
              <a:rPr lang="en-GB" sz="750" dirty="0">
                <a:latin typeface="Muli" pitchFamily="2" charset="77"/>
              </a:rPr>
              <a:t>Challenge Words</a:t>
            </a:r>
          </a:p>
          <a:p>
            <a:pPr marL="514350" indent="-514350">
              <a:buFont typeface="+mj-lt"/>
              <a:buAutoNum type="arabicPeriod"/>
            </a:pPr>
            <a:r>
              <a:rPr lang="en-GB" sz="750" dirty="0">
                <a:latin typeface="Muli" pitchFamily="2" charset="77"/>
              </a:rPr>
              <a:t>Hyphens can be used to join a prefix to a root word, especially if the prefix ends in a vowel letter and the root word also begins with one.</a:t>
            </a:r>
          </a:p>
          <a:p>
            <a:pPr marL="514350" indent="-514350">
              <a:buFont typeface="+mj-lt"/>
              <a:buAutoNum type="arabicPeriod"/>
            </a:pPr>
            <a:r>
              <a:rPr lang="en-GB" sz="750" dirty="0">
                <a:latin typeface="Muli" pitchFamily="2" charset="77"/>
              </a:rPr>
              <a:t>Challenge Words</a:t>
            </a:r>
          </a:p>
          <a:p>
            <a:pPr marL="514350" indent="-514350">
              <a:buFont typeface="+mj-lt"/>
              <a:buAutoNum type="arabicPeriod"/>
            </a:pPr>
            <a:endParaRPr lang="en-GB" sz="750" dirty="0">
              <a:latin typeface="Muli" pitchFamily="2" charset="77"/>
            </a:endParaRPr>
          </a:p>
        </p:txBody>
      </p:sp>
    </p:spTree>
    <p:extLst>
      <p:ext uri="{BB962C8B-B14F-4D97-AF65-F5344CB8AC3E}">
        <p14:creationId xmlns:p14="http://schemas.microsoft.com/office/powerpoint/2010/main" val="11321684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Homophones </a:t>
            </a:r>
            <a:r>
              <a:rPr lang="mr-IN" dirty="0"/>
              <a:t>–</a:t>
            </a:r>
            <a:r>
              <a:rPr lang="en-GB" dirty="0"/>
              <a:t> words which have the same pronunciation </a:t>
            </a:r>
          </a:p>
          <a:p>
            <a:pPr>
              <a:lnSpc>
                <a:spcPct val="100000"/>
              </a:lnSpc>
              <a:spcBef>
                <a:spcPts val="0"/>
              </a:spcBef>
              <a:defRPr/>
            </a:pPr>
            <a:r>
              <a:rPr lang="en-GB" dirty="0"/>
              <a:t>but different meanings and/or spellings. </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a:t>
            </a:r>
          </a:p>
        </p:txBody>
      </p:sp>
    </p:spTree>
    <p:extLst>
      <p:ext uri="{BB962C8B-B14F-4D97-AF65-F5344CB8AC3E}">
        <p14:creationId xmlns:p14="http://schemas.microsoft.com/office/powerpoint/2010/main" val="2451731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a:bodyPr>
          <a:lstStyle/>
          <a:p>
            <a:r>
              <a:rPr lang="en-GB" dirty="0"/>
              <a:t>  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Homophones </a:t>
            </a:r>
            <a:r>
              <a:rPr lang="mr-IN" dirty="0"/>
              <a:t>–</a:t>
            </a:r>
            <a:r>
              <a:rPr lang="en-GB" dirty="0"/>
              <a:t> words which have the same pronunciation but different meanings and/or spellings. </a:t>
            </a:r>
          </a:p>
          <a:p>
            <a:pPr>
              <a:lnSpc>
                <a:spcPct val="100000"/>
              </a:lnSpc>
              <a:spcBef>
                <a:spcPts val="0"/>
              </a:spcBef>
              <a:defRPr/>
            </a:pP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scene</a:t>
            </a:r>
          </a:p>
          <a:p>
            <a:pPr fontAlgn="t">
              <a:lnSpc>
                <a:spcPct val="100000"/>
              </a:lnSpc>
              <a:spcAft>
                <a:spcPts val="200"/>
              </a:spcAft>
            </a:pPr>
            <a:r>
              <a:rPr lang="en-GB" sz="2000" dirty="0"/>
              <a:t>seen</a:t>
            </a:r>
          </a:p>
          <a:p>
            <a:pPr fontAlgn="t">
              <a:lnSpc>
                <a:spcPct val="100000"/>
              </a:lnSpc>
              <a:spcAft>
                <a:spcPts val="200"/>
              </a:spcAft>
            </a:pPr>
            <a:r>
              <a:rPr lang="en-GB" sz="2000" dirty="0"/>
              <a:t>whose</a:t>
            </a:r>
          </a:p>
          <a:p>
            <a:pPr fontAlgn="t">
              <a:lnSpc>
                <a:spcPct val="100000"/>
              </a:lnSpc>
              <a:spcAft>
                <a:spcPts val="200"/>
              </a:spcAft>
            </a:pPr>
            <a:r>
              <a:rPr lang="en-GB" sz="2000" dirty="0"/>
              <a:t>who’s</a:t>
            </a:r>
          </a:p>
          <a:p>
            <a:pPr fontAlgn="t">
              <a:lnSpc>
                <a:spcPct val="100000"/>
              </a:lnSpc>
              <a:spcAft>
                <a:spcPts val="200"/>
              </a:spcAft>
            </a:pPr>
            <a:r>
              <a:rPr lang="en-GB" sz="2000" dirty="0"/>
              <a:t>affect</a:t>
            </a:r>
          </a:p>
          <a:p>
            <a:pPr fontAlgn="t">
              <a:lnSpc>
                <a:spcPct val="100000"/>
              </a:lnSpc>
              <a:spcAft>
                <a:spcPts val="200"/>
              </a:spcAft>
            </a:pPr>
            <a:r>
              <a:rPr lang="en-GB" sz="2000" dirty="0"/>
              <a:t>effect</a:t>
            </a:r>
          </a:p>
          <a:p>
            <a:pPr fontAlgn="t">
              <a:lnSpc>
                <a:spcPct val="100000"/>
              </a:lnSpc>
              <a:spcAft>
                <a:spcPts val="200"/>
              </a:spcAft>
            </a:pPr>
            <a:r>
              <a:rPr lang="en-GB" sz="2000" dirty="0"/>
              <a:t>here</a:t>
            </a:r>
          </a:p>
          <a:p>
            <a:pPr fontAlgn="t">
              <a:lnSpc>
                <a:spcPct val="100000"/>
              </a:lnSpc>
              <a:spcAft>
                <a:spcPts val="200"/>
              </a:spcAft>
            </a:pPr>
            <a:r>
              <a:rPr lang="en-GB" sz="2000" dirty="0"/>
              <a:t>hear</a:t>
            </a:r>
          </a:p>
          <a:p>
            <a:pPr fontAlgn="t">
              <a:lnSpc>
                <a:spcPct val="100000"/>
              </a:lnSpc>
              <a:spcAft>
                <a:spcPts val="200"/>
              </a:spcAft>
            </a:pPr>
            <a:r>
              <a:rPr lang="en-GB" sz="2000" dirty="0"/>
              <a:t>heel</a:t>
            </a:r>
          </a:p>
          <a:p>
            <a:pPr fontAlgn="t">
              <a:lnSpc>
                <a:spcPct val="100000"/>
              </a:lnSpc>
              <a:spcAft>
                <a:spcPts val="200"/>
              </a:spcAft>
            </a:pPr>
            <a:r>
              <a:rPr lang="en-GB" sz="2000" dirty="0"/>
              <a:t>heal</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311275"/>
          <a:ext cx="8545882" cy="5268593"/>
        </p:xfrm>
        <a:graphic>
          <a:graphicData uri="http://schemas.openxmlformats.org/drawingml/2006/table">
            <a:tbl>
              <a:tblPr firstRow="1" bandRow="1">
                <a:tableStyleId>{5940675A-B579-460E-94D1-54222C63F5DA}</a:tableStyleId>
              </a:tblPr>
              <a:tblGrid>
                <a:gridCol w="1607975">
                  <a:extLst>
                    <a:ext uri="{9D8B030D-6E8A-4147-A177-3AD203B41FA5}">
                      <a16:colId xmlns:a16="http://schemas.microsoft.com/office/drawing/2014/main" val="20000"/>
                    </a:ext>
                  </a:extLst>
                </a:gridCol>
                <a:gridCol w="6937907">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600" b="0" i="0" dirty="0">
                          <a:latin typeface="Muli" pitchFamily="2" charset="77"/>
                        </a:rPr>
                        <a:t>Can the children remember what the word homophone means?</a:t>
                      </a:r>
                      <a:r>
                        <a:rPr lang="en-GB" sz="1600" b="0" i="0" baseline="0" dirty="0">
                          <a:latin typeface="Muli" pitchFamily="2" charset="77"/>
                        </a:rPr>
                        <a:t> Can they think of any examples?  Define them as words which have the same pronunciation but different meanings and/or spellings.   Remind them how near homophones have slightly different pronunciations. </a:t>
                      </a:r>
                      <a:endParaRPr lang="en-GB" sz="1600" b="0" i="0" dirty="0">
                        <a:latin typeface="Muli" pitchFamily="2" charset="77"/>
                      </a:endParaRPr>
                    </a:p>
                  </a:txBody>
                  <a:tcPr/>
                </a:tc>
                <a:extLst>
                  <a:ext uri="{0D108BD9-81ED-4DB2-BD59-A6C34878D82A}">
                    <a16:rowId xmlns:a16="http://schemas.microsoft.com/office/drawing/2014/main" val="10000"/>
                  </a:ext>
                </a:extLst>
              </a:tr>
              <a:tr h="2141030">
                <a:tc>
                  <a:txBody>
                    <a:bodyPr/>
                    <a:lstStyle/>
                    <a:p>
                      <a:r>
                        <a:rPr lang="en-GB" sz="1700" b="0" i="0" dirty="0">
                          <a:latin typeface="Muli" pitchFamily="2" charset="77"/>
                        </a:rPr>
                        <a:t>Main Teaching Activity </a:t>
                      </a:r>
                    </a:p>
                  </a:txBody>
                  <a:tcPr/>
                </a:tc>
                <a:tc>
                  <a:txBody>
                    <a:bodyPr/>
                    <a:lstStyle/>
                    <a:p>
                      <a:r>
                        <a:rPr lang="en-GB" sz="1600" b="0" i="0" baseline="0" dirty="0">
                          <a:latin typeface="Muli" pitchFamily="2" charset="77"/>
                        </a:rPr>
                        <a:t>Using the PowerPoint, display each example on the whiteboard. Ask the children to write down the word that they think goes in each gap.</a:t>
                      </a:r>
                    </a:p>
                    <a:p>
                      <a:endParaRPr lang="en-GB" sz="1600" b="0" i="0" baseline="0" dirty="0">
                        <a:latin typeface="Muli" pitchFamily="2" charset="77"/>
                      </a:endParaRPr>
                    </a:p>
                    <a:p>
                      <a:r>
                        <a:rPr lang="en-GB" sz="1600" b="0" i="0" baseline="0" dirty="0">
                          <a:latin typeface="Muli" pitchFamily="2" charset="77"/>
                        </a:rPr>
                        <a:t>After each example ask the children to share their responses and discuss any errors or misconceptions. </a:t>
                      </a:r>
                      <a:br>
                        <a:rPr lang="en-GB" sz="1600" b="0" i="0" baseline="0" dirty="0">
                          <a:latin typeface="Muli" pitchFamily="2" charset="77"/>
                        </a:rPr>
                      </a:br>
                      <a:endParaRPr lang="en-GB" sz="1600" b="0" i="0" baseline="0" dirty="0">
                        <a:latin typeface="Muli" pitchFamily="2" charset="77"/>
                      </a:endParaRPr>
                    </a:p>
                    <a:p>
                      <a:r>
                        <a:rPr lang="en-GB" sz="1600" b="0" i="0" baseline="0" dirty="0">
                          <a:latin typeface="Muli" pitchFamily="2" charset="77"/>
                        </a:rPr>
                        <a:t>Teacher can choose to reveal the two spellings before or after the pupil attempts.</a:t>
                      </a: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600" b="0" i="0" dirty="0">
                          <a:latin typeface="Muli" pitchFamily="2" charset="77"/>
                        </a:rPr>
                        <a:t>In</a:t>
                      </a:r>
                      <a:r>
                        <a:rPr lang="en-GB" sz="1600" b="0" i="0" baseline="0" dirty="0">
                          <a:latin typeface="Muli" pitchFamily="2" charset="77"/>
                        </a:rPr>
                        <a:t> small groups.  One child writes a sentence with one of this week’s spellings missing. E.g. We travelled to France by ________.</a:t>
                      </a:r>
                    </a:p>
                    <a:p>
                      <a:endParaRPr lang="en-GB" sz="1600" b="0" i="0" baseline="0" dirty="0">
                        <a:latin typeface="Muli" pitchFamily="2" charset="77"/>
                      </a:endParaRPr>
                    </a:p>
                    <a:p>
                      <a:r>
                        <a:rPr lang="en-GB" sz="1600" b="0" i="0" baseline="0" dirty="0">
                          <a:latin typeface="Muli" pitchFamily="2" charset="77"/>
                        </a:rPr>
                        <a:t>The children on their table then write down the correct spelling on their whiteboards.  The child who created the question shares which they thought was the right question and check each others’ answers. </a:t>
                      </a:r>
                      <a:endParaRPr lang="en-GB" sz="1600" b="0" i="0" dirty="0">
                        <a:latin typeface="Muli" pitchFamily="2" charset="77"/>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354743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It was so noisy, the boy struggled to ______ what his mum said.</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here           hear</a:t>
            </a:r>
          </a:p>
        </p:txBody>
      </p:sp>
    </p:spTree>
    <p:extLst>
      <p:ext uri="{BB962C8B-B14F-4D97-AF65-F5344CB8AC3E}">
        <p14:creationId xmlns:p14="http://schemas.microsoft.com/office/powerpoint/2010/main" val="53431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It was so noisy, the boy struggled to </a:t>
            </a:r>
            <a:r>
              <a:rPr lang="en-GB" u="sng" dirty="0">
                <a:solidFill>
                  <a:srgbClr val="FF3860"/>
                </a:solidFill>
              </a:rPr>
              <a:t>hear</a:t>
            </a:r>
            <a:r>
              <a:rPr lang="en-GB" dirty="0"/>
              <a:t> what his mum said.</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here           </a:t>
            </a:r>
            <a:r>
              <a:rPr lang="en-GB" sz="4200" dirty="0">
                <a:solidFill>
                  <a:srgbClr val="FF3860"/>
                </a:solidFill>
              </a:rPr>
              <a:t>hear</a:t>
            </a:r>
          </a:p>
        </p:txBody>
      </p:sp>
      <p:sp>
        <p:nvSpPr>
          <p:cNvPr id="3" name="TextBox 2">
            <a:extLst>
              <a:ext uri="{FF2B5EF4-FFF2-40B4-BE49-F238E27FC236}">
                <a16:creationId xmlns:a16="http://schemas.microsoft.com/office/drawing/2014/main" id="{1087F76E-7642-5F4D-A5C5-90C20AF411E6}"/>
              </a:ext>
            </a:extLst>
          </p:cNvPr>
          <p:cNvSpPr txBox="1"/>
          <p:nvPr/>
        </p:nvSpPr>
        <p:spPr>
          <a:xfrm>
            <a:off x="312516" y="254643"/>
            <a:ext cx="1608881"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241039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a:xfrm>
            <a:off x="838200" y="1544659"/>
            <a:ext cx="10515600" cy="1325563"/>
          </a:xfrm>
        </p:spPr>
        <p:txBody>
          <a:bodyPr>
            <a:normAutofit fontScale="90000"/>
          </a:bodyPr>
          <a:lstStyle/>
          <a:p>
            <a:r>
              <a:rPr lang="en-GB" dirty="0"/>
              <a:t>The teacher had lost the whiteboard rubber, she asked if anyone had _______ it.</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t>seen           scene</a:t>
            </a:r>
          </a:p>
        </p:txBody>
      </p:sp>
    </p:spTree>
    <p:extLst>
      <p:ext uri="{BB962C8B-B14F-4D97-AF65-F5344CB8AC3E}">
        <p14:creationId xmlns:p14="http://schemas.microsoft.com/office/powerpoint/2010/main" val="275331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a:xfrm>
            <a:off x="838200" y="1544659"/>
            <a:ext cx="10515600" cy="1325563"/>
          </a:xfrm>
        </p:spPr>
        <p:txBody>
          <a:bodyPr>
            <a:normAutofit fontScale="90000"/>
          </a:bodyPr>
          <a:lstStyle/>
          <a:p>
            <a:r>
              <a:rPr lang="en-GB" dirty="0"/>
              <a:t>The teacher had lost the whiteboard rubber, she asked if anyone had</a:t>
            </a:r>
            <a:br>
              <a:rPr lang="en-GB" dirty="0"/>
            </a:br>
            <a:r>
              <a:rPr lang="en-GB" dirty="0"/>
              <a:t> </a:t>
            </a:r>
            <a:r>
              <a:rPr lang="en-GB" u="sng" dirty="0">
                <a:solidFill>
                  <a:srgbClr val="FF3860"/>
                </a:solidFill>
              </a:rPr>
              <a:t>seen</a:t>
            </a:r>
            <a:r>
              <a:rPr lang="en-GB" dirty="0"/>
              <a:t> it.</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sz="4200" dirty="0">
                <a:solidFill>
                  <a:srgbClr val="FF3860"/>
                </a:solidFill>
              </a:rPr>
              <a:t>seen </a:t>
            </a:r>
            <a:r>
              <a:rPr lang="en-GB" sz="4200" dirty="0"/>
              <a:t>          scene</a:t>
            </a:r>
          </a:p>
        </p:txBody>
      </p:sp>
      <p:sp>
        <p:nvSpPr>
          <p:cNvPr id="4" name="TextBox 3">
            <a:extLst>
              <a:ext uri="{FF2B5EF4-FFF2-40B4-BE49-F238E27FC236}">
                <a16:creationId xmlns:a16="http://schemas.microsoft.com/office/drawing/2014/main" id="{55974759-8CB6-9C4D-9569-6C332D12A664}"/>
              </a:ext>
            </a:extLst>
          </p:cNvPr>
          <p:cNvSpPr txBox="1"/>
          <p:nvPr/>
        </p:nvSpPr>
        <p:spPr>
          <a:xfrm>
            <a:off x="312516" y="254643"/>
            <a:ext cx="1608881"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02076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_______ are these trainers?</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t>whose</a:t>
            </a:r>
            <a:r>
              <a:rPr lang="en-GB" sz="4200" dirty="0"/>
              <a:t>           who’s</a:t>
            </a:r>
          </a:p>
        </p:txBody>
      </p:sp>
    </p:spTree>
    <p:extLst>
      <p:ext uri="{BB962C8B-B14F-4D97-AF65-F5344CB8AC3E}">
        <p14:creationId xmlns:p14="http://schemas.microsoft.com/office/powerpoint/2010/main" val="304333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u="sng" dirty="0">
                <a:solidFill>
                  <a:srgbClr val="FF3860"/>
                </a:solidFill>
              </a:rPr>
              <a:t>whose</a:t>
            </a:r>
            <a:r>
              <a:rPr lang="en-GB" dirty="0"/>
              <a:t> are these trainers?</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solidFill>
                  <a:srgbClr val="FF3860"/>
                </a:solidFill>
              </a:rPr>
              <a:t>whose</a:t>
            </a:r>
            <a:r>
              <a:rPr lang="en-GB" sz="4200" dirty="0">
                <a:solidFill>
                  <a:srgbClr val="FF3860"/>
                </a:solidFill>
              </a:rPr>
              <a:t> </a:t>
            </a:r>
            <a:r>
              <a:rPr lang="en-GB" sz="4200" dirty="0"/>
              <a:t>          who’s</a:t>
            </a:r>
          </a:p>
        </p:txBody>
      </p:sp>
      <p:sp>
        <p:nvSpPr>
          <p:cNvPr id="4" name="TextBox 3">
            <a:extLst>
              <a:ext uri="{FF2B5EF4-FFF2-40B4-BE49-F238E27FC236}">
                <a16:creationId xmlns:a16="http://schemas.microsoft.com/office/drawing/2014/main" id="{F9BC24F7-0CF5-8D49-BEE0-11483F69E628}"/>
              </a:ext>
            </a:extLst>
          </p:cNvPr>
          <p:cNvSpPr txBox="1"/>
          <p:nvPr/>
        </p:nvSpPr>
        <p:spPr>
          <a:xfrm>
            <a:off x="312516" y="254643"/>
            <a:ext cx="1608881"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309467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08082-9E2D-43CA-B52C-478C865C247B}"/>
              </a:ext>
            </a:extLst>
          </p:cNvPr>
          <p:cNvSpPr txBox="1"/>
          <p:nvPr/>
        </p:nvSpPr>
        <p:spPr>
          <a:xfrm>
            <a:off x="689317" y="307478"/>
            <a:ext cx="3024554" cy="461665"/>
          </a:xfrm>
          <a:prstGeom prst="rect">
            <a:avLst/>
          </a:prstGeom>
          <a:noFill/>
        </p:spPr>
        <p:txBody>
          <a:bodyPr wrap="square" rtlCol="0">
            <a:spAutoFit/>
          </a:bodyPr>
          <a:lstStyle/>
          <a:p>
            <a:r>
              <a:rPr lang="en-GB" sz="2400" dirty="0">
                <a:solidFill>
                  <a:srgbClr val="FF3860"/>
                </a:solidFill>
                <a:latin typeface="Muli" panose="020B0604020202020204" charset="0"/>
              </a:rPr>
              <a:t>Answer:</a:t>
            </a:r>
          </a:p>
        </p:txBody>
      </p:sp>
      <p:sp>
        <p:nvSpPr>
          <p:cNvPr id="9" name="Title 1">
            <a:extLst>
              <a:ext uri="{FF2B5EF4-FFF2-40B4-BE49-F238E27FC236}">
                <a16:creationId xmlns:a16="http://schemas.microsoft.com/office/drawing/2014/main" id="{0B105467-28BF-C249-A03E-DC546AE53772}"/>
              </a:ext>
            </a:extLst>
          </p:cNvPr>
          <p:cNvSpPr>
            <a:spLocks noGrp="1"/>
          </p:cNvSpPr>
          <p:nvPr>
            <p:ph type="title"/>
          </p:nvPr>
        </p:nvSpPr>
        <p:spPr>
          <a:xfrm>
            <a:off x="838199" y="1325734"/>
            <a:ext cx="10515600" cy="1325563"/>
          </a:xfrm>
        </p:spPr>
        <p:txBody>
          <a:bodyPr>
            <a:normAutofit/>
          </a:bodyPr>
          <a:lstStyle/>
          <a:p>
            <a:pPr algn="l"/>
            <a:r>
              <a:rPr lang="en-GB" b="1" dirty="0"/>
              <a:t>A </a:t>
            </a:r>
            <a:r>
              <a:rPr lang="en-GB" b="1" dirty="0">
                <a:solidFill>
                  <a:srgbClr val="FF3860"/>
                </a:solidFill>
                <a:latin typeface="Calibri" panose="020F0502020204030204" pitchFamily="34" charset="0"/>
                <a:cs typeface="Calibri" panose="020F0502020204030204" pitchFamily="34" charset="0"/>
              </a:rPr>
              <a:t>_</a:t>
            </a:r>
            <a:r>
              <a:rPr lang="en-GB" dirty="0">
                <a:solidFill>
                  <a:srgbClr val="FF3860"/>
                </a:solidFill>
              </a:rPr>
              <a:t>puff</a:t>
            </a:r>
            <a:r>
              <a:rPr lang="en-GB" b="1" dirty="0">
                <a:solidFill>
                  <a:srgbClr val="FF3860"/>
                </a:solidFill>
                <a:latin typeface="Calibri" panose="020F0502020204030204" pitchFamily="34" charset="0"/>
                <a:cs typeface="Calibri" panose="020F0502020204030204" pitchFamily="34" charset="0"/>
              </a:rPr>
              <a:t>_</a:t>
            </a:r>
            <a:r>
              <a:rPr lang="en-GB" b="1" dirty="0">
                <a:solidFill>
                  <a:srgbClr val="FF3860"/>
                </a:solidFill>
              </a:rPr>
              <a:t> </a:t>
            </a:r>
            <a:r>
              <a:rPr lang="en-GB" b="1" dirty="0"/>
              <a:t>of smoke came from the train.</a:t>
            </a:r>
            <a:endParaRPr lang="en-GB" dirty="0"/>
          </a:p>
        </p:txBody>
      </p:sp>
      <p:pic>
        <p:nvPicPr>
          <p:cNvPr id="10" name="Picture 9">
            <a:extLst>
              <a:ext uri="{FF2B5EF4-FFF2-40B4-BE49-F238E27FC236}">
                <a16:creationId xmlns:a16="http://schemas.microsoft.com/office/drawing/2014/main" id="{5B66F9B6-23C2-204E-AFC9-726483557B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4262" y="2733260"/>
            <a:ext cx="3363475" cy="2993493"/>
          </a:xfrm>
          <a:prstGeom prst="rect">
            <a:avLst/>
          </a:prstGeom>
        </p:spPr>
      </p:pic>
    </p:spTree>
    <p:extLst>
      <p:ext uri="{BB962C8B-B14F-4D97-AF65-F5344CB8AC3E}">
        <p14:creationId xmlns:p14="http://schemas.microsoft.com/office/powerpoint/2010/main" val="29920270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At last her broken arm had begun to ______!</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t>heel</a:t>
            </a:r>
            <a:r>
              <a:rPr lang="en-GB" sz="4200" dirty="0"/>
              <a:t>           heal</a:t>
            </a:r>
          </a:p>
        </p:txBody>
      </p:sp>
    </p:spTree>
    <p:extLst>
      <p:ext uri="{BB962C8B-B14F-4D97-AF65-F5344CB8AC3E}">
        <p14:creationId xmlns:p14="http://schemas.microsoft.com/office/powerpoint/2010/main" val="152546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At last her broken arm had begun to </a:t>
            </a:r>
            <a:r>
              <a:rPr lang="en-GB" u="sng" dirty="0">
                <a:solidFill>
                  <a:srgbClr val="FF3860"/>
                </a:solidFill>
              </a:rPr>
              <a:t> heal </a:t>
            </a:r>
            <a:r>
              <a:rPr lang="en-GB" dirty="0"/>
              <a:t>!</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solidFill>
                  <a:schemeClr val="tx1"/>
                </a:solidFill>
              </a:rPr>
              <a:t>heel</a:t>
            </a:r>
            <a:r>
              <a:rPr lang="en-GB" sz="4200" dirty="0">
                <a:solidFill>
                  <a:schemeClr val="tx1"/>
                </a:solidFill>
              </a:rPr>
              <a:t> </a:t>
            </a:r>
            <a:r>
              <a:rPr lang="en-GB" sz="4200" dirty="0"/>
              <a:t>          </a:t>
            </a:r>
            <a:r>
              <a:rPr lang="en-GB" sz="4200" dirty="0">
                <a:solidFill>
                  <a:srgbClr val="FF3860"/>
                </a:solidFill>
              </a:rPr>
              <a:t>heal</a:t>
            </a:r>
          </a:p>
        </p:txBody>
      </p:sp>
      <p:sp>
        <p:nvSpPr>
          <p:cNvPr id="4" name="TextBox 3">
            <a:extLst>
              <a:ext uri="{FF2B5EF4-FFF2-40B4-BE49-F238E27FC236}">
                <a16:creationId xmlns:a16="http://schemas.microsoft.com/office/drawing/2014/main" id="{8555814D-602E-1E4F-B36A-B861EB9762D5}"/>
              </a:ext>
            </a:extLst>
          </p:cNvPr>
          <p:cNvSpPr txBox="1"/>
          <p:nvPr/>
        </p:nvSpPr>
        <p:spPr>
          <a:xfrm>
            <a:off x="312516" y="254643"/>
            <a:ext cx="1608881"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154288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The _______ of plastic on the environment is devastating.</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t>effect</a:t>
            </a:r>
            <a:r>
              <a:rPr lang="en-GB" sz="4200" dirty="0"/>
              <a:t>           affect</a:t>
            </a:r>
          </a:p>
        </p:txBody>
      </p:sp>
    </p:spTree>
    <p:extLst>
      <p:ext uri="{BB962C8B-B14F-4D97-AF65-F5344CB8AC3E}">
        <p14:creationId xmlns:p14="http://schemas.microsoft.com/office/powerpoint/2010/main" val="395087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E9BD-A285-0D4E-B47F-FF62BBC32076}"/>
              </a:ext>
            </a:extLst>
          </p:cNvPr>
          <p:cNvSpPr>
            <a:spLocks noGrp="1"/>
          </p:cNvSpPr>
          <p:nvPr>
            <p:ph type="title"/>
          </p:nvPr>
        </p:nvSpPr>
        <p:spPr/>
        <p:txBody>
          <a:bodyPr>
            <a:normAutofit/>
          </a:bodyPr>
          <a:lstStyle/>
          <a:p>
            <a:r>
              <a:rPr lang="en-GB" dirty="0"/>
              <a:t>The </a:t>
            </a:r>
            <a:r>
              <a:rPr lang="en-GB" u="sng" dirty="0">
                <a:solidFill>
                  <a:srgbClr val="FF3860"/>
                </a:solidFill>
              </a:rPr>
              <a:t>effect</a:t>
            </a:r>
            <a:r>
              <a:rPr lang="en-GB" dirty="0"/>
              <a:t> of plastic on the environment is devastating.</a:t>
            </a:r>
          </a:p>
        </p:txBody>
      </p:sp>
      <p:sp>
        <p:nvSpPr>
          <p:cNvPr id="6" name="Content Placeholder 5">
            <a:extLst>
              <a:ext uri="{FF2B5EF4-FFF2-40B4-BE49-F238E27FC236}">
                <a16:creationId xmlns:a16="http://schemas.microsoft.com/office/drawing/2014/main" id="{9E223DC0-3DD9-BD47-AD91-DDF8B4001F97}"/>
              </a:ext>
            </a:extLst>
          </p:cNvPr>
          <p:cNvSpPr>
            <a:spLocks noGrp="1"/>
          </p:cNvSpPr>
          <p:nvPr>
            <p:ph idx="1"/>
          </p:nvPr>
        </p:nvSpPr>
        <p:spPr/>
        <p:txBody>
          <a:bodyPr>
            <a:normAutofit/>
          </a:bodyPr>
          <a:lstStyle/>
          <a:p>
            <a:pPr marL="0" indent="0" algn="ctr">
              <a:buNone/>
            </a:pPr>
            <a:r>
              <a:rPr lang="en-GB" sz="4200" dirty="0"/>
              <a:t>Which is the correct spelling?</a:t>
            </a:r>
          </a:p>
          <a:p>
            <a:pPr marL="0" indent="0" algn="ctr">
              <a:buNone/>
            </a:pPr>
            <a:endParaRPr lang="en-GB" sz="4200" dirty="0"/>
          </a:p>
          <a:p>
            <a:pPr marL="0" indent="0" algn="ctr">
              <a:buNone/>
            </a:pPr>
            <a:r>
              <a:rPr lang="en-GB" dirty="0">
                <a:solidFill>
                  <a:srgbClr val="FF3860"/>
                </a:solidFill>
              </a:rPr>
              <a:t>effect</a:t>
            </a:r>
            <a:r>
              <a:rPr lang="en-GB" sz="4200" dirty="0">
                <a:solidFill>
                  <a:srgbClr val="FF3860"/>
                </a:solidFill>
              </a:rPr>
              <a:t> </a:t>
            </a:r>
            <a:r>
              <a:rPr lang="en-GB" sz="4200" dirty="0"/>
              <a:t>          affect</a:t>
            </a:r>
          </a:p>
        </p:txBody>
      </p:sp>
      <p:sp>
        <p:nvSpPr>
          <p:cNvPr id="4" name="TextBox 3">
            <a:extLst>
              <a:ext uri="{FF2B5EF4-FFF2-40B4-BE49-F238E27FC236}">
                <a16:creationId xmlns:a16="http://schemas.microsoft.com/office/drawing/2014/main" id="{E4FBDF9C-EF3E-B648-A349-884CB24ABCDC}"/>
              </a:ext>
            </a:extLst>
          </p:cNvPr>
          <p:cNvSpPr txBox="1"/>
          <p:nvPr/>
        </p:nvSpPr>
        <p:spPr>
          <a:xfrm>
            <a:off x="312516" y="254643"/>
            <a:ext cx="1608881" cy="369332"/>
          </a:xfrm>
          <a:prstGeom prst="rect">
            <a:avLst/>
          </a:prstGeom>
          <a:noFill/>
        </p:spPr>
        <p:txBody>
          <a:bodyPr wrap="square" rtlCol="0">
            <a:spAutoFit/>
          </a:bodyPr>
          <a:lstStyle/>
          <a:p>
            <a:r>
              <a:rPr lang="en-US" dirty="0">
                <a:solidFill>
                  <a:srgbClr val="FF3860"/>
                </a:solidFill>
              </a:rPr>
              <a:t>Answers: </a:t>
            </a:r>
          </a:p>
        </p:txBody>
      </p:sp>
    </p:spTree>
    <p:extLst>
      <p:ext uri="{BB962C8B-B14F-4D97-AF65-F5344CB8AC3E}">
        <p14:creationId xmlns:p14="http://schemas.microsoft.com/office/powerpoint/2010/main" val="163986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4261206023"/>
                    </a:ext>
                  </a:extLst>
                </a:gridCol>
                <a:gridCol w="1858433">
                  <a:extLst>
                    <a:ext uri="{9D8B030D-6E8A-4147-A177-3AD203B41FA5}">
                      <a16:colId xmlns:a16="http://schemas.microsoft.com/office/drawing/2014/main" val="148116595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D883FF"/>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D883FF"/>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scene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seen</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whose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who’s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affect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effect</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here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hear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heel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heal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Homophones </a:t>
                      </a:r>
                      <a:r>
                        <a:rPr lang="mr-IN" sz="1400" b="0" i="0" baseline="0" dirty="0">
                          <a:latin typeface="Muli" pitchFamily="2" charset="77"/>
                        </a:rPr>
                        <a:t>–</a:t>
                      </a:r>
                      <a:r>
                        <a:rPr lang="en-GB" sz="1400" baseline="0" dirty="0">
                          <a:latin typeface="Muli" pitchFamily="2" charset="77"/>
                        </a:rPr>
                        <a:t> words which have the same pronunciation but different meanings and/or spellings.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382653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scene</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seen</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whose</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who’s</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affect</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effect</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here</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hear</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heel</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heal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Homophones </a:t>
                      </a:r>
                      <a:r>
                        <a:rPr lang="mr-IN" sz="1400" b="0" i="0" baseline="0" dirty="0">
                          <a:latin typeface="Muli" pitchFamily="2" charset="77"/>
                        </a:rPr>
                        <a:t>–</a:t>
                      </a:r>
                      <a:r>
                        <a:rPr lang="en-GB" sz="1400" baseline="0" dirty="0">
                          <a:latin typeface="Muli" pitchFamily="2" charset="77"/>
                        </a:rPr>
                        <a:t> words which have the same pronunciation but different meanings and/or spellings.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3712028" y="2659078"/>
            <a:ext cx="8479972" cy="3970318"/>
          </a:xfrm>
          <a:prstGeom prst="rect">
            <a:avLst/>
          </a:prstGeom>
        </p:spPr>
        <p:txBody>
          <a:bodyPr wrap="square">
            <a:spAutoFit/>
          </a:bodyPr>
          <a:lstStyle/>
          <a:p>
            <a:pPr>
              <a:defRPr/>
            </a:pPr>
            <a:r>
              <a:rPr lang="en-GB" dirty="0">
                <a:latin typeface="OpenDyslexicAlta" pitchFamily="2" charset="77"/>
                <a:ea typeface="OpenDyslexic" charset="0"/>
                <a:cs typeface="OpenDyslexic" charset="0"/>
              </a:rPr>
              <a:t>The opening of the story set the ____________ for the reader.</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“_________ socks are these?” asked the teacher. </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The medicine had an immediate _________.</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It was difficult to _______ over the noise in the playground. </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Daniel hurt his ________ playing football in the park. </a:t>
            </a:r>
          </a:p>
          <a:p>
            <a:pPr>
              <a:defRPr/>
            </a:pPr>
            <a:endParaRPr lang="en-GB" dirty="0">
              <a:latin typeface="OpenDyslexicAlta" pitchFamily="2" charset="77"/>
              <a:ea typeface="OpenDyslexic" charset="0"/>
              <a:cs typeface="OpenDyslexic" charset="0"/>
            </a:endParaRPr>
          </a:p>
        </p:txBody>
      </p:sp>
      <p:sp>
        <p:nvSpPr>
          <p:cNvPr id="6" name="Rectangle 5"/>
          <p:cNvSpPr/>
          <p:nvPr/>
        </p:nvSpPr>
        <p:spPr>
          <a:xfrm>
            <a:off x="3712028" y="1600196"/>
            <a:ext cx="8235044" cy="646331"/>
          </a:xfrm>
          <a:prstGeom prst="rect">
            <a:avLst/>
          </a:prstGeom>
          <a:solidFill>
            <a:srgbClr val="D883FF"/>
          </a:solidFill>
        </p:spPr>
        <p:txBody>
          <a:bodyPr wrap="square">
            <a:spAutoFit/>
          </a:bodyPr>
          <a:lstStyle/>
          <a:p>
            <a:pPr algn="ctr">
              <a:defRPr/>
            </a:pPr>
            <a:r>
              <a:rPr lang="en-GB" dirty="0">
                <a:latin typeface="OpenDyslexicAlta" pitchFamily="2" charset="77"/>
                <a:ea typeface="OpenDyslexic" charset="0"/>
                <a:cs typeface="OpenDyslexic" charset="0"/>
              </a:rPr>
              <a:t>Choose one of your spellings to complete the sentence. </a:t>
            </a:r>
          </a:p>
          <a:p>
            <a:pPr algn="ctr">
              <a:defRPr/>
            </a:pPr>
            <a:r>
              <a:rPr lang="en-GB" dirty="0">
                <a:latin typeface="OpenDyslexicAlta" pitchFamily="2" charset="77"/>
                <a:ea typeface="OpenDyslexic" charset="0"/>
                <a:cs typeface="OpenDyslexic" charset="0"/>
              </a:rPr>
              <a:t>Only one of the pair is correct. </a:t>
            </a:r>
          </a:p>
        </p:txBody>
      </p:sp>
    </p:spTree>
    <p:extLst>
      <p:ext uri="{BB962C8B-B14F-4D97-AF65-F5344CB8AC3E}">
        <p14:creationId xmlns:p14="http://schemas.microsoft.com/office/powerpoint/2010/main" val="13488197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scene</a:t>
                      </a: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seen</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whose</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who’s</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affect</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effect</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here</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hear</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heel</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heal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944880"/>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Homophones </a:t>
                      </a:r>
                      <a:r>
                        <a:rPr lang="mr-IN" sz="1400" b="0" i="0" baseline="0" dirty="0">
                          <a:latin typeface="Muli" pitchFamily="2" charset="77"/>
                        </a:rPr>
                        <a:t>–</a:t>
                      </a:r>
                      <a:r>
                        <a:rPr lang="en-GB" sz="1400" baseline="0" dirty="0">
                          <a:latin typeface="Muli" pitchFamily="2" charset="77"/>
                        </a:rPr>
                        <a:t> words which have the same pronunciation but different meanings and/or spellings.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1</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3712028" y="2659078"/>
            <a:ext cx="8479972" cy="3970318"/>
          </a:xfrm>
          <a:prstGeom prst="rect">
            <a:avLst/>
          </a:prstGeom>
        </p:spPr>
        <p:txBody>
          <a:bodyPr wrap="square">
            <a:spAutoFit/>
          </a:bodyPr>
          <a:lstStyle/>
          <a:p>
            <a:pPr>
              <a:defRPr/>
            </a:pPr>
            <a:r>
              <a:rPr lang="en-GB" dirty="0">
                <a:latin typeface="OpenDyslexicAlta" pitchFamily="2" charset="77"/>
                <a:ea typeface="OpenDyslexic" charset="0"/>
                <a:cs typeface="OpenDyslexic" charset="0"/>
              </a:rPr>
              <a:t>The opening of the story set the _</a:t>
            </a:r>
            <a:r>
              <a:rPr lang="en-GB" dirty="0">
                <a:solidFill>
                  <a:srgbClr val="FF3860"/>
                </a:solidFill>
                <a:latin typeface="OpenDyslexicAlta" pitchFamily="2" charset="77"/>
                <a:ea typeface="OpenDyslexic" charset="0"/>
                <a:cs typeface="OpenDyslexic" charset="0"/>
              </a:rPr>
              <a:t>scene</a:t>
            </a:r>
            <a:r>
              <a:rPr lang="en-GB" dirty="0">
                <a:latin typeface="OpenDyslexicAlta" pitchFamily="2" charset="77"/>
                <a:ea typeface="OpenDyslexic" charset="0"/>
                <a:cs typeface="OpenDyslexic" charset="0"/>
              </a:rPr>
              <a:t>_ for the reader.</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“_</a:t>
            </a:r>
            <a:r>
              <a:rPr lang="en-GB" dirty="0">
                <a:solidFill>
                  <a:srgbClr val="FF3860"/>
                </a:solidFill>
                <a:latin typeface="OpenDyslexicAlta" pitchFamily="2" charset="77"/>
                <a:ea typeface="OpenDyslexic" charset="0"/>
                <a:cs typeface="OpenDyslexic" charset="0"/>
              </a:rPr>
              <a:t>whose</a:t>
            </a:r>
            <a:r>
              <a:rPr lang="en-GB" dirty="0">
                <a:latin typeface="OpenDyslexicAlta" pitchFamily="2" charset="77"/>
                <a:ea typeface="OpenDyslexic" charset="0"/>
                <a:cs typeface="OpenDyslexic" charset="0"/>
              </a:rPr>
              <a:t>_ socks are these?” asked the teacher. </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The medicine had an immediate _</a:t>
            </a:r>
            <a:r>
              <a:rPr lang="en-GB" dirty="0">
                <a:solidFill>
                  <a:srgbClr val="FF3860"/>
                </a:solidFill>
                <a:latin typeface="OpenDyslexicAlta" pitchFamily="2" charset="77"/>
                <a:ea typeface="OpenDyslexic" charset="0"/>
                <a:cs typeface="OpenDyslexic" charset="0"/>
              </a:rPr>
              <a:t>effect</a:t>
            </a:r>
            <a:r>
              <a:rPr lang="en-GB" dirty="0">
                <a:latin typeface="OpenDyslexicAlta" pitchFamily="2" charset="77"/>
                <a:ea typeface="OpenDyslexic" charset="0"/>
                <a:cs typeface="OpenDyslexic" charset="0"/>
              </a:rPr>
              <a:t>_.</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It was difficult to _</a:t>
            </a:r>
            <a:r>
              <a:rPr lang="en-GB" dirty="0">
                <a:solidFill>
                  <a:srgbClr val="FF3860"/>
                </a:solidFill>
                <a:latin typeface="OpenDyslexicAlta" pitchFamily="2" charset="77"/>
                <a:ea typeface="OpenDyslexic" charset="0"/>
                <a:cs typeface="OpenDyslexic" charset="0"/>
              </a:rPr>
              <a:t>hear</a:t>
            </a:r>
            <a:r>
              <a:rPr lang="en-GB" dirty="0">
                <a:latin typeface="OpenDyslexicAlta" pitchFamily="2" charset="77"/>
                <a:ea typeface="OpenDyslexic" charset="0"/>
                <a:cs typeface="OpenDyslexic" charset="0"/>
              </a:rPr>
              <a:t>_ over the noise in the playground. </a:t>
            </a:r>
          </a:p>
          <a:p>
            <a:pPr>
              <a:defRPr/>
            </a:pPr>
            <a:endParaRPr lang="en-GB" dirty="0">
              <a:latin typeface="OpenDyslexicAlta" pitchFamily="2" charset="77"/>
              <a:ea typeface="OpenDyslexic" charset="0"/>
              <a:cs typeface="OpenDyslexic" charset="0"/>
            </a:endParaRPr>
          </a:p>
          <a:p>
            <a:pPr>
              <a:defRPr/>
            </a:pPr>
            <a:endParaRPr lang="en-GB" dirty="0">
              <a:latin typeface="OpenDyslexicAlta" pitchFamily="2" charset="77"/>
              <a:ea typeface="OpenDyslexic" charset="0"/>
              <a:cs typeface="OpenDyslexic" charset="0"/>
            </a:endParaRPr>
          </a:p>
          <a:p>
            <a:pPr>
              <a:defRPr/>
            </a:pPr>
            <a:r>
              <a:rPr lang="en-GB" dirty="0">
                <a:latin typeface="OpenDyslexicAlta" pitchFamily="2" charset="77"/>
                <a:ea typeface="OpenDyslexic" charset="0"/>
                <a:cs typeface="OpenDyslexic" charset="0"/>
              </a:rPr>
              <a:t>Daniel hurt his _</a:t>
            </a:r>
            <a:r>
              <a:rPr lang="en-GB" dirty="0">
                <a:solidFill>
                  <a:srgbClr val="FF3860"/>
                </a:solidFill>
                <a:latin typeface="OpenDyslexicAlta" pitchFamily="2" charset="77"/>
                <a:ea typeface="OpenDyslexic" charset="0"/>
                <a:cs typeface="OpenDyslexic" charset="0"/>
              </a:rPr>
              <a:t>heel</a:t>
            </a:r>
            <a:r>
              <a:rPr lang="en-GB" dirty="0">
                <a:latin typeface="OpenDyslexicAlta" pitchFamily="2" charset="77"/>
                <a:ea typeface="OpenDyslexic" charset="0"/>
                <a:cs typeface="OpenDyslexic" charset="0"/>
              </a:rPr>
              <a:t>_ playing football in the park. </a:t>
            </a:r>
          </a:p>
          <a:p>
            <a:pPr>
              <a:defRPr/>
            </a:pPr>
            <a:endParaRPr lang="en-GB" dirty="0">
              <a:latin typeface="OpenDyslexicAlta" pitchFamily="2" charset="77"/>
              <a:ea typeface="OpenDyslexic" charset="0"/>
              <a:cs typeface="OpenDyslexic" charset="0"/>
            </a:endParaRPr>
          </a:p>
        </p:txBody>
      </p:sp>
      <p:sp>
        <p:nvSpPr>
          <p:cNvPr id="6" name="Rectangle 5"/>
          <p:cNvSpPr/>
          <p:nvPr/>
        </p:nvSpPr>
        <p:spPr>
          <a:xfrm>
            <a:off x="3712028" y="1600196"/>
            <a:ext cx="8235044" cy="646331"/>
          </a:xfrm>
          <a:prstGeom prst="rect">
            <a:avLst/>
          </a:prstGeom>
          <a:solidFill>
            <a:srgbClr val="D883FF"/>
          </a:solidFill>
        </p:spPr>
        <p:txBody>
          <a:bodyPr wrap="square">
            <a:spAutoFit/>
          </a:bodyPr>
          <a:lstStyle/>
          <a:p>
            <a:pPr algn="ctr">
              <a:defRPr/>
            </a:pPr>
            <a:r>
              <a:rPr lang="en-GB" dirty="0">
                <a:latin typeface="OpenDyslexicAlta" pitchFamily="2" charset="77"/>
                <a:ea typeface="OpenDyslexic" charset="0"/>
                <a:cs typeface="OpenDyslexic" charset="0"/>
              </a:rPr>
              <a:t>Choose one of your spellings to complete the sentence. </a:t>
            </a:r>
          </a:p>
          <a:p>
            <a:pPr algn="ctr">
              <a:defRPr/>
            </a:pPr>
            <a:r>
              <a:rPr lang="en-GB" dirty="0">
                <a:latin typeface="OpenDyslexicAlta" pitchFamily="2" charset="77"/>
                <a:ea typeface="OpenDyslexic" charset="0"/>
                <a:cs typeface="OpenDyslexic" charset="0"/>
              </a:rPr>
              <a:t>Only one of the pair is correct. </a:t>
            </a:r>
          </a:p>
        </p:txBody>
      </p:sp>
    </p:spTree>
    <p:extLst>
      <p:ext uri="{BB962C8B-B14F-4D97-AF65-F5344CB8AC3E}">
        <p14:creationId xmlns:p14="http://schemas.microsoft.com/office/powerpoint/2010/main" val="28189024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pPr>
              <a:lnSpc>
                <a:spcPct val="100000"/>
              </a:lnSpc>
              <a:spcBef>
                <a:spcPts val="0"/>
              </a:spcBef>
              <a:defRPr/>
            </a:pPr>
            <a:r>
              <a:rPr lang="en-GB" dirty="0"/>
              <a:t>The /s/ sound spelt c before ’</a:t>
            </a:r>
            <a:r>
              <a:rPr lang="en-GB" dirty="0" err="1"/>
              <a:t>i</a:t>
            </a:r>
            <a:r>
              <a:rPr lang="en-GB" dirty="0"/>
              <a:t>’ and ‘e’.</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4</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2</a:t>
            </a:r>
          </a:p>
        </p:txBody>
      </p:sp>
    </p:spTree>
    <p:extLst>
      <p:ext uri="{BB962C8B-B14F-4D97-AF65-F5344CB8AC3E}">
        <p14:creationId xmlns:p14="http://schemas.microsoft.com/office/powerpoint/2010/main" val="22012765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4</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a:xfrm>
            <a:off x="1116013" y="788047"/>
            <a:ext cx="427037" cy="362803"/>
          </a:xfrm>
        </p:spPr>
        <p:txBody>
          <a:bodyPr>
            <a:normAutofit/>
          </a:bodyPr>
          <a:lstStyle/>
          <a:p>
            <a:r>
              <a:rPr lang="en-GB" dirty="0"/>
              <a:t>  2</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pPr>
              <a:lnSpc>
                <a:spcPct val="100000"/>
              </a:lnSpc>
              <a:spcBef>
                <a:spcPts val="0"/>
              </a:spcBef>
              <a:defRPr/>
            </a:pPr>
            <a:r>
              <a:rPr lang="en-GB" dirty="0"/>
              <a:t> The /s/ sound spelt c before ’</a:t>
            </a:r>
            <a:r>
              <a:rPr lang="en-GB" dirty="0" err="1"/>
              <a:t>i</a:t>
            </a:r>
            <a:r>
              <a:rPr lang="en-GB" dirty="0"/>
              <a:t>’ and ‘e’.</a:t>
            </a:r>
          </a:p>
          <a:p>
            <a:pPr>
              <a:lnSpc>
                <a:spcPct val="100000"/>
              </a:lnSpc>
              <a:spcBef>
                <a:spcPts val="0"/>
              </a:spcBef>
              <a:defRPr/>
            </a:pPr>
            <a:endParaRPr lang="en-GB" b="1" dirty="0">
              <a:solidFill>
                <a:srgbClr val="FF0000"/>
              </a:solidFill>
            </a:endParaRPr>
          </a:p>
        </p:txBody>
      </p:sp>
      <p:sp>
        <p:nvSpPr>
          <p:cNvPr id="5" name="Text Placeholder 4">
            <a:extLst>
              <a:ext uri="{FF2B5EF4-FFF2-40B4-BE49-F238E27FC236}">
                <a16:creationId xmlns:a16="http://schemas.microsoft.com/office/drawing/2014/main" id="{34A36E15-7309-2E4B-8E87-7493AD89C132}"/>
              </a:ext>
            </a:extLst>
          </p:cNvPr>
          <p:cNvSpPr>
            <a:spLocks noGrp="1"/>
          </p:cNvSpPr>
          <p:nvPr>
            <p:ph type="body" sz="quarter" idx="16"/>
          </p:nvPr>
        </p:nvSpPr>
        <p:spPr/>
        <p:txBody>
          <a:bodyPr/>
          <a:lstStyle/>
          <a:p>
            <a:pPr fontAlgn="t">
              <a:lnSpc>
                <a:spcPct val="100000"/>
              </a:lnSpc>
              <a:spcAft>
                <a:spcPts val="200"/>
              </a:spcAft>
            </a:pPr>
            <a:r>
              <a:rPr lang="en-GB" sz="2000" dirty="0"/>
              <a:t>circle </a:t>
            </a:r>
          </a:p>
          <a:p>
            <a:pPr fontAlgn="t">
              <a:lnSpc>
                <a:spcPct val="100000"/>
              </a:lnSpc>
              <a:spcAft>
                <a:spcPts val="200"/>
              </a:spcAft>
            </a:pPr>
            <a:r>
              <a:rPr lang="en-GB" sz="2000" dirty="0"/>
              <a:t>century</a:t>
            </a:r>
          </a:p>
          <a:p>
            <a:pPr fontAlgn="t">
              <a:lnSpc>
                <a:spcPct val="100000"/>
              </a:lnSpc>
              <a:spcAft>
                <a:spcPts val="200"/>
              </a:spcAft>
            </a:pPr>
            <a:r>
              <a:rPr lang="en-GB" sz="2000" dirty="0"/>
              <a:t>centaur</a:t>
            </a:r>
          </a:p>
          <a:p>
            <a:pPr fontAlgn="t">
              <a:lnSpc>
                <a:spcPct val="100000"/>
              </a:lnSpc>
              <a:spcAft>
                <a:spcPts val="200"/>
              </a:spcAft>
            </a:pPr>
            <a:r>
              <a:rPr lang="en-GB" sz="2000" dirty="0"/>
              <a:t>circus</a:t>
            </a:r>
          </a:p>
          <a:p>
            <a:pPr fontAlgn="t">
              <a:lnSpc>
                <a:spcPct val="100000"/>
              </a:lnSpc>
              <a:spcAft>
                <a:spcPts val="200"/>
              </a:spcAft>
            </a:pPr>
            <a:r>
              <a:rPr lang="en-GB" sz="2000" dirty="0"/>
              <a:t>princess</a:t>
            </a:r>
          </a:p>
          <a:p>
            <a:pPr fontAlgn="t">
              <a:lnSpc>
                <a:spcPct val="100000"/>
              </a:lnSpc>
              <a:spcAft>
                <a:spcPts val="200"/>
              </a:spcAft>
            </a:pPr>
            <a:r>
              <a:rPr lang="en-GB" sz="2000" dirty="0"/>
              <a:t>voice</a:t>
            </a:r>
          </a:p>
          <a:p>
            <a:pPr fontAlgn="t">
              <a:lnSpc>
                <a:spcPct val="100000"/>
              </a:lnSpc>
              <a:spcAft>
                <a:spcPts val="200"/>
              </a:spcAft>
            </a:pPr>
            <a:r>
              <a:rPr lang="en-GB" sz="2000" dirty="0"/>
              <a:t>medicine</a:t>
            </a:r>
          </a:p>
          <a:p>
            <a:pPr fontAlgn="t">
              <a:lnSpc>
                <a:spcPct val="100000"/>
              </a:lnSpc>
              <a:spcAft>
                <a:spcPts val="200"/>
              </a:spcAft>
            </a:pPr>
            <a:r>
              <a:rPr lang="en-GB" sz="2000" dirty="0"/>
              <a:t>celebrate</a:t>
            </a:r>
          </a:p>
          <a:p>
            <a:pPr fontAlgn="t">
              <a:lnSpc>
                <a:spcPct val="100000"/>
              </a:lnSpc>
              <a:spcAft>
                <a:spcPts val="200"/>
              </a:spcAft>
            </a:pPr>
            <a:r>
              <a:rPr lang="en-GB" sz="2000" dirty="0"/>
              <a:t>celery</a:t>
            </a:r>
          </a:p>
          <a:p>
            <a:pPr fontAlgn="t">
              <a:lnSpc>
                <a:spcPct val="100000"/>
              </a:lnSpc>
              <a:spcAft>
                <a:spcPts val="200"/>
              </a:spcAft>
            </a:pPr>
            <a:r>
              <a:rPr lang="en-GB" sz="2000" dirty="0"/>
              <a:t>pencil</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nvPr>
        </p:nvGraphicFramePr>
        <p:xfrm>
          <a:off x="3429000" y="1540410"/>
          <a:ext cx="8363607" cy="5039457"/>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267376">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Today we will look at the /s/ sound when it is spelled with a ‘c’. This occurs generally when the ‘c’ comes before an ‘</a:t>
                      </a:r>
                      <a:r>
                        <a:rPr lang="en-GB" sz="1700" b="0" i="0" dirty="0" err="1">
                          <a:latin typeface="Muli" pitchFamily="2" charset="77"/>
                        </a:rPr>
                        <a:t>i</a:t>
                      </a:r>
                      <a:r>
                        <a:rPr lang="en-GB" sz="1700" b="0" i="0" dirty="0">
                          <a:latin typeface="Muli" pitchFamily="2" charset="77"/>
                        </a:rPr>
                        <a:t>’ or an ‘e’. </a:t>
                      </a:r>
                    </a:p>
                    <a:p>
                      <a:endParaRPr lang="en-GB" sz="1700" b="0" i="0" dirty="0">
                        <a:latin typeface="Muli" pitchFamily="2" charset="77"/>
                      </a:endParaRPr>
                    </a:p>
                  </a:txBody>
                  <a:tcPr/>
                </a:tc>
                <a:extLst>
                  <a:ext uri="{0D108BD9-81ED-4DB2-BD59-A6C34878D82A}">
                    <a16:rowId xmlns:a16="http://schemas.microsoft.com/office/drawing/2014/main" val="10000"/>
                  </a:ext>
                </a:extLst>
              </a:tr>
              <a:tr h="1682477">
                <a:tc>
                  <a:txBody>
                    <a:bodyPr/>
                    <a:lstStyle/>
                    <a:p>
                      <a:r>
                        <a:rPr lang="en-GB" sz="1700" b="0" i="0" dirty="0">
                          <a:latin typeface="Muli" pitchFamily="2" charset="77"/>
                        </a:rPr>
                        <a:t>Main Teaching Activity </a:t>
                      </a:r>
                    </a:p>
                  </a:txBody>
                  <a:tcPr/>
                </a:tc>
                <a:tc>
                  <a:txBody>
                    <a:bodyPr/>
                    <a:lstStyle/>
                    <a:p>
                      <a:r>
                        <a:rPr lang="en-GB" sz="1700" b="0" i="0" baseline="0" dirty="0">
                          <a:latin typeface="Muli" pitchFamily="2" charset="77"/>
                        </a:rPr>
                        <a:t>Show children the slide and ask them to, using mini whiteboard, sort the spelling list words in to words with ‘</a:t>
                      </a:r>
                      <a:r>
                        <a:rPr lang="en-GB" sz="1700" b="0" i="0" baseline="0" dirty="0" err="1">
                          <a:latin typeface="Muli" pitchFamily="2" charset="77"/>
                        </a:rPr>
                        <a:t>i</a:t>
                      </a:r>
                      <a:r>
                        <a:rPr lang="en-GB" sz="1700" b="0" i="0" baseline="0" dirty="0">
                          <a:latin typeface="Muli" pitchFamily="2" charset="77"/>
                        </a:rPr>
                        <a:t>’ before ‘c’ and words with ‘e’ before ‘c’.</a:t>
                      </a:r>
                    </a:p>
                    <a:p>
                      <a:endParaRPr lang="en-GB" sz="1700" b="0" i="0" baseline="0" dirty="0">
                        <a:latin typeface="Muli" pitchFamily="2" charset="77"/>
                      </a:endParaRPr>
                    </a:p>
                    <a:p>
                      <a:r>
                        <a:rPr lang="en-GB" sz="1700" b="0" i="0" baseline="0" dirty="0">
                          <a:latin typeface="Muli" pitchFamily="2" charset="77"/>
                        </a:rPr>
                        <a:t>Discuss misconceptions and check understanding.</a:t>
                      </a:r>
                    </a:p>
                  </a:txBody>
                  <a:tcPr/>
                </a:tc>
                <a:extLst>
                  <a:ext uri="{0D108BD9-81ED-4DB2-BD59-A6C34878D82A}">
                    <a16:rowId xmlns:a16="http://schemas.microsoft.com/office/drawing/2014/main" val="10001"/>
                  </a:ext>
                </a:extLst>
              </a:tr>
              <a:tr h="2089604">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Using the power point ask children to work independently to identify the images and then spell what they are. Remind children that the ‘s’ sound in the words will be spelled using a ‘c’.</a:t>
                      </a:r>
                    </a:p>
                    <a:p>
                      <a:endParaRPr lang="en-GB" sz="1700" b="0" i="0" dirty="0">
                        <a:latin typeface="Muli" pitchFamily="2" charset="77"/>
                      </a:endParaRPr>
                    </a:p>
                    <a:p>
                      <a:r>
                        <a:rPr lang="en-GB" sz="1700" b="0" i="0" dirty="0">
                          <a:latin typeface="Muli" pitchFamily="2" charset="77"/>
                        </a:rPr>
                        <a:t>Check answers and discuss errors or misconceptions.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688528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g, Sack, Paper Bag, Container">
            <a:extLst>
              <a:ext uri="{FF2B5EF4-FFF2-40B4-BE49-F238E27FC236}">
                <a16:creationId xmlns:a16="http://schemas.microsoft.com/office/drawing/2014/main" id="{83FDC957-26BC-4517-8FEC-5116B3A438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0811" y="4053839"/>
            <a:ext cx="2808482" cy="23176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Bag, Sack, Paper Bag, Container">
            <a:extLst>
              <a:ext uri="{FF2B5EF4-FFF2-40B4-BE49-F238E27FC236}">
                <a16:creationId xmlns:a16="http://schemas.microsoft.com/office/drawing/2014/main" id="{5F430227-E328-4566-8167-4546FAAAD9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0207" y="4178581"/>
            <a:ext cx="2808482" cy="23176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A06B16-137F-48BF-8281-F3434B4CFCC9}"/>
              </a:ext>
            </a:extLst>
          </p:cNvPr>
          <p:cNvSpPr txBox="1"/>
          <p:nvPr/>
        </p:nvSpPr>
        <p:spPr>
          <a:xfrm>
            <a:off x="301451" y="361740"/>
            <a:ext cx="8581292" cy="1200329"/>
          </a:xfrm>
          <a:prstGeom prst="rect">
            <a:avLst/>
          </a:prstGeom>
          <a:noFill/>
        </p:spPr>
        <p:txBody>
          <a:bodyPr wrap="square" rtlCol="0">
            <a:spAutoFit/>
          </a:bodyPr>
          <a:lstStyle/>
          <a:p>
            <a:r>
              <a:rPr lang="en-GB" sz="2400" dirty="0">
                <a:latin typeface="OpenDyslexicAlta" pitchFamily="2" charset="77"/>
              </a:rPr>
              <a:t>Get children to sort the spelling list words in to ones where the ‘c’ comes before an ‘</a:t>
            </a:r>
            <a:r>
              <a:rPr lang="en-GB" sz="2400" dirty="0" err="1">
                <a:latin typeface="OpenDyslexicAlta" pitchFamily="2" charset="77"/>
              </a:rPr>
              <a:t>i</a:t>
            </a:r>
            <a:r>
              <a:rPr lang="en-GB" sz="2400" dirty="0">
                <a:latin typeface="OpenDyslexicAlta" pitchFamily="2" charset="77"/>
              </a:rPr>
              <a:t>’ and ones where the ‘c’ comes before an ‘e’. </a:t>
            </a:r>
          </a:p>
        </p:txBody>
      </p:sp>
      <p:sp>
        <p:nvSpPr>
          <p:cNvPr id="6" name="Rectangle 5">
            <a:extLst>
              <a:ext uri="{FF2B5EF4-FFF2-40B4-BE49-F238E27FC236}">
                <a16:creationId xmlns:a16="http://schemas.microsoft.com/office/drawing/2014/main" id="{FC6A682E-390E-438B-8AF1-3C067A419676}"/>
              </a:ext>
            </a:extLst>
          </p:cNvPr>
          <p:cNvSpPr/>
          <p:nvPr/>
        </p:nvSpPr>
        <p:spPr>
          <a:xfrm>
            <a:off x="3530321" y="1490008"/>
            <a:ext cx="1962677" cy="1938992"/>
          </a:xfrm>
          <a:prstGeom prst="rect">
            <a:avLst/>
          </a:prstGeom>
        </p:spPr>
        <p:txBody>
          <a:bodyPr wrap="square">
            <a:spAutoFit/>
          </a:bodyPr>
          <a:lstStyle/>
          <a:p>
            <a:pPr fontAlgn="t"/>
            <a:r>
              <a:rPr lang="en-GB" sz="2400" dirty="0">
                <a:latin typeface="OpenDyslexicAlta" pitchFamily="2" charset="77"/>
                <a:ea typeface="Open Sans" panose="020B0606030504020204" pitchFamily="34" charset="0"/>
                <a:cs typeface="Open Sans" panose="020B0606030504020204" pitchFamily="34" charset="0"/>
              </a:rPr>
              <a:t>circle </a:t>
            </a:r>
          </a:p>
          <a:p>
            <a:pPr fontAlgn="t"/>
            <a:r>
              <a:rPr lang="en-GB" sz="2400" dirty="0">
                <a:latin typeface="OpenDyslexicAlta" pitchFamily="2" charset="77"/>
                <a:ea typeface="Open Sans" panose="020B0606030504020204" pitchFamily="34" charset="0"/>
                <a:cs typeface="Open Sans" panose="020B0606030504020204" pitchFamily="34" charset="0"/>
              </a:rPr>
              <a:t>century</a:t>
            </a:r>
          </a:p>
          <a:p>
            <a:pPr fontAlgn="t"/>
            <a:r>
              <a:rPr lang="en-GB" sz="2400" dirty="0">
                <a:latin typeface="OpenDyslexicAlta" pitchFamily="2" charset="77"/>
                <a:ea typeface="Open Sans" panose="020B0606030504020204" pitchFamily="34" charset="0"/>
                <a:cs typeface="Open Sans" panose="020B0606030504020204" pitchFamily="34" charset="0"/>
              </a:rPr>
              <a:t>centaur</a:t>
            </a:r>
          </a:p>
          <a:p>
            <a:pPr fontAlgn="t"/>
            <a:r>
              <a:rPr lang="en-GB" sz="2400" dirty="0">
                <a:latin typeface="OpenDyslexicAlta" pitchFamily="2" charset="77"/>
                <a:ea typeface="Open Sans" panose="020B0606030504020204" pitchFamily="34" charset="0"/>
                <a:cs typeface="Open Sans" panose="020B0606030504020204" pitchFamily="34" charset="0"/>
              </a:rPr>
              <a:t>circus</a:t>
            </a:r>
          </a:p>
          <a:p>
            <a:pPr fontAlgn="t"/>
            <a:r>
              <a:rPr lang="en-GB" sz="2400" dirty="0">
                <a:latin typeface="OpenDyslexicAlta" pitchFamily="2" charset="77"/>
                <a:ea typeface="Open Sans" panose="020B0606030504020204" pitchFamily="34" charset="0"/>
                <a:cs typeface="Open Sans" panose="020B0606030504020204" pitchFamily="34" charset="0"/>
              </a:rPr>
              <a:t>princess</a:t>
            </a:r>
          </a:p>
        </p:txBody>
      </p:sp>
      <p:sp>
        <p:nvSpPr>
          <p:cNvPr id="7" name="TextBox 6">
            <a:extLst>
              <a:ext uri="{FF2B5EF4-FFF2-40B4-BE49-F238E27FC236}">
                <a16:creationId xmlns:a16="http://schemas.microsoft.com/office/drawing/2014/main" id="{C19D0292-7C44-4A43-8AC1-971014736C86}"/>
              </a:ext>
            </a:extLst>
          </p:cNvPr>
          <p:cNvSpPr txBox="1"/>
          <p:nvPr/>
        </p:nvSpPr>
        <p:spPr>
          <a:xfrm>
            <a:off x="5576834" y="1490008"/>
            <a:ext cx="1775944" cy="1938992"/>
          </a:xfrm>
          <a:prstGeom prst="rect">
            <a:avLst/>
          </a:prstGeom>
          <a:noFill/>
        </p:spPr>
        <p:txBody>
          <a:bodyPr wrap="square" rtlCol="0">
            <a:spAutoFit/>
          </a:bodyPr>
          <a:lstStyle/>
          <a:p>
            <a:pPr fontAlgn="t"/>
            <a:r>
              <a:rPr lang="en-GB" sz="2400" dirty="0">
                <a:latin typeface="OpenDyslexicAlta" pitchFamily="2" charset="77"/>
                <a:ea typeface="Open Sans" panose="020B0606030504020204" pitchFamily="34" charset="0"/>
                <a:cs typeface="Open Sans" panose="020B0606030504020204" pitchFamily="34" charset="0"/>
              </a:rPr>
              <a:t>voice</a:t>
            </a:r>
          </a:p>
          <a:p>
            <a:pPr fontAlgn="t"/>
            <a:r>
              <a:rPr lang="en-GB" sz="2400" dirty="0">
                <a:latin typeface="OpenDyslexicAlta" pitchFamily="2" charset="77"/>
                <a:ea typeface="Open Sans" panose="020B0606030504020204" pitchFamily="34" charset="0"/>
                <a:cs typeface="Open Sans" panose="020B0606030504020204" pitchFamily="34" charset="0"/>
              </a:rPr>
              <a:t>medicine</a:t>
            </a:r>
          </a:p>
          <a:p>
            <a:pPr fontAlgn="t"/>
            <a:r>
              <a:rPr lang="en-GB" sz="2400" dirty="0">
                <a:latin typeface="OpenDyslexicAlta" pitchFamily="2" charset="77"/>
                <a:ea typeface="Open Sans" panose="020B0606030504020204" pitchFamily="34" charset="0"/>
                <a:cs typeface="Open Sans" panose="020B0606030504020204" pitchFamily="34" charset="0"/>
              </a:rPr>
              <a:t>celebrate</a:t>
            </a:r>
          </a:p>
          <a:p>
            <a:pPr fontAlgn="t"/>
            <a:r>
              <a:rPr lang="en-GB" sz="2400" dirty="0">
                <a:latin typeface="OpenDyslexicAlta" pitchFamily="2" charset="77"/>
                <a:ea typeface="Open Sans" panose="020B0606030504020204" pitchFamily="34" charset="0"/>
                <a:cs typeface="Open Sans" panose="020B0606030504020204" pitchFamily="34" charset="0"/>
              </a:rPr>
              <a:t>celery</a:t>
            </a:r>
          </a:p>
          <a:p>
            <a:pPr fontAlgn="t"/>
            <a:r>
              <a:rPr lang="en-GB" sz="2400" dirty="0">
                <a:latin typeface="OpenDyslexicAlta" pitchFamily="2" charset="77"/>
                <a:ea typeface="Open Sans" panose="020B0606030504020204" pitchFamily="34" charset="0"/>
                <a:cs typeface="Open Sans" panose="020B0606030504020204" pitchFamily="34" charset="0"/>
              </a:rPr>
              <a:t>pencil</a:t>
            </a:r>
          </a:p>
        </p:txBody>
      </p:sp>
      <p:sp>
        <p:nvSpPr>
          <p:cNvPr id="8" name="TextBox 7">
            <a:extLst>
              <a:ext uri="{FF2B5EF4-FFF2-40B4-BE49-F238E27FC236}">
                <a16:creationId xmlns:a16="http://schemas.microsoft.com/office/drawing/2014/main" id="{D1946448-55A2-48A3-80E3-356F844C7C6F}"/>
              </a:ext>
            </a:extLst>
          </p:cNvPr>
          <p:cNvSpPr txBox="1"/>
          <p:nvPr/>
        </p:nvSpPr>
        <p:spPr>
          <a:xfrm rot="20798439">
            <a:off x="2964264" y="4762222"/>
            <a:ext cx="1828800" cy="338554"/>
          </a:xfrm>
          <a:prstGeom prst="rect">
            <a:avLst/>
          </a:prstGeom>
          <a:noFill/>
        </p:spPr>
        <p:txBody>
          <a:bodyPr wrap="square" rtlCol="0">
            <a:spAutoFit/>
          </a:bodyPr>
          <a:lstStyle/>
          <a:p>
            <a:r>
              <a:rPr lang="en-GB" sz="1600" dirty="0">
                <a:latin typeface="OpenDyslexicAlta" pitchFamily="2" charset="77"/>
              </a:rPr>
              <a:t>‘c’ before </a:t>
            </a:r>
            <a:r>
              <a:rPr lang="en-GB" sz="1600" dirty="0" err="1">
                <a:latin typeface="OpenDyslexicAlta" pitchFamily="2" charset="77"/>
              </a:rPr>
              <a:t>i</a:t>
            </a:r>
            <a:endParaRPr lang="en-GB" sz="1600" dirty="0">
              <a:latin typeface="OpenDyslexicAlta" pitchFamily="2" charset="77"/>
            </a:endParaRPr>
          </a:p>
        </p:txBody>
      </p:sp>
      <p:sp>
        <p:nvSpPr>
          <p:cNvPr id="9" name="TextBox 8">
            <a:extLst>
              <a:ext uri="{FF2B5EF4-FFF2-40B4-BE49-F238E27FC236}">
                <a16:creationId xmlns:a16="http://schemas.microsoft.com/office/drawing/2014/main" id="{5AA5FBAF-C915-4544-82F6-191BE80B12AF}"/>
              </a:ext>
            </a:extLst>
          </p:cNvPr>
          <p:cNvSpPr txBox="1"/>
          <p:nvPr/>
        </p:nvSpPr>
        <p:spPr>
          <a:xfrm rot="20798439">
            <a:off x="8170985" y="4762221"/>
            <a:ext cx="1828800" cy="338554"/>
          </a:xfrm>
          <a:prstGeom prst="rect">
            <a:avLst/>
          </a:prstGeom>
          <a:noFill/>
        </p:spPr>
        <p:txBody>
          <a:bodyPr wrap="square" rtlCol="0">
            <a:spAutoFit/>
          </a:bodyPr>
          <a:lstStyle/>
          <a:p>
            <a:r>
              <a:rPr lang="en-GB" sz="1600" dirty="0">
                <a:latin typeface="OpenDyslexicAlta" pitchFamily="2" charset="77"/>
              </a:rPr>
              <a:t>‘c’ before e</a:t>
            </a:r>
          </a:p>
        </p:txBody>
      </p:sp>
    </p:spTree>
    <p:extLst>
      <p:ext uri="{BB962C8B-B14F-4D97-AF65-F5344CB8AC3E}">
        <p14:creationId xmlns:p14="http://schemas.microsoft.com/office/powerpoint/2010/main" val="398538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859D-17CA-AE45-8AD8-D6721354A997}"/>
              </a:ext>
            </a:extLst>
          </p:cNvPr>
          <p:cNvSpPr>
            <a:spLocks noGrp="1"/>
          </p:cNvSpPr>
          <p:nvPr>
            <p:ph type="title"/>
          </p:nvPr>
        </p:nvSpPr>
        <p:spPr>
          <a:xfrm>
            <a:off x="838199" y="1131247"/>
            <a:ext cx="10515600" cy="1325563"/>
          </a:xfrm>
        </p:spPr>
        <p:txBody>
          <a:bodyPr>
            <a:normAutofit/>
          </a:bodyPr>
          <a:lstStyle/>
          <a:p>
            <a:pPr algn="l"/>
            <a:r>
              <a:rPr lang="en-GB" b="1" dirty="0"/>
              <a:t>The kitten was covered in </a:t>
            </a:r>
            <a:r>
              <a:rPr lang="en-GB" b="1" dirty="0">
                <a:latin typeface="Calibri" panose="020F0502020204030204" pitchFamily="34" charset="0"/>
                <a:cs typeface="Calibri" panose="020F0502020204030204" pitchFamily="34" charset="0"/>
              </a:rPr>
              <a:t>_______</a:t>
            </a:r>
            <a:r>
              <a:rPr lang="en-GB" b="1" dirty="0"/>
              <a:t>.</a:t>
            </a:r>
            <a:endParaRPr lang="en-GB" dirty="0"/>
          </a:p>
        </p:txBody>
      </p:sp>
      <p:pic>
        <p:nvPicPr>
          <p:cNvPr id="4" name="Picture 3">
            <a:extLst>
              <a:ext uri="{FF2B5EF4-FFF2-40B4-BE49-F238E27FC236}">
                <a16:creationId xmlns:a16="http://schemas.microsoft.com/office/drawing/2014/main" id="{20602194-160B-B14B-BFD4-7C1CE03DAF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2548" y="3006332"/>
            <a:ext cx="4406901" cy="2451338"/>
          </a:xfrm>
          <a:prstGeom prst="rect">
            <a:avLst/>
          </a:prstGeom>
        </p:spPr>
      </p:pic>
    </p:spTree>
    <p:extLst>
      <p:ext uri="{BB962C8B-B14F-4D97-AF65-F5344CB8AC3E}">
        <p14:creationId xmlns:p14="http://schemas.microsoft.com/office/powerpoint/2010/main" val="18815920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g, Sack, Paper Bag, Container">
            <a:extLst>
              <a:ext uri="{FF2B5EF4-FFF2-40B4-BE49-F238E27FC236}">
                <a16:creationId xmlns:a16="http://schemas.microsoft.com/office/drawing/2014/main" id="{83FDC957-26BC-4517-8FEC-5116B3A438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0811" y="4053839"/>
            <a:ext cx="2808482" cy="23176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Bag, Sack, Paper Bag, Container">
            <a:extLst>
              <a:ext uri="{FF2B5EF4-FFF2-40B4-BE49-F238E27FC236}">
                <a16:creationId xmlns:a16="http://schemas.microsoft.com/office/drawing/2014/main" id="{5F430227-E328-4566-8167-4546FAAAD9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0207" y="4178581"/>
            <a:ext cx="2808482" cy="231767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0A06B16-137F-48BF-8281-F3434B4CFCC9}"/>
              </a:ext>
            </a:extLst>
          </p:cNvPr>
          <p:cNvSpPr txBox="1"/>
          <p:nvPr/>
        </p:nvSpPr>
        <p:spPr>
          <a:xfrm>
            <a:off x="301451" y="361740"/>
            <a:ext cx="8581292" cy="1200329"/>
          </a:xfrm>
          <a:prstGeom prst="rect">
            <a:avLst/>
          </a:prstGeom>
          <a:noFill/>
        </p:spPr>
        <p:txBody>
          <a:bodyPr wrap="square" rtlCol="0">
            <a:spAutoFit/>
          </a:bodyPr>
          <a:lstStyle/>
          <a:p>
            <a:r>
              <a:rPr lang="en-GB" sz="2400" dirty="0">
                <a:latin typeface="OpenDyslexicAlta" pitchFamily="2" charset="77"/>
              </a:rPr>
              <a:t>Get children to sort the spelling list words in to ones where the ‘c’ comes before an ‘</a:t>
            </a:r>
            <a:r>
              <a:rPr lang="en-GB" sz="2400" dirty="0" err="1">
                <a:latin typeface="OpenDyslexicAlta" pitchFamily="2" charset="77"/>
              </a:rPr>
              <a:t>i</a:t>
            </a:r>
            <a:r>
              <a:rPr lang="en-GB" sz="2400" dirty="0">
                <a:latin typeface="OpenDyslexicAlta" pitchFamily="2" charset="77"/>
              </a:rPr>
              <a:t>’ and ones where the ‘c’ comes before an ‘e’. </a:t>
            </a:r>
          </a:p>
        </p:txBody>
      </p:sp>
      <p:sp>
        <p:nvSpPr>
          <p:cNvPr id="6" name="Rectangle 5">
            <a:extLst>
              <a:ext uri="{FF2B5EF4-FFF2-40B4-BE49-F238E27FC236}">
                <a16:creationId xmlns:a16="http://schemas.microsoft.com/office/drawing/2014/main" id="{FC6A682E-390E-438B-8AF1-3C067A419676}"/>
              </a:ext>
            </a:extLst>
          </p:cNvPr>
          <p:cNvSpPr/>
          <p:nvPr/>
        </p:nvSpPr>
        <p:spPr>
          <a:xfrm>
            <a:off x="3530321" y="1490008"/>
            <a:ext cx="1962677" cy="1938992"/>
          </a:xfrm>
          <a:prstGeom prst="rect">
            <a:avLst/>
          </a:prstGeom>
        </p:spPr>
        <p:txBody>
          <a:bodyPr wrap="square">
            <a:spAutoFit/>
          </a:bodyPr>
          <a:lstStyle/>
          <a:p>
            <a:pPr fontAlgn="t"/>
            <a:r>
              <a:rPr lang="en-GB" sz="2400" dirty="0">
                <a:latin typeface="OpenDyslexicAlta" pitchFamily="2" charset="77"/>
                <a:ea typeface="Open Sans" panose="020B0606030504020204" pitchFamily="34" charset="0"/>
                <a:cs typeface="Open Sans" panose="020B0606030504020204" pitchFamily="34" charset="0"/>
              </a:rPr>
              <a:t>circle </a:t>
            </a:r>
          </a:p>
          <a:p>
            <a:pPr fontAlgn="t"/>
            <a:r>
              <a:rPr lang="en-GB" sz="2400" dirty="0">
                <a:latin typeface="OpenDyslexicAlta" pitchFamily="2" charset="77"/>
                <a:ea typeface="Open Sans" panose="020B0606030504020204" pitchFamily="34" charset="0"/>
                <a:cs typeface="Open Sans" panose="020B0606030504020204" pitchFamily="34" charset="0"/>
              </a:rPr>
              <a:t>century</a:t>
            </a:r>
          </a:p>
          <a:p>
            <a:pPr fontAlgn="t"/>
            <a:r>
              <a:rPr lang="en-GB" sz="2400" dirty="0">
                <a:latin typeface="OpenDyslexicAlta" pitchFamily="2" charset="77"/>
                <a:ea typeface="Open Sans" panose="020B0606030504020204" pitchFamily="34" charset="0"/>
                <a:cs typeface="Open Sans" panose="020B0606030504020204" pitchFamily="34" charset="0"/>
              </a:rPr>
              <a:t>centaur</a:t>
            </a:r>
          </a:p>
          <a:p>
            <a:pPr fontAlgn="t"/>
            <a:r>
              <a:rPr lang="en-GB" sz="2400" dirty="0">
                <a:latin typeface="OpenDyslexicAlta" pitchFamily="2" charset="77"/>
                <a:ea typeface="Open Sans" panose="020B0606030504020204" pitchFamily="34" charset="0"/>
                <a:cs typeface="Open Sans" panose="020B0606030504020204" pitchFamily="34" charset="0"/>
              </a:rPr>
              <a:t>circus</a:t>
            </a:r>
          </a:p>
          <a:p>
            <a:pPr fontAlgn="t"/>
            <a:r>
              <a:rPr lang="en-GB" sz="2400" dirty="0">
                <a:latin typeface="OpenDyslexicAlta" pitchFamily="2" charset="77"/>
                <a:ea typeface="Open Sans" panose="020B0606030504020204" pitchFamily="34" charset="0"/>
                <a:cs typeface="Open Sans" panose="020B0606030504020204" pitchFamily="34" charset="0"/>
              </a:rPr>
              <a:t>princess</a:t>
            </a:r>
          </a:p>
        </p:txBody>
      </p:sp>
      <p:sp>
        <p:nvSpPr>
          <p:cNvPr id="7" name="TextBox 6">
            <a:extLst>
              <a:ext uri="{FF2B5EF4-FFF2-40B4-BE49-F238E27FC236}">
                <a16:creationId xmlns:a16="http://schemas.microsoft.com/office/drawing/2014/main" id="{C19D0292-7C44-4A43-8AC1-971014736C86}"/>
              </a:ext>
            </a:extLst>
          </p:cNvPr>
          <p:cNvSpPr txBox="1"/>
          <p:nvPr/>
        </p:nvSpPr>
        <p:spPr>
          <a:xfrm>
            <a:off x="5623133" y="1490008"/>
            <a:ext cx="1775944" cy="1938992"/>
          </a:xfrm>
          <a:prstGeom prst="rect">
            <a:avLst/>
          </a:prstGeom>
          <a:noFill/>
        </p:spPr>
        <p:txBody>
          <a:bodyPr wrap="square" rtlCol="0">
            <a:spAutoFit/>
          </a:bodyPr>
          <a:lstStyle/>
          <a:p>
            <a:pPr fontAlgn="t"/>
            <a:r>
              <a:rPr lang="en-GB" sz="2400" dirty="0">
                <a:latin typeface="OpenDyslexicAlta" pitchFamily="2" charset="77"/>
                <a:ea typeface="Open Sans" panose="020B0606030504020204" pitchFamily="34" charset="0"/>
                <a:cs typeface="Open Sans" panose="020B0606030504020204" pitchFamily="34" charset="0"/>
              </a:rPr>
              <a:t>voice</a:t>
            </a:r>
          </a:p>
          <a:p>
            <a:pPr fontAlgn="t"/>
            <a:r>
              <a:rPr lang="en-GB" sz="2400" dirty="0">
                <a:latin typeface="OpenDyslexicAlta" pitchFamily="2" charset="77"/>
                <a:ea typeface="Open Sans" panose="020B0606030504020204" pitchFamily="34" charset="0"/>
                <a:cs typeface="Open Sans" panose="020B0606030504020204" pitchFamily="34" charset="0"/>
              </a:rPr>
              <a:t>medicine</a:t>
            </a:r>
          </a:p>
          <a:p>
            <a:pPr fontAlgn="t"/>
            <a:r>
              <a:rPr lang="en-GB" sz="2400" dirty="0">
                <a:latin typeface="OpenDyslexicAlta" pitchFamily="2" charset="77"/>
                <a:ea typeface="Open Sans" panose="020B0606030504020204" pitchFamily="34" charset="0"/>
                <a:cs typeface="Open Sans" panose="020B0606030504020204" pitchFamily="34" charset="0"/>
              </a:rPr>
              <a:t>celebrate</a:t>
            </a:r>
          </a:p>
          <a:p>
            <a:pPr fontAlgn="t"/>
            <a:r>
              <a:rPr lang="en-GB" sz="2400" dirty="0">
                <a:latin typeface="OpenDyslexicAlta" pitchFamily="2" charset="77"/>
                <a:ea typeface="Open Sans" panose="020B0606030504020204" pitchFamily="34" charset="0"/>
                <a:cs typeface="Open Sans" panose="020B0606030504020204" pitchFamily="34" charset="0"/>
              </a:rPr>
              <a:t>celery</a:t>
            </a:r>
          </a:p>
          <a:p>
            <a:pPr fontAlgn="t"/>
            <a:r>
              <a:rPr lang="en-GB" sz="2400" dirty="0">
                <a:latin typeface="OpenDyslexicAlta" pitchFamily="2" charset="77"/>
                <a:ea typeface="Open Sans" panose="020B0606030504020204" pitchFamily="34" charset="0"/>
                <a:cs typeface="Open Sans" panose="020B0606030504020204" pitchFamily="34" charset="0"/>
              </a:rPr>
              <a:t>pencil</a:t>
            </a:r>
          </a:p>
        </p:txBody>
      </p:sp>
      <p:sp>
        <p:nvSpPr>
          <p:cNvPr id="8" name="TextBox 7">
            <a:extLst>
              <a:ext uri="{FF2B5EF4-FFF2-40B4-BE49-F238E27FC236}">
                <a16:creationId xmlns:a16="http://schemas.microsoft.com/office/drawing/2014/main" id="{D1946448-55A2-48A3-80E3-356F844C7C6F}"/>
              </a:ext>
            </a:extLst>
          </p:cNvPr>
          <p:cNvSpPr txBox="1"/>
          <p:nvPr/>
        </p:nvSpPr>
        <p:spPr>
          <a:xfrm rot="20798439">
            <a:off x="2964264" y="4762222"/>
            <a:ext cx="1828800" cy="338554"/>
          </a:xfrm>
          <a:prstGeom prst="rect">
            <a:avLst/>
          </a:prstGeom>
          <a:noFill/>
        </p:spPr>
        <p:txBody>
          <a:bodyPr wrap="square" rtlCol="0">
            <a:spAutoFit/>
          </a:bodyPr>
          <a:lstStyle/>
          <a:p>
            <a:r>
              <a:rPr lang="en-GB" sz="1600" dirty="0">
                <a:latin typeface="OpenDyslexicAlta" pitchFamily="2" charset="77"/>
              </a:rPr>
              <a:t>‘c’ before </a:t>
            </a:r>
            <a:r>
              <a:rPr lang="en-GB" sz="1600" dirty="0" err="1">
                <a:latin typeface="OpenDyslexicAlta" pitchFamily="2" charset="77"/>
              </a:rPr>
              <a:t>i</a:t>
            </a:r>
            <a:endParaRPr lang="en-GB" sz="1600" dirty="0">
              <a:latin typeface="OpenDyslexicAlta" pitchFamily="2" charset="77"/>
            </a:endParaRPr>
          </a:p>
        </p:txBody>
      </p:sp>
      <p:sp>
        <p:nvSpPr>
          <p:cNvPr id="9" name="TextBox 8">
            <a:extLst>
              <a:ext uri="{FF2B5EF4-FFF2-40B4-BE49-F238E27FC236}">
                <a16:creationId xmlns:a16="http://schemas.microsoft.com/office/drawing/2014/main" id="{5AA5FBAF-C915-4544-82F6-191BE80B12AF}"/>
              </a:ext>
            </a:extLst>
          </p:cNvPr>
          <p:cNvSpPr txBox="1"/>
          <p:nvPr/>
        </p:nvSpPr>
        <p:spPr>
          <a:xfrm rot="20798439">
            <a:off x="8170985" y="4762221"/>
            <a:ext cx="1828800" cy="338554"/>
          </a:xfrm>
          <a:prstGeom prst="rect">
            <a:avLst/>
          </a:prstGeom>
          <a:noFill/>
        </p:spPr>
        <p:txBody>
          <a:bodyPr wrap="square" rtlCol="0">
            <a:spAutoFit/>
          </a:bodyPr>
          <a:lstStyle/>
          <a:p>
            <a:r>
              <a:rPr lang="en-GB" sz="1600" dirty="0">
                <a:latin typeface="OpenDyslexicAlta" pitchFamily="2" charset="77"/>
              </a:rPr>
              <a:t>‘c’ before e</a:t>
            </a:r>
          </a:p>
        </p:txBody>
      </p:sp>
      <p:sp>
        <p:nvSpPr>
          <p:cNvPr id="5" name="TextBox 4">
            <a:extLst>
              <a:ext uri="{FF2B5EF4-FFF2-40B4-BE49-F238E27FC236}">
                <a16:creationId xmlns:a16="http://schemas.microsoft.com/office/drawing/2014/main" id="{F7AC0A36-7949-B54B-9550-FD621AB6B2D4}"/>
              </a:ext>
            </a:extLst>
          </p:cNvPr>
          <p:cNvSpPr txBox="1"/>
          <p:nvPr/>
        </p:nvSpPr>
        <p:spPr>
          <a:xfrm>
            <a:off x="347241" y="1747777"/>
            <a:ext cx="1473570" cy="369332"/>
          </a:xfrm>
          <a:prstGeom prst="rect">
            <a:avLst/>
          </a:prstGeom>
          <a:noFill/>
        </p:spPr>
        <p:txBody>
          <a:bodyPr wrap="square" rtlCol="0">
            <a:spAutoFit/>
          </a:bodyPr>
          <a:lstStyle/>
          <a:p>
            <a:r>
              <a:rPr lang="en-US" dirty="0">
                <a:solidFill>
                  <a:srgbClr val="FF3860"/>
                </a:solidFill>
              </a:rPr>
              <a:t>Answers: </a:t>
            </a:r>
          </a:p>
        </p:txBody>
      </p:sp>
      <p:sp>
        <p:nvSpPr>
          <p:cNvPr id="10" name="Rectangle 9">
            <a:extLst>
              <a:ext uri="{FF2B5EF4-FFF2-40B4-BE49-F238E27FC236}">
                <a16:creationId xmlns:a16="http://schemas.microsoft.com/office/drawing/2014/main" id="{F2A93AF3-6860-EE4E-AF31-013F268D0F6A}"/>
              </a:ext>
            </a:extLst>
          </p:cNvPr>
          <p:cNvSpPr/>
          <p:nvPr/>
        </p:nvSpPr>
        <p:spPr>
          <a:xfrm>
            <a:off x="7240353" y="3640142"/>
            <a:ext cx="940707"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celery</a:t>
            </a:r>
          </a:p>
        </p:txBody>
      </p:sp>
      <p:sp>
        <p:nvSpPr>
          <p:cNvPr id="12" name="Rectangle 11">
            <a:extLst>
              <a:ext uri="{FF2B5EF4-FFF2-40B4-BE49-F238E27FC236}">
                <a16:creationId xmlns:a16="http://schemas.microsoft.com/office/drawing/2014/main" id="{B49BD68F-E284-6F40-AACD-D193A6338C7A}"/>
              </a:ext>
            </a:extLst>
          </p:cNvPr>
          <p:cNvSpPr/>
          <p:nvPr/>
        </p:nvSpPr>
        <p:spPr>
          <a:xfrm>
            <a:off x="8289535" y="3656561"/>
            <a:ext cx="1186415"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princess</a:t>
            </a:r>
          </a:p>
        </p:txBody>
      </p:sp>
      <p:sp>
        <p:nvSpPr>
          <p:cNvPr id="13" name="Rectangle 12">
            <a:extLst>
              <a:ext uri="{FF2B5EF4-FFF2-40B4-BE49-F238E27FC236}">
                <a16:creationId xmlns:a16="http://schemas.microsoft.com/office/drawing/2014/main" id="{38718ED5-6794-074D-91C8-CD5A905F206A}"/>
              </a:ext>
            </a:extLst>
          </p:cNvPr>
          <p:cNvSpPr/>
          <p:nvPr/>
        </p:nvSpPr>
        <p:spPr>
          <a:xfrm>
            <a:off x="1340884" y="3622930"/>
            <a:ext cx="835806" cy="369332"/>
          </a:xfrm>
          <a:prstGeom prst="rect">
            <a:avLst/>
          </a:prstGeom>
        </p:spPr>
        <p:txBody>
          <a:bodyPr wrap="none">
            <a:spAutoFit/>
          </a:bodyPr>
          <a:lstStyle/>
          <a:p>
            <a:r>
              <a:rPr lang="en-GB" dirty="0">
                <a:latin typeface="OpenDyslexicAlta" pitchFamily="2" charset="77"/>
                <a:ea typeface="Open Sans" panose="020B0606030504020204" pitchFamily="34" charset="0"/>
                <a:cs typeface="Open Sans" panose="020B0606030504020204" pitchFamily="34" charset="0"/>
              </a:rPr>
              <a:t>circle</a:t>
            </a:r>
            <a:endParaRPr lang="en-US" dirty="0"/>
          </a:p>
        </p:txBody>
      </p:sp>
      <p:sp>
        <p:nvSpPr>
          <p:cNvPr id="14" name="Rectangle 13">
            <a:extLst>
              <a:ext uri="{FF2B5EF4-FFF2-40B4-BE49-F238E27FC236}">
                <a16:creationId xmlns:a16="http://schemas.microsoft.com/office/drawing/2014/main" id="{0C067362-B267-104A-8819-9CDD0AE06F8E}"/>
              </a:ext>
            </a:extLst>
          </p:cNvPr>
          <p:cNvSpPr/>
          <p:nvPr/>
        </p:nvSpPr>
        <p:spPr>
          <a:xfrm>
            <a:off x="2364278" y="3582479"/>
            <a:ext cx="879087"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circus</a:t>
            </a:r>
          </a:p>
        </p:txBody>
      </p:sp>
      <p:sp>
        <p:nvSpPr>
          <p:cNvPr id="15" name="Rectangle 14">
            <a:extLst>
              <a:ext uri="{FF2B5EF4-FFF2-40B4-BE49-F238E27FC236}">
                <a16:creationId xmlns:a16="http://schemas.microsoft.com/office/drawing/2014/main" id="{F4977AB9-3244-F642-A70E-2574D61E948A}"/>
              </a:ext>
            </a:extLst>
          </p:cNvPr>
          <p:cNvSpPr/>
          <p:nvPr/>
        </p:nvSpPr>
        <p:spPr>
          <a:xfrm>
            <a:off x="6511105" y="3952561"/>
            <a:ext cx="818109"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voice</a:t>
            </a:r>
          </a:p>
        </p:txBody>
      </p:sp>
      <p:sp>
        <p:nvSpPr>
          <p:cNvPr id="16" name="Rectangle 15">
            <a:extLst>
              <a:ext uri="{FF2B5EF4-FFF2-40B4-BE49-F238E27FC236}">
                <a16:creationId xmlns:a16="http://schemas.microsoft.com/office/drawing/2014/main" id="{0F18ECD6-58F4-A648-A7DD-1C3451B763B0}"/>
              </a:ext>
            </a:extLst>
          </p:cNvPr>
          <p:cNvSpPr/>
          <p:nvPr/>
        </p:nvSpPr>
        <p:spPr>
          <a:xfrm>
            <a:off x="800622" y="3125845"/>
            <a:ext cx="1253613"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medicine</a:t>
            </a:r>
          </a:p>
        </p:txBody>
      </p:sp>
      <p:sp>
        <p:nvSpPr>
          <p:cNvPr id="17" name="Rectangle 16">
            <a:extLst>
              <a:ext uri="{FF2B5EF4-FFF2-40B4-BE49-F238E27FC236}">
                <a16:creationId xmlns:a16="http://schemas.microsoft.com/office/drawing/2014/main" id="{4297B82E-C883-5243-B69F-B6D4D0533915}"/>
              </a:ext>
            </a:extLst>
          </p:cNvPr>
          <p:cNvSpPr/>
          <p:nvPr/>
        </p:nvSpPr>
        <p:spPr>
          <a:xfrm>
            <a:off x="3243365" y="3531028"/>
            <a:ext cx="896464"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pencil</a:t>
            </a:r>
          </a:p>
        </p:txBody>
      </p:sp>
      <p:sp>
        <p:nvSpPr>
          <p:cNvPr id="18" name="Rectangle 17">
            <a:extLst>
              <a:ext uri="{FF2B5EF4-FFF2-40B4-BE49-F238E27FC236}">
                <a16:creationId xmlns:a16="http://schemas.microsoft.com/office/drawing/2014/main" id="{7CA22230-BAE9-2D42-96EA-ECDD24224480}"/>
              </a:ext>
            </a:extLst>
          </p:cNvPr>
          <p:cNvSpPr/>
          <p:nvPr/>
        </p:nvSpPr>
        <p:spPr>
          <a:xfrm>
            <a:off x="9464902" y="3841227"/>
            <a:ext cx="1098506"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century</a:t>
            </a:r>
          </a:p>
        </p:txBody>
      </p:sp>
      <p:sp>
        <p:nvSpPr>
          <p:cNvPr id="19" name="Rectangle 18">
            <a:extLst>
              <a:ext uri="{FF2B5EF4-FFF2-40B4-BE49-F238E27FC236}">
                <a16:creationId xmlns:a16="http://schemas.microsoft.com/office/drawing/2014/main" id="{0F026E9D-E85C-4D46-B1C5-F511C6FB96DB}"/>
              </a:ext>
            </a:extLst>
          </p:cNvPr>
          <p:cNvSpPr/>
          <p:nvPr/>
        </p:nvSpPr>
        <p:spPr>
          <a:xfrm>
            <a:off x="9584425" y="3395551"/>
            <a:ext cx="1101648"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centaur</a:t>
            </a:r>
          </a:p>
        </p:txBody>
      </p:sp>
      <p:sp>
        <p:nvSpPr>
          <p:cNvPr id="20" name="Rectangle 19">
            <a:extLst>
              <a:ext uri="{FF2B5EF4-FFF2-40B4-BE49-F238E27FC236}">
                <a16:creationId xmlns:a16="http://schemas.microsoft.com/office/drawing/2014/main" id="{2FC7B903-59C5-C146-A7ED-D5D54710A6A0}"/>
              </a:ext>
            </a:extLst>
          </p:cNvPr>
          <p:cNvSpPr/>
          <p:nvPr/>
        </p:nvSpPr>
        <p:spPr>
          <a:xfrm>
            <a:off x="8126394" y="3182070"/>
            <a:ext cx="1338508" cy="369332"/>
          </a:xfrm>
          <a:prstGeom prst="rect">
            <a:avLst/>
          </a:prstGeom>
        </p:spPr>
        <p:txBody>
          <a:bodyPr wrap="none">
            <a:spAutoFit/>
          </a:bodyPr>
          <a:lstStyle/>
          <a:p>
            <a:pPr fontAlgn="t"/>
            <a:r>
              <a:rPr lang="en-GB" dirty="0">
                <a:latin typeface="OpenDyslexicAlta" pitchFamily="2" charset="77"/>
                <a:ea typeface="Open Sans" panose="020B0606030504020204" pitchFamily="34" charset="0"/>
                <a:cs typeface="Open Sans" panose="020B0606030504020204" pitchFamily="34" charset="0"/>
              </a:rPr>
              <a:t>celebrate</a:t>
            </a:r>
          </a:p>
        </p:txBody>
      </p:sp>
      <p:cxnSp>
        <p:nvCxnSpPr>
          <p:cNvPr id="22" name="Straight Arrow Connector 21">
            <a:extLst>
              <a:ext uri="{FF2B5EF4-FFF2-40B4-BE49-F238E27FC236}">
                <a16:creationId xmlns:a16="http://schemas.microsoft.com/office/drawing/2014/main" id="{5FEC1978-7E6B-3547-AB24-18E8FF3EAA74}"/>
              </a:ext>
            </a:extLst>
          </p:cNvPr>
          <p:cNvCxnSpPr>
            <a:cxnSpLocks/>
          </p:cNvCxnSpPr>
          <p:nvPr/>
        </p:nvCxnSpPr>
        <p:spPr>
          <a:xfrm>
            <a:off x="1806019" y="3427802"/>
            <a:ext cx="1045214" cy="1076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3AD6757-0CC7-5645-BC44-1B6FA137CFE1}"/>
              </a:ext>
            </a:extLst>
          </p:cNvPr>
          <p:cNvCxnSpPr/>
          <p:nvPr/>
        </p:nvCxnSpPr>
        <p:spPr>
          <a:xfrm>
            <a:off x="1866003" y="3900360"/>
            <a:ext cx="915549" cy="603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728AC62-9885-B84F-AEB3-8CE313157726}"/>
              </a:ext>
            </a:extLst>
          </p:cNvPr>
          <p:cNvCxnSpPr/>
          <p:nvPr/>
        </p:nvCxnSpPr>
        <p:spPr>
          <a:xfrm>
            <a:off x="2937187" y="3946311"/>
            <a:ext cx="6466" cy="609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F393B90-190B-3146-852C-FE8289A8E1FF}"/>
              </a:ext>
            </a:extLst>
          </p:cNvPr>
          <p:cNvCxnSpPr>
            <a:stCxn id="17" idx="2"/>
          </p:cNvCxnSpPr>
          <p:nvPr/>
        </p:nvCxnSpPr>
        <p:spPr>
          <a:xfrm flipH="1">
            <a:off x="3225052" y="3900360"/>
            <a:ext cx="466545" cy="655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BA1963-1EB1-2B46-B012-CFFC28E0FBD4}"/>
              </a:ext>
            </a:extLst>
          </p:cNvPr>
          <p:cNvCxnSpPr/>
          <p:nvPr/>
        </p:nvCxnSpPr>
        <p:spPr>
          <a:xfrm>
            <a:off x="7240353" y="4210559"/>
            <a:ext cx="1134095" cy="366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F1F4DC2-8D43-D94F-862B-C15E833FCF44}"/>
              </a:ext>
            </a:extLst>
          </p:cNvPr>
          <p:cNvCxnSpPr/>
          <p:nvPr/>
        </p:nvCxnSpPr>
        <p:spPr>
          <a:xfrm>
            <a:off x="7986904" y="3992262"/>
            <a:ext cx="387544" cy="555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1420D3B-6D24-C14F-AC7C-41000F2DBEA6}"/>
              </a:ext>
            </a:extLst>
          </p:cNvPr>
          <p:cNvCxnSpPr/>
          <p:nvPr/>
        </p:nvCxnSpPr>
        <p:spPr>
          <a:xfrm flipH="1">
            <a:off x="8419668" y="3503873"/>
            <a:ext cx="84913" cy="1000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477D30C-5B90-8648-80DE-937EF5746D6C}"/>
              </a:ext>
            </a:extLst>
          </p:cNvPr>
          <p:cNvCxnSpPr>
            <a:stCxn id="12" idx="2"/>
          </p:cNvCxnSpPr>
          <p:nvPr/>
        </p:nvCxnSpPr>
        <p:spPr>
          <a:xfrm flipH="1">
            <a:off x="8493971" y="4025893"/>
            <a:ext cx="388772" cy="55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C3233BB-25FA-4F4B-922C-7D7C7B8C0438}"/>
              </a:ext>
            </a:extLst>
          </p:cNvPr>
          <p:cNvCxnSpPr/>
          <p:nvPr/>
        </p:nvCxnSpPr>
        <p:spPr>
          <a:xfrm flipH="1">
            <a:off x="8677079" y="3734526"/>
            <a:ext cx="1210085" cy="955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7EF059A-B137-CE4E-9C59-42F00B2EECFC}"/>
              </a:ext>
            </a:extLst>
          </p:cNvPr>
          <p:cNvCxnSpPr/>
          <p:nvPr/>
        </p:nvCxnSpPr>
        <p:spPr>
          <a:xfrm flipH="1">
            <a:off x="8795648" y="4227941"/>
            <a:ext cx="1028261" cy="459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2859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0E4D9DC5-D838-664D-9EBB-89A6E7265080}"/>
              </a:ext>
            </a:extLst>
          </p:cNvPr>
          <p:cNvGraphicFramePr>
            <a:graphicFrameLocks noGrp="1"/>
          </p:cNvGraphicFramePr>
          <p:nvPr/>
        </p:nvGraphicFramePr>
        <p:xfrm>
          <a:off x="1352964" y="1876806"/>
          <a:ext cx="9415330" cy="4615965"/>
        </p:xfrm>
        <a:graphic>
          <a:graphicData uri="http://schemas.openxmlformats.org/drawingml/2006/table">
            <a:tbl>
              <a:tblPr>
                <a:tableStyleId>{5940675A-B579-460E-94D1-54222C63F5DA}</a:tableStyleId>
              </a:tblPr>
              <a:tblGrid>
                <a:gridCol w="1883066">
                  <a:extLst>
                    <a:ext uri="{9D8B030D-6E8A-4147-A177-3AD203B41FA5}">
                      <a16:colId xmlns:a16="http://schemas.microsoft.com/office/drawing/2014/main" val="20000"/>
                    </a:ext>
                  </a:extLst>
                </a:gridCol>
                <a:gridCol w="1883066">
                  <a:extLst>
                    <a:ext uri="{9D8B030D-6E8A-4147-A177-3AD203B41FA5}">
                      <a16:colId xmlns:a16="http://schemas.microsoft.com/office/drawing/2014/main" val="20001"/>
                    </a:ext>
                  </a:extLst>
                </a:gridCol>
                <a:gridCol w="1883066">
                  <a:extLst>
                    <a:ext uri="{9D8B030D-6E8A-4147-A177-3AD203B41FA5}">
                      <a16:colId xmlns:a16="http://schemas.microsoft.com/office/drawing/2014/main" val="20002"/>
                    </a:ext>
                  </a:extLst>
                </a:gridCol>
                <a:gridCol w="1883066">
                  <a:extLst>
                    <a:ext uri="{9D8B030D-6E8A-4147-A177-3AD203B41FA5}">
                      <a16:colId xmlns:a16="http://schemas.microsoft.com/office/drawing/2014/main" val="20003"/>
                    </a:ext>
                  </a:extLst>
                </a:gridCol>
                <a:gridCol w="1883066">
                  <a:extLst>
                    <a:ext uri="{9D8B030D-6E8A-4147-A177-3AD203B41FA5}">
                      <a16:colId xmlns:a16="http://schemas.microsoft.com/office/drawing/2014/main" val="20004"/>
                    </a:ext>
                  </a:extLst>
                </a:gridCol>
              </a:tblGrid>
              <a:tr h="2101395">
                <a:tc>
                  <a:txBody>
                    <a:bodyPr/>
                    <a:lstStyle/>
                    <a:p>
                      <a:endParaRPr lang="en-GB" b="0" i="0" dirty="0">
                        <a:latin typeface="Muli" pitchFamily="2" charset="77"/>
                      </a:endParaRPr>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latin typeface="OpenDyslexicAlta" pitchFamily="2" charset="77"/>
                        </a:rPr>
                        <a:t>100 Years</a:t>
                      </a:r>
                    </a:p>
                    <a:p>
                      <a:endParaRPr lang="en-GB" b="0" i="0" dirty="0">
                        <a:latin typeface="Muli" pitchFamily="2" charset="77"/>
                      </a:endParaRPr>
                    </a:p>
                  </a:txBody>
                  <a:tcPr anchor="ctr"/>
                </a:tc>
                <a:extLst>
                  <a:ext uri="{0D108BD9-81ED-4DB2-BD59-A6C34878D82A}">
                    <a16:rowId xmlns:a16="http://schemas.microsoft.com/office/drawing/2014/main" val="10000"/>
                  </a:ext>
                </a:extLst>
              </a:tr>
              <a:tr h="372529">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1"/>
                  </a:ext>
                </a:extLst>
              </a:tr>
              <a:tr h="1769512">
                <a:tc>
                  <a:txBody>
                    <a:bodyPr/>
                    <a:lstStyle/>
                    <a:p>
                      <a:endParaRPr lang="en-GB" b="0" i="0" dirty="0">
                        <a:latin typeface="Muli" pitchFamily="2" charset="77"/>
                      </a:endParaRPr>
                    </a:p>
                    <a:p>
                      <a:endParaRPr lang="en-GB" dirty="0"/>
                    </a:p>
                    <a:p>
                      <a:endParaRPr lang="en-GB" dirty="0"/>
                    </a:p>
                    <a:p>
                      <a:endParaRPr lang="en-GB" dirty="0"/>
                    </a:p>
                    <a:p>
                      <a:endParaRPr lang="en-GB" dirty="0"/>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2"/>
                  </a:ext>
                </a:extLst>
              </a:tr>
              <a:tr h="372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uli"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uli"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uli"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uli"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latin typeface="Muli" pitchFamily="2" charset="77"/>
                      </a:endParaRPr>
                    </a:p>
                  </a:txBody>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F0A06B16-137F-48BF-8281-F3434B4CFCC9}"/>
              </a:ext>
            </a:extLst>
          </p:cNvPr>
          <p:cNvSpPr txBox="1"/>
          <p:nvPr/>
        </p:nvSpPr>
        <p:spPr>
          <a:xfrm>
            <a:off x="820782" y="914147"/>
            <a:ext cx="7075157" cy="954107"/>
          </a:xfrm>
          <a:prstGeom prst="rect">
            <a:avLst/>
          </a:prstGeom>
          <a:noFill/>
        </p:spPr>
        <p:txBody>
          <a:bodyPr wrap="square" rtlCol="0">
            <a:spAutoFit/>
          </a:bodyPr>
          <a:lstStyle/>
          <a:p>
            <a:r>
              <a:rPr lang="en-GB" sz="2800" dirty="0">
                <a:latin typeface="OpenDyslexicAlta" pitchFamily="2" charset="77"/>
              </a:rPr>
              <a:t>Look at the images below, can you spell what they are?</a:t>
            </a:r>
          </a:p>
        </p:txBody>
      </p:sp>
      <p:pic>
        <p:nvPicPr>
          <p:cNvPr id="6146" name="Picture 2" descr="Hawser Circle Rope Circle Rope Rope Rope R">
            <a:extLst>
              <a:ext uri="{FF2B5EF4-FFF2-40B4-BE49-F238E27FC236}">
                <a16:creationId xmlns:a16="http://schemas.microsoft.com/office/drawing/2014/main" id="{0C5E5B14-B844-4A38-8D0D-0F6AB39BC97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50816" y="2243555"/>
            <a:ext cx="1379039" cy="13790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entaur Horse Male Man Mythology Legendary">
            <a:extLst>
              <a:ext uri="{FF2B5EF4-FFF2-40B4-BE49-F238E27FC236}">
                <a16:creationId xmlns:a16="http://schemas.microsoft.com/office/drawing/2014/main" id="{2B1DAFE8-E9E8-4DF1-8BA3-856AE5C5B7D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1052" y="4483789"/>
            <a:ext cx="1069896" cy="15413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ircus Tent Big Top Show Stripes Carnival">
            <a:extLst>
              <a:ext uri="{FF2B5EF4-FFF2-40B4-BE49-F238E27FC236}">
                <a16:creationId xmlns:a16="http://schemas.microsoft.com/office/drawing/2014/main" id="{2DADA575-7D40-49A0-8DE6-4B96098BFE8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74631" y="2489582"/>
            <a:ext cx="1773477" cy="111046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rincess Cute Cartoon Fairy Pink Purple Cr">
            <a:extLst>
              <a:ext uri="{FF2B5EF4-FFF2-40B4-BE49-F238E27FC236}">
                <a16:creationId xmlns:a16="http://schemas.microsoft.com/office/drawing/2014/main" id="{77F718D4-440C-4A94-B289-A7837381A01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53856" y="4201511"/>
            <a:ext cx="1358002" cy="174234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Loudspeaker Man Boy Holding Speaking Speak">
            <a:extLst>
              <a:ext uri="{FF2B5EF4-FFF2-40B4-BE49-F238E27FC236}">
                <a16:creationId xmlns:a16="http://schemas.microsoft.com/office/drawing/2014/main" id="{0FB18F13-4E16-461A-A51C-46AB614F1C7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62453" y="2277369"/>
            <a:ext cx="1430791" cy="138991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apsule Drug Gelatine Medicine Pharmacy Pi">
            <a:extLst>
              <a:ext uri="{FF2B5EF4-FFF2-40B4-BE49-F238E27FC236}">
                <a16:creationId xmlns:a16="http://schemas.microsoft.com/office/drawing/2014/main" id="{D52E2775-12EA-40FF-AA5A-6576AF941C0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20828" y="2286100"/>
            <a:ext cx="1389911" cy="138991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Stick People, High Five, Teamwork">
            <a:extLst>
              <a:ext uri="{FF2B5EF4-FFF2-40B4-BE49-F238E27FC236}">
                <a16:creationId xmlns:a16="http://schemas.microsoft.com/office/drawing/2014/main" id="{6E610966-BD82-461E-9B72-340E7249B91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344373" y="4483789"/>
            <a:ext cx="1666875" cy="1503282"/>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Celery Vegetable Stalks Food Green Snack E">
            <a:extLst>
              <a:ext uri="{FF2B5EF4-FFF2-40B4-BE49-F238E27FC236}">
                <a16:creationId xmlns:a16="http://schemas.microsoft.com/office/drawing/2014/main" id="{CAE8F06E-9E00-4473-A75C-480FEF0C80F0}"/>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14049" b="9404"/>
          <a:stretch/>
        </p:blipFill>
        <p:spPr bwMode="auto">
          <a:xfrm>
            <a:off x="7145805" y="4445696"/>
            <a:ext cx="1445089" cy="1541375"/>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Pencil Green Writing Tools School Supplies">
            <a:extLst>
              <a:ext uri="{FF2B5EF4-FFF2-40B4-BE49-F238E27FC236}">
                <a16:creationId xmlns:a16="http://schemas.microsoft.com/office/drawing/2014/main" id="{488EE09F-E35A-47C9-8A2B-DA3C3D486AA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434656" y="4560670"/>
            <a:ext cx="1060711" cy="131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3873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A06B16-137F-48BF-8281-F3434B4CFCC9}"/>
              </a:ext>
            </a:extLst>
          </p:cNvPr>
          <p:cNvSpPr txBox="1"/>
          <p:nvPr/>
        </p:nvSpPr>
        <p:spPr>
          <a:xfrm>
            <a:off x="940626" y="718052"/>
            <a:ext cx="7075157" cy="954107"/>
          </a:xfrm>
          <a:prstGeom prst="rect">
            <a:avLst/>
          </a:prstGeom>
          <a:noFill/>
        </p:spPr>
        <p:txBody>
          <a:bodyPr wrap="square" rtlCol="0">
            <a:spAutoFit/>
          </a:bodyPr>
          <a:lstStyle/>
          <a:p>
            <a:r>
              <a:rPr lang="en-GB" sz="2800" dirty="0">
                <a:latin typeface="OpenDyslexicAlta" pitchFamily="2" charset="77"/>
              </a:rPr>
              <a:t>Look at the images below, can you spell what they are?</a:t>
            </a:r>
          </a:p>
        </p:txBody>
      </p:sp>
      <p:pic>
        <p:nvPicPr>
          <p:cNvPr id="6146" name="Picture 2" descr="Hawser Circle Rope Circle Rope Rope Rope R">
            <a:extLst>
              <a:ext uri="{FF2B5EF4-FFF2-40B4-BE49-F238E27FC236}">
                <a16:creationId xmlns:a16="http://schemas.microsoft.com/office/drawing/2014/main" id="{0C5E5B14-B844-4A38-8D0D-0F6AB39BC97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50816" y="2243555"/>
            <a:ext cx="1379039" cy="13790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entaur Horse Male Man Mythology Legendary">
            <a:extLst>
              <a:ext uri="{FF2B5EF4-FFF2-40B4-BE49-F238E27FC236}">
                <a16:creationId xmlns:a16="http://schemas.microsoft.com/office/drawing/2014/main" id="{2B1DAFE8-E9E8-4DF1-8BA3-856AE5C5B7D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1052" y="4483789"/>
            <a:ext cx="1069896" cy="15413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ircus Tent Big Top Show Stripes Carnival">
            <a:extLst>
              <a:ext uri="{FF2B5EF4-FFF2-40B4-BE49-F238E27FC236}">
                <a16:creationId xmlns:a16="http://schemas.microsoft.com/office/drawing/2014/main" id="{2DADA575-7D40-49A0-8DE6-4B96098BFE8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74631" y="2489582"/>
            <a:ext cx="1773477" cy="111046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rincess Cute Cartoon Fairy Pink Purple Cr">
            <a:extLst>
              <a:ext uri="{FF2B5EF4-FFF2-40B4-BE49-F238E27FC236}">
                <a16:creationId xmlns:a16="http://schemas.microsoft.com/office/drawing/2014/main" id="{77F718D4-440C-4A94-B289-A7837381A01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53856" y="4201511"/>
            <a:ext cx="1358002" cy="174234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Loudspeaker Man Boy Holding Speaking Speak">
            <a:extLst>
              <a:ext uri="{FF2B5EF4-FFF2-40B4-BE49-F238E27FC236}">
                <a16:creationId xmlns:a16="http://schemas.microsoft.com/office/drawing/2014/main" id="{0FB18F13-4E16-461A-A51C-46AB614F1C7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62453" y="2277369"/>
            <a:ext cx="1430791" cy="138991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apsule Drug Gelatine Medicine Pharmacy Pi">
            <a:extLst>
              <a:ext uri="{FF2B5EF4-FFF2-40B4-BE49-F238E27FC236}">
                <a16:creationId xmlns:a16="http://schemas.microsoft.com/office/drawing/2014/main" id="{D52E2775-12EA-40FF-AA5A-6576AF941C0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320828" y="2286100"/>
            <a:ext cx="1389911" cy="138991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Stick People, High Five, Teamwork">
            <a:extLst>
              <a:ext uri="{FF2B5EF4-FFF2-40B4-BE49-F238E27FC236}">
                <a16:creationId xmlns:a16="http://schemas.microsoft.com/office/drawing/2014/main" id="{6E610966-BD82-461E-9B72-340E7249B91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344373" y="4483789"/>
            <a:ext cx="1666875" cy="1503282"/>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Celery Vegetable Stalks Food Green Snack E">
            <a:extLst>
              <a:ext uri="{FF2B5EF4-FFF2-40B4-BE49-F238E27FC236}">
                <a16:creationId xmlns:a16="http://schemas.microsoft.com/office/drawing/2014/main" id="{CAE8F06E-9E00-4473-A75C-480FEF0C80F0}"/>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14049" b="9404"/>
          <a:stretch/>
        </p:blipFill>
        <p:spPr bwMode="auto">
          <a:xfrm>
            <a:off x="7145805" y="4445696"/>
            <a:ext cx="1445089" cy="1541375"/>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Pencil Green Writing Tools School Supplies">
            <a:extLst>
              <a:ext uri="{FF2B5EF4-FFF2-40B4-BE49-F238E27FC236}">
                <a16:creationId xmlns:a16="http://schemas.microsoft.com/office/drawing/2014/main" id="{488EE09F-E35A-47C9-8A2B-DA3C3D486AA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434656" y="4560670"/>
            <a:ext cx="1060711" cy="1311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2AEA234-FFB3-4242-AE5E-D5C05E84A2C4}"/>
              </a:ext>
            </a:extLst>
          </p:cNvPr>
          <p:cNvSpPr txBox="1"/>
          <p:nvPr/>
        </p:nvSpPr>
        <p:spPr>
          <a:xfrm>
            <a:off x="972273" y="312516"/>
            <a:ext cx="1504709" cy="369332"/>
          </a:xfrm>
          <a:prstGeom prst="rect">
            <a:avLst/>
          </a:prstGeom>
          <a:noFill/>
        </p:spPr>
        <p:txBody>
          <a:bodyPr wrap="square" rtlCol="0">
            <a:spAutoFit/>
          </a:bodyPr>
          <a:lstStyle/>
          <a:p>
            <a:r>
              <a:rPr lang="en-US" dirty="0">
                <a:solidFill>
                  <a:srgbClr val="FF3860"/>
                </a:solidFill>
              </a:rPr>
              <a:t>Answers:</a:t>
            </a:r>
          </a:p>
        </p:txBody>
      </p:sp>
      <p:graphicFrame>
        <p:nvGraphicFramePr>
          <p:cNvPr id="13" name="Table 12">
            <a:extLst>
              <a:ext uri="{FF2B5EF4-FFF2-40B4-BE49-F238E27FC236}">
                <a16:creationId xmlns:a16="http://schemas.microsoft.com/office/drawing/2014/main" id="{0E4D9DC5-D838-664D-9EBB-89A6E7265080}"/>
              </a:ext>
            </a:extLst>
          </p:cNvPr>
          <p:cNvGraphicFramePr>
            <a:graphicFrameLocks noGrp="1"/>
          </p:cNvGraphicFramePr>
          <p:nvPr/>
        </p:nvGraphicFramePr>
        <p:xfrm>
          <a:off x="1331089" y="1876806"/>
          <a:ext cx="9437205" cy="4615965"/>
        </p:xfrm>
        <a:graphic>
          <a:graphicData uri="http://schemas.openxmlformats.org/drawingml/2006/table">
            <a:tbl>
              <a:tblPr>
                <a:tableStyleId>{5940675A-B579-460E-94D1-54222C63F5DA}</a:tableStyleId>
              </a:tblPr>
              <a:tblGrid>
                <a:gridCol w="1904941">
                  <a:extLst>
                    <a:ext uri="{9D8B030D-6E8A-4147-A177-3AD203B41FA5}">
                      <a16:colId xmlns:a16="http://schemas.microsoft.com/office/drawing/2014/main" val="20000"/>
                    </a:ext>
                  </a:extLst>
                </a:gridCol>
                <a:gridCol w="1883066">
                  <a:extLst>
                    <a:ext uri="{9D8B030D-6E8A-4147-A177-3AD203B41FA5}">
                      <a16:colId xmlns:a16="http://schemas.microsoft.com/office/drawing/2014/main" val="20001"/>
                    </a:ext>
                  </a:extLst>
                </a:gridCol>
                <a:gridCol w="1883066">
                  <a:extLst>
                    <a:ext uri="{9D8B030D-6E8A-4147-A177-3AD203B41FA5}">
                      <a16:colId xmlns:a16="http://schemas.microsoft.com/office/drawing/2014/main" val="20002"/>
                    </a:ext>
                  </a:extLst>
                </a:gridCol>
                <a:gridCol w="1883066">
                  <a:extLst>
                    <a:ext uri="{9D8B030D-6E8A-4147-A177-3AD203B41FA5}">
                      <a16:colId xmlns:a16="http://schemas.microsoft.com/office/drawing/2014/main" val="20003"/>
                    </a:ext>
                  </a:extLst>
                </a:gridCol>
                <a:gridCol w="1883066">
                  <a:extLst>
                    <a:ext uri="{9D8B030D-6E8A-4147-A177-3AD203B41FA5}">
                      <a16:colId xmlns:a16="http://schemas.microsoft.com/office/drawing/2014/main" val="20004"/>
                    </a:ext>
                  </a:extLst>
                </a:gridCol>
              </a:tblGrid>
              <a:tr h="2101395">
                <a:tc>
                  <a:txBody>
                    <a:bodyPr/>
                    <a:lstStyle/>
                    <a:p>
                      <a:endParaRPr lang="en-GB" b="0" i="0" dirty="0">
                        <a:latin typeface="Muli" pitchFamily="2" charset="77"/>
                      </a:endParaRPr>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dirty="0">
                          <a:latin typeface="OpenDyslexicAlta" pitchFamily="2" charset="77"/>
                        </a:rPr>
                        <a:t>100 Years</a:t>
                      </a:r>
                    </a:p>
                    <a:p>
                      <a:endParaRPr lang="en-GB" b="0" i="0" dirty="0">
                        <a:latin typeface="Muli" pitchFamily="2" charset="77"/>
                      </a:endParaRPr>
                    </a:p>
                  </a:txBody>
                  <a:tcPr anchor="ctr"/>
                </a:tc>
                <a:extLst>
                  <a:ext uri="{0D108BD9-81ED-4DB2-BD59-A6C34878D82A}">
                    <a16:rowId xmlns:a16="http://schemas.microsoft.com/office/drawing/2014/main" val="10000"/>
                  </a:ext>
                </a:extLst>
              </a:tr>
              <a:tr h="3725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circle</a:t>
                      </a:r>
                      <a:r>
                        <a:rPr lang="en-GB" b="0" i="0" baseline="0" dirty="0">
                          <a:solidFill>
                            <a:srgbClr val="FF3860"/>
                          </a:solidFill>
                          <a:latin typeface="OpenDyslexicAlta" pitchFamily="2" charset="77"/>
                          <a:ea typeface="OpenDyslexic" charset="0"/>
                          <a:cs typeface="OpenDyslexic" charset="0"/>
                        </a:rPr>
                        <a:t> </a:t>
                      </a:r>
                      <a:endParaRPr lang="en-GB" b="0" i="0" dirty="0">
                        <a:solidFill>
                          <a:srgbClr val="FF3860"/>
                        </a:solidFill>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voice</a:t>
                      </a:r>
                      <a:endParaRPr lang="en-GB" b="0" i="0" dirty="0">
                        <a:solidFill>
                          <a:srgbClr val="FF3860"/>
                        </a:solidFill>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circus</a:t>
                      </a:r>
                      <a:endParaRPr lang="en-GB" b="0" i="0" dirty="0">
                        <a:solidFill>
                          <a:srgbClr val="FF3860"/>
                        </a:solidFill>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medicine</a:t>
                      </a:r>
                      <a:endParaRPr lang="en-GB" b="0" i="0" dirty="0">
                        <a:solidFill>
                          <a:srgbClr val="FF3860"/>
                        </a:solidFill>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century</a:t>
                      </a:r>
                      <a:endParaRPr lang="en-GB" b="0" i="0" dirty="0">
                        <a:solidFill>
                          <a:srgbClr val="FF3860"/>
                        </a:solidFill>
                        <a:latin typeface="Muli" pitchFamily="2" charset="77"/>
                      </a:endParaRPr>
                    </a:p>
                  </a:txBody>
                  <a:tcPr/>
                </a:tc>
                <a:extLst>
                  <a:ext uri="{0D108BD9-81ED-4DB2-BD59-A6C34878D82A}">
                    <a16:rowId xmlns:a16="http://schemas.microsoft.com/office/drawing/2014/main" val="10001"/>
                  </a:ext>
                </a:extLst>
              </a:tr>
              <a:tr h="1769512">
                <a:tc>
                  <a:txBody>
                    <a:bodyPr/>
                    <a:lstStyle/>
                    <a:p>
                      <a:endParaRPr lang="en-GB" b="0" i="0" dirty="0">
                        <a:latin typeface="Muli" pitchFamily="2" charset="77"/>
                      </a:endParaRPr>
                    </a:p>
                    <a:p>
                      <a:endParaRPr lang="en-GB" dirty="0"/>
                    </a:p>
                    <a:p>
                      <a:endParaRPr lang="en-GB" dirty="0"/>
                    </a:p>
                    <a:p>
                      <a:endParaRPr lang="en-GB" dirty="0"/>
                    </a:p>
                    <a:p>
                      <a:endParaRPr lang="en-GB" dirty="0"/>
                    </a:p>
                    <a:p>
                      <a:endParaRPr lang="en-GB" dirty="0"/>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tc>
                  <a:txBody>
                    <a:bodyPr/>
                    <a:lstStyle/>
                    <a:p>
                      <a:endParaRPr lang="en-GB" b="0" i="0" dirty="0">
                        <a:latin typeface="Muli" pitchFamily="2" charset="77"/>
                      </a:endParaRPr>
                    </a:p>
                  </a:txBody>
                  <a:tcPr/>
                </a:tc>
                <a:extLst>
                  <a:ext uri="{0D108BD9-81ED-4DB2-BD59-A6C34878D82A}">
                    <a16:rowId xmlns:a16="http://schemas.microsoft.com/office/drawing/2014/main" val="10002"/>
                  </a:ext>
                </a:extLst>
              </a:tr>
              <a:tr h="3725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princess</a:t>
                      </a:r>
                      <a:endParaRPr lang="en-GB" b="0" i="0" dirty="0">
                        <a:solidFill>
                          <a:srgbClr val="FF3860"/>
                        </a:solidFill>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celebrate</a:t>
                      </a:r>
                      <a:endParaRPr lang="en-GB" b="0" i="0" dirty="0">
                        <a:solidFill>
                          <a:srgbClr val="FF3860"/>
                        </a:solidFill>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centaur</a:t>
                      </a:r>
                      <a:endParaRPr lang="en-GB" b="0" i="0" dirty="0">
                        <a:solidFill>
                          <a:srgbClr val="FF3860"/>
                        </a:solidFill>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celery</a:t>
                      </a:r>
                      <a:endParaRPr lang="en-GB" b="0" i="0" dirty="0">
                        <a:solidFill>
                          <a:srgbClr val="FF3860"/>
                        </a:solidFill>
                        <a:latin typeface="Muli" pitchFamily="2" charset="77"/>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i="0" dirty="0">
                          <a:solidFill>
                            <a:srgbClr val="FF3860"/>
                          </a:solidFill>
                          <a:latin typeface="OpenDyslexicAlta" pitchFamily="2" charset="77"/>
                          <a:ea typeface="OpenDyslexic" charset="0"/>
                          <a:cs typeface="OpenDyslexic" charset="0"/>
                        </a:rPr>
                        <a:t>pencil</a:t>
                      </a:r>
                      <a:endParaRPr lang="en-GB" b="0" i="0" dirty="0">
                        <a:solidFill>
                          <a:srgbClr val="FF3860"/>
                        </a:solidFill>
                        <a:latin typeface="Muli" pitchFamily="2" charset="77"/>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903672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666343412"/>
                    </a:ext>
                  </a:extLst>
                </a:gridCol>
                <a:gridCol w="1858433">
                  <a:extLst>
                    <a:ext uri="{9D8B030D-6E8A-4147-A177-3AD203B41FA5}">
                      <a16:colId xmlns:a16="http://schemas.microsoft.com/office/drawing/2014/main" val="3531831607"/>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D883FF"/>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D883FF"/>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rgbClr val="D883FF"/>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circle</a:t>
                      </a:r>
                      <a:r>
                        <a:rPr lang="en-GB" sz="2000" b="0" i="0" baseline="0" dirty="0">
                          <a:latin typeface="OpenDyslexicAlta" pitchFamily="2" charset="77"/>
                          <a:ea typeface="OpenDyslexic" charset="0"/>
                          <a:cs typeface="OpenDyslexic" charset="0"/>
                        </a:rPr>
                        <a:t> </a:t>
                      </a:r>
                      <a:endParaRPr lang="en-GB" sz="2000"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century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centaur</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circus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princess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voice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medicine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celebrate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celery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pencil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The /s/ sound spelt c before ’</a:t>
                      </a:r>
                      <a:r>
                        <a:rPr lang="en-GB" sz="1400" baseline="0" dirty="0" err="1">
                          <a:solidFill>
                            <a:schemeClr val="tx1"/>
                          </a:solidFill>
                          <a:latin typeface="Muli" pitchFamily="2" charset="77"/>
                        </a:rPr>
                        <a:t>i</a:t>
                      </a:r>
                      <a:r>
                        <a:rPr lang="en-GB" sz="1400" baseline="0" dirty="0">
                          <a:solidFill>
                            <a:schemeClr val="tx1"/>
                          </a:solidFill>
                          <a:latin typeface="Muli" pitchFamily="2" charset="77"/>
                        </a:rPr>
                        <a:t>’ and ‘e’.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solidFill>
                          <a:schemeClr val="accent6"/>
                        </a:solidFill>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824338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20861" y="1600196"/>
          <a:ext cx="2774789" cy="5029200"/>
        </p:xfrm>
        <a:graphic>
          <a:graphicData uri="http://schemas.openxmlformats.org/drawingml/2006/table">
            <a:tbl>
              <a:tblPr firstRow="1" bandRow="1">
                <a:tableStyleId>{5940675A-B579-460E-94D1-54222C63F5DA}</a:tableStyleId>
              </a:tblPr>
              <a:tblGrid>
                <a:gridCol w="2774789">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circle</a:t>
                      </a:r>
                      <a:r>
                        <a:rPr lang="en-GB" sz="2000" b="0" i="0" baseline="0" dirty="0">
                          <a:latin typeface="OpenDyslexicAlta" pitchFamily="2" charset="77"/>
                          <a:ea typeface="OpenDyslexic" charset="0"/>
                          <a:cs typeface="OpenDyslexic" charset="0"/>
                        </a:rPr>
                        <a:t> </a:t>
                      </a:r>
                      <a:endParaRPr lang="en-GB" sz="20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century</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centaur</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circus</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princess</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voice</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medicine</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celebrate</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celery</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pencil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The /s/ sound spelled ’c’ before ‘e’, ‘</a:t>
                      </a:r>
                      <a:r>
                        <a:rPr lang="en-GB" sz="1400" baseline="0" dirty="0" err="1">
                          <a:solidFill>
                            <a:schemeClr val="tx1"/>
                          </a:solidFill>
                          <a:latin typeface="Muli" pitchFamily="2" charset="77"/>
                        </a:rPr>
                        <a:t>i</a:t>
                      </a:r>
                      <a:r>
                        <a:rPr lang="en-GB" sz="1400" baseline="0" dirty="0">
                          <a:solidFill>
                            <a:schemeClr val="tx1"/>
                          </a:solidFill>
                          <a:latin typeface="Muli" pitchFamily="2" charset="77"/>
                        </a:rPr>
                        <a:t>’ and ’y’</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3695136" y="2057396"/>
          <a:ext cx="2787650" cy="45720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err="1">
                          <a:latin typeface="OpenDyslexicAlta" pitchFamily="2" charset="77"/>
                          <a:ea typeface="OpenDyslexic" charset="0"/>
                          <a:cs typeface="OpenDyslexic" charset="0"/>
                        </a:rPr>
                        <a:t>sircle</a:t>
                      </a:r>
                      <a:r>
                        <a:rPr lang="en-GB" b="0" i="0" baseline="0" dirty="0">
                          <a:latin typeface="OpenDyslexicAlta" pitchFamily="2" charset="77"/>
                          <a:ea typeface="OpenDyslexic" charset="0"/>
                          <a:cs typeface="OpenDyslexic" charset="0"/>
                        </a:rPr>
                        <a:t> </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7200">
                <a:tc>
                  <a:txBody>
                    <a:bodyPr/>
                    <a:lstStyle/>
                    <a:p>
                      <a:r>
                        <a:rPr lang="en-GB" b="0" i="0" dirty="0" err="1">
                          <a:latin typeface="OpenDyslexicAlta" pitchFamily="2" charset="77"/>
                          <a:ea typeface="OpenDyslexic" charset="0"/>
                          <a:cs typeface="OpenDyslexic" charset="0"/>
                        </a:rPr>
                        <a:t>sentury</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r>
                        <a:rPr lang="en-GB" b="0" i="0" dirty="0" err="1">
                          <a:latin typeface="OpenDyslexicAlta" pitchFamily="2" charset="77"/>
                          <a:ea typeface="OpenDyslexic" charset="0"/>
                          <a:cs typeface="OpenDyslexic" charset="0"/>
                        </a:rPr>
                        <a:t>sentaur</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200">
                <a:tc>
                  <a:txBody>
                    <a:bodyPr/>
                    <a:lstStyle/>
                    <a:p>
                      <a:r>
                        <a:rPr lang="en-GB" b="0" i="0" dirty="0" err="1">
                          <a:latin typeface="OpenDyslexicAlta" pitchFamily="2" charset="77"/>
                          <a:ea typeface="OpenDyslexic" charset="0"/>
                          <a:cs typeface="OpenDyslexic" charset="0"/>
                        </a:rPr>
                        <a:t>sircus</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7200">
                <a:tc>
                  <a:txBody>
                    <a:bodyPr/>
                    <a:lstStyle/>
                    <a:p>
                      <a:r>
                        <a:rPr lang="en-GB" b="0" i="0" dirty="0" err="1">
                          <a:latin typeface="OpenDyslexicAlta" pitchFamily="2" charset="77"/>
                          <a:ea typeface="OpenDyslexic" charset="0"/>
                          <a:cs typeface="OpenDyslexic" charset="0"/>
                        </a:rPr>
                        <a:t>prinsess</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7200">
                <a:tc>
                  <a:txBody>
                    <a:bodyPr/>
                    <a:lstStyle/>
                    <a:p>
                      <a:r>
                        <a:rPr lang="en-GB" b="0" i="0" dirty="0" err="1">
                          <a:latin typeface="OpenDyslexicAlta" pitchFamily="2" charset="77"/>
                          <a:ea typeface="OpenDyslexic" charset="0"/>
                          <a:cs typeface="OpenDyslexic" charset="0"/>
                        </a:rPr>
                        <a:t>voise</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7200">
                <a:tc>
                  <a:txBody>
                    <a:bodyPr/>
                    <a:lstStyle/>
                    <a:p>
                      <a:r>
                        <a:rPr lang="en-GB" b="0" i="0" dirty="0" err="1">
                          <a:latin typeface="OpenDyslexicAlta" pitchFamily="2" charset="77"/>
                          <a:ea typeface="OpenDyslexic" charset="0"/>
                          <a:cs typeface="OpenDyslexic" charset="0"/>
                        </a:rPr>
                        <a:t>medisine</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57200">
                <a:tc>
                  <a:txBody>
                    <a:bodyPr/>
                    <a:lstStyle/>
                    <a:p>
                      <a:r>
                        <a:rPr lang="en-GB" b="0" i="0" dirty="0" err="1">
                          <a:latin typeface="OpenDyslexicAlta" pitchFamily="2" charset="77"/>
                          <a:ea typeface="OpenDyslexic" charset="0"/>
                          <a:cs typeface="OpenDyslexic" charset="0"/>
                        </a:rPr>
                        <a:t>selebrate</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57200">
                <a:tc>
                  <a:txBody>
                    <a:bodyPr/>
                    <a:lstStyle/>
                    <a:p>
                      <a:r>
                        <a:rPr lang="en-GB" b="0" i="0" dirty="0" err="1">
                          <a:latin typeface="OpenDyslexicAlta" pitchFamily="2" charset="77"/>
                          <a:ea typeface="OpenDyslexic" charset="0"/>
                          <a:cs typeface="OpenDyslexic" charset="0"/>
                        </a:rPr>
                        <a:t>selery</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pencil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17554" y="1630799"/>
            <a:ext cx="1324503" cy="1750648"/>
          </a:xfrm>
          <a:prstGeom prst="rect">
            <a:avLst/>
          </a:prstGeom>
        </p:spPr>
      </p:pic>
      <p:graphicFrame>
        <p:nvGraphicFramePr>
          <p:cNvPr id="8" name="Table 7"/>
          <p:cNvGraphicFramePr>
            <a:graphicFrameLocks noGrp="1"/>
          </p:cNvGraphicFramePr>
          <p:nvPr/>
        </p:nvGraphicFramePr>
        <p:xfrm>
          <a:off x="9416142" y="2197885"/>
          <a:ext cx="2434392" cy="4572000"/>
        </p:xfrm>
        <a:graphic>
          <a:graphicData uri="http://schemas.openxmlformats.org/drawingml/2006/table">
            <a:tbl>
              <a:tblPr firstRow="1" bandRow="1">
                <a:tableStyleId>{5940675A-B579-460E-94D1-54222C63F5DA}</a:tableStyleId>
              </a:tblPr>
              <a:tblGrid>
                <a:gridCol w="2434392">
                  <a:extLst>
                    <a:ext uri="{9D8B030D-6E8A-4147-A177-3AD203B41FA5}">
                      <a16:colId xmlns:a16="http://schemas.microsoft.com/office/drawing/2014/main" val="20000"/>
                    </a:ext>
                  </a:extLst>
                </a:gridCol>
              </a:tblGrid>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bl>
          </a:graphicData>
        </a:graphic>
      </p:graphicFrame>
      <p:sp>
        <p:nvSpPr>
          <p:cNvPr id="9" name="TextBox 8"/>
          <p:cNvSpPr txBox="1"/>
          <p:nvPr/>
        </p:nvSpPr>
        <p:spPr>
          <a:xfrm>
            <a:off x="6613634" y="1323865"/>
            <a:ext cx="5605015" cy="1077218"/>
          </a:xfrm>
          <a:prstGeom prst="rect">
            <a:avLst/>
          </a:prstGeom>
          <a:noFill/>
        </p:spPr>
        <p:txBody>
          <a:bodyPr wrap="square" rtlCol="0">
            <a:spAutoFit/>
          </a:bodyPr>
          <a:lstStyle/>
          <a:p>
            <a:r>
              <a:rPr lang="en-GB" sz="1600" dirty="0">
                <a:latin typeface="OpenDyslexicAlta" pitchFamily="2" charset="77"/>
                <a:ea typeface="OpenDyslexic" charset="0"/>
                <a:cs typeface="OpenDyslexic" charset="0"/>
              </a:rPr>
              <a:t>Marvin has scored 0/10 in his spelling test.  </a:t>
            </a:r>
          </a:p>
          <a:p>
            <a:endParaRPr lang="en-GB" sz="1600" dirty="0">
              <a:latin typeface="OpenDyslexicAlta" pitchFamily="2" charset="77"/>
              <a:ea typeface="OpenDyslexic" charset="0"/>
              <a:cs typeface="OpenDyslexic" charset="0"/>
            </a:endParaRPr>
          </a:p>
          <a:p>
            <a:r>
              <a:rPr lang="en-GB" sz="1600" dirty="0">
                <a:latin typeface="OpenDyslexicAlta" pitchFamily="2" charset="77"/>
                <a:ea typeface="OpenDyslexic" charset="0"/>
                <a:cs typeface="OpenDyslexic" charset="0"/>
              </a:rPr>
              <a:t>Can you help him out by writing the correct spellings into this grid?</a:t>
            </a:r>
          </a:p>
        </p:txBody>
      </p:sp>
      <p:sp>
        <p:nvSpPr>
          <p:cNvPr id="10" name="TextBox 9"/>
          <p:cNvSpPr txBox="1"/>
          <p:nvPr/>
        </p:nvSpPr>
        <p:spPr>
          <a:xfrm>
            <a:off x="508000" y="1251292"/>
            <a:ext cx="2787650" cy="261610"/>
          </a:xfrm>
          <a:prstGeom prst="rect">
            <a:avLst/>
          </a:prstGeom>
          <a:solidFill>
            <a:srgbClr val="D883FF"/>
          </a:solidFill>
        </p:spPr>
        <p:txBody>
          <a:bodyPr wrap="square" rtlCol="0">
            <a:spAutoFit/>
          </a:bodyPr>
          <a:lstStyle/>
          <a:p>
            <a:r>
              <a:rPr lang="en-GB" sz="1100" dirty="0">
                <a:latin typeface="OpenDyslexicAlta" pitchFamily="2" charset="77"/>
                <a:ea typeface="OpenDyslexic" charset="0"/>
                <a:cs typeface="OpenDyslexic" charset="0"/>
              </a:rPr>
              <a:t>Cover your spellings for this task</a:t>
            </a:r>
          </a:p>
        </p:txBody>
      </p:sp>
    </p:spTree>
    <p:extLst>
      <p:ext uri="{BB962C8B-B14F-4D97-AF65-F5344CB8AC3E}">
        <p14:creationId xmlns:p14="http://schemas.microsoft.com/office/powerpoint/2010/main" val="39616228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20861" y="1600196"/>
          <a:ext cx="2774789" cy="5029200"/>
        </p:xfrm>
        <a:graphic>
          <a:graphicData uri="http://schemas.openxmlformats.org/drawingml/2006/table">
            <a:tbl>
              <a:tblPr firstRow="1" bandRow="1">
                <a:tableStyleId>{5940675A-B579-460E-94D1-54222C63F5DA}</a:tableStyleId>
              </a:tblPr>
              <a:tblGrid>
                <a:gridCol w="2774789">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D883FF"/>
                    </a:solidFill>
                  </a:tcPr>
                </a:tc>
                <a:extLst>
                  <a:ext uri="{0D108BD9-81ED-4DB2-BD59-A6C34878D82A}">
                    <a16:rowId xmlns:a16="http://schemas.microsoft.com/office/drawing/2014/main" val="10000"/>
                  </a:ext>
                </a:extLst>
              </a:tr>
              <a:tr h="457200">
                <a:tc>
                  <a:txBody>
                    <a:bodyPr/>
                    <a:lstStyle/>
                    <a:p>
                      <a:r>
                        <a:rPr lang="en-GB" sz="2000" b="0" i="0" dirty="0">
                          <a:latin typeface="OpenDyslexicAlta" pitchFamily="2" charset="77"/>
                          <a:ea typeface="OpenDyslexic" charset="0"/>
                          <a:cs typeface="OpenDyslexic" charset="0"/>
                        </a:rPr>
                        <a:t>circle</a:t>
                      </a:r>
                      <a:r>
                        <a:rPr lang="en-GB" sz="2000" b="0" i="0" baseline="0" dirty="0">
                          <a:latin typeface="OpenDyslexicAlta" pitchFamily="2" charset="77"/>
                          <a:ea typeface="OpenDyslexic" charset="0"/>
                          <a:cs typeface="OpenDyslexic" charset="0"/>
                        </a:rPr>
                        <a:t> </a:t>
                      </a:r>
                      <a:endParaRPr lang="en-GB" sz="20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sz="2000" b="0" i="0" dirty="0">
                          <a:latin typeface="OpenDyslexicAlta" pitchFamily="2" charset="77"/>
                          <a:ea typeface="OpenDyslexic" charset="0"/>
                          <a:cs typeface="OpenDyslexic" charset="0"/>
                        </a:rPr>
                        <a:t>century</a:t>
                      </a:r>
                    </a:p>
                  </a:txBody>
                  <a:tcPr/>
                </a:tc>
                <a:extLst>
                  <a:ext uri="{0D108BD9-81ED-4DB2-BD59-A6C34878D82A}">
                    <a16:rowId xmlns:a16="http://schemas.microsoft.com/office/drawing/2014/main" val="10002"/>
                  </a:ext>
                </a:extLst>
              </a:tr>
              <a:tr h="457200">
                <a:tc>
                  <a:txBody>
                    <a:bodyPr/>
                    <a:lstStyle/>
                    <a:p>
                      <a:r>
                        <a:rPr lang="en-GB" sz="2000" b="0" i="0" dirty="0">
                          <a:latin typeface="OpenDyslexicAlta" pitchFamily="2" charset="77"/>
                          <a:ea typeface="OpenDyslexic" charset="0"/>
                          <a:cs typeface="OpenDyslexic" charset="0"/>
                        </a:rPr>
                        <a:t>centaur</a:t>
                      </a:r>
                    </a:p>
                  </a:txBody>
                  <a:tcPr/>
                </a:tc>
                <a:extLst>
                  <a:ext uri="{0D108BD9-81ED-4DB2-BD59-A6C34878D82A}">
                    <a16:rowId xmlns:a16="http://schemas.microsoft.com/office/drawing/2014/main" val="10003"/>
                  </a:ext>
                </a:extLst>
              </a:tr>
              <a:tr h="457200">
                <a:tc>
                  <a:txBody>
                    <a:bodyPr/>
                    <a:lstStyle/>
                    <a:p>
                      <a:r>
                        <a:rPr lang="en-GB" sz="2000" b="0" i="0" dirty="0">
                          <a:latin typeface="OpenDyslexicAlta" pitchFamily="2" charset="77"/>
                          <a:ea typeface="OpenDyslexic" charset="0"/>
                          <a:cs typeface="OpenDyslexic" charset="0"/>
                        </a:rPr>
                        <a:t>circus</a:t>
                      </a:r>
                    </a:p>
                  </a:txBody>
                  <a:tcPr/>
                </a:tc>
                <a:extLst>
                  <a:ext uri="{0D108BD9-81ED-4DB2-BD59-A6C34878D82A}">
                    <a16:rowId xmlns:a16="http://schemas.microsoft.com/office/drawing/2014/main" val="10004"/>
                  </a:ext>
                </a:extLst>
              </a:tr>
              <a:tr h="457200">
                <a:tc>
                  <a:txBody>
                    <a:bodyPr/>
                    <a:lstStyle/>
                    <a:p>
                      <a:r>
                        <a:rPr lang="en-GB" sz="2000" b="0" i="0" dirty="0">
                          <a:latin typeface="OpenDyslexicAlta" pitchFamily="2" charset="77"/>
                          <a:ea typeface="OpenDyslexic" charset="0"/>
                          <a:cs typeface="OpenDyslexic" charset="0"/>
                        </a:rPr>
                        <a:t>princess</a:t>
                      </a:r>
                    </a:p>
                  </a:txBody>
                  <a:tcPr/>
                </a:tc>
                <a:extLst>
                  <a:ext uri="{0D108BD9-81ED-4DB2-BD59-A6C34878D82A}">
                    <a16:rowId xmlns:a16="http://schemas.microsoft.com/office/drawing/2014/main" val="10005"/>
                  </a:ext>
                </a:extLst>
              </a:tr>
              <a:tr h="457200">
                <a:tc>
                  <a:txBody>
                    <a:bodyPr/>
                    <a:lstStyle/>
                    <a:p>
                      <a:r>
                        <a:rPr lang="en-GB" sz="2000" b="0" i="0" dirty="0">
                          <a:latin typeface="OpenDyslexicAlta" pitchFamily="2" charset="77"/>
                          <a:ea typeface="OpenDyslexic" charset="0"/>
                          <a:cs typeface="OpenDyslexic" charset="0"/>
                        </a:rPr>
                        <a:t>voice</a:t>
                      </a:r>
                    </a:p>
                  </a:txBody>
                  <a:tcPr/>
                </a:tc>
                <a:extLst>
                  <a:ext uri="{0D108BD9-81ED-4DB2-BD59-A6C34878D82A}">
                    <a16:rowId xmlns:a16="http://schemas.microsoft.com/office/drawing/2014/main" val="10006"/>
                  </a:ext>
                </a:extLst>
              </a:tr>
              <a:tr h="457200">
                <a:tc>
                  <a:txBody>
                    <a:bodyPr/>
                    <a:lstStyle/>
                    <a:p>
                      <a:r>
                        <a:rPr lang="en-GB" sz="2000" b="0" i="0" dirty="0">
                          <a:latin typeface="OpenDyslexicAlta" pitchFamily="2" charset="77"/>
                          <a:ea typeface="OpenDyslexic" charset="0"/>
                          <a:cs typeface="OpenDyslexic" charset="0"/>
                        </a:rPr>
                        <a:t>medicine</a:t>
                      </a:r>
                    </a:p>
                  </a:txBody>
                  <a:tcPr/>
                </a:tc>
                <a:extLst>
                  <a:ext uri="{0D108BD9-81ED-4DB2-BD59-A6C34878D82A}">
                    <a16:rowId xmlns:a16="http://schemas.microsoft.com/office/drawing/2014/main" val="10007"/>
                  </a:ext>
                </a:extLst>
              </a:tr>
              <a:tr h="457200">
                <a:tc>
                  <a:txBody>
                    <a:bodyPr/>
                    <a:lstStyle/>
                    <a:p>
                      <a:r>
                        <a:rPr lang="en-GB" sz="2000" b="0" i="0" dirty="0">
                          <a:latin typeface="OpenDyslexicAlta" pitchFamily="2" charset="77"/>
                          <a:ea typeface="OpenDyslexic" charset="0"/>
                          <a:cs typeface="OpenDyslexic" charset="0"/>
                        </a:rPr>
                        <a:t>celebrate</a:t>
                      </a:r>
                    </a:p>
                  </a:txBody>
                  <a:tcPr/>
                </a:tc>
                <a:extLst>
                  <a:ext uri="{0D108BD9-81ED-4DB2-BD59-A6C34878D82A}">
                    <a16:rowId xmlns:a16="http://schemas.microsoft.com/office/drawing/2014/main" val="10008"/>
                  </a:ext>
                </a:extLst>
              </a:tr>
              <a:tr h="457200">
                <a:tc>
                  <a:txBody>
                    <a:bodyPr/>
                    <a:lstStyle/>
                    <a:p>
                      <a:r>
                        <a:rPr lang="en-GB" sz="2000" b="0" i="0" dirty="0">
                          <a:latin typeface="OpenDyslexicAlta" pitchFamily="2" charset="77"/>
                          <a:ea typeface="OpenDyslexic" charset="0"/>
                          <a:cs typeface="OpenDyslexic" charset="0"/>
                        </a:rPr>
                        <a:t>celery</a:t>
                      </a:r>
                    </a:p>
                  </a:txBody>
                  <a:tcPr/>
                </a:tc>
                <a:extLst>
                  <a:ext uri="{0D108BD9-81ED-4DB2-BD59-A6C34878D82A}">
                    <a16:rowId xmlns:a16="http://schemas.microsoft.com/office/drawing/2014/main" val="10009"/>
                  </a:ext>
                </a:extLst>
              </a:tr>
              <a:tr h="457200">
                <a:tc>
                  <a:txBody>
                    <a:bodyPr/>
                    <a:lstStyle/>
                    <a:p>
                      <a:r>
                        <a:rPr lang="en-GB" sz="2000" b="0" i="0" dirty="0">
                          <a:latin typeface="OpenDyslexicAlta" pitchFamily="2" charset="77"/>
                          <a:ea typeface="OpenDyslexic" charset="0"/>
                          <a:cs typeface="OpenDyslexic" charset="0"/>
                        </a:rPr>
                        <a:t>pencil</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4</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chemeClr val="tx1"/>
                          </a:solidFill>
                          <a:latin typeface="Muli" pitchFamily="2" charset="77"/>
                        </a:rPr>
                        <a:t>The /s/ sound spelled ’c’ before ‘e’, ‘</a:t>
                      </a:r>
                      <a:r>
                        <a:rPr lang="en-GB" sz="1400" baseline="0" dirty="0" err="1">
                          <a:solidFill>
                            <a:schemeClr val="tx1"/>
                          </a:solidFill>
                          <a:latin typeface="Muli" pitchFamily="2" charset="77"/>
                        </a:rPr>
                        <a:t>i</a:t>
                      </a:r>
                      <a:r>
                        <a:rPr lang="en-GB" sz="1400" baseline="0" dirty="0">
                          <a:solidFill>
                            <a:schemeClr val="tx1"/>
                          </a:solidFill>
                          <a:latin typeface="Muli" pitchFamily="2" charset="77"/>
                        </a:rPr>
                        <a:t>’ and ’y’</a:t>
                      </a:r>
                      <a:endParaRPr lang="en-GB" sz="1400" baseline="0" dirty="0">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2</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3695136" y="2057396"/>
          <a:ext cx="2787650" cy="45720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err="1">
                          <a:latin typeface="OpenDyslexicAlta" pitchFamily="2" charset="77"/>
                          <a:ea typeface="OpenDyslexic" charset="0"/>
                          <a:cs typeface="OpenDyslexic" charset="0"/>
                        </a:rPr>
                        <a:t>sircle</a:t>
                      </a:r>
                      <a:r>
                        <a:rPr lang="en-GB" b="0" i="0" baseline="0" dirty="0">
                          <a:latin typeface="OpenDyslexicAlta" pitchFamily="2" charset="77"/>
                          <a:ea typeface="OpenDyslexic" charset="0"/>
                          <a:cs typeface="OpenDyslexic" charset="0"/>
                        </a:rPr>
                        <a:t> </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7200">
                <a:tc>
                  <a:txBody>
                    <a:bodyPr/>
                    <a:lstStyle/>
                    <a:p>
                      <a:r>
                        <a:rPr lang="en-GB" b="0" i="0" dirty="0" err="1">
                          <a:latin typeface="OpenDyslexicAlta" pitchFamily="2" charset="77"/>
                          <a:ea typeface="OpenDyslexic" charset="0"/>
                          <a:cs typeface="OpenDyslexic" charset="0"/>
                        </a:rPr>
                        <a:t>sentury</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r>
                        <a:rPr lang="en-GB" b="0" i="0" dirty="0" err="1">
                          <a:latin typeface="OpenDyslexicAlta" pitchFamily="2" charset="77"/>
                          <a:ea typeface="OpenDyslexic" charset="0"/>
                          <a:cs typeface="OpenDyslexic" charset="0"/>
                        </a:rPr>
                        <a:t>sentaur</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200">
                <a:tc>
                  <a:txBody>
                    <a:bodyPr/>
                    <a:lstStyle/>
                    <a:p>
                      <a:r>
                        <a:rPr lang="en-GB" b="0" i="0" dirty="0" err="1">
                          <a:latin typeface="OpenDyslexicAlta" pitchFamily="2" charset="77"/>
                          <a:ea typeface="OpenDyslexic" charset="0"/>
                          <a:cs typeface="OpenDyslexic" charset="0"/>
                        </a:rPr>
                        <a:t>sircus</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7200">
                <a:tc>
                  <a:txBody>
                    <a:bodyPr/>
                    <a:lstStyle/>
                    <a:p>
                      <a:r>
                        <a:rPr lang="en-GB" b="0" i="0" dirty="0" err="1">
                          <a:latin typeface="OpenDyslexicAlta" pitchFamily="2" charset="77"/>
                          <a:ea typeface="OpenDyslexic" charset="0"/>
                          <a:cs typeface="OpenDyslexic" charset="0"/>
                        </a:rPr>
                        <a:t>prinsess</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57200">
                <a:tc>
                  <a:txBody>
                    <a:bodyPr/>
                    <a:lstStyle/>
                    <a:p>
                      <a:r>
                        <a:rPr lang="en-GB" b="0" i="0" dirty="0" err="1">
                          <a:latin typeface="OpenDyslexicAlta" pitchFamily="2" charset="77"/>
                          <a:ea typeface="OpenDyslexic" charset="0"/>
                          <a:cs typeface="OpenDyslexic" charset="0"/>
                        </a:rPr>
                        <a:t>voise</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7200">
                <a:tc>
                  <a:txBody>
                    <a:bodyPr/>
                    <a:lstStyle/>
                    <a:p>
                      <a:r>
                        <a:rPr lang="en-GB" b="0" i="0" dirty="0" err="1">
                          <a:latin typeface="OpenDyslexicAlta" pitchFamily="2" charset="77"/>
                          <a:ea typeface="OpenDyslexic" charset="0"/>
                          <a:cs typeface="OpenDyslexic" charset="0"/>
                        </a:rPr>
                        <a:t>medisine</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57200">
                <a:tc>
                  <a:txBody>
                    <a:bodyPr/>
                    <a:lstStyle/>
                    <a:p>
                      <a:r>
                        <a:rPr lang="en-GB" b="0" i="0" dirty="0" err="1">
                          <a:latin typeface="OpenDyslexicAlta" pitchFamily="2" charset="77"/>
                          <a:ea typeface="OpenDyslexic" charset="0"/>
                          <a:cs typeface="OpenDyslexic" charset="0"/>
                        </a:rPr>
                        <a:t>selebrate</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57200">
                <a:tc>
                  <a:txBody>
                    <a:bodyPr/>
                    <a:lstStyle/>
                    <a:p>
                      <a:r>
                        <a:rPr lang="en-GB" b="0" i="0" dirty="0" err="1">
                          <a:latin typeface="OpenDyslexicAlta" pitchFamily="2" charset="77"/>
                          <a:ea typeface="OpenDyslexic" charset="0"/>
                          <a:cs typeface="OpenDyslexic" charset="0"/>
                        </a:rPr>
                        <a:t>selery</a:t>
                      </a:r>
                      <a:endParaRPr lang="en-GB" b="0" i="0" dirty="0">
                        <a:latin typeface="OpenDyslexicAlta" pitchFamily="2" charset="77"/>
                        <a:ea typeface="OpenDyslexic" charset="0"/>
                        <a:cs typeface="OpenDyslexic"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pencil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17554" y="1630799"/>
            <a:ext cx="1324503" cy="1750648"/>
          </a:xfrm>
          <a:prstGeom prst="rect">
            <a:avLst/>
          </a:prstGeom>
        </p:spPr>
      </p:pic>
      <p:sp>
        <p:nvSpPr>
          <p:cNvPr id="9" name="TextBox 8"/>
          <p:cNvSpPr txBox="1"/>
          <p:nvPr/>
        </p:nvSpPr>
        <p:spPr>
          <a:xfrm>
            <a:off x="6613634" y="1323865"/>
            <a:ext cx="5605015" cy="1077218"/>
          </a:xfrm>
          <a:prstGeom prst="rect">
            <a:avLst/>
          </a:prstGeom>
          <a:noFill/>
        </p:spPr>
        <p:txBody>
          <a:bodyPr wrap="square" rtlCol="0">
            <a:spAutoFit/>
          </a:bodyPr>
          <a:lstStyle/>
          <a:p>
            <a:r>
              <a:rPr lang="en-GB" sz="1600" dirty="0">
                <a:latin typeface="OpenDyslexicAlta" pitchFamily="2" charset="77"/>
                <a:ea typeface="OpenDyslexic" charset="0"/>
                <a:cs typeface="OpenDyslexic" charset="0"/>
              </a:rPr>
              <a:t>Marvin has scored 0/10 in his spelling test.  </a:t>
            </a:r>
          </a:p>
          <a:p>
            <a:endParaRPr lang="en-GB" sz="1600" dirty="0">
              <a:latin typeface="OpenDyslexicAlta" pitchFamily="2" charset="77"/>
              <a:ea typeface="OpenDyslexic" charset="0"/>
              <a:cs typeface="OpenDyslexic" charset="0"/>
            </a:endParaRPr>
          </a:p>
          <a:p>
            <a:r>
              <a:rPr lang="en-GB" sz="1600" dirty="0">
                <a:latin typeface="OpenDyslexicAlta" pitchFamily="2" charset="77"/>
                <a:ea typeface="OpenDyslexic" charset="0"/>
                <a:cs typeface="OpenDyslexic" charset="0"/>
              </a:rPr>
              <a:t>Can you help him out by writing the correct spellings into this grid?</a:t>
            </a:r>
          </a:p>
        </p:txBody>
      </p:sp>
      <p:sp>
        <p:nvSpPr>
          <p:cNvPr id="10" name="TextBox 9"/>
          <p:cNvSpPr txBox="1"/>
          <p:nvPr/>
        </p:nvSpPr>
        <p:spPr>
          <a:xfrm>
            <a:off x="508000" y="1251292"/>
            <a:ext cx="2787650" cy="261610"/>
          </a:xfrm>
          <a:prstGeom prst="rect">
            <a:avLst/>
          </a:prstGeom>
          <a:solidFill>
            <a:srgbClr val="D883FF"/>
          </a:solidFill>
        </p:spPr>
        <p:txBody>
          <a:bodyPr wrap="square" rtlCol="0">
            <a:spAutoFit/>
          </a:bodyPr>
          <a:lstStyle/>
          <a:p>
            <a:r>
              <a:rPr lang="en-GB" sz="1100" dirty="0">
                <a:latin typeface="OpenDyslexicAlta" pitchFamily="2" charset="77"/>
                <a:ea typeface="OpenDyslexic" charset="0"/>
                <a:cs typeface="OpenDyslexic" charset="0"/>
              </a:rPr>
              <a:t>Cover your spellings for this task</a:t>
            </a:r>
          </a:p>
        </p:txBody>
      </p:sp>
      <p:graphicFrame>
        <p:nvGraphicFramePr>
          <p:cNvPr id="2" name="Table 1">
            <a:extLst>
              <a:ext uri="{FF2B5EF4-FFF2-40B4-BE49-F238E27FC236}">
                <a16:creationId xmlns:a16="http://schemas.microsoft.com/office/drawing/2014/main" id="{86EF2828-1B53-8742-8FA1-6FC2EAEC8DF8}"/>
              </a:ext>
            </a:extLst>
          </p:cNvPr>
          <p:cNvGraphicFramePr>
            <a:graphicFrameLocks noGrp="1"/>
          </p:cNvGraphicFramePr>
          <p:nvPr/>
        </p:nvGraphicFramePr>
        <p:xfrm>
          <a:off x="9352344" y="2166686"/>
          <a:ext cx="2293419" cy="4462710"/>
        </p:xfrm>
        <a:graphic>
          <a:graphicData uri="http://schemas.openxmlformats.org/drawingml/2006/table">
            <a:tbl>
              <a:tblPr firstRow="1" bandRow="1">
                <a:tableStyleId>{5940675A-B579-460E-94D1-54222C63F5DA}</a:tableStyleId>
              </a:tblPr>
              <a:tblGrid>
                <a:gridCol w="2293419">
                  <a:extLst>
                    <a:ext uri="{9D8B030D-6E8A-4147-A177-3AD203B41FA5}">
                      <a16:colId xmlns:a16="http://schemas.microsoft.com/office/drawing/2014/main" val="3782041174"/>
                    </a:ext>
                  </a:extLst>
                </a:gridCol>
              </a:tblGrid>
              <a:tr h="446271">
                <a:tc>
                  <a:txBody>
                    <a:bodyPr/>
                    <a:lstStyle/>
                    <a:p>
                      <a:pPr algn="ctr"/>
                      <a:r>
                        <a:rPr lang="en-GB" b="0" i="0" dirty="0">
                          <a:solidFill>
                            <a:srgbClr val="FF3860"/>
                          </a:solidFill>
                          <a:latin typeface="OpenDyslexicAlta" pitchFamily="2" charset="77"/>
                          <a:ea typeface="OpenDyslexic" charset="0"/>
                          <a:cs typeface="OpenDyslexic" charset="0"/>
                        </a:rPr>
                        <a:t>circle</a:t>
                      </a:r>
                      <a:r>
                        <a:rPr lang="en-GB" b="0" i="0" baseline="0" dirty="0">
                          <a:solidFill>
                            <a:srgbClr val="FF3860"/>
                          </a:solidFill>
                          <a:latin typeface="OpenDyslexicAlta" pitchFamily="2" charset="77"/>
                          <a:ea typeface="OpenDyslexic" charset="0"/>
                          <a:cs typeface="OpenDyslexic" charset="0"/>
                        </a:rPr>
                        <a:t> </a:t>
                      </a:r>
                      <a:endParaRPr lang="en-GB" b="0" i="0" dirty="0">
                        <a:solidFill>
                          <a:srgbClr val="FF3860"/>
                        </a:solidFill>
                        <a:latin typeface="OpenDyslexicAlta" pitchFamily="2" charset="77"/>
                        <a:ea typeface="OpenDyslexic" charset="0"/>
                        <a:cs typeface="OpenDyslexic" charset="0"/>
                      </a:endParaRPr>
                    </a:p>
                  </a:txBody>
                  <a:tcPr/>
                </a:tc>
                <a:extLst>
                  <a:ext uri="{0D108BD9-81ED-4DB2-BD59-A6C34878D82A}">
                    <a16:rowId xmlns:a16="http://schemas.microsoft.com/office/drawing/2014/main" val="227420586"/>
                  </a:ext>
                </a:extLst>
              </a:tr>
              <a:tr h="446271">
                <a:tc>
                  <a:txBody>
                    <a:bodyPr/>
                    <a:lstStyle/>
                    <a:p>
                      <a:pPr algn="ctr"/>
                      <a:r>
                        <a:rPr lang="en-GB" b="0" i="0" dirty="0">
                          <a:solidFill>
                            <a:srgbClr val="FF3860"/>
                          </a:solidFill>
                          <a:latin typeface="OpenDyslexicAlta" pitchFamily="2" charset="77"/>
                          <a:ea typeface="OpenDyslexic" charset="0"/>
                          <a:cs typeface="OpenDyslexic" charset="0"/>
                        </a:rPr>
                        <a:t>century</a:t>
                      </a:r>
                    </a:p>
                  </a:txBody>
                  <a:tcPr/>
                </a:tc>
                <a:extLst>
                  <a:ext uri="{0D108BD9-81ED-4DB2-BD59-A6C34878D82A}">
                    <a16:rowId xmlns:a16="http://schemas.microsoft.com/office/drawing/2014/main" val="219564389"/>
                  </a:ext>
                </a:extLst>
              </a:tr>
              <a:tr h="446271">
                <a:tc>
                  <a:txBody>
                    <a:bodyPr/>
                    <a:lstStyle/>
                    <a:p>
                      <a:pPr algn="ctr"/>
                      <a:r>
                        <a:rPr lang="en-GB" b="0" i="0" dirty="0">
                          <a:solidFill>
                            <a:srgbClr val="FF3860"/>
                          </a:solidFill>
                          <a:latin typeface="OpenDyslexicAlta" pitchFamily="2" charset="77"/>
                          <a:ea typeface="OpenDyslexic" charset="0"/>
                          <a:cs typeface="OpenDyslexic" charset="0"/>
                        </a:rPr>
                        <a:t>centaur</a:t>
                      </a:r>
                    </a:p>
                  </a:txBody>
                  <a:tcPr/>
                </a:tc>
                <a:extLst>
                  <a:ext uri="{0D108BD9-81ED-4DB2-BD59-A6C34878D82A}">
                    <a16:rowId xmlns:a16="http://schemas.microsoft.com/office/drawing/2014/main" val="3142973649"/>
                  </a:ext>
                </a:extLst>
              </a:tr>
              <a:tr h="446271">
                <a:tc>
                  <a:txBody>
                    <a:bodyPr/>
                    <a:lstStyle/>
                    <a:p>
                      <a:pPr algn="ctr"/>
                      <a:r>
                        <a:rPr lang="en-GB" b="0" i="0" dirty="0">
                          <a:solidFill>
                            <a:srgbClr val="FF3860"/>
                          </a:solidFill>
                          <a:latin typeface="OpenDyslexicAlta" pitchFamily="2" charset="77"/>
                          <a:ea typeface="OpenDyslexic" charset="0"/>
                          <a:cs typeface="OpenDyslexic" charset="0"/>
                        </a:rPr>
                        <a:t>circus</a:t>
                      </a:r>
                    </a:p>
                  </a:txBody>
                  <a:tcPr/>
                </a:tc>
                <a:extLst>
                  <a:ext uri="{0D108BD9-81ED-4DB2-BD59-A6C34878D82A}">
                    <a16:rowId xmlns:a16="http://schemas.microsoft.com/office/drawing/2014/main" val="3424415251"/>
                  </a:ext>
                </a:extLst>
              </a:tr>
              <a:tr h="446271">
                <a:tc>
                  <a:txBody>
                    <a:bodyPr/>
                    <a:lstStyle/>
                    <a:p>
                      <a:pPr algn="ctr"/>
                      <a:r>
                        <a:rPr lang="en-GB" b="0" i="0" dirty="0">
                          <a:solidFill>
                            <a:srgbClr val="FF3860"/>
                          </a:solidFill>
                          <a:latin typeface="OpenDyslexicAlta" pitchFamily="2" charset="77"/>
                          <a:ea typeface="OpenDyslexic" charset="0"/>
                          <a:cs typeface="OpenDyslexic" charset="0"/>
                        </a:rPr>
                        <a:t>princess</a:t>
                      </a:r>
                    </a:p>
                  </a:txBody>
                  <a:tcPr/>
                </a:tc>
                <a:extLst>
                  <a:ext uri="{0D108BD9-81ED-4DB2-BD59-A6C34878D82A}">
                    <a16:rowId xmlns:a16="http://schemas.microsoft.com/office/drawing/2014/main" val="253050528"/>
                  </a:ext>
                </a:extLst>
              </a:tr>
              <a:tr h="446271">
                <a:tc>
                  <a:txBody>
                    <a:bodyPr/>
                    <a:lstStyle/>
                    <a:p>
                      <a:pPr algn="ctr"/>
                      <a:r>
                        <a:rPr lang="en-GB" b="0" i="0" dirty="0">
                          <a:solidFill>
                            <a:srgbClr val="FF3860"/>
                          </a:solidFill>
                          <a:latin typeface="OpenDyslexicAlta" pitchFamily="2" charset="77"/>
                          <a:ea typeface="OpenDyslexic" charset="0"/>
                          <a:cs typeface="OpenDyslexic" charset="0"/>
                        </a:rPr>
                        <a:t>voice</a:t>
                      </a:r>
                    </a:p>
                  </a:txBody>
                  <a:tcPr/>
                </a:tc>
                <a:extLst>
                  <a:ext uri="{0D108BD9-81ED-4DB2-BD59-A6C34878D82A}">
                    <a16:rowId xmlns:a16="http://schemas.microsoft.com/office/drawing/2014/main" val="931082630"/>
                  </a:ext>
                </a:extLst>
              </a:tr>
              <a:tr h="446271">
                <a:tc>
                  <a:txBody>
                    <a:bodyPr/>
                    <a:lstStyle/>
                    <a:p>
                      <a:pPr algn="ctr"/>
                      <a:r>
                        <a:rPr lang="en-GB" b="0" i="0" dirty="0">
                          <a:solidFill>
                            <a:srgbClr val="FF3860"/>
                          </a:solidFill>
                          <a:latin typeface="OpenDyslexicAlta" pitchFamily="2" charset="77"/>
                          <a:ea typeface="OpenDyslexic" charset="0"/>
                          <a:cs typeface="OpenDyslexic" charset="0"/>
                        </a:rPr>
                        <a:t>medicine</a:t>
                      </a:r>
                    </a:p>
                  </a:txBody>
                  <a:tcPr/>
                </a:tc>
                <a:extLst>
                  <a:ext uri="{0D108BD9-81ED-4DB2-BD59-A6C34878D82A}">
                    <a16:rowId xmlns:a16="http://schemas.microsoft.com/office/drawing/2014/main" val="129439843"/>
                  </a:ext>
                </a:extLst>
              </a:tr>
              <a:tr h="446271">
                <a:tc>
                  <a:txBody>
                    <a:bodyPr/>
                    <a:lstStyle/>
                    <a:p>
                      <a:pPr algn="ctr"/>
                      <a:r>
                        <a:rPr lang="en-GB" b="0" i="0" dirty="0">
                          <a:solidFill>
                            <a:srgbClr val="FF3860"/>
                          </a:solidFill>
                          <a:latin typeface="OpenDyslexicAlta" pitchFamily="2" charset="77"/>
                          <a:ea typeface="OpenDyslexic" charset="0"/>
                          <a:cs typeface="OpenDyslexic" charset="0"/>
                        </a:rPr>
                        <a:t>celebrate</a:t>
                      </a:r>
                    </a:p>
                  </a:txBody>
                  <a:tcPr/>
                </a:tc>
                <a:extLst>
                  <a:ext uri="{0D108BD9-81ED-4DB2-BD59-A6C34878D82A}">
                    <a16:rowId xmlns:a16="http://schemas.microsoft.com/office/drawing/2014/main" val="253175614"/>
                  </a:ext>
                </a:extLst>
              </a:tr>
              <a:tr h="446271">
                <a:tc>
                  <a:txBody>
                    <a:bodyPr/>
                    <a:lstStyle/>
                    <a:p>
                      <a:pPr algn="ctr"/>
                      <a:r>
                        <a:rPr lang="en-GB" b="0" i="0" dirty="0">
                          <a:solidFill>
                            <a:srgbClr val="FF3860"/>
                          </a:solidFill>
                          <a:latin typeface="OpenDyslexicAlta" pitchFamily="2" charset="77"/>
                          <a:ea typeface="OpenDyslexic" charset="0"/>
                          <a:cs typeface="OpenDyslexic" charset="0"/>
                        </a:rPr>
                        <a:t>celery</a:t>
                      </a:r>
                    </a:p>
                  </a:txBody>
                  <a:tcPr/>
                </a:tc>
                <a:extLst>
                  <a:ext uri="{0D108BD9-81ED-4DB2-BD59-A6C34878D82A}">
                    <a16:rowId xmlns:a16="http://schemas.microsoft.com/office/drawing/2014/main" val="1177650113"/>
                  </a:ext>
                </a:extLst>
              </a:tr>
              <a:tr h="446271">
                <a:tc>
                  <a:txBody>
                    <a:bodyPr/>
                    <a:lstStyle/>
                    <a:p>
                      <a:pPr algn="ctr"/>
                      <a:r>
                        <a:rPr lang="en-GB" b="0" i="0" dirty="0">
                          <a:solidFill>
                            <a:srgbClr val="FF3860"/>
                          </a:solidFill>
                          <a:latin typeface="OpenDyslexicAlta" pitchFamily="2" charset="77"/>
                          <a:ea typeface="OpenDyslexic" charset="0"/>
                          <a:cs typeface="OpenDyslexic" charset="0"/>
                        </a:rPr>
                        <a:t>pencil</a:t>
                      </a:r>
                    </a:p>
                  </a:txBody>
                  <a:tcPr/>
                </a:tc>
                <a:extLst>
                  <a:ext uri="{0D108BD9-81ED-4DB2-BD59-A6C34878D82A}">
                    <a16:rowId xmlns:a16="http://schemas.microsoft.com/office/drawing/2014/main" val="3969201615"/>
                  </a:ext>
                </a:extLst>
              </a:tr>
            </a:tbl>
          </a:graphicData>
        </a:graphic>
      </p:graphicFrame>
    </p:spTree>
    <p:extLst>
      <p:ext uri="{BB962C8B-B14F-4D97-AF65-F5344CB8AC3E}">
        <p14:creationId xmlns:p14="http://schemas.microsoft.com/office/powerpoint/2010/main" val="32932847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63A8EC4-655D-4546-A0AE-0671AEC23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9CD1B6FD-11D7-3849-9417-35B7467228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666750"/>
            <a:ext cx="12192000" cy="6191250"/>
          </a:xfrm>
          <a:prstGeom prst="rect">
            <a:avLst/>
          </a:prstGeom>
        </p:spPr>
      </p:pic>
      <p:sp>
        <p:nvSpPr>
          <p:cNvPr id="13" name="TextBox 12">
            <a:extLst>
              <a:ext uri="{FF2B5EF4-FFF2-40B4-BE49-F238E27FC236}">
                <a16:creationId xmlns:a16="http://schemas.microsoft.com/office/drawing/2014/main" id="{700D2F8C-5C7E-D541-9EDA-A4DF2C2E2FEE}"/>
              </a:ext>
            </a:extLst>
          </p:cNvPr>
          <p:cNvSpPr txBox="1"/>
          <p:nvPr/>
        </p:nvSpPr>
        <p:spPr>
          <a:xfrm>
            <a:off x="231648" y="6581001"/>
            <a:ext cx="11765280" cy="276999"/>
          </a:xfrm>
          <a:prstGeom prst="rect">
            <a:avLst/>
          </a:prstGeom>
          <a:noFill/>
        </p:spPr>
        <p:txBody>
          <a:bodyPr wrap="square" rtlCol="0">
            <a:spAutoFit/>
          </a:bodyPr>
          <a:lstStyle/>
          <a:p>
            <a:pPr algn="ctr"/>
            <a:r>
              <a:rPr lang="en-GB" sz="1200" b="1" dirty="0">
                <a:solidFill>
                  <a:schemeClr val="bg1"/>
                </a:solidFill>
                <a:latin typeface="Muli" pitchFamily="2" charset="77"/>
              </a:rPr>
              <a:t>All elements of this curriculum are copyright © Education Shed Inc. and may not be redistributed without permission. </a:t>
            </a:r>
          </a:p>
        </p:txBody>
      </p:sp>
      <p:pic>
        <p:nvPicPr>
          <p:cNvPr id="29" name="Picture 28">
            <a:extLst>
              <a:ext uri="{FF2B5EF4-FFF2-40B4-BE49-F238E27FC236}">
                <a16:creationId xmlns:a16="http://schemas.microsoft.com/office/drawing/2014/main" id="{A62ED2B2-06CE-9849-84DD-DCF1DC2D39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200" y="4922612"/>
            <a:ext cx="3983736" cy="875215"/>
          </a:xfrm>
          <a:prstGeom prst="rect">
            <a:avLst/>
          </a:prstGeom>
        </p:spPr>
      </p:pic>
      <p:sp>
        <p:nvSpPr>
          <p:cNvPr id="12" name="TextBox 11">
            <a:extLst>
              <a:ext uri="{FF2B5EF4-FFF2-40B4-BE49-F238E27FC236}">
                <a16:creationId xmlns:a16="http://schemas.microsoft.com/office/drawing/2014/main" id="{0564A0E0-D230-8641-90BC-831B53681AAE}"/>
              </a:ext>
            </a:extLst>
          </p:cNvPr>
          <p:cNvSpPr txBox="1"/>
          <p:nvPr/>
        </p:nvSpPr>
        <p:spPr>
          <a:xfrm>
            <a:off x="4267201" y="5025808"/>
            <a:ext cx="3983736" cy="523220"/>
          </a:xfrm>
          <a:prstGeom prst="rect">
            <a:avLst/>
          </a:prstGeom>
          <a:noFill/>
        </p:spPr>
        <p:txBody>
          <a:bodyPr wrap="square" rtlCol="0">
            <a:spAutoFit/>
          </a:bodyPr>
          <a:lstStyle/>
          <a:p>
            <a:pPr algn="ctr"/>
            <a:r>
              <a:rPr lang="en-GB" sz="2800" dirty="0">
                <a:solidFill>
                  <a:schemeClr val="bg1"/>
                </a:solidFill>
                <a:effectLst>
                  <a:outerShdw blurRad="50800" dist="50800" dir="5400000" algn="ctr" rotWithShape="0">
                    <a:schemeClr val="tx1">
                      <a:alpha val="39000"/>
                    </a:schemeClr>
                  </a:outerShdw>
                </a:effectLst>
                <a:latin typeface="Cookies" pitchFamily="2" charset="0"/>
              </a:rPr>
              <a:t>Stage 5</a:t>
            </a:r>
          </a:p>
        </p:txBody>
      </p:sp>
      <p:pic>
        <p:nvPicPr>
          <p:cNvPr id="31" name="Picture 30">
            <a:extLst>
              <a:ext uri="{FF2B5EF4-FFF2-40B4-BE49-F238E27FC236}">
                <a16:creationId xmlns:a16="http://schemas.microsoft.com/office/drawing/2014/main" id="{816E7DB3-0D9A-8D4E-A1D6-E5CC49A337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93187" y="735105"/>
            <a:ext cx="6731762" cy="1166349"/>
          </a:xfrm>
          <a:prstGeom prst="rect">
            <a:avLst/>
          </a:prstGeom>
        </p:spPr>
      </p:pic>
      <p:sp>
        <p:nvSpPr>
          <p:cNvPr id="8" name="TextBox 7">
            <a:extLst>
              <a:ext uri="{FF2B5EF4-FFF2-40B4-BE49-F238E27FC236}">
                <a16:creationId xmlns:a16="http://schemas.microsoft.com/office/drawing/2014/main" id="{972B53D9-579C-7642-97A4-2763353E325B}"/>
              </a:ext>
            </a:extLst>
          </p:cNvPr>
          <p:cNvSpPr txBox="1"/>
          <p:nvPr/>
        </p:nvSpPr>
        <p:spPr>
          <a:xfrm>
            <a:off x="3698856" y="1910135"/>
            <a:ext cx="5120424" cy="523220"/>
          </a:xfrm>
          <a:prstGeom prst="rect">
            <a:avLst/>
          </a:prstGeom>
          <a:noFill/>
          <a:effectLst>
            <a:outerShdw blurRad="50800" dist="12700" dir="5400000" algn="ctr" rotWithShape="0">
              <a:srgbClr val="000000">
                <a:alpha val="49000"/>
              </a:srgbClr>
            </a:outerShdw>
          </a:effectLst>
        </p:spPr>
        <p:txBody>
          <a:bodyPr wrap="square" rtlCol="0">
            <a:spAutoFit/>
          </a:bodyPr>
          <a:lstStyle/>
          <a:p>
            <a:pPr algn="ctr"/>
            <a:r>
              <a:rPr lang="en-GB" sz="2800" dirty="0">
                <a:solidFill>
                  <a:schemeClr val="bg1"/>
                </a:solidFill>
                <a:latin typeface="Muli" pitchFamily="2" charset="77"/>
              </a:rPr>
              <a:t>Spelling Curriculum</a:t>
            </a:r>
          </a:p>
        </p:txBody>
      </p:sp>
    </p:spTree>
    <p:extLst>
      <p:ext uri="{BB962C8B-B14F-4D97-AF65-F5344CB8AC3E}">
        <p14:creationId xmlns:p14="http://schemas.microsoft.com/office/powerpoint/2010/main" val="1534887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BFC65B-A9F6-CE41-8A57-971490F225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50186" y="204"/>
            <a:ext cx="2296886" cy="1396794"/>
          </a:xfrm>
          <a:prstGeom prst="rect">
            <a:avLst/>
          </a:prstGeom>
        </p:spPr>
      </p:pic>
      <p:sp>
        <p:nvSpPr>
          <p:cNvPr id="2" name="Title 1">
            <a:extLst>
              <a:ext uri="{FF2B5EF4-FFF2-40B4-BE49-F238E27FC236}">
                <a16:creationId xmlns:a16="http://schemas.microsoft.com/office/drawing/2014/main" id="{B8C03731-DA38-5947-8C42-1E8C4966CCE9}"/>
              </a:ext>
            </a:extLst>
          </p:cNvPr>
          <p:cNvSpPr>
            <a:spLocks noGrp="1"/>
          </p:cNvSpPr>
          <p:nvPr>
            <p:ph type="title"/>
          </p:nvPr>
        </p:nvSpPr>
        <p:spPr>
          <a:xfrm>
            <a:off x="838200" y="372533"/>
            <a:ext cx="10515600" cy="791204"/>
          </a:xfrm>
        </p:spPr>
        <p:txBody>
          <a:bodyPr/>
          <a:lstStyle/>
          <a:p>
            <a:r>
              <a:rPr lang="en-GB" dirty="0"/>
              <a:t>Spelling lists – Stage 5</a:t>
            </a:r>
          </a:p>
        </p:txBody>
      </p:sp>
      <p:sp>
        <p:nvSpPr>
          <p:cNvPr id="3" name="Content Placeholder 2">
            <a:extLst>
              <a:ext uri="{FF2B5EF4-FFF2-40B4-BE49-F238E27FC236}">
                <a16:creationId xmlns:a16="http://schemas.microsoft.com/office/drawing/2014/main" id="{7F291E8B-2E5B-8D41-B051-CDF497CB3375}"/>
              </a:ext>
            </a:extLst>
          </p:cNvPr>
          <p:cNvSpPr>
            <a:spLocks noGrp="1"/>
          </p:cNvSpPr>
          <p:nvPr>
            <p:ph idx="1"/>
          </p:nvPr>
        </p:nvSpPr>
        <p:spPr>
          <a:xfrm>
            <a:off x="838200" y="1295400"/>
            <a:ext cx="10515600" cy="5317068"/>
          </a:xfrm>
        </p:spPr>
        <p:txBody>
          <a:bodyPr numCol="2" spcCol="180000">
            <a:noAutofit/>
          </a:bodyPr>
          <a:lstStyle/>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Challenge Words</a:t>
            </a:r>
          </a:p>
          <a:p>
            <a:pPr marL="514350" indent="-514350">
              <a:buFont typeface="+mj-lt"/>
              <a:buAutoNum type="arabicPeriod"/>
            </a:pPr>
            <a:r>
              <a:rPr lang="en-GB" sz="800" dirty="0">
                <a:latin typeface="Muli" pitchFamily="2" charset="77"/>
              </a:rPr>
              <a:t> Words with the short vowel sound /</a:t>
            </a:r>
            <a:r>
              <a:rPr lang="en-GB" sz="800" dirty="0" err="1">
                <a:latin typeface="Muli" pitchFamily="2" charset="77"/>
              </a:rPr>
              <a:t>i</a:t>
            </a:r>
            <a:r>
              <a:rPr lang="en-GB" sz="800" dirty="0">
                <a:latin typeface="Muli" pitchFamily="2" charset="77"/>
              </a:rPr>
              <a:t>/ spelled y</a:t>
            </a:r>
          </a:p>
          <a:p>
            <a:pPr marL="514350" indent="-514350">
              <a:buFont typeface="+mj-lt"/>
              <a:buAutoNum type="arabicPeriod"/>
            </a:pPr>
            <a:r>
              <a:rPr lang="en-GB" sz="800" dirty="0">
                <a:latin typeface="Muli" pitchFamily="2" charset="77"/>
              </a:rPr>
              <a:t>  Words with the long vowel sound /</a:t>
            </a:r>
            <a:r>
              <a:rPr lang="en-GB" sz="800" dirty="0" err="1">
                <a:latin typeface="Muli" pitchFamily="2" charset="77"/>
              </a:rPr>
              <a:t>i</a:t>
            </a:r>
            <a:r>
              <a:rPr lang="en-GB" sz="800" dirty="0">
                <a:latin typeface="Muli" pitchFamily="2" charset="77"/>
              </a:rPr>
              <a:t>/ spelled with a y. </a:t>
            </a:r>
          </a:p>
          <a:p>
            <a:pPr marL="514350" indent="-514350">
              <a:buFont typeface="+mj-lt"/>
              <a:buAutoNum type="arabicPeriod"/>
            </a:pPr>
            <a:r>
              <a:rPr lang="en-GB" sz="800" dirty="0">
                <a:latin typeface="Muli" pitchFamily="2" charset="77"/>
              </a:rPr>
              <a:t>  Adding the prefix ‘-over’ to verbs. </a:t>
            </a:r>
          </a:p>
          <a:p>
            <a:pPr marL="514350" indent="-514350">
              <a:buFont typeface="+mj-lt"/>
              <a:buAutoNum type="arabicPeriod"/>
            </a:pPr>
            <a:r>
              <a:rPr lang="en-GB" sz="800" dirty="0">
                <a:latin typeface="Muli" pitchFamily="2" charset="77"/>
              </a:rPr>
              <a:t> Convert nouns or verbs into adjectives using suffix ‘-</a:t>
            </a:r>
            <a:r>
              <a:rPr lang="en-GB" sz="800" dirty="0" err="1">
                <a:latin typeface="Muli" pitchFamily="2" charset="77"/>
              </a:rPr>
              <a:t>ful</a:t>
            </a:r>
            <a:r>
              <a:rPr lang="en-GB" sz="800" dirty="0">
                <a:latin typeface="Muli" pitchFamily="2" charset="77"/>
              </a:rPr>
              <a:t>.’</a:t>
            </a:r>
          </a:p>
          <a:p>
            <a:pPr marL="514350" indent="-514350">
              <a:buFont typeface="+mj-lt"/>
              <a:buAutoNum type="arabicPeriod"/>
            </a:pPr>
            <a:r>
              <a:rPr lang="en-GB" sz="800" dirty="0">
                <a:latin typeface="Muli" pitchFamily="2" charset="77"/>
              </a:rPr>
              <a:t> Words which can be nouns and verbs. </a:t>
            </a:r>
          </a:p>
          <a:p>
            <a:pPr marL="514350" indent="-514350">
              <a:buFont typeface="+mj-lt"/>
              <a:buAutoNum type="arabicPeriod"/>
            </a:pPr>
            <a:r>
              <a:rPr lang="en-GB" sz="800" dirty="0">
                <a:latin typeface="Muli" pitchFamily="2" charset="77"/>
              </a:rPr>
              <a:t>  Words with an /o/ sound spelled ‘</a:t>
            </a:r>
            <a:r>
              <a:rPr lang="en-GB" sz="800" dirty="0" err="1">
                <a:latin typeface="Muli" pitchFamily="2" charset="77"/>
              </a:rPr>
              <a:t>ou</a:t>
            </a:r>
            <a:r>
              <a:rPr lang="en-GB" sz="800" dirty="0">
                <a:latin typeface="Muli" pitchFamily="2" charset="77"/>
              </a:rPr>
              <a:t>’ or ‘ow.’</a:t>
            </a:r>
          </a:p>
          <a:p>
            <a:pPr marL="514350" indent="-514350">
              <a:buFont typeface="+mj-lt"/>
              <a:buAutoNum type="arabicPeriod"/>
            </a:pPr>
            <a:r>
              <a:rPr lang="en-GB" sz="800" dirty="0">
                <a:latin typeface="Muli" pitchFamily="2" charset="77"/>
              </a:rPr>
              <a:t>  Words with a ‘soft c’ spelled /</a:t>
            </a:r>
            <a:r>
              <a:rPr lang="en-GB" sz="800" dirty="0" err="1">
                <a:latin typeface="Muli" pitchFamily="2" charset="77"/>
              </a:rPr>
              <a:t>ce</a:t>
            </a:r>
            <a:r>
              <a:rPr lang="en-GB" sz="800" dirty="0">
                <a:latin typeface="Muli" pitchFamily="2" charset="77"/>
              </a:rPr>
              <a:t>/.</a:t>
            </a:r>
          </a:p>
          <a:p>
            <a:pPr marL="514350" indent="-514350">
              <a:buFont typeface="+mj-lt"/>
              <a:buAutoNum type="arabicPeriod"/>
            </a:pPr>
            <a:r>
              <a:rPr lang="en-GB" sz="800" dirty="0">
                <a:latin typeface="Muli" pitchFamily="2" charset="77"/>
              </a:rPr>
              <a:t> Prefix dis, un, over, </a:t>
            </a:r>
            <a:r>
              <a:rPr lang="en-GB" sz="800" dirty="0" err="1">
                <a:latin typeface="Muli" pitchFamily="2" charset="77"/>
              </a:rPr>
              <a:t>im</a:t>
            </a:r>
            <a:r>
              <a:rPr lang="en-GB" sz="800" dirty="0">
                <a:latin typeface="Muli" pitchFamily="2" charset="77"/>
              </a:rPr>
              <a:t>.   Each have a particular meaning: dis – reverse; un – not; over – above/more; </a:t>
            </a:r>
            <a:r>
              <a:rPr lang="en-GB" sz="800" dirty="0" err="1">
                <a:latin typeface="Muli" pitchFamily="2" charset="77"/>
              </a:rPr>
              <a:t>im</a:t>
            </a:r>
            <a:r>
              <a:rPr lang="en-GB" sz="800" dirty="0">
                <a:latin typeface="Muli" pitchFamily="2" charset="77"/>
              </a:rPr>
              <a:t> – opposite</a:t>
            </a:r>
          </a:p>
          <a:p>
            <a:pPr marL="514350" indent="-514350">
              <a:buFont typeface="+mj-lt"/>
              <a:buAutoNum type="arabicPeriod"/>
            </a:pPr>
            <a:r>
              <a:rPr lang="en-GB" sz="800" dirty="0">
                <a:latin typeface="Muli" pitchFamily="2" charset="77"/>
              </a:rPr>
              <a:t>  Words with the /f/ sound spelled ph.</a:t>
            </a:r>
          </a:p>
          <a:p>
            <a:pPr marL="514350" indent="-514350">
              <a:buFont typeface="+mj-lt"/>
              <a:buAutoNum type="arabicPeriod"/>
            </a:pPr>
            <a:r>
              <a:rPr lang="en-GB" sz="800" dirty="0">
                <a:latin typeface="Muli" pitchFamily="2" charset="77"/>
              </a:rPr>
              <a:t>  Words with origins in other countries</a:t>
            </a:r>
          </a:p>
          <a:p>
            <a:pPr marL="514350" indent="-514350">
              <a:buFont typeface="+mj-lt"/>
              <a:buAutoNum type="arabicPeriod"/>
            </a:pPr>
            <a:r>
              <a:rPr lang="en-GB" sz="800" dirty="0">
                <a:latin typeface="Muli" pitchFamily="2" charset="77"/>
              </a:rPr>
              <a:t>  Words with unstressed vowel sounds.</a:t>
            </a:r>
          </a:p>
          <a:p>
            <a:pPr marL="514350" indent="-514350">
              <a:buFont typeface="+mj-lt"/>
              <a:buAutoNum type="arabicPeriod"/>
            </a:pPr>
            <a:r>
              <a:rPr lang="en-GB" sz="800" dirty="0">
                <a:latin typeface="Muli" pitchFamily="2" charset="77"/>
              </a:rPr>
              <a:t>  Words with endings /</a:t>
            </a:r>
            <a:r>
              <a:rPr lang="en-GB" sz="800" dirty="0" err="1">
                <a:latin typeface="Muli" pitchFamily="2" charset="77"/>
              </a:rPr>
              <a:t>shuhl</a:t>
            </a:r>
            <a:r>
              <a:rPr lang="en-GB" sz="800" dirty="0">
                <a:latin typeface="Muli" pitchFamily="2" charset="77"/>
              </a:rPr>
              <a:t>/ after a vowel letter.</a:t>
            </a:r>
          </a:p>
          <a:p>
            <a:pPr marL="514350" indent="-514350">
              <a:buFont typeface="+mj-lt"/>
              <a:buAutoNum type="arabicPeriod"/>
            </a:pPr>
            <a:r>
              <a:rPr lang="en-GB" sz="800" dirty="0">
                <a:latin typeface="Muli" pitchFamily="2" charset="77"/>
              </a:rPr>
              <a:t> Words with endings /</a:t>
            </a:r>
            <a:r>
              <a:rPr lang="en-GB" sz="800" dirty="0" err="1">
                <a:latin typeface="Muli" pitchFamily="2" charset="77"/>
              </a:rPr>
              <a:t>shuhl</a:t>
            </a:r>
            <a:r>
              <a:rPr lang="en-GB" sz="800" dirty="0">
                <a:latin typeface="Muli" pitchFamily="2" charset="77"/>
              </a:rPr>
              <a:t>/ after a consonant letter. </a:t>
            </a:r>
          </a:p>
          <a:p>
            <a:pPr marL="514350" indent="-514350">
              <a:buFont typeface="+mj-lt"/>
              <a:buAutoNum type="arabicPeriod"/>
            </a:pPr>
            <a:r>
              <a:rPr lang="en-GB" sz="800" dirty="0">
                <a:latin typeface="Muli" pitchFamily="2" charset="77"/>
              </a:rPr>
              <a:t>  Words with the common letter string ’</a:t>
            </a:r>
            <a:r>
              <a:rPr lang="en-GB" sz="800" dirty="0" err="1">
                <a:latin typeface="Muli" pitchFamily="2" charset="77"/>
              </a:rPr>
              <a:t>acc</a:t>
            </a:r>
            <a:r>
              <a:rPr lang="en-GB" sz="800" dirty="0">
                <a:latin typeface="Muli" pitchFamily="2" charset="77"/>
              </a:rPr>
              <a:t>’ at the beginning of words. </a:t>
            </a:r>
          </a:p>
          <a:p>
            <a:pPr marL="514350" indent="-514350">
              <a:buFont typeface="+mj-lt"/>
              <a:buAutoNum type="arabicPeriod"/>
            </a:pPr>
            <a:r>
              <a:rPr lang="en-GB" sz="800" dirty="0">
                <a:latin typeface="Muli" pitchFamily="2" charset="77"/>
              </a:rPr>
              <a:t>  Words ending in ’-ably.’</a:t>
            </a:r>
          </a:p>
          <a:p>
            <a:pPr marL="514350" indent="-514350">
              <a:buFont typeface="+mj-lt"/>
              <a:buAutoNum type="arabicPeriod"/>
            </a:pPr>
            <a:r>
              <a:rPr lang="en-GB" sz="800" dirty="0">
                <a:latin typeface="Muli" pitchFamily="2" charset="77"/>
              </a:rPr>
              <a:t>  Words ending in ’-</a:t>
            </a:r>
            <a:r>
              <a:rPr lang="en-GB" sz="800" dirty="0" err="1">
                <a:latin typeface="Muli" pitchFamily="2" charset="77"/>
              </a:rPr>
              <a:t>ible</a:t>
            </a:r>
            <a:r>
              <a:rPr lang="en-GB" sz="800" dirty="0">
                <a:latin typeface="Muli" pitchFamily="2" charset="77"/>
              </a:rPr>
              <a:t>’</a:t>
            </a:r>
          </a:p>
          <a:p>
            <a:pPr marL="514350" indent="-514350">
              <a:buFont typeface="+mj-lt"/>
              <a:buAutoNum type="arabicPeriod"/>
            </a:pPr>
            <a:r>
              <a:rPr lang="en-GB" sz="800" dirty="0">
                <a:latin typeface="Muli" pitchFamily="2" charset="77"/>
              </a:rPr>
              <a:t>  Adding the suffix ‘-</a:t>
            </a:r>
            <a:r>
              <a:rPr lang="en-GB" sz="800" dirty="0" err="1">
                <a:latin typeface="Muli" pitchFamily="2" charset="77"/>
              </a:rPr>
              <a:t>ibly</a:t>
            </a:r>
            <a:r>
              <a:rPr lang="en-GB" sz="800" dirty="0">
                <a:latin typeface="Muli" pitchFamily="2" charset="77"/>
              </a:rPr>
              <a:t>’ to create an adverb. </a:t>
            </a:r>
          </a:p>
          <a:p>
            <a:pPr marL="514350" indent="-514350">
              <a:buFont typeface="+mj-lt"/>
              <a:buAutoNum type="arabicPeriod"/>
            </a:pPr>
            <a:r>
              <a:rPr lang="en-GB" sz="800" dirty="0">
                <a:latin typeface="Muli" pitchFamily="2" charset="77"/>
              </a:rPr>
              <a:t>  Changing ‘-</a:t>
            </a:r>
            <a:r>
              <a:rPr lang="en-GB" sz="800" dirty="0" err="1">
                <a:latin typeface="Muli" pitchFamily="2" charset="77"/>
              </a:rPr>
              <a:t>ent</a:t>
            </a:r>
            <a:r>
              <a:rPr lang="en-GB" sz="800" dirty="0">
                <a:latin typeface="Muli" pitchFamily="2" charset="77"/>
              </a:rPr>
              <a:t>’ to ‘–</a:t>
            </a:r>
            <a:r>
              <a:rPr lang="en-GB" sz="800" dirty="0" err="1">
                <a:latin typeface="Muli" pitchFamily="2" charset="77"/>
              </a:rPr>
              <a:t>ence</a:t>
            </a:r>
            <a:r>
              <a:rPr lang="en-GB" sz="800" dirty="0">
                <a:latin typeface="Muli" pitchFamily="2" charset="77"/>
              </a:rPr>
              <a:t>.’</a:t>
            </a:r>
          </a:p>
          <a:p>
            <a:pPr marL="514350" indent="-514350">
              <a:buFont typeface="+mj-lt"/>
              <a:buAutoNum type="arabicPeriod"/>
            </a:pPr>
            <a:r>
              <a:rPr lang="en-GB" sz="800" dirty="0">
                <a:latin typeface="Muli" pitchFamily="2" charset="77"/>
              </a:rPr>
              <a:t> -</a:t>
            </a:r>
            <a:r>
              <a:rPr lang="en-GB" sz="800" dirty="0" err="1">
                <a:latin typeface="Muli" pitchFamily="2" charset="77"/>
              </a:rPr>
              <a:t>er</a:t>
            </a:r>
            <a:r>
              <a:rPr lang="en-GB" sz="800" dirty="0">
                <a:latin typeface="Muli" pitchFamily="2" charset="77"/>
              </a:rPr>
              <a:t>, -or, -</a:t>
            </a:r>
            <a:r>
              <a:rPr lang="en-GB" sz="800" dirty="0" err="1">
                <a:latin typeface="Muli" pitchFamily="2" charset="77"/>
              </a:rPr>
              <a:t>ar</a:t>
            </a:r>
            <a:r>
              <a:rPr lang="en-GB" sz="800" dirty="0">
                <a:latin typeface="Muli" pitchFamily="2" charset="77"/>
              </a:rPr>
              <a:t> at the end of words. </a:t>
            </a:r>
          </a:p>
          <a:p>
            <a:pPr marL="514350" indent="-514350">
              <a:buFont typeface="+mj-lt"/>
              <a:buAutoNum type="arabicPeriod"/>
            </a:pPr>
            <a:r>
              <a:rPr lang="en-GB" sz="800" dirty="0">
                <a:latin typeface="Muli" pitchFamily="2" charset="77"/>
              </a:rPr>
              <a:t> Adverbs synonymous with determination. </a:t>
            </a:r>
          </a:p>
          <a:p>
            <a:pPr marL="514350" indent="-514350">
              <a:buFont typeface="+mj-lt"/>
              <a:buAutoNum type="arabicPeriod"/>
            </a:pPr>
            <a:r>
              <a:rPr lang="en-GB" sz="800" dirty="0">
                <a:latin typeface="Muli" pitchFamily="2" charset="77"/>
              </a:rPr>
              <a:t>  Adjectives to describe settings</a:t>
            </a:r>
          </a:p>
          <a:p>
            <a:pPr marL="514350" indent="-514350">
              <a:buFont typeface="+mj-lt"/>
              <a:buAutoNum type="arabicPeriod"/>
            </a:pPr>
            <a:r>
              <a:rPr lang="en-GB" sz="800" dirty="0">
                <a:latin typeface="Muli" pitchFamily="2" charset="77"/>
              </a:rPr>
              <a:t> Vocabulary to describe feelings. </a:t>
            </a:r>
          </a:p>
          <a:p>
            <a:pPr marL="514350" indent="-514350">
              <a:buFont typeface="+mj-lt"/>
              <a:buAutoNum type="arabicPeriod"/>
            </a:pPr>
            <a:r>
              <a:rPr lang="en-GB" sz="800" dirty="0">
                <a:latin typeface="Muli" pitchFamily="2" charset="77"/>
              </a:rPr>
              <a:t> Adjectives to describe character</a:t>
            </a:r>
          </a:p>
          <a:p>
            <a:pPr marL="514350" indent="-514350">
              <a:buFont typeface="+mj-lt"/>
              <a:buAutoNum type="arabicPeriod"/>
            </a:pPr>
            <a:r>
              <a:rPr lang="en-GB" sz="800" dirty="0">
                <a:latin typeface="Muli" pitchFamily="2" charset="77"/>
              </a:rPr>
              <a:t>Grammar Vocabulary</a:t>
            </a:r>
          </a:p>
          <a:p>
            <a:pPr marL="514350" indent="-514350">
              <a:buFont typeface="+mj-lt"/>
              <a:buAutoNum type="arabicPeriod"/>
            </a:pPr>
            <a:r>
              <a:rPr lang="en-GB" sz="800" dirty="0">
                <a:latin typeface="Muli" pitchFamily="2" charset="77"/>
              </a:rPr>
              <a:t>Grammar Vocabulary</a:t>
            </a:r>
          </a:p>
          <a:p>
            <a:pPr marL="514350" indent="-514350">
              <a:buFont typeface="+mj-lt"/>
              <a:buAutoNum type="arabicPeriod"/>
            </a:pPr>
            <a:r>
              <a:rPr lang="en-GB" sz="800" dirty="0">
                <a:latin typeface="Muli" pitchFamily="2" charset="77"/>
              </a:rPr>
              <a:t>Mathematical Vocabulary </a:t>
            </a:r>
          </a:p>
        </p:txBody>
      </p:sp>
    </p:spTree>
    <p:extLst>
      <p:ext uri="{BB962C8B-B14F-4D97-AF65-F5344CB8AC3E}">
        <p14:creationId xmlns:p14="http://schemas.microsoft.com/office/powerpoint/2010/main" val="31296094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b="1" dirty="0">
                <a:solidFill>
                  <a:srgbClr val="FF3860"/>
                </a:solidFill>
              </a:rPr>
              <a:t>Challenge Words</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5</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1</a:t>
            </a:r>
          </a:p>
        </p:txBody>
      </p:sp>
    </p:spTree>
    <p:extLst>
      <p:ext uri="{BB962C8B-B14F-4D97-AF65-F5344CB8AC3E}">
        <p14:creationId xmlns:p14="http://schemas.microsoft.com/office/powerpoint/2010/main" val="32302205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5</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 1</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b="1" dirty="0">
                <a:solidFill>
                  <a:srgbClr val="FF3860"/>
                </a:solidFill>
              </a:rPr>
              <a:t>Challenge Words</a:t>
            </a:r>
          </a:p>
          <a:p>
            <a:endParaRPr lang="en-GB" dirty="0"/>
          </a:p>
        </p:txBody>
      </p:sp>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nvGraphicFramePr>
        <p:xfrm>
          <a:off x="499754"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D78"/>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muscle</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prejudice</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available</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determined</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rhyme</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identity</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accommodate</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suggest</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competition</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existence</a:t>
                      </a:r>
                    </a:p>
                  </a:txBody>
                  <a:tcPr/>
                </a:tc>
                <a:extLst>
                  <a:ext uri="{0D108BD9-81ED-4DB2-BD59-A6C34878D82A}">
                    <a16:rowId xmlns:a16="http://schemas.microsoft.com/office/drawing/2014/main" val="615534220"/>
                  </a:ext>
                </a:extLst>
              </a:tr>
            </a:tbl>
          </a:graphicData>
        </a:graphic>
      </p:graphicFrame>
      <p:sp>
        <p:nvSpPr>
          <p:cNvPr id="5" name="Content Placeholder 4"/>
          <p:cNvSpPr>
            <a:spLocks noGrp="1"/>
          </p:cNvSpPr>
          <p:nvPr>
            <p:ph sz="quarter" idx="18"/>
          </p:nvPr>
        </p:nvSpPr>
        <p:spPr/>
        <p:txBody>
          <a:bodyPr/>
          <a:lstStyle/>
          <a:p>
            <a:pPr marL="0" indent="0" algn="ctr">
              <a:buNone/>
            </a:pPr>
            <a:r>
              <a:rPr lang="en-GB" u="sng" dirty="0">
                <a:latin typeface="OpenDyslexicAlta" pitchFamily="2" charset="77"/>
              </a:rPr>
              <a:t>Challenge week</a:t>
            </a:r>
          </a:p>
          <a:p>
            <a:pPr marL="0" indent="0" algn="ctr">
              <a:buNone/>
            </a:pPr>
            <a:endParaRPr lang="en-GB" dirty="0">
              <a:latin typeface="OpenDyslexicAlta" pitchFamily="2" charset="77"/>
            </a:endParaRPr>
          </a:p>
          <a:p>
            <a:pPr marL="0" indent="0" algn="ctr">
              <a:buNone/>
            </a:pPr>
            <a:r>
              <a:rPr lang="en-GB" dirty="0">
                <a:latin typeface="OpenDyslexicAlta" pitchFamily="2" charset="77"/>
              </a:rPr>
              <a:t>Choose an activity from the challenge week pack. </a:t>
            </a:r>
          </a:p>
        </p:txBody>
      </p:sp>
    </p:spTree>
    <p:extLst>
      <p:ext uri="{BB962C8B-B14F-4D97-AF65-F5344CB8AC3E}">
        <p14:creationId xmlns:p14="http://schemas.microsoft.com/office/powerpoint/2010/main" val="828797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lling Shed" id="{C4F81C86-5779-0E48-81E5-305447788964}" vid="{2F96E78E-4C51-8449-B2C6-B9B70AAE1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13240</TotalTime>
  <Words>8881</Words>
  <Application>Microsoft Macintosh PowerPoint</Application>
  <PresentationFormat>Widescreen</PresentationFormat>
  <Paragraphs>2589</Paragraphs>
  <Slides>107</Slides>
  <Notes>63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107</vt:i4>
      </vt:variant>
    </vt:vector>
  </HeadingPairs>
  <TitlesOfParts>
    <vt:vector size="113" baseType="lpstr">
      <vt:lpstr>Muli</vt:lpstr>
      <vt:lpstr>Calibri</vt:lpstr>
      <vt:lpstr>Arial</vt:lpstr>
      <vt:lpstr>Cookies</vt:lpstr>
      <vt:lpstr>OpenDyslexicAlta</vt:lpstr>
      <vt:lpstr>Office Theme</vt:lpstr>
      <vt:lpstr>PowerPoint Presentation</vt:lpstr>
      <vt:lpstr>PowerPoint Presentation</vt:lpstr>
      <vt:lpstr>Spelling lists – Stage 1</vt:lpstr>
      <vt:lpstr>PowerPoint Presentation</vt:lpstr>
      <vt:lpstr>PowerPoint Presentation</vt:lpstr>
      <vt:lpstr>PowerPoint Presentation</vt:lpstr>
      <vt:lpstr>A _______ of smoke came from the train.</vt:lpstr>
      <vt:lpstr>A _puff_ of smoke came from the train.</vt:lpstr>
      <vt:lpstr>The kitten was covered in _______.</vt:lpstr>
      <vt:lpstr>The kitten was covered in _fluff_.</vt:lpstr>
      <vt:lpstr>The teacher rang the _______.</vt:lpstr>
      <vt:lpstr>PowerPoint Presentation</vt:lpstr>
      <vt:lpstr>The _______ has a blue dress.</vt:lpstr>
      <vt:lpstr>The _doll_ has a blue dress.</vt:lpstr>
      <vt:lpstr>The _______ on the field is green.</vt:lpstr>
      <vt:lpstr>The _grass_ on the field is green.</vt:lpstr>
      <vt:lpstr>The mermaid blew a  _______.</vt:lpstr>
      <vt:lpstr>PowerPoint Presentation</vt:lpstr>
      <vt:lpstr>Bumble’s wings  _______.</vt:lpstr>
      <vt:lpstr>Bumble’s wings  _buzz_.</vt:lpstr>
      <vt:lpstr>The can was full of _______.</vt:lpstr>
      <vt:lpstr>PowerPoint Presentation</vt:lpstr>
      <vt:lpstr>You tell the time by  using a _______.</vt:lpstr>
      <vt:lpstr>You tell the time by  using a _clock_.</vt:lpstr>
      <vt:lpstr>The girl’s hair ran down her _______.</vt:lpstr>
      <vt:lpstr>The girl’s hair ran down her _back_.</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 lists – Stage 2</vt:lpstr>
      <vt:lpstr>PowerPoint Presentation</vt:lpstr>
      <vt:lpstr>PowerPoint Presentation</vt:lpstr>
      <vt:lpstr>What can you see? Write down what these images are:</vt:lpstr>
      <vt:lpstr>What can you see? Write down what these images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 lists – Stage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Sort the spellings in to two boxes. Words with an /i/ sound that are spelled with an ‘i’ and words with an /i/ sound that are spelled with a ‘y’.</vt:lpstr>
      <vt:lpstr>Sort the spellings in to two boxes. Words with an /i/ sound that are spelled with an ‘i’ and words with an /i/ sound that are spelled with a ‘y’.</vt:lpstr>
      <vt:lpstr>PowerPoint Presentation</vt:lpstr>
      <vt:lpstr>PowerPoint Presentation</vt:lpstr>
      <vt:lpstr>PowerPoint Presentation</vt:lpstr>
      <vt:lpstr>PowerPoint Presentation</vt:lpstr>
      <vt:lpstr>PowerPoint Presentation</vt:lpstr>
      <vt:lpstr>Spelling lists – Stage 4</vt:lpstr>
      <vt:lpstr>PowerPoint Presentation</vt:lpstr>
      <vt:lpstr>PowerPoint Presentation</vt:lpstr>
      <vt:lpstr>It was so noisy, the boy struggled to ______ what his mum said.</vt:lpstr>
      <vt:lpstr>It was so noisy, the boy struggled to hear what his mum said.</vt:lpstr>
      <vt:lpstr>The teacher had lost the whiteboard rubber, she asked if anyone had _______ it.</vt:lpstr>
      <vt:lpstr>The teacher had lost the whiteboard rubber, she asked if anyone had  seen it.</vt:lpstr>
      <vt:lpstr>_______ are these trainers?</vt:lpstr>
      <vt:lpstr>whose are these trainers?</vt:lpstr>
      <vt:lpstr>At last her broken arm had begun to ______!</vt:lpstr>
      <vt:lpstr>At last her broken arm had begun to  heal !</vt:lpstr>
      <vt:lpstr>The _______ of plastic on the environment is devastating.</vt:lpstr>
      <vt:lpstr>The effect of plastic on the environment is devastating.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Spelling lists – Stage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Martin Saunders</cp:lastModifiedBy>
  <cp:revision>193</cp:revision>
  <cp:lastPrinted>2018-10-27T12:33:15Z</cp:lastPrinted>
  <dcterms:created xsi:type="dcterms:W3CDTF">2018-08-06T08:16:18Z</dcterms:created>
  <dcterms:modified xsi:type="dcterms:W3CDTF">2020-04-30T10:05:51Z</dcterms:modified>
</cp:coreProperties>
</file>