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33" r:id="rId2"/>
    <p:sldId id="334" r:id="rId3"/>
    <p:sldId id="335" r:id="rId4"/>
    <p:sldId id="336" r:id="rId5"/>
    <p:sldId id="537" r:id="rId6"/>
  </p:sldIdLst>
  <p:sldSz cx="12192000" cy="6858000"/>
  <p:notesSz cx="6858000" cy="9144000"/>
  <p:embeddedFontLst>
    <p:embeddedFont>
      <p:font typeface="Muli" pitchFamily="2" charset="77"/>
      <p:regular r:id="rId9"/>
      <p:bold r:id="rId10"/>
    </p:embeddedFont>
    <p:embeddedFont>
      <p:font typeface="OpenDyslexicAlta" pitchFamily="2" charset="77"/>
      <p:regular r:id="rId11"/>
      <p:bold r:id="rId12"/>
      <p:italic r:id="rId13"/>
      <p:boldItalic r:id="rId1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860"/>
    <a:srgbClr val="8FAADC"/>
    <a:srgbClr val="D4D400"/>
    <a:srgbClr val="FFFD78"/>
    <a:srgbClr val="D883FF"/>
    <a:srgbClr val="68C7D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226" autoAdjust="0"/>
    <p:restoredTop sz="92276" autoAdjust="0"/>
  </p:normalViewPr>
  <p:slideViewPr>
    <p:cSldViewPr snapToGrid="0" snapToObjects="1">
      <p:cViewPr varScale="1">
        <p:scale>
          <a:sx n="128" d="100"/>
          <a:sy n="128" d="100"/>
        </p:scale>
        <p:origin x="69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0" d="100"/>
          <a:sy n="90" d="100"/>
        </p:scale>
        <p:origin x="3840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font" Target="fonts/font5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4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C86F298-EB3E-D446-A729-C248AB8A5D7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Muli" pitchFamily="2" charset="77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7BEABC-4AC1-4C4F-BDDB-0B8FF7D20C2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670555-72D4-BF40-B685-8412B7FA50E9}" type="datetimeFigureOut">
              <a:rPr lang="en-GB" smtClean="0">
                <a:latin typeface="Muli" pitchFamily="2" charset="77"/>
              </a:rPr>
              <a:t>16/06/2020</a:t>
            </a:fld>
            <a:endParaRPr lang="en-GB" dirty="0">
              <a:latin typeface="Muli" pitchFamily="2" charset="77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DF2A76-21C6-4F49-AC41-288B2976B3A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Muli" pitchFamily="2" charset="77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984667-866C-EF45-A262-122686295C4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C7A863-B317-0C4D-8D45-833380E63946}" type="slidenum">
              <a:rPr lang="en-GB" smtClean="0">
                <a:latin typeface="Muli" pitchFamily="2" charset="77"/>
              </a:rPr>
              <a:t>‹#›</a:t>
            </a:fld>
            <a:endParaRPr lang="en-GB" dirty="0">
              <a:latin typeface="Muli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203359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Muli" pitchFamily="2" charset="77"/>
              </a:defRPr>
            </a:lvl1pPr>
          </a:lstStyle>
          <a:p>
            <a:fld id="{9C363ADC-09E6-FD4B-932E-4485A3F0108B}" type="datetimeFigureOut">
              <a:rPr lang="en-GB" smtClean="0"/>
              <a:pPr/>
              <a:t>16/06/2020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Muli" pitchFamily="2" charset="77"/>
              </a:defRPr>
            </a:lvl1pPr>
          </a:lstStyle>
          <a:p>
            <a:fld id="{5C7C66A0-413B-D942-BD25-07592977943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5309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Muli" pitchFamily="2" charset="77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Muli" pitchFamily="2" charset="77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Muli" pitchFamily="2" charset="77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Muli" pitchFamily="2" charset="77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Muli" pitchFamily="2" charset="77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C66A0-413B-D942-BD25-07592977943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21749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C66A0-413B-D942-BD25-07592977943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0324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3F5FFFCE-C207-2846-8718-D75C344C8C89}"/>
              </a:ext>
            </a:extLst>
          </p:cNvPr>
          <p:cNvSpPr/>
          <p:nvPr userDrawn="1"/>
        </p:nvSpPr>
        <p:spPr>
          <a:xfrm>
            <a:off x="1523999" y="4809505"/>
            <a:ext cx="9144000" cy="1428689"/>
          </a:xfrm>
          <a:prstGeom prst="rect">
            <a:avLst/>
          </a:prstGeom>
          <a:solidFill>
            <a:srgbClr val="FFFFFF">
              <a:alpha val="90196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2C481A8-D80A-304F-BD4D-4ACD9B3D8E7E}"/>
              </a:ext>
            </a:extLst>
          </p:cNvPr>
          <p:cNvSpPr/>
          <p:nvPr userDrawn="1"/>
        </p:nvSpPr>
        <p:spPr>
          <a:xfrm>
            <a:off x="3465322" y="2902739"/>
            <a:ext cx="5261355" cy="795646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4809506"/>
            <a:ext cx="9144000" cy="1428689"/>
          </a:xfrm>
        </p:spPr>
        <p:txBody>
          <a:bodyPr anchor="ctr"/>
          <a:lstStyle>
            <a:lvl1pPr marL="0" indent="0" algn="ctr">
              <a:lnSpc>
                <a:spcPct val="150000"/>
              </a:lnSpc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16/06/2020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8310848-5352-7949-AABA-914363C424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90849" y="1261687"/>
            <a:ext cx="6210300" cy="1079500"/>
          </a:xfrm>
          <a:prstGeom prst="rect">
            <a:avLst/>
          </a:prstGeom>
        </p:spPr>
      </p:pic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B2F3C88D-BF6E-6D4C-9A25-CACB03AA20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71061" y="3115896"/>
            <a:ext cx="641969" cy="369332"/>
          </a:xfrm>
        </p:spPr>
        <p:txBody>
          <a:bodyPr>
            <a:normAutofit/>
          </a:bodyPr>
          <a:lstStyle>
            <a:lvl1pPr marL="0" indent="0">
              <a:buNone/>
              <a:defRPr sz="1800" b="0" i="0">
                <a:latin typeface="Muli" pitchFamily="2" charset="77"/>
              </a:defRPr>
            </a:lvl1pPr>
          </a:lstStyle>
          <a:p>
            <a:pPr lvl="0"/>
            <a:r>
              <a:rPr lang="en-US" dirty="0"/>
              <a:t>#</a:t>
            </a:r>
            <a:endParaRPr lang="en-GB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1D45BA0-7B16-364F-96FA-7CCD74809633}"/>
              </a:ext>
            </a:extLst>
          </p:cNvPr>
          <p:cNvSpPr txBox="1"/>
          <p:nvPr userDrawn="1"/>
        </p:nvSpPr>
        <p:spPr>
          <a:xfrm>
            <a:off x="4038600" y="3115896"/>
            <a:ext cx="932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0" i="0" dirty="0">
                <a:latin typeface="Muli" pitchFamily="2" charset="77"/>
              </a:rPr>
              <a:t>Stage:</a:t>
            </a:r>
          </a:p>
        </p:txBody>
      </p:sp>
      <p:sp>
        <p:nvSpPr>
          <p:cNvPr id="16" name="Text Placeholder 13">
            <a:extLst>
              <a:ext uri="{FF2B5EF4-FFF2-40B4-BE49-F238E27FC236}">
                <a16:creationId xmlns:a16="http://schemas.microsoft.com/office/drawing/2014/main" id="{204E8ED3-ED92-2F44-AA0C-C3500973984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047550" y="3115896"/>
            <a:ext cx="641969" cy="369332"/>
          </a:xfrm>
        </p:spPr>
        <p:txBody>
          <a:bodyPr>
            <a:normAutofit/>
          </a:bodyPr>
          <a:lstStyle>
            <a:lvl1pPr marL="0" indent="0">
              <a:buNone/>
              <a:defRPr sz="1800" b="0" i="0">
                <a:latin typeface="Muli" pitchFamily="2" charset="77"/>
              </a:defRPr>
            </a:lvl1pPr>
          </a:lstStyle>
          <a:p>
            <a:pPr lvl="0"/>
            <a:r>
              <a:rPr lang="en-US" dirty="0"/>
              <a:t>#</a:t>
            </a:r>
            <a:endParaRPr lang="en-GB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43EE4B3-C0E4-AE42-921D-72A75F2D0332}"/>
              </a:ext>
            </a:extLst>
          </p:cNvPr>
          <p:cNvSpPr txBox="1"/>
          <p:nvPr userDrawn="1"/>
        </p:nvSpPr>
        <p:spPr>
          <a:xfrm>
            <a:off x="6285633" y="3115896"/>
            <a:ext cx="761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0" i="0" dirty="0">
                <a:latin typeface="Muli" pitchFamily="2" charset="77"/>
              </a:rPr>
              <a:t>List:</a:t>
            </a:r>
          </a:p>
        </p:txBody>
      </p:sp>
    </p:spTree>
    <p:extLst>
      <p:ext uri="{BB962C8B-B14F-4D97-AF65-F5344CB8AC3E}">
        <p14:creationId xmlns:p14="http://schemas.microsoft.com/office/powerpoint/2010/main" val="1961826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16/06/2020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9809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16/06/2020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40442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16/06/2020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77579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16/06/2020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4426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16/06/2020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7926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D22C0101-D23A-5C4E-A28F-EEE925C2BAFE}"/>
              </a:ext>
            </a:extLst>
          </p:cNvPr>
          <p:cNvSpPr/>
          <p:nvPr userDrawn="1"/>
        </p:nvSpPr>
        <p:spPr>
          <a:xfrm>
            <a:off x="152400" y="137160"/>
            <a:ext cx="11887200" cy="6604834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BA0AB86-75A7-554E-9835-D9E30F3233C2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968736134"/>
              </p:ext>
            </p:extLst>
          </p:nvPr>
        </p:nvGraphicFramePr>
        <p:xfrm>
          <a:off x="508000" y="325966"/>
          <a:ext cx="9055100" cy="867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5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0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Stage: 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0" dirty="0">
                        <a:latin typeface="Muli" pitchFamily="2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List: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CCCC1F5-259E-4B4B-BD71-985F5006602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16013" y="349716"/>
            <a:ext cx="427037" cy="362803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D89521DD-EB1B-DB4F-AF92-E0AA49E4BF8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6012" y="788047"/>
            <a:ext cx="427037" cy="362803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2B829687-5986-4D4A-9EAC-01CD129F7C4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662545" y="325967"/>
            <a:ext cx="7900555" cy="867834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endParaRPr lang="en-GB" dirty="0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9C5803DD-6F71-4F43-8676-686F6A0B910E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34132394"/>
              </p:ext>
            </p:extLst>
          </p:nvPr>
        </p:nvGraphicFramePr>
        <p:xfrm>
          <a:off x="508000" y="1550668"/>
          <a:ext cx="278765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7650">
                  <a:extLst>
                    <a:ext uri="{9D8B030D-6E8A-4147-A177-3AD203B41FA5}">
                      <a16:colId xmlns:a16="http://schemas.microsoft.com/office/drawing/2014/main" val="4129481148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Spellings</a:t>
                      </a:r>
                    </a:p>
                  </a:txBody>
                  <a:tcPr>
                    <a:solidFill>
                      <a:srgbClr val="FF7E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234636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884419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10354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98218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16386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215169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80867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618164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796945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37848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9827967"/>
                  </a:ext>
                </a:extLst>
              </a:tr>
            </a:tbl>
          </a:graphicData>
        </a:graphic>
      </p:graphicFrame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4A42A733-05A7-7244-8430-E2765D4C50F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08000" y="1995168"/>
            <a:ext cx="2787650" cy="458470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endParaRPr lang="en-GB" dirty="0"/>
          </a:p>
          <a:p>
            <a:pPr lvl="0"/>
            <a:endParaRPr lang="en-GB" dirty="0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DDF07794-DDE5-1748-AA98-177CF77DDF88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425190" y="1354611"/>
            <a:ext cx="8382000" cy="5268914"/>
          </a:xfrm>
        </p:spPr>
        <p:txBody>
          <a:bodyPr>
            <a:normAutofit/>
          </a:bodyPr>
          <a:lstStyle>
            <a:lvl1pPr>
              <a:defRPr lang="en-GB" sz="1800" b="0" i="0" kern="1200" dirty="0">
                <a:solidFill>
                  <a:prstClr val="black"/>
                </a:solidFill>
                <a:latin typeface="OpenDyslexicAlta" pitchFamily="2" charset="77"/>
                <a:ea typeface="OpenDyslexicAlta" pitchFamily="2" charset="77"/>
                <a:cs typeface="OpenDyslexicAlta" pitchFamily="2" charset="77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dirty="0"/>
              <a:t>Edit Master text styles</a:t>
            </a:r>
          </a:p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dirty="0"/>
              <a:t>Second level</a:t>
            </a:r>
          </a:p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dirty="0"/>
              <a:t>Third level</a:t>
            </a:r>
          </a:p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dirty="0"/>
              <a:t>Fourth level</a:t>
            </a:r>
          </a:p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1DD0F53D-1FF4-844C-9CFA-9D8546D499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0186" y="-18580"/>
            <a:ext cx="2296886" cy="1399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2970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ok cover write ch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7633CE64-A964-3E46-A3DD-F645847941CD}"/>
              </a:ext>
            </a:extLst>
          </p:cNvPr>
          <p:cNvSpPr/>
          <p:nvPr userDrawn="1"/>
        </p:nvSpPr>
        <p:spPr>
          <a:xfrm>
            <a:off x="152400" y="137160"/>
            <a:ext cx="11887200" cy="6604834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EDA57134-93E0-C141-B390-3DFCA82BCCD7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613596015"/>
              </p:ext>
            </p:extLst>
          </p:nvPr>
        </p:nvGraphicFramePr>
        <p:xfrm>
          <a:off x="508000" y="1600196"/>
          <a:ext cx="1115060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7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7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7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87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Spellings</a:t>
                      </a:r>
                    </a:p>
                  </a:txBody>
                  <a:tcPr>
                    <a:solidFill>
                      <a:srgbClr val="FF7E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1</a:t>
                      </a:r>
                      <a:r>
                        <a:rPr lang="en-GB" b="0" i="0" baseline="3000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st</a:t>
                      </a:r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rgbClr val="FF7E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2</a:t>
                      </a:r>
                      <a:r>
                        <a:rPr lang="en-GB" b="0" i="0" baseline="3000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nd</a:t>
                      </a:r>
                      <a:r>
                        <a:rPr lang="en-GB" b="0" i="0" baseline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Attempt</a:t>
                      </a:r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rgbClr val="FF7E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3</a:t>
                      </a:r>
                      <a:r>
                        <a:rPr lang="en-GB" b="0" i="0" baseline="3000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rd</a:t>
                      </a:r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rgbClr val="FF7E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BA0AB86-75A7-554E-9835-D9E30F3233C2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995043656"/>
              </p:ext>
            </p:extLst>
          </p:nvPr>
        </p:nvGraphicFramePr>
        <p:xfrm>
          <a:off x="508000" y="325966"/>
          <a:ext cx="9055100" cy="867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5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0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Stage: 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0" dirty="0">
                        <a:latin typeface="Muli" pitchFamily="2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List: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CCCC1F5-259E-4B4B-BD71-985F5006602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16013" y="349716"/>
            <a:ext cx="427037" cy="362803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D89521DD-EB1B-DB4F-AF92-E0AA49E4BF8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6012" y="788047"/>
            <a:ext cx="427037" cy="362803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2B829687-5986-4D4A-9EAC-01CD129F7C4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662545" y="325967"/>
            <a:ext cx="7900555" cy="867834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endParaRPr lang="en-GB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4A42A733-05A7-7244-8430-E2765D4C50F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08000" y="1995168"/>
            <a:ext cx="2787650" cy="458470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endParaRPr lang="en-GB" dirty="0"/>
          </a:p>
          <a:p>
            <a:pPr lvl="0"/>
            <a:endParaRPr lang="en-GB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160B6E23-2996-D04A-9DCA-7750F487B58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0186" y="-18580"/>
            <a:ext cx="2296886" cy="1399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839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CA7A3E8-3E3C-9545-B15C-D2AF00F7E362}"/>
              </a:ext>
            </a:extLst>
          </p:cNvPr>
          <p:cNvSpPr/>
          <p:nvPr userDrawn="1"/>
        </p:nvSpPr>
        <p:spPr>
          <a:xfrm>
            <a:off x="152400" y="137160"/>
            <a:ext cx="11887200" cy="6604834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780813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16/06/2020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9137CCF-D866-694A-979D-58389EC37E2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0186" y="-18580"/>
            <a:ext cx="2296886" cy="1399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141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Questio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403F0EC-BACB-B74E-A7F5-23CAB3DFDA3B}"/>
              </a:ext>
            </a:extLst>
          </p:cNvPr>
          <p:cNvSpPr/>
          <p:nvPr userDrawn="1"/>
        </p:nvSpPr>
        <p:spPr>
          <a:xfrm>
            <a:off x="152400" y="137160"/>
            <a:ext cx="11887200" cy="6604834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31925"/>
            <a:ext cx="10515600" cy="1325563"/>
          </a:xfrm>
        </p:spPr>
        <p:txBody>
          <a:bodyPr/>
          <a:lstStyle>
            <a:lvl1pPr algn="ctr">
              <a:defRPr>
                <a:latin typeface="OpenDyslexicAlta" pitchFamily="2" charset="77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3520441"/>
            <a:ext cx="10515600" cy="2656522"/>
          </a:xfrm>
        </p:spPr>
        <p:txBody>
          <a:bodyPr>
            <a:normAutofit/>
          </a:bodyPr>
          <a:lstStyle>
            <a:lvl1pPr marL="0" indent="0">
              <a:buNone/>
              <a:defRPr sz="4200">
                <a:solidFill>
                  <a:srgbClr val="0070C0"/>
                </a:solidFill>
              </a:defRPr>
            </a:lvl1pPr>
            <a:lvl2pPr>
              <a:defRPr>
                <a:solidFill>
                  <a:srgbClr val="0070C0"/>
                </a:solidFill>
              </a:defRPr>
            </a:lvl2pPr>
            <a:lvl3pPr>
              <a:defRPr>
                <a:solidFill>
                  <a:srgbClr val="0070C0"/>
                </a:solidFill>
              </a:defRPr>
            </a:lvl3pPr>
            <a:lvl4pPr>
              <a:defRPr>
                <a:solidFill>
                  <a:srgbClr val="0070C0"/>
                </a:solidFill>
              </a:defRPr>
            </a:lvl4pPr>
            <a:lvl5pPr>
              <a:defRPr>
                <a:solidFill>
                  <a:srgbClr val="0070C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0FF983-7FE9-084E-894E-ADB137A670D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0186" y="-18580"/>
            <a:ext cx="2296886" cy="1399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744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16/06/2020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6327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16/06/2020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3537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16/06/2020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2335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16/06/2020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2764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1597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0" r:id="rId4"/>
    <p:sldLayoutId id="2147483662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Muli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OpenDyslexicAlta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OpenDyslexicAlta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OpenDyslexicAlta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OpenDyslexicAlta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OpenDyslexicAlta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8EC3230C-370C-4B41-B9ED-BCB463F0FE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GB" b="1" dirty="0">
                <a:solidFill>
                  <a:srgbClr val="FF3860"/>
                </a:solidFill>
              </a:rPr>
              <a:t>Challenge Words</a:t>
            </a:r>
          </a:p>
          <a:p>
            <a:pPr>
              <a:lnSpc>
                <a:spcPct val="150000"/>
              </a:lnSpc>
            </a:pP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8DAE2D-5C07-104D-8EF6-27195B5740D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6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95D58-D54B-3346-AC15-07D342AE762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687306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6DBE228-6D41-A748-9592-1AE43A5B939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6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C2B884-3FE8-CF4F-BAE3-4C745B9084D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80975" y="770639"/>
            <a:ext cx="427037" cy="362803"/>
          </a:xfrm>
        </p:spPr>
        <p:txBody>
          <a:bodyPr/>
          <a:lstStyle/>
          <a:p>
            <a:r>
              <a:rPr lang="en-GB" dirty="0"/>
              <a:t> 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B32AF4-9343-2540-89B6-82250EA03E0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b="1" dirty="0">
                <a:solidFill>
                  <a:srgbClr val="FF3860"/>
                </a:solidFill>
              </a:rPr>
              <a:t>Challenge Words</a:t>
            </a:r>
          </a:p>
          <a:p>
            <a:endParaRPr lang="en-GB" dirty="0">
              <a:solidFill>
                <a:srgbClr val="FF3860"/>
              </a:solidFill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79174B1-3AFA-4074-87A3-640D8F68B2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9345275"/>
              </p:ext>
            </p:extLst>
          </p:nvPr>
        </p:nvGraphicFramePr>
        <p:xfrm>
          <a:off x="499754" y="1554366"/>
          <a:ext cx="278765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7650">
                  <a:extLst>
                    <a:ext uri="{9D8B030D-6E8A-4147-A177-3AD203B41FA5}">
                      <a16:colId xmlns:a16="http://schemas.microsoft.com/office/drawing/2014/main" val="199035841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Spellings</a:t>
                      </a:r>
                    </a:p>
                  </a:txBody>
                  <a:tcPr>
                    <a:solidFill>
                      <a:srgbClr val="FFFD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359826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accompany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728698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average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806339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conscience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894218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develop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087564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explanation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740243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immediately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993539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necessary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11955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privilege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989855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rhythm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55468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symbol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5534220"/>
                  </a:ext>
                </a:extLst>
              </a:tr>
            </a:tbl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u="sng" dirty="0"/>
              <a:t>Challenge week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Choose an activity from the challenge week pack.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1594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82502"/>
              </p:ext>
            </p:extLst>
          </p:nvPr>
        </p:nvGraphicFramePr>
        <p:xfrm>
          <a:off x="508000" y="1600196"/>
          <a:ext cx="11150598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58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8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8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8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58433">
                  <a:extLst>
                    <a:ext uri="{9D8B030D-6E8A-4147-A177-3AD203B41FA5}">
                      <a16:colId xmlns:a16="http://schemas.microsoft.com/office/drawing/2014/main" val="4249162951"/>
                    </a:ext>
                  </a:extLst>
                </a:gridCol>
                <a:gridCol w="1858433">
                  <a:extLst>
                    <a:ext uri="{9D8B030D-6E8A-4147-A177-3AD203B41FA5}">
                      <a16:colId xmlns:a16="http://schemas.microsoft.com/office/drawing/2014/main" val="1028008805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Spellings</a:t>
                      </a:r>
                    </a:p>
                  </a:txBody>
                  <a:tcPr>
                    <a:solidFill>
                      <a:srgbClr val="FFFD7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1</a:t>
                      </a:r>
                      <a:r>
                        <a:rPr lang="en-GB" b="0" i="0" baseline="3000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st</a:t>
                      </a:r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rgbClr val="FFFD7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2</a:t>
                      </a:r>
                      <a:r>
                        <a:rPr lang="en-GB" b="0" i="0" baseline="3000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nd</a:t>
                      </a:r>
                      <a:r>
                        <a:rPr lang="en-GB" b="0" i="0" baseline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Attempt</a:t>
                      </a:r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rgbClr val="FFFD7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3</a:t>
                      </a:r>
                      <a:r>
                        <a:rPr lang="en-GB" b="0" i="0" baseline="3000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rd</a:t>
                      </a:r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rgbClr val="FFFD7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4</a:t>
                      </a:r>
                      <a:r>
                        <a:rPr lang="en-GB" b="0" i="0" baseline="3000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th</a:t>
                      </a:r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rgbClr val="FFFD7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5</a:t>
                      </a:r>
                      <a:r>
                        <a:rPr lang="en-GB" b="0" i="0" baseline="3000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th</a:t>
                      </a:r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rgbClr val="FFFD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accompany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average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conscience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develop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explanation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immediately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necessary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privilege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rhythm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symbol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9743223"/>
              </p:ext>
            </p:extLst>
          </p:nvPr>
        </p:nvGraphicFramePr>
        <p:xfrm>
          <a:off x="508000" y="325966"/>
          <a:ext cx="9055100" cy="867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5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0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Stage: 6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dirty="0">
                          <a:solidFill>
                            <a:srgbClr val="FF3860"/>
                          </a:solidFill>
                          <a:latin typeface="Muli" pitchFamily="2" charset="77"/>
                        </a:rPr>
                        <a:t>Challenge Words</a:t>
                      </a:r>
                      <a:endParaRPr lang="en-GB" sz="1400" b="1" i="0" baseline="0" dirty="0">
                        <a:solidFill>
                          <a:srgbClr val="FF3860"/>
                        </a:solidFill>
                        <a:latin typeface="Muli" pitchFamily="2" charset="77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1" baseline="0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GB" sz="1400" baseline="0" dirty="0">
                          <a:latin typeface="Muli" pitchFamily="2" charset="77"/>
                        </a:rPr>
                        <a:t>Name:</a:t>
                      </a:r>
                      <a:endParaRPr lang="en-GB" sz="1400" dirty="0">
                        <a:latin typeface="Muli" pitchFamily="2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List: 2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5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08000" y="1600196"/>
          <a:ext cx="278765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7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Spellings</a:t>
                      </a:r>
                    </a:p>
                  </a:txBody>
                  <a:tcPr>
                    <a:solidFill>
                      <a:srgbClr val="FFFD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accompany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average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conscience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develop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explanation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immediately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necessary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privilege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rhythm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symbol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7505787"/>
              </p:ext>
            </p:extLst>
          </p:nvPr>
        </p:nvGraphicFramePr>
        <p:xfrm>
          <a:off x="508000" y="325966"/>
          <a:ext cx="9055100" cy="867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5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0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Stage: 6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dirty="0">
                          <a:solidFill>
                            <a:srgbClr val="FF3860"/>
                          </a:solidFill>
                          <a:latin typeface="Muli" pitchFamily="2" charset="77"/>
                        </a:rPr>
                        <a:t>Challenge Words</a:t>
                      </a:r>
                    </a:p>
                    <a:p>
                      <a:endParaRPr lang="en-GB" sz="1400" baseline="0" dirty="0">
                        <a:latin typeface="Muli" pitchFamily="2" charset="77"/>
                      </a:endParaRPr>
                    </a:p>
                    <a:p>
                      <a:r>
                        <a:rPr lang="en-GB" sz="1400" baseline="0" dirty="0">
                          <a:latin typeface="Muli" pitchFamily="2" charset="77"/>
                        </a:rPr>
                        <a:t>Name:</a:t>
                      </a:r>
                      <a:endParaRPr lang="en-GB" sz="1400" dirty="0">
                        <a:latin typeface="Muli" pitchFamily="2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List: 2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1495449"/>
              </p:ext>
            </p:extLst>
          </p:nvPr>
        </p:nvGraphicFramePr>
        <p:xfrm>
          <a:off x="4223658" y="1454616"/>
          <a:ext cx="7032173" cy="46652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476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76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98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27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07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76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030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030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030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4030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4030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4814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2904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2904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2904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29042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4665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v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f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b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c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5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j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k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 err="1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i</a:t>
                      </a:r>
                      <a:endParaRPr lang="en-GB" sz="2400" b="0" i="0" dirty="0">
                        <a:effectLst/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o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65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z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 err="1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i</a:t>
                      </a:r>
                      <a:endParaRPr lang="en-GB" sz="24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v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 err="1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i</a:t>
                      </a:r>
                      <a:endParaRPr lang="en-GB" sz="24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v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6522"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q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w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v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b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w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q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c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c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65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u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 err="1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i</a:t>
                      </a:r>
                      <a:endParaRPr lang="en-GB" sz="2400" b="0" i="0" dirty="0">
                        <a:effectLst/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f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c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65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c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c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j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k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z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 err="1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i</a:t>
                      </a:r>
                      <a:endParaRPr lang="en-GB" sz="2400" b="0" i="0" dirty="0">
                        <a:effectLst/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6522"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q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w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b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u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 err="1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i</a:t>
                      </a:r>
                      <a:endParaRPr lang="en-GB" sz="24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522"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z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c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v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b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q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w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k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5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v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j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f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c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65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 err="1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i</a:t>
                      </a:r>
                      <a:endParaRPr lang="en-GB" sz="2400" b="0" i="0" dirty="0">
                        <a:effectLst/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 err="1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i</a:t>
                      </a:r>
                      <a:endParaRPr lang="en-GB" sz="2400" b="0" i="0" dirty="0">
                        <a:effectLst/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80371" y="6281835"/>
            <a:ext cx="7916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OpenDyslexicAlta" pitchFamily="2" charset="77"/>
                <a:ea typeface="OpenDyslexic" charset="0"/>
                <a:cs typeface="OpenDyslexic" charset="0"/>
              </a:rPr>
              <a:t>Can you find your spellings hidden in this word search?</a:t>
            </a:r>
          </a:p>
        </p:txBody>
      </p:sp>
    </p:spTree>
    <p:extLst>
      <p:ext uri="{BB962C8B-B14F-4D97-AF65-F5344CB8AC3E}">
        <p14:creationId xmlns:p14="http://schemas.microsoft.com/office/powerpoint/2010/main" val="2002427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08000" y="1600196"/>
          <a:ext cx="278765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7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Spellings</a:t>
                      </a:r>
                    </a:p>
                  </a:txBody>
                  <a:tcPr>
                    <a:solidFill>
                      <a:srgbClr val="FFFD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accompany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average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conscience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develop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explanation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immediately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necessary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privilege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rhythm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symbol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8135970"/>
              </p:ext>
            </p:extLst>
          </p:nvPr>
        </p:nvGraphicFramePr>
        <p:xfrm>
          <a:off x="508000" y="325966"/>
          <a:ext cx="9055100" cy="867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5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0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Stage: 6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dirty="0">
                          <a:solidFill>
                            <a:srgbClr val="FF3860"/>
                          </a:solidFill>
                          <a:latin typeface="Muli" pitchFamily="2" charset="77"/>
                        </a:rPr>
                        <a:t>Challenge Words</a:t>
                      </a:r>
                    </a:p>
                    <a:p>
                      <a:endParaRPr lang="en-GB" sz="1400" baseline="0" dirty="0">
                        <a:latin typeface="Muli" pitchFamily="2" charset="77"/>
                      </a:endParaRPr>
                    </a:p>
                    <a:p>
                      <a:r>
                        <a:rPr lang="en-GB" sz="1400" baseline="0" dirty="0">
                          <a:solidFill>
                            <a:srgbClr val="FF3860"/>
                          </a:solidFill>
                          <a:latin typeface="Muli" pitchFamily="2" charset="77"/>
                        </a:rPr>
                        <a:t>Answers: </a:t>
                      </a:r>
                      <a:endParaRPr lang="en-GB" sz="1400" dirty="0">
                        <a:solidFill>
                          <a:srgbClr val="FF3860"/>
                        </a:solidFill>
                        <a:latin typeface="Muli" pitchFamily="2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List: 2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3786322"/>
              </p:ext>
            </p:extLst>
          </p:nvPr>
        </p:nvGraphicFramePr>
        <p:xfrm>
          <a:off x="4194313" y="1454616"/>
          <a:ext cx="7061518" cy="46652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769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76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98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27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07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76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030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030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030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4030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4030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4814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2904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2904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2904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29042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4665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d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v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l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o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p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f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b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c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5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j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k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x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p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l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a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n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a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t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 err="1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i</a:t>
                      </a:r>
                      <a:endParaRPr lang="en-GB" sz="2400" b="0" i="0" dirty="0">
                        <a:effectLst/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o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n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o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65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z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p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r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i</a:t>
                      </a:r>
                      <a:endParaRPr lang="en-GB" sz="2400" b="0" i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v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i</a:t>
                      </a:r>
                      <a:endParaRPr lang="en-GB" sz="2400" b="0" i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l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g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v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n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6522"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q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w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v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b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r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w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q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c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c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65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y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u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 err="1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i</a:t>
                      </a:r>
                      <a:endParaRPr lang="en-GB" sz="2400" b="0" i="0" dirty="0">
                        <a:effectLst/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h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f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c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65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a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c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c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o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m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p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a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n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y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j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k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z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 err="1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i</a:t>
                      </a:r>
                      <a:endParaRPr lang="en-GB" sz="2400" b="0" i="0" dirty="0">
                        <a:effectLst/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6522"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q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w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b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u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t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 err="1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i</a:t>
                      </a:r>
                      <a:endParaRPr lang="en-GB" sz="24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522"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z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c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v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b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o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h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q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w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k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a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n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5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a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v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r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a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g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l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m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j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f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r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c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65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 err="1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i</a:t>
                      </a:r>
                      <a:endParaRPr lang="en-GB" sz="2400" b="0" i="0" dirty="0">
                        <a:effectLst/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m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m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d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 err="1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i</a:t>
                      </a:r>
                      <a:endParaRPr lang="en-GB" sz="2400" b="0" i="0" dirty="0">
                        <a:effectLst/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a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t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l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y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y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80371" y="6281835"/>
            <a:ext cx="7916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OpenDyslexicAlta" pitchFamily="2" charset="77"/>
                <a:ea typeface="OpenDyslexic" charset="0"/>
                <a:cs typeface="OpenDyslexic" charset="0"/>
              </a:rPr>
              <a:t>Can you find your spellings hidden in this word search?</a:t>
            </a:r>
          </a:p>
        </p:txBody>
      </p:sp>
    </p:spTree>
    <p:extLst>
      <p:ext uri="{BB962C8B-B14F-4D97-AF65-F5344CB8AC3E}">
        <p14:creationId xmlns:p14="http://schemas.microsoft.com/office/powerpoint/2010/main" val="18687623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elling Shed" id="{C4F81C86-5779-0E48-81E5-305447788964}" vid="{2F96E78E-4C51-8449-B2C6-B9B70AAE1C3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16791</TotalTime>
  <Words>448</Words>
  <Application>Microsoft Macintosh PowerPoint</Application>
  <PresentationFormat>Widescreen</PresentationFormat>
  <Paragraphs>397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OpenDyslexicAlta</vt:lpstr>
      <vt:lpstr>Muli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Spelling Shed 🐝</dc:title>
  <dc:creator>Rob Smith</dc:creator>
  <cp:lastModifiedBy>Martin Saunders</cp:lastModifiedBy>
  <cp:revision>416</cp:revision>
  <cp:lastPrinted>2020-02-11T14:55:38Z</cp:lastPrinted>
  <dcterms:created xsi:type="dcterms:W3CDTF">2018-08-06T08:16:18Z</dcterms:created>
  <dcterms:modified xsi:type="dcterms:W3CDTF">2020-06-16T18:57:04Z</dcterms:modified>
</cp:coreProperties>
</file>